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8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6802-11F6-4BDA-9935-9544902D2703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D4E8B-20A7-4FAD-9110-E5FBB38D9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03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5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5379" y="0"/>
            <a:ext cx="12202758" cy="6882905"/>
            <a:chOff x="-10758" y="-10757"/>
            <a:chExt cx="9154758" cy="689366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1" t="15092" r="13953" b="23868"/>
            <a:stretch>
              <a:fillRect/>
            </a:stretch>
          </p:blipFill>
          <p:spPr>
            <a:xfrm>
              <a:off x="-10758" y="0"/>
              <a:ext cx="9154758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-10757"/>
              <a:ext cx="9144000" cy="6893662"/>
            </a:xfrm>
            <a:prstGeom prst="rect">
              <a:avLst/>
            </a:prstGeom>
            <a:solidFill>
              <a:srgbClr val="FFFFFF">
                <a:alpha val="9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64" t="4996" r="43097" b="33964"/>
          <a:stretch>
            <a:fillRect/>
          </a:stretch>
        </p:blipFill>
        <p:spPr>
          <a:xfrm>
            <a:off x="4949219" y="10740"/>
            <a:ext cx="7242781" cy="6893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058" y="1422399"/>
            <a:ext cx="9085942" cy="1248229"/>
          </a:xfrm>
        </p:spPr>
        <p:txBody>
          <a:bodyPr anchor="b">
            <a:normAutofit/>
          </a:bodyPr>
          <a:lstStyle>
            <a:lvl1pPr algn="ctr">
              <a:defRPr sz="4200" b="1">
                <a:solidFill>
                  <a:schemeClr val="accent1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058" y="2890839"/>
            <a:ext cx="9085942" cy="202950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D7B-AB95-4BD6-B33E-47039BD1AAD2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90C8-6E1D-429B-81E9-0F71236BA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7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D7B-AB95-4BD6-B33E-47039BD1AAD2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90C8-6E1D-429B-81E9-0F71236BAC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63216"/>
            <a:ext cx="10515600" cy="5360987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90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" y="136525"/>
            <a:ext cx="10515600" cy="101373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D7B-AB95-4BD6-B33E-47039BD1AAD2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90C8-6E1D-429B-81E9-0F71236BA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1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668" y="2017486"/>
            <a:ext cx="9342664" cy="1412875"/>
          </a:xfrm>
        </p:spPr>
        <p:txBody>
          <a:bodyPr anchor="b">
            <a:normAutofit/>
          </a:bodyPr>
          <a:lstStyle>
            <a:lvl1pPr algn="ctr"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D7B-AB95-4BD6-B33E-47039BD1AAD2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90C8-6E1D-429B-81E9-0F71236BAC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9"/>
          <p:cNvSpPr>
            <a:spLocks noGrp="1"/>
          </p:cNvSpPr>
          <p:nvPr>
            <p:ph type="body" idx="1" hasCustomPrompt="1"/>
          </p:nvPr>
        </p:nvSpPr>
        <p:spPr>
          <a:xfrm>
            <a:off x="2730803" y="3684158"/>
            <a:ext cx="6730395" cy="699156"/>
          </a:xfrm>
          <a:custGeom>
            <a:avLst/>
            <a:gdLst>
              <a:gd name="connsiteX0" fmla="*/ 0 w 3482749"/>
              <a:gd name="connsiteY0" fmla="*/ 0 h 450746"/>
              <a:gd name="connsiteX1" fmla="*/ 3095474 w 3482749"/>
              <a:gd name="connsiteY1" fmla="*/ 10691 h 450746"/>
              <a:gd name="connsiteX2" fmla="*/ 3482749 w 3482749"/>
              <a:gd name="connsiteY2" fmla="*/ 450746 h 450746"/>
              <a:gd name="connsiteX3" fmla="*/ 402616 w 3482749"/>
              <a:gd name="connsiteY3" fmla="*/ 440057 h 45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2749" h="450746">
                <a:moveTo>
                  <a:pt x="0" y="0"/>
                </a:moveTo>
                <a:lnTo>
                  <a:pt x="3095474" y="10691"/>
                </a:lnTo>
                <a:lnTo>
                  <a:pt x="3482749" y="450746"/>
                </a:lnTo>
                <a:lnTo>
                  <a:pt x="402616" y="44005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47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732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683"/>
            <a:ext cx="10515600" cy="2224588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978092"/>
            <a:ext cx="10515600" cy="2224588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D7B-AB95-4BD6-B33E-47039BD1AAD2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90C8-6E1D-429B-81E9-0F71236BA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30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4276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 algn="just">
              <a:buNone/>
              <a:defRPr sz="1800" b="1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 algn="just">
              <a:buNone/>
              <a:defRPr sz="1800" b="1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D7B-AB95-4BD6-B33E-47039BD1AAD2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90C8-6E1D-429B-81E9-0F71236BA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09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4512696" y="1374855"/>
            <a:ext cx="3925841" cy="3927574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55488" y="1431852"/>
            <a:ext cx="3844341" cy="38426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>
              <a:latin typeface="Broadway BT" panose="04040905080B02020502" pitchFamily="82" charset="0"/>
              <a:ea typeface="汉仪丫丫体简" panose="02010604000101010101" pitchFamily="2" charset="-122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845" y="1715528"/>
            <a:ext cx="3690984" cy="320352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D7B-AB95-4BD6-B33E-47039BD1AAD2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90C8-6E1D-429B-81E9-0F71236BAC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189387" y="2474246"/>
            <a:ext cx="553155" cy="5531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438537" y="1588295"/>
            <a:ext cx="253168" cy="253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09907" y="4721304"/>
            <a:ext cx="553156" cy="5531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342762" y="5460000"/>
            <a:ext cx="254902" cy="2549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2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D7B-AB95-4BD6-B33E-47039BD1AAD2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90C8-6E1D-429B-81E9-0F71236BA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5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D7B-AB95-4BD6-B33E-47039BD1AAD2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90C8-6E1D-429B-81E9-0F71236BAC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KSO_BT1"/>
          <p:cNvSpPr>
            <a:spLocks noGrp="1"/>
          </p:cNvSpPr>
          <p:nvPr>
            <p:ph type="title" hasCustomPrompt="1"/>
          </p:nvPr>
        </p:nvSpPr>
        <p:spPr>
          <a:xfrm>
            <a:off x="901700" y="684001"/>
            <a:ext cx="4165200" cy="1602000"/>
          </a:xfrm>
        </p:spPr>
        <p:txBody>
          <a:bodyPr vert="horz" anchor="t">
            <a:normAutofit/>
          </a:bodyPr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sp>
        <p:nvSpPr>
          <p:cNvPr id="9" name="KSO_BC2"/>
          <p:cNvSpPr>
            <a:spLocks noGrp="1"/>
          </p:cNvSpPr>
          <p:nvPr>
            <p:ph type="body" sz="half" idx="2"/>
          </p:nvPr>
        </p:nvSpPr>
        <p:spPr>
          <a:xfrm>
            <a:off x="901700" y="2286001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图片占位符 8"/>
          <p:cNvSpPr>
            <a:spLocks noGrp="1"/>
          </p:cNvSpPr>
          <p:nvPr>
            <p:ph type="pic" sz="quarter" idx="13"/>
          </p:nvPr>
        </p:nvSpPr>
        <p:spPr>
          <a:xfrm>
            <a:off x="5220196" y="677276"/>
            <a:ext cx="6174000" cy="540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26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74514" y="365125"/>
            <a:ext cx="1179286" cy="5811838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7D7B-AB95-4BD6-B33E-47039BD1AAD2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90C8-6E1D-429B-81E9-0F71236BA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5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" t="15092" r="13953" b="23868"/>
          <a:stretch>
            <a:fillRect/>
          </a:stretch>
        </p:blipFill>
        <p:spPr>
          <a:xfrm>
            <a:off x="-10758" y="0"/>
            <a:ext cx="12202758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10757"/>
            <a:ext cx="12192000" cy="6893662"/>
          </a:xfrm>
          <a:prstGeom prst="rect">
            <a:avLst/>
          </a:prstGeom>
          <a:solidFill>
            <a:srgbClr val="FFFFFF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10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67543"/>
            <a:ext cx="10515600" cy="460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7D7B-AB95-4BD6-B33E-47039BD1AAD2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90C8-6E1D-429B-81E9-0F71236BA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4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SzPct val="70000"/>
        <a:buFont typeface="Wingdings 2" pitchFamily="18" charset="2"/>
        <a:buChar char="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82058" y="1378857"/>
            <a:ext cx="9085942" cy="124822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自动增益变化交流放大器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</a:rPr>
              <a:t>通信</a:t>
            </a:r>
            <a:r>
              <a:rPr lang="en-US" altLang="zh-CN" dirty="0">
                <a:latin typeface="+mn-lt"/>
                <a:ea typeface="+mn-ea"/>
              </a:rPr>
              <a:t>1602 </a:t>
            </a:r>
            <a:r>
              <a:rPr lang="zh-CN" altLang="en-US" dirty="0">
                <a:latin typeface="+mn-lt"/>
                <a:ea typeface="+mn-ea"/>
              </a:rPr>
              <a:t>刘思琨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32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75043-BE7A-4E57-93C9-BF06CB9C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DAEDD-C985-4F04-9002-CB2DD3B4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843" y="1353535"/>
            <a:ext cx="9405026" cy="46094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放大器增益可在</a:t>
            </a:r>
            <a:r>
              <a:rPr lang="en-US" altLang="zh-CN" dirty="0"/>
              <a:t>1</a:t>
            </a:r>
            <a:r>
              <a:rPr lang="zh-CN" altLang="en-US" dirty="0"/>
              <a:t>倍</a:t>
            </a:r>
            <a:r>
              <a:rPr lang="en-US" altLang="zh-CN" dirty="0"/>
              <a:t>- &gt;2</a:t>
            </a:r>
            <a:r>
              <a:rPr lang="zh-CN" altLang="en-US" dirty="0"/>
              <a:t>倍</a:t>
            </a:r>
            <a:r>
              <a:rPr lang="en-US" altLang="zh-CN" dirty="0"/>
              <a:t>- &gt;3 </a:t>
            </a:r>
            <a:r>
              <a:rPr lang="zh-CN" altLang="en-US" dirty="0"/>
              <a:t>倍</a:t>
            </a:r>
            <a:r>
              <a:rPr lang="en-US" altLang="zh-CN" dirty="0"/>
              <a:t>- &gt;4</a:t>
            </a:r>
            <a:r>
              <a:rPr lang="zh-CN" altLang="en-US" dirty="0"/>
              <a:t>倍四档间巡回切换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切换频率为</a:t>
            </a:r>
            <a:r>
              <a:rPr lang="en-US" altLang="zh-CN" dirty="0"/>
              <a:t>1Hz-&gt;0.5Hz-&gt;1Hz-&gt;0.5Hz;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可以随机对当前增益进行保持，并可切换返回巡回状态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对指定的任意一种增益进行选择和保持，保持后可返回巡回状态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通过数码管显示当前放大电路的放大倍数，用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分别表示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倍即可。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电源采用士</a:t>
            </a:r>
            <a:r>
              <a:rPr lang="en-US" altLang="zh-CN" dirty="0"/>
              <a:t>5V</a:t>
            </a:r>
            <a:r>
              <a:rPr lang="zh-CN" altLang="en-US" dirty="0"/>
              <a:t>电源供电。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04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4AC06FE-95A0-410C-B716-6581CF40C730}"/>
              </a:ext>
            </a:extLst>
          </p:cNvPr>
          <p:cNvSpPr/>
          <p:nvPr/>
        </p:nvSpPr>
        <p:spPr>
          <a:xfrm>
            <a:off x="7900479" y="3054483"/>
            <a:ext cx="2402731" cy="1013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C14756-48AC-4010-809A-D03C1BA4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38F83B-EEB6-4484-9329-D73C88A88C13}"/>
              </a:ext>
            </a:extLst>
          </p:cNvPr>
          <p:cNvSpPr/>
          <p:nvPr/>
        </p:nvSpPr>
        <p:spPr>
          <a:xfrm>
            <a:off x="1888788" y="3054483"/>
            <a:ext cx="2402731" cy="1013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3EDF6F-6560-4441-9AC5-4445A2FFEA9C}"/>
              </a:ext>
            </a:extLst>
          </p:cNvPr>
          <p:cNvSpPr txBox="1"/>
          <p:nvPr/>
        </p:nvSpPr>
        <p:spPr>
          <a:xfrm>
            <a:off x="2200073" y="3330514"/>
            <a:ext cx="209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555</a:t>
            </a:r>
            <a:r>
              <a:rPr lang="zh-CN" altLang="en-US" sz="2400" dirty="0"/>
              <a:t>时钟电路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239A856-0B75-4CF4-8A4C-1342BF04430B}"/>
              </a:ext>
            </a:extLst>
          </p:cNvPr>
          <p:cNvCxnSpPr/>
          <p:nvPr/>
        </p:nvCxnSpPr>
        <p:spPr>
          <a:xfrm>
            <a:off x="4291519" y="3561348"/>
            <a:ext cx="758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C54A0A4-51A5-44B6-9AD8-03CBD1D85A6B}"/>
              </a:ext>
            </a:extLst>
          </p:cNvPr>
          <p:cNvSpPr/>
          <p:nvPr/>
        </p:nvSpPr>
        <p:spPr>
          <a:xfrm>
            <a:off x="5050277" y="2642084"/>
            <a:ext cx="2091446" cy="18385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1A07FA-0ACC-4966-AF2C-4A1095976079}"/>
              </a:ext>
            </a:extLst>
          </p:cNvPr>
          <p:cNvSpPr txBox="1"/>
          <p:nvPr/>
        </p:nvSpPr>
        <p:spPr>
          <a:xfrm>
            <a:off x="5050276" y="3288972"/>
            <a:ext cx="209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逻辑控制电路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01C075-71A8-47BF-9177-3547E5B00833}"/>
              </a:ext>
            </a:extLst>
          </p:cNvPr>
          <p:cNvSpPr txBox="1"/>
          <p:nvPr/>
        </p:nvSpPr>
        <p:spPr>
          <a:xfrm>
            <a:off x="8367407" y="3280850"/>
            <a:ext cx="209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放大电路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163F153-DBA5-43D7-93EC-83BB55EA2B78}"/>
              </a:ext>
            </a:extLst>
          </p:cNvPr>
          <p:cNvCxnSpPr/>
          <p:nvPr/>
        </p:nvCxnSpPr>
        <p:spPr>
          <a:xfrm>
            <a:off x="7141723" y="3561347"/>
            <a:ext cx="758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0070FD2-F5CE-4EFC-9ED4-93D3FBA6D7AB}"/>
              </a:ext>
            </a:extLst>
          </p:cNvPr>
          <p:cNvSpPr/>
          <p:nvPr/>
        </p:nvSpPr>
        <p:spPr>
          <a:xfrm>
            <a:off x="6238667" y="1120739"/>
            <a:ext cx="2402731" cy="1013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4706DE-BA3A-4B58-AB5A-5AFC9FB979A0}"/>
              </a:ext>
            </a:extLst>
          </p:cNvPr>
          <p:cNvSpPr txBox="1"/>
          <p:nvPr/>
        </p:nvSpPr>
        <p:spPr>
          <a:xfrm>
            <a:off x="6567787" y="1373527"/>
            <a:ext cx="209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数码管显示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003432E-C79E-4EEB-BCF7-DC4A0DA73A75}"/>
              </a:ext>
            </a:extLst>
          </p:cNvPr>
          <p:cNvCxnSpPr>
            <a:cxnSpLocks/>
          </p:cNvCxnSpPr>
          <p:nvPr/>
        </p:nvCxnSpPr>
        <p:spPr>
          <a:xfrm flipH="1" flipV="1">
            <a:off x="7440033" y="2160940"/>
            <a:ext cx="8922" cy="139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53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40056-8948-4241-80DA-1FCD6394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时钟电路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AB7654-D096-4723-8A54-42A5FC3B2336}"/>
              </a:ext>
            </a:extLst>
          </p:cNvPr>
          <p:cNvSpPr/>
          <p:nvPr/>
        </p:nvSpPr>
        <p:spPr>
          <a:xfrm>
            <a:off x="5690325" y="1302431"/>
            <a:ext cx="5311069" cy="1270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lnSpc>
                <a:spcPts val="1800"/>
              </a:lnSpc>
            </a:pPr>
            <a:r>
              <a:rPr lang="zh-CN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振荡周期</a:t>
            </a:r>
            <a:r>
              <a:rPr lang="en-US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T=(R1+2R2)Cln2</a:t>
            </a:r>
          </a:p>
          <a:p>
            <a:pPr indent="304800">
              <a:lnSpc>
                <a:spcPts val="1800"/>
              </a:lnSpc>
            </a:pPr>
            <a:endParaRPr lang="en-US" altLang="zh-CN" sz="2400" kern="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ts val="1800"/>
              </a:lnSpc>
            </a:pPr>
            <a:endParaRPr lang="en-US" altLang="zh-CN" sz="2400" kern="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ts val="1800"/>
              </a:lnSpc>
            </a:pPr>
            <a:endParaRPr lang="en-US" altLang="zh-CN" sz="2400" kern="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ts val="1800"/>
              </a:lnSpc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T=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47+2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47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）*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0.7=1000ms=1s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7159D5-0636-43F2-9F1A-B8CA33F9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7" y="1414203"/>
            <a:ext cx="4209899" cy="40295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2303C2-0A5F-46B4-8A4D-122039BCD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583" y="2969622"/>
            <a:ext cx="5933283" cy="30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1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A80EDA-C011-4BF0-9422-D17420AEE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26" t="-1501" r="-1894" b="-12128"/>
          <a:stretch/>
        </p:blipFill>
        <p:spPr>
          <a:xfrm>
            <a:off x="643276" y="901531"/>
            <a:ext cx="10613335" cy="50407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8D48D7B-F71E-4585-94E6-19B762EA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" y="136525"/>
            <a:ext cx="10515600" cy="1013732"/>
          </a:xfrm>
        </p:spPr>
        <p:txBody>
          <a:bodyPr/>
          <a:lstStyle/>
          <a:p>
            <a:r>
              <a:rPr lang="zh-CN" altLang="en-US" dirty="0"/>
              <a:t>逻辑控制电路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A123278-6D67-4242-BFE6-F502107D730C}"/>
              </a:ext>
            </a:extLst>
          </p:cNvPr>
          <p:cNvGrpSpPr/>
          <p:nvPr/>
        </p:nvGrpSpPr>
        <p:grpSpPr>
          <a:xfrm>
            <a:off x="4086627" y="398228"/>
            <a:ext cx="8159454" cy="6061543"/>
            <a:chOff x="3829757" y="156264"/>
            <a:chExt cx="8159454" cy="6061543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C5EFD2B-E23A-47AA-8FA6-610BCDCA0AB2}"/>
                </a:ext>
              </a:extLst>
            </p:cNvPr>
            <p:cNvGrpSpPr/>
            <p:nvPr/>
          </p:nvGrpSpPr>
          <p:grpSpPr>
            <a:xfrm>
              <a:off x="3829757" y="156264"/>
              <a:ext cx="8159454" cy="6061543"/>
              <a:chOff x="4254183" y="462842"/>
              <a:chExt cx="8159454" cy="6061543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78E9EF01-5C42-4671-9C35-C7FC55A652B4}"/>
                  </a:ext>
                </a:extLst>
              </p:cNvPr>
              <p:cNvSpPr/>
              <p:nvPr/>
            </p:nvSpPr>
            <p:spPr>
              <a:xfrm>
                <a:off x="4254183" y="462842"/>
                <a:ext cx="7926146" cy="6061543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86E370AF-61BF-4FB1-A45F-0FA18060379E}"/>
                  </a:ext>
                </a:extLst>
              </p:cNvPr>
              <p:cNvGrpSpPr/>
              <p:nvPr/>
            </p:nvGrpSpPr>
            <p:grpSpPr>
              <a:xfrm>
                <a:off x="6096000" y="978530"/>
                <a:ext cx="6317637" cy="5170255"/>
                <a:chOff x="6495139" y="1014968"/>
                <a:chExt cx="6297815" cy="5119179"/>
              </a:xfrm>
            </p:grpSpPr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1262305E-A4AE-4498-BECC-EB6941F40495}"/>
                    </a:ext>
                  </a:extLst>
                </p:cNvPr>
                <p:cNvGrpSpPr/>
                <p:nvPr/>
              </p:nvGrpSpPr>
              <p:grpSpPr>
                <a:xfrm>
                  <a:off x="7426411" y="1119471"/>
                  <a:ext cx="4100866" cy="4537006"/>
                  <a:chOff x="7034998" y="1018535"/>
                  <a:chExt cx="4100866" cy="4537006"/>
                </a:xfrm>
              </p:grpSpPr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287CF925-B17F-459B-8F78-4376D12D0EAA}"/>
                      </a:ext>
                    </a:extLst>
                  </p:cNvPr>
                  <p:cNvSpPr/>
                  <p:nvPr/>
                </p:nvSpPr>
                <p:spPr>
                  <a:xfrm>
                    <a:off x="8723092" y="1150257"/>
                    <a:ext cx="1259840" cy="904665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0213EFB9-02D1-4DF6-9008-4E36212229AA}"/>
                      </a:ext>
                    </a:extLst>
                  </p:cNvPr>
                  <p:cNvSpPr txBox="1"/>
                  <p:nvPr/>
                </p:nvSpPr>
                <p:spPr>
                  <a:xfrm>
                    <a:off x="9069927" y="1389684"/>
                    <a:ext cx="9042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/>
                      <a:t>000</a:t>
                    </a:r>
                    <a:endParaRPr lang="zh-CN" altLang="en-US" sz="2000" dirty="0"/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458216AA-1DDD-491D-A344-95669E493660}"/>
                      </a:ext>
                    </a:extLst>
                  </p:cNvPr>
                  <p:cNvSpPr/>
                  <p:nvPr/>
                </p:nvSpPr>
                <p:spPr>
                  <a:xfrm>
                    <a:off x="9876024" y="2284030"/>
                    <a:ext cx="1259840" cy="904665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560B7297-92FF-4FB3-80ED-ACA3CE91B7EA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2859" y="2523457"/>
                    <a:ext cx="9042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/>
                      <a:t>001</a:t>
                    </a:r>
                    <a:endParaRPr lang="zh-CN" altLang="en-US" sz="2000" dirty="0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6F501C2F-4950-4C30-B887-881C135B7C17}"/>
                      </a:ext>
                    </a:extLst>
                  </p:cNvPr>
                  <p:cNvSpPr/>
                  <p:nvPr/>
                </p:nvSpPr>
                <p:spPr>
                  <a:xfrm>
                    <a:off x="9876024" y="3469141"/>
                    <a:ext cx="1259840" cy="904665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86400342-5F33-45AF-9530-DCDD6FC8C62B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2859" y="3708568"/>
                    <a:ext cx="9042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/>
                      <a:t>010</a:t>
                    </a:r>
                    <a:endParaRPr lang="zh-CN" altLang="en-US" sz="2000" dirty="0"/>
                  </a:p>
                </p:txBody>
              </p:sp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EE348A64-38CF-4535-B40A-EC80C19F647A}"/>
                      </a:ext>
                    </a:extLst>
                  </p:cNvPr>
                  <p:cNvSpPr/>
                  <p:nvPr/>
                </p:nvSpPr>
                <p:spPr>
                  <a:xfrm>
                    <a:off x="8687977" y="4650876"/>
                    <a:ext cx="1259840" cy="904665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F3314742-60AC-46ED-A4FF-1D69178614F3}"/>
                      </a:ext>
                    </a:extLst>
                  </p:cNvPr>
                  <p:cNvSpPr txBox="1"/>
                  <p:nvPr/>
                </p:nvSpPr>
                <p:spPr>
                  <a:xfrm>
                    <a:off x="9034812" y="4890303"/>
                    <a:ext cx="9042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/>
                      <a:t>011</a:t>
                    </a:r>
                    <a:endParaRPr lang="zh-CN" altLang="en-US" sz="2000" dirty="0"/>
                  </a:p>
                </p:txBody>
              </p:sp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F4EAF0D3-B51E-43E4-BC08-1E421DDE5BA1}"/>
                      </a:ext>
                    </a:extLst>
                  </p:cNvPr>
                  <p:cNvSpPr/>
                  <p:nvPr/>
                </p:nvSpPr>
                <p:spPr>
                  <a:xfrm>
                    <a:off x="7428137" y="3469141"/>
                    <a:ext cx="1259840" cy="904665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0F64C72E-FB17-4BF8-ADA7-D88A43AD428D}"/>
                      </a:ext>
                    </a:extLst>
                  </p:cNvPr>
                  <p:cNvSpPr txBox="1"/>
                  <p:nvPr/>
                </p:nvSpPr>
                <p:spPr>
                  <a:xfrm>
                    <a:off x="7774972" y="3708568"/>
                    <a:ext cx="9042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/>
                      <a:t>100</a:t>
                    </a:r>
                    <a:endParaRPr lang="zh-CN" altLang="en-US" sz="2000" dirty="0"/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4665A37D-7E49-4E4A-BFBC-2B95275E93C1}"/>
                      </a:ext>
                    </a:extLst>
                  </p:cNvPr>
                  <p:cNvSpPr/>
                  <p:nvPr/>
                </p:nvSpPr>
                <p:spPr>
                  <a:xfrm>
                    <a:off x="7419372" y="2233520"/>
                    <a:ext cx="1259840" cy="904665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63D8D9F7-B5DC-4B52-86B4-15D7A33ED31A}"/>
                      </a:ext>
                    </a:extLst>
                  </p:cNvPr>
                  <p:cNvSpPr txBox="1"/>
                  <p:nvPr/>
                </p:nvSpPr>
                <p:spPr>
                  <a:xfrm>
                    <a:off x="7766207" y="2472947"/>
                    <a:ext cx="9042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/>
                      <a:t>101</a:t>
                    </a:r>
                    <a:endParaRPr lang="zh-CN" altLang="en-US" sz="2000" dirty="0"/>
                  </a:p>
                </p:txBody>
              </p:sp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B992C995-0ED1-42C6-BB29-A0BD4ADDF316}"/>
                      </a:ext>
                    </a:extLst>
                  </p:cNvPr>
                  <p:cNvSpPr/>
                  <p:nvPr/>
                </p:nvSpPr>
                <p:spPr>
                  <a:xfrm>
                    <a:off x="7034998" y="1018535"/>
                    <a:ext cx="1259840" cy="904665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1775CA8D-C09E-4299-877A-AFD81EBAB282}"/>
                      </a:ext>
                    </a:extLst>
                  </p:cNvPr>
                  <p:cNvSpPr txBox="1"/>
                  <p:nvPr/>
                </p:nvSpPr>
                <p:spPr>
                  <a:xfrm>
                    <a:off x="7381833" y="1257962"/>
                    <a:ext cx="9042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/>
                      <a:t>110</a:t>
                    </a:r>
                    <a:endParaRPr lang="zh-CN" altLang="en-US" sz="2000" dirty="0"/>
                  </a:p>
                </p:txBody>
              </p:sp>
              <p:cxnSp>
                <p:nvCxnSpPr>
                  <p:cNvPr id="29" name="直接箭头连接符 28">
                    <a:extLst>
                      <a:ext uri="{FF2B5EF4-FFF2-40B4-BE49-F238E27FC236}">
                        <a16:creationId xmlns:a16="http://schemas.microsoft.com/office/drawing/2014/main" id="{5FFD6BF1-C941-47F9-BD0A-60B5B4570B68}"/>
                      </a:ext>
                    </a:extLst>
                  </p:cNvPr>
                  <p:cNvCxnSpPr>
                    <a:cxnSpLocks/>
                    <a:endCxn id="12" idx="0"/>
                  </p:cNvCxnSpPr>
                  <p:nvPr/>
                </p:nvCxnSpPr>
                <p:spPr>
                  <a:xfrm>
                    <a:off x="9982932" y="1658072"/>
                    <a:ext cx="523012" cy="625958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箭头连接符 31">
                    <a:extLst>
                      <a:ext uri="{FF2B5EF4-FFF2-40B4-BE49-F238E27FC236}">
                        <a16:creationId xmlns:a16="http://schemas.microsoft.com/office/drawing/2014/main" id="{EF83C8E7-B5A7-47BB-BBB7-52011C491541}"/>
                      </a:ext>
                    </a:extLst>
                  </p:cNvPr>
                  <p:cNvCxnSpPr>
                    <a:stCxn id="12" idx="4"/>
                    <a:endCxn id="14" idx="0"/>
                  </p:cNvCxnSpPr>
                  <p:nvPr/>
                </p:nvCxnSpPr>
                <p:spPr>
                  <a:xfrm>
                    <a:off x="10505944" y="3188695"/>
                    <a:ext cx="0" cy="280446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箭头连接符 33">
                    <a:extLst>
                      <a:ext uri="{FF2B5EF4-FFF2-40B4-BE49-F238E27FC236}">
                        <a16:creationId xmlns:a16="http://schemas.microsoft.com/office/drawing/2014/main" id="{7B6BE0AF-D736-413E-A2C7-6F6A0EBFD9F3}"/>
                      </a:ext>
                    </a:extLst>
                  </p:cNvPr>
                  <p:cNvCxnSpPr>
                    <a:stCxn id="14" idx="4"/>
                    <a:endCxn id="16" idx="6"/>
                  </p:cNvCxnSpPr>
                  <p:nvPr/>
                </p:nvCxnSpPr>
                <p:spPr>
                  <a:xfrm flipH="1">
                    <a:off x="9947817" y="4373806"/>
                    <a:ext cx="558127" cy="729403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>
                    <a:extLst>
                      <a:ext uri="{FF2B5EF4-FFF2-40B4-BE49-F238E27FC236}">
                        <a16:creationId xmlns:a16="http://schemas.microsoft.com/office/drawing/2014/main" id="{F7B5A629-A2CB-47D0-8CF4-5B2C9F3D12D1}"/>
                      </a:ext>
                    </a:extLst>
                  </p:cNvPr>
                  <p:cNvCxnSpPr>
                    <a:cxnSpLocks/>
                    <a:stCxn id="16" idx="2"/>
                    <a:endCxn id="18" idx="4"/>
                  </p:cNvCxnSpPr>
                  <p:nvPr/>
                </p:nvCxnSpPr>
                <p:spPr>
                  <a:xfrm flipH="1" flipV="1">
                    <a:off x="8058057" y="4373806"/>
                    <a:ext cx="629920" cy="729403"/>
                  </a:xfrm>
                  <a:prstGeom prst="straightConnector1">
                    <a:avLst/>
                  </a:prstGeom>
                  <a:ln w="158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箭头连接符 38">
                    <a:extLst>
                      <a:ext uri="{FF2B5EF4-FFF2-40B4-BE49-F238E27FC236}">
                        <a16:creationId xmlns:a16="http://schemas.microsoft.com/office/drawing/2014/main" id="{19D414CB-491B-4F1A-9CD7-5A2539B4E043}"/>
                      </a:ext>
                    </a:extLst>
                  </p:cNvPr>
                  <p:cNvCxnSpPr>
                    <a:cxnSpLocks/>
                    <a:endCxn id="20" idx="4"/>
                  </p:cNvCxnSpPr>
                  <p:nvPr/>
                </p:nvCxnSpPr>
                <p:spPr>
                  <a:xfrm flipH="1" flipV="1">
                    <a:off x="8049292" y="3138185"/>
                    <a:ext cx="8766" cy="3103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箭头连接符 41">
                    <a:extLst>
                      <a:ext uri="{FF2B5EF4-FFF2-40B4-BE49-F238E27FC236}">
                        <a16:creationId xmlns:a16="http://schemas.microsoft.com/office/drawing/2014/main" id="{4A720F52-700D-4CCC-93FA-FE5100354E90}"/>
                      </a:ext>
                    </a:extLst>
                  </p:cNvPr>
                  <p:cNvCxnSpPr>
                    <a:cxnSpLocks/>
                    <a:stCxn id="20" idx="0"/>
                    <a:endCxn id="23" idx="4"/>
                  </p:cNvCxnSpPr>
                  <p:nvPr/>
                </p:nvCxnSpPr>
                <p:spPr>
                  <a:xfrm flipH="1" flipV="1">
                    <a:off x="7664918" y="1923200"/>
                    <a:ext cx="384374" cy="310320"/>
                  </a:xfrm>
                  <a:prstGeom prst="straightConnector1">
                    <a:avLst/>
                  </a:prstGeom>
                  <a:ln w="25400"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箭头连接符 46">
                    <a:extLst>
                      <a:ext uri="{FF2B5EF4-FFF2-40B4-BE49-F238E27FC236}">
                        <a16:creationId xmlns:a16="http://schemas.microsoft.com/office/drawing/2014/main" id="{4575EF82-30E9-41AA-9203-0219DE9E66B9}"/>
                      </a:ext>
                    </a:extLst>
                  </p:cNvPr>
                  <p:cNvCxnSpPr>
                    <a:cxnSpLocks/>
                    <a:stCxn id="24" idx="3"/>
                  </p:cNvCxnSpPr>
                  <p:nvPr/>
                </p:nvCxnSpPr>
                <p:spPr>
                  <a:xfrm>
                    <a:off x="8286073" y="1458017"/>
                    <a:ext cx="393139" cy="154726"/>
                  </a:xfrm>
                  <a:prstGeom prst="straightConnector1">
                    <a:avLst/>
                  </a:prstGeom>
                  <a:ln w="25400"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左大括号 53">
                  <a:extLst>
                    <a:ext uri="{FF2B5EF4-FFF2-40B4-BE49-F238E27FC236}">
                      <a16:creationId xmlns:a16="http://schemas.microsoft.com/office/drawing/2014/main" id="{355E20CB-D503-4154-8E9D-8A25A0CD3844}"/>
                    </a:ext>
                  </a:extLst>
                </p:cNvPr>
                <p:cNvSpPr/>
                <p:nvPr/>
              </p:nvSpPr>
              <p:spPr>
                <a:xfrm rot="8322293">
                  <a:off x="10577799" y="1014968"/>
                  <a:ext cx="528320" cy="1139667"/>
                </a:xfrm>
                <a:prstGeom prst="leftBrac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A977B829-BF16-4ABF-8704-8F4474F4A5EF}"/>
                    </a:ext>
                  </a:extLst>
                </p:cNvPr>
                <p:cNvSpPr txBox="1"/>
                <p:nvPr/>
              </p:nvSpPr>
              <p:spPr>
                <a:xfrm>
                  <a:off x="11094827" y="1066527"/>
                  <a:ext cx="97220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1S</a:t>
                  </a:r>
                </a:p>
                <a:p>
                  <a:r>
                    <a:rPr lang="en-US" altLang="zh-CN" dirty="0"/>
                    <a:t>1AV</a:t>
                  </a:r>
                </a:p>
              </p:txBody>
            </p:sp>
            <p:sp>
              <p:nvSpPr>
                <p:cNvPr id="56" name="左大括号 55">
                  <a:extLst>
                    <a:ext uri="{FF2B5EF4-FFF2-40B4-BE49-F238E27FC236}">
                      <a16:creationId xmlns:a16="http://schemas.microsoft.com/office/drawing/2014/main" id="{F4AF759E-D055-49E1-9ADD-225384867904}"/>
                    </a:ext>
                  </a:extLst>
                </p:cNvPr>
                <p:cNvSpPr/>
                <p:nvPr/>
              </p:nvSpPr>
              <p:spPr>
                <a:xfrm rot="21129780">
                  <a:off x="7073220" y="1553881"/>
                  <a:ext cx="484795" cy="2739325"/>
                </a:xfrm>
                <a:prstGeom prst="leftBrace">
                  <a:avLst>
                    <a:gd name="adj1" fmla="val 2564"/>
                    <a:gd name="adj2" fmla="val 51264"/>
                  </a:avLst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A5AF4150-2166-48C1-85BE-9D774E354516}"/>
                    </a:ext>
                  </a:extLst>
                </p:cNvPr>
                <p:cNvSpPr txBox="1"/>
                <p:nvPr/>
              </p:nvSpPr>
              <p:spPr>
                <a:xfrm>
                  <a:off x="11820749" y="4344908"/>
                  <a:ext cx="97220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2S</a:t>
                  </a:r>
                </a:p>
                <a:p>
                  <a:r>
                    <a:rPr lang="en-US" altLang="zh-CN" dirty="0"/>
                    <a:t>2AV</a:t>
                  </a:r>
                </a:p>
              </p:txBody>
            </p:sp>
            <p:sp>
              <p:nvSpPr>
                <p:cNvPr id="60" name="左大括号 59">
                  <a:extLst>
                    <a:ext uri="{FF2B5EF4-FFF2-40B4-BE49-F238E27FC236}">
                      <a16:creationId xmlns:a16="http://schemas.microsoft.com/office/drawing/2014/main" id="{B7D2CB10-67E9-4837-A592-174E64694FE1}"/>
                    </a:ext>
                  </a:extLst>
                </p:cNvPr>
                <p:cNvSpPr/>
                <p:nvPr/>
              </p:nvSpPr>
              <p:spPr>
                <a:xfrm rot="18539067">
                  <a:off x="8606196" y="4549663"/>
                  <a:ext cx="528320" cy="1833103"/>
                </a:xfrm>
                <a:prstGeom prst="leftBrac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F717E86E-797B-43D1-AF81-328F73BE12B1}"/>
                    </a:ext>
                  </a:extLst>
                </p:cNvPr>
                <p:cNvSpPr txBox="1"/>
                <p:nvPr/>
              </p:nvSpPr>
              <p:spPr>
                <a:xfrm>
                  <a:off x="7991719" y="5487816"/>
                  <a:ext cx="97220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1S</a:t>
                  </a:r>
                </a:p>
                <a:p>
                  <a:r>
                    <a:rPr lang="en-US" altLang="zh-CN" dirty="0"/>
                    <a:t>3AV</a:t>
                  </a:r>
                </a:p>
              </p:txBody>
            </p:sp>
            <p:sp>
              <p:nvSpPr>
                <p:cNvPr id="62" name="左大括号 61">
                  <a:extLst>
                    <a:ext uri="{FF2B5EF4-FFF2-40B4-BE49-F238E27FC236}">
                      <a16:creationId xmlns:a16="http://schemas.microsoft.com/office/drawing/2014/main" id="{C091A765-37D9-4B07-B541-FFB6597F850E}"/>
                    </a:ext>
                  </a:extLst>
                </p:cNvPr>
                <p:cNvSpPr/>
                <p:nvPr/>
              </p:nvSpPr>
              <p:spPr>
                <a:xfrm rot="12175977">
                  <a:off x="11335434" y="3294886"/>
                  <a:ext cx="673179" cy="2321752"/>
                </a:xfrm>
                <a:prstGeom prst="leftBrace">
                  <a:avLst>
                    <a:gd name="adj1" fmla="val 2564"/>
                    <a:gd name="adj2" fmla="val 50000"/>
                  </a:avLst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D235CDCC-CDF1-4037-8BCD-499BE5E82F20}"/>
                    </a:ext>
                  </a:extLst>
                </p:cNvPr>
                <p:cNvSpPr txBox="1"/>
                <p:nvPr/>
              </p:nvSpPr>
              <p:spPr>
                <a:xfrm>
                  <a:off x="6495139" y="2714702"/>
                  <a:ext cx="97220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2S</a:t>
                  </a:r>
                </a:p>
                <a:p>
                  <a:r>
                    <a:rPr lang="en-US" altLang="zh-CN" dirty="0"/>
                    <a:t>4AV</a:t>
                  </a:r>
                </a:p>
              </p:txBody>
            </p: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2E73A5C5-86D1-4C3F-9B1D-9AA2D695A62F}"/>
                  </a:ext>
                </a:extLst>
              </p:cNvPr>
              <p:cNvGrpSpPr/>
              <p:nvPr/>
            </p:nvGrpSpPr>
            <p:grpSpPr>
              <a:xfrm>
                <a:off x="4431923" y="1245912"/>
                <a:ext cx="2293563" cy="913691"/>
                <a:chOff x="9725914" y="-583808"/>
                <a:chExt cx="2466086" cy="904665"/>
              </a:xfrm>
            </p:grpSpPr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F5BC4C1F-9E03-4DEA-899B-5B1EC88A796D}"/>
                    </a:ext>
                  </a:extLst>
                </p:cNvPr>
                <p:cNvSpPr/>
                <p:nvPr/>
              </p:nvSpPr>
              <p:spPr>
                <a:xfrm>
                  <a:off x="9725914" y="-583808"/>
                  <a:ext cx="1204992" cy="904665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文本框 68">
                      <a:extLst>
                        <a:ext uri="{FF2B5EF4-FFF2-40B4-BE49-F238E27FC236}">
                          <a16:creationId xmlns:a16="http://schemas.microsoft.com/office/drawing/2014/main" id="{29A24C04-051B-488D-966F-9DACCF17F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11116" y="-312418"/>
                      <a:ext cx="8345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69" name="文本框 68">
                      <a:extLst>
                        <a:ext uri="{FF2B5EF4-FFF2-40B4-BE49-F238E27FC236}">
                          <a16:creationId xmlns:a16="http://schemas.microsoft.com/office/drawing/2014/main" id="{29A24C04-051B-488D-966F-9DACCF17F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11116" y="-312418"/>
                      <a:ext cx="834587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2500" r="-3906" b="-304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" name="直接箭头连接符 69">
                  <a:extLst>
                    <a:ext uri="{FF2B5EF4-FFF2-40B4-BE49-F238E27FC236}">
                      <a16:creationId xmlns:a16="http://schemas.microsoft.com/office/drawing/2014/main" id="{5AF68C0A-ECB6-4BD1-B2C7-FD972CB91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30905" y="-131476"/>
                  <a:ext cx="782675" cy="2305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EDDF2DA5-D4AB-4B45-BB65-DF41034FFA85}"/>
                    </a:ext>
                  </a:extLst>
                </p:cNvPr>
                <p:cNvSpPr txBox="1"/>
                <p:nvPr/>
              </p:nvSpPr>
              <p:spPr>
                <a:xfrm>
                  <a:off x="10930905" y="-583808"/>
                  <a:ext cx="12610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上升沿</a:t>
                  </a: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41EB5E94-6CB2-4ABC-AFDF-9AB7C28C6E2D}"/>
                    </a:ext>
                  </a:extLst>
                </p:cNvPr>
                <p:cNvSpPr txBox="1"/>
                <p:nvPr/>
              </p:nvSpPr>
              <p:spPr>
                <a:xfrm>
                  <a:off x="4184134" y="3589602"/>
                  <a:ext cx="20854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a14:m>
                  <a:r>
                    <a:rPr lang="en-US" altLang="zh-CN" sz="2400" dirty="0"/>
                    <a:t>CLR=~(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)</a:t>
                  </a:r>
                  <a:endParaRPr lang="zh-CN" altLang="en-US" sz="2400" dirty="0"/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41EB5E94-6CB2-4ABC-AFDF-9AB7C28C6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134" y="3589602"/>
                  <a:ext cx="208544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924" t="-25000" r="-7895" b="-5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D9CD04C-4548-47CF-86C4-68EAFA5A70D1}"/>
              </a:ext>
            </a:extLst>
          </p:cNvPr>
          <p:cNvSpPr/>
          <p:nvPr/>
        </p:nvSpPr>
        <p:spPr>
          <a:xfrm>
            <a:off x="774698" y="4267758"/>
            <a:ext cx="9694894" cy="25329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C3869884-3098-4377-A003-52E9F58BB4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277621"/>
                  </p:ext>
                </p:extLst>
              </p:nvPr>
            </p:nvGraphicFramePr>
            <p:xfrm>
              <a:off x="1408972" y="4531853"/>
              <a:ext cx="8673287" cy="1107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45938">
                      <a:extLst>
                        <a:ext uri="{9D8B030D-6E8A-4147-A177-3AD203B41FA5}">
                          <a16:colId xmlns:a16="http://schemas.microsoft.com/office/drawing/2014/main" val="2835245020"/>
                        </a:ext>
                      </a:extLst>
                    </a:gridCol>
                    <a:gridCol w="1132144">
                      <a:extLst>
                        <a:ext uri="{9D8B030D-6E8A-4147-A177-3AD203B41FA5}">
                          <a16:colId xmlns:a16="http://schemas.microsoft.com/office/drawing/2014/main" val="682393571"/>
                        </a:ext>
                      </a:extLst>
                    </a:gridCol>
                    <a:gridCol w="1239041">
                      <a:extLst>
                        <a:ext uri="{9D8B030D-6E8A-4147-A177-3AD203B41FA5}">
                          <a16:colId xmlns:a16="http://schemas.microsoft.com/office/drawing/2014/main" val="1028102486"/>
                        </a:ext>
                      </a:extLst>
                    </a:gridCol>
                    <a:gridCol w="1239041">
                      <a:extLst>
                        <a:ext uri="{9D8B030D-6E8A-4147-A177-3AD203B41FA5}">
                          <a16:colId xmlns:a16="http://schemas.microsoft.com/office/drawing/2014/main" val="3236756402"/>
                        </a:ext>
                      </a:extLst>
                    </a:gridCol>
                    <a:gridCol w="1239041">
                      <a:extLst>
                        <a:ext uri="{9D8B030D-6E8A-4147-A177-3AD203B41FA5}">
                          <a16:colId xmlns:a16="http://schemas.microsoft.com/office/drawing/2014/main" val="1047434588"/>
                        </a:ext>
                      </a:extLst>
                    </a:gridCol>
                    <a:gridCol w="1239041">
                      <a:extLst>
                        <a:ext uri="{9D8B030D-6E8A-4147-A177-3AD203B41FA5}">
                          <a16:colId xmlns:a16="http://schemas.microsoft.com/office/drawing/2014/main" val="175957632"/>
                        </a:ext>
                      </a:extLst>
                    </a:gridCol>
                    <a:gridCol w="1239041">
                      <a:extLst>
                        <a:ext uri="{9D8B030D-6E8A-4147-A177-3AD203B41FA5}">
                          <a16:colId xmlns:a16="http://schemas.microsoft.com/office/drawing/2014/main" val="1077384215"/>
                        </a:ext>
                      </a:extLst>
                    </a:gridCol>
                  </a:tblGrid>
                  <a:tr h="12356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7814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292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低电平管脚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9761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C3869884-3098-4377-A003-52E9F58BB4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277621"/>
                  </p:ext>
                </p:extLst>
              </p:nvPr>
            </p:nvGraphicFramePr>
            <p:xfrm>
              <a:off x="1408972" y="4531853"/>
              <a:ext cx="8673287" cy="11074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45938">
                      <a:extLst>
                        <a:ext uri="{9D8B030D-6E8A-4147-A177-3AD203B41FA5}">
                          <a16:colId xmlns:a16="http://schemas.microsoft.com/office/drawing/2014/main" val="2835245020"/>
                        </a:ext>
                      </a:extLst>
                    </a:gridCol>
                    <a:gridCol w="1132144">
                      <a:extLst>
                        <a:ext uri="{9D8B030D-6E8A-4147-A177-3AD203B41FA5}">
                          <a16:colId xmlns:a16="http://schemas.microsoft.com/office/drawing/2014/main" val="682393571"/>
                        </a:ext>
                      </a:extLst>
                    </a:gridCol>
                    <a:gridCol w="1239041">
                      <a:extLst>
                        <a:ext uri="{9D8B030D-6E8A-4147-A177-3AD203B41FA5}">
                          <a16:colId xmlns:a16="http://schemas.microsoft.com/office/drawing/2014/main" val="1028102486"/>
                        </a:ext>
                      </a:extLst>
                    </a:gridCol>
                    <a:gridCol w="1239041">
                      <a:extLst>
                        <a:ext uri="{9D8B030D-6E8A-4147-A177-3AD203B41FA5}">
                          <a16:colId xmlns:a16="http://schemas.microsoft.com/office/drawing/2014/main" val="3236756402"/>
                        </a:ext>
                      </a:extLst>
                    </a:gridCol>
                    <a:gridCol w="1239041">
                      <a:extLst>
                        <a:ext uri="{9D8B030D-6E8A-4147-A177-3AD203B41FA5}">
                          <a16:colId xmlns:a16="http://schemas.microsoft.com/office/drawing/2014/main" val="1047434588"/>
                        </a:ext>
                      </a:extLst>
                    </a:gridCol>
                    <a:gridCol w="1239041">
                      <a:extLst>
                        <a:ext uri="{9D8B030D-6E8A-4147-A177-3AD203B41FA5}">
                          <a16:colId xmlns:a16="http://schemas.microsoft.com/office/drawing/2014/main" val="175957632"/>
                        </a:ext>
                      </a:extLst>
                    </a:gridCol>
                    <a:gridCol w="1239041">
                      <a:extLst>
                        <a:ext uri="{9D8B030D-6E8A-4147-A177-3AD203B41FA5}">
                          <a16:colId xmlns:a16="http://schemas.microsoft.com/office/drawing/2014/main" val="107738421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52" t="-8333" r="-54615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7814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292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低电平管脚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9761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AFF59BB8-3324-4DF9-B2C9-28BE58CF6BC7}"/>
              </a:ext>
            </a:extLst>
          </p:cNvPr>
          <p:cNvSpPr txBox="1"/>
          <p:nvPr/>
        </p:nvSpPr>
        <p:spPr>
          <a:xfrm>
            <a:off x="3028565" y="5834349"/>
            <a:ext cx="65626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Control1=~Y0        Control2=~(Y1*Y2)</a:t>
            </a:r>
          </a:p>
          <a:p>
            <a:r>
              <a:rPr lang="en-US" altLang="zh-CN" sz="2400" dirty="0"/>
              <a:t>Control3=~Y3        Control4=~(Y4*Y5)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83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12ED5-43D7-4225-BFF5-AF4A7122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放大电路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77FB18-6505-4D24-80EC-F3F9E4F2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54" y="1700910"/>
            <a:ext cx="8508934" cy="39886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24643AB-93CD-46B6-8F08-6756883CD744}"/>
                  </a:ext>
                </a:extLst>
              </p:cNvPr>
              <p:cNvSpPr txBox="1"/>
              <p:nvPr/>
            </p:nvSpPr>
            <p:spPr>
              <a:xfrm>
                <a:off x="7594600" y="1522646"/>
                <a:ext cx="2649636" cy="641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</a:rPr>
                      <m:t>Av</m:t>
                    </m:r>
                  </m:oMath>
                </a14:m>
                <a:r>
                  <a:rPr lang="en-US" altLang="zh-CN" sz="2800" dirty="0"/>
                  <a:t>=-(-(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altLang="zh-CN" sz="2800" dirty="0"/>
                  <a:t>))=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24643AB-93CD-46B6-8F08-6756883CD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600" y="1522646"/>
                <a:ext cx="2649636" cy="641009"/>
              </a:xfrm>
              <a:prstGeom prst="rect">
                <a:avLst/>
              </a:prstGeom>
              <a:blipFill>
                <a:blip r:embed="rId3"/>
                <a:stretch>
                  <a:fillRect t="-952" b="-1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92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D761B-017A-4613-B127-82021A29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数码管显示电路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9A0EC5-7936-4C42-9909-AE6771627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79" t="33354" r="26860" b="28054"/>
          <a:stretch/>
        </p:blipFill>
        <p:spPr>
          <a:xfrm>
            <a:off x="1696720" y="2254400"/>
            <a:ext cx="8229600" cy="43936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FA8459E-E2CD-428F-BD08-A43436EC61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095155"/>
                  </p:ext>
                </p:extLst>
              </p:nvPr>
            </p:nvGraphicFramePr>
            <p:xfrm>
              <a:off x="1549400" y="1331488"/>
              <a:ext cx="9093200" cy="7416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818640">
                      <a:extLst>
                        <a:ext uri="{9D8B030D-6E8A-4147-A177-3AD203B41FA5}">
                          <a16:colId xmlns:a16="http://schemas.microsoft.com/office/drawing/2014/main" val="2248441446"/>
                        </a:ext>
                      </a:extLst>
                    </a:gridCol>
                    <a:gridCol w="1818640">
                      <a:extLst>
                        <a:ext uri="{9D8B030D-6E8A-4147-A177-3AD203B41FA5}">
                          <a16:colId xmlns:a16="http://schemas.microsoft.com/office/drawing/2014/main" val="4000094582"/>
                        </a:ext>
                      </a:extLst>
                    </a:gridCol>
                    <a:gridCol w="1818640">
                      <a:extLst>
                        <a:ext uri="{9D8B030D-6E8A-4147-A177-3AD203B41FA5}">
                          <a16:colId xmlns:a16="http://schemas.microsoft.com/office/drawing/2014/main" val="276836184"/>
                        </a:ext>
                      </a:extLst>
                    </a:gridCol>
                    <a:gridCol w="1818640">
                      <a:extLst>
                        <a:ext uri="{9D8B030D-6E8A-4147-A177-3AD203B41FA5}">
                          <a16:colId xmlns:a16="http://schemas.microsoft.com/office/drawing/2014/main" val="1395503255"/>
                        </a:ext>
                      </a:extLst>
                    </a:gridCol>
                    <a:gridCol w="1818640">
                      <a:extLst>
                        <a:ext uri="{9D8B030D-6E8A-4147-A177-3AD203B41FA5}">
                          <a16:colId xmlns:a16="http://schemas.microsoft.com/office/drawing/2014/main" val="13016962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高电平输入引脚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Control1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Control2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Control3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Control4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387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011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61045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FA8459E-E2CD-428F-BD08-A43436EC61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095155"/>
                  </p:ext>
                </p:extLst>
              </p:nvPr>
            </p:nvGraphicFramePr>
            <p:xfrm>
              <a:off x="1549400" y="1331488"/>
              <a:ext cx="9093200" cy="7416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818640">
                      <a:extLst>
                        <a:ext uri="{9D8B030D-6E8A-4147-A177-3AD203B41FA5}">
                          <a16:colId xmlns:a16="http://schemas.microsoft.com/office/drawing/2014/main" val="2248441446"/>
                        </a:ext>
                      </a:extLst>
                    </a:gridCol>
                    <a:gridCol w="1818640">
                      <a:extLst>
                        <a:ext uri="{9D8B030D-6E8A-4147-A177-3AD203B41FA5}">
                          <a16:colId xmlns:a16="http://schemas.microsoft.com/office/drawing/2014/main" val="4000094582"/>
                        </a:ext>
                      </a:extLst>
                    </a:gridCol>
                    <a:gridCol w="1818640">
                      <a:extLst>
                        <a:ext uri="{9D8B030D-6E8A-4147-A177-3AD203B41FA5}">
                          <a16:colId xmlns:a16="http://schemas.microsoft.com/office/drawing/2014/main" val="276836184"/>
                        </a:ext>
                      </a:extLst>
                    </a:gridCol>
                    <a:gridCol w="1818640">
                      <a:extLst>
                        <a:ext uri="{9D8B030D-6E8A-4147-A177-3AD203B41FA5}">
                          <a16:colId xmlns:a16="http://schemas.microsoft.com/office/drawing/2014/main" val="1395503255"/>
                        </a:ext>
                      </a:extLst>
                    </a:gridCol>
                    <a:gridCol w="1818640">
                      <a:extLst>
                        <a:ext uri="{9D8B030D-6E8A-4147-A177-3AD203B41FA5}">
                          <a16:colId xmlns:a16="http://schemas.microsoft.com/office/drawing/2014/main" val="13016962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高电平输入引脚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Control1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Control2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Control3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Control4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387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6" t="-113115" r="-40201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011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61045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79638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3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3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4、18、20、24、27"/>
  <p:tag name="KSO_WM_TEMPLATE_CATEGORY" val="custom"/>
  <p:tag name="KSO_WM_TEMPLATE_INDEX" val="160395"/>
  <p:tag name="KSO_WM_TAG_VERSION" val="1.0"/>
  <p:tag name="KSO_WM_SLIDE_ID" val="custom16039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a"/>
  <p:tag name="KSO_WM_UNIT_INDEX" val="1"/>
  <p:tag name="KSO_WM_UNIT_ID" val="custom160395_1*a*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95"/>
  <p:tag name="KSO_WM_UNIT_TYPE" val="b"/>
  <p:tag name="KSO_WM_UNIT_INDEX" val="1"/>
  <p:tag name="KSO_WM_UNIT_ID" val="custom160395_1*b*1"/>
  <p:tag name="KSO_WM_UNIT_CLEAR" val="1"/>
  <p:tag name="KSO_WM_UNIT_LAYERLEVEL" val="1"/>
  <p:tag name="KSO_WM_UNIT_VALUE" val="2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A000120140530A99PPBG">
  <a:themeElements>
    <a:clrScheme name="105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A3005B"/>
      </a:accent1>
      <a:accent2>
        <a:srgbClr val="A57DA5"/>
      </a:accent2>
      <a:accent3>
        <a:srgbClr val="706A80"/>
      </a:accent3>
      <a:accent4>
        <a:srgbClr val="C09468"/>
      </a:accent4>
      <a:accent5>
        <a:srgbClr val="98C7DC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9dd18080bf600c965c25f67f68c834a2</Template>
  <TotalTime>127</TotalTime>
  <Words>248</Words>
  <Application>Microsoft Office PowerPoint</Application>
  <PresentationFormat>宽屏</PresentationFormat>
  <Paragraphs>77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Broadway BT</vt:lpstr>
      <vt:lpstr>等线</vt:lpstr>
      <vt:lpstr>汉仪丫丫体简</vt:lpstr>
      <vt:lpstr>黑体</vt:lpstr>
      <vt:lpstr>宋体</vt:lpstr>
      <vt:lpstr>Arial</vt:lpstr>
      <vt:lpstr>Cambria Math</vt:lpstr>
      <vt:lpstr>Times New Roman</vt:lpstr>
      <vt:lpstr>Verdana</vt:lpstr>
      <vt:lpstr>Wingdings 2</vt:lpstr>
      <vt:lpstr>A000120140530A99PPBG</vt:lpstr>
      <vt:lpstr>自动增益变化交流放大器</vt:lpstr>
      <vt:lpstr>系统要求</vt:lpstr>
      <vt:lpstr>系统结构</vt:lpstr>
      <vt:lpstr>时钟电路</vt:lpstr>
      <vt:lpstr>逻辑控制电路</vt:lpstr>
      <vt:lpstr>放大电路</vt:lpstr>
      <vt:lpstr>数码管显示电路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自动增益变化交流放大器</dc:title>
  <dc:creator>1731654422@qq.com</dc:creator>
  <cp:lastModifiedBy>1731654422@qq.com</cp:lastModifiedBy>
  <cp:revision>15</cp:revision>
  <dcterms:created xsi:type="dcterms:W3CDTF">2018-04-23T00:30:18Z</dcterms:created>
  <dcterms:modified xsi:type="dcterms:W3CDTF">2018-04-23T12:25:51Z</dcterms:modified>
</cp:coreProperties>
</file>