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49"/>
  </p:handoutMasterIdLst>
  <p:sldIdLst>
    <p:sldId id="257" r:id="rId3"/>
    <p:sldId id="832" r:id="rId5"/>
    <p:sldId id="801" r:id="rId6"/>
    <p:sldId id="802" r:id="rId7"/>
    <p:sldId id="803" r:id="rId8"/>
    <p:sldId id="479" r:id="rId9"/>
    <p:sldId id="805" r:id="rId10"/>
    <p:sldId id="806" r:id="rId11"/>
    <p:sldId id="827" r:id="rId12"/>
    <p:sldId id="804" r:id="rId13"/>
    <p:sldId id="490" r:id="rId14"/>
    <p:sldId id="807" r:id="rId15"/>
    <p:sldId id="808" r:id="rId16"/>
    <p:sldId id="541" r:id="rId17"/>
    <p:sldId id="695" r:id="rId18"/>
    <p:sldId id="696" r:id="rId19"/>
    <p:sldId id="698" r:id="rId20"/>
    <p:sldId id="697" r:id="rId21"/>
    <p:sldId id="809" r:id="rId22"/>
    <p:sldId id="810" r:id="rId23"/>
    <p:sldId id="820" r:id="rId24"/>
    <p:sldId id="821" r:id="rId25"/>
    <p:sldId id="822" r:id="rId26"/>
    <p:sldId id="823" r:id="rId27"/>
    <p:sldId id="824" r:id="rId28"/>
    <p:sldId id="830" r:id="rId29"/>
    <p:sldId id="831" r:id="rId30"/>
    <p:sldId id="826" r:id="rId31"/>
    <p:sldId id="829" r:id="rId32"/>
    <p:sldId id="596" r:id="rId33"/>
    <p:sldId id="838" r:id="rId34"/>
    <p:sldId id="839" r:id="rId35"/>
    <p:sldId id="840" r:id="rId36"/>
    <p:sldId id="841" r:id="rId37"/>
    <p:sldId id="842" r:id="rId38"/>
    <p:sldId id="833" r:id="rId39"/>
    <p:sldId id="645" r:id="rId40"/>
    <p:sldId id="835" r:id="rId41"/>
    <p:sldId id="836" r:id="rId42"/>
    <p:sldId id="834" r:id="rId43"/>
    <p:sldId id="843" r:id="rId44"/>
    <p:sldId id="485" r:id="rId45"/>
    <p:sldId id="814" r:id="rId46"/>
    <p:sldId id="816" r:id="rId47"/>
    <p:sldId id="817" r:id="rId48"/>
  </p:sldIdLst>
  <p:sldSz cx="12192000" cy="6858000"/>
  <p:notesSz cx="6858000" cy="9144000"/>
  <p:custDataLst>
    <p:tags r:id="rId5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7F7F7F"/>
    <a:srgbClr val="F0F7FE"/>
    <a:srgbClr val="CBDFFE"/>
    <a:srgbClr val="8CB8FB"/>
    <a:srgbClr val="89C0FE"/>
    <a:srgbClr val="DAE8CE"/>
    <a:srgbClr val="B7D1C8"/>
    <a:srgbClr val="335C80"/>
    <a:srgbClr val="0E4A80"/>
    <a:srgbClr val="BDDC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9" autoAdjust="0"/>
    <p:restoredTop sz="94660"/>
  </p:normalViewPr>
  <p:slideViewPr>
    <p:cSldViewPr snapToGrid="0" showGuides="1">
      <p:cViewPr>
        <p:scale>
          <a:sx n="50" d="100"/>
          <a:sy n="50" d="100"/>
        </p:scale>
        <p:origin x="456" y="1476"/>
      </p:cViewPr>
      <p:guideLst>
        <p:guide orient="horz" pos="2268"/>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7" d="100"/>
          <a:sy n="87" d="100"/>
        </p:scale>
        <p:origin x="1062"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gs" Target="tags/tag11.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handoutMaster" Target="handoutMasters/handout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7106C-D5AE-420C-BEF8-088D4D6B838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3391C1-445D-4244-8928-569776DA912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3391C1-445D-4244-8928-569776DA912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比较">
    <p:spTree>
      <p:nvGrpSpPr>
        <p:cNvPr id="1" name=""/>
        <p:cNvGrpSpPr/>
        <p:nvPr/>
      </p:nvGrpSpPr>
      <p:grpSpPr>
        <a:xfrm>
          <a:off x="0" y="0"/>
          <a:ext cx="0" cy="0"/>
          <a:chOff x="0" y="0"/>
          <a:chExt cx="0" cy="0"/>
        </a:xfrm>
      </p:grpSpPr>
      <p:sp>
        <p:nvSpPr>
          <p:cNvPr id="2" name="矩形 1"/>
          <p:cNvSpPr/>
          <p:nvPr userDrawn="1"/>
        </p:nvSpPr>
        <p:spPr>
          <a:xfrm>
            <a:off x="0" y="0"/>
            <a:ext cx="12192000" cy="3429000"/>
          </a:xfrm>
          <a:prstGeom prst="rect">
            <a:avLst/>
          </a:prstGeom>
          <a:solidFill>
            <a:srgbClr val="0E4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0" y="3429000"/>
            <a:ext cx="12192000" cy="3429000"/>
          </a:xfrm>
          <a:prstGeom prst="rect">
            <a:avLst/>
          </a:prstGeom>
          <a:solidFill>
            <a:srgbClr val="BDDC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p:cNvSpPr/>
          <p:nvPr userDrawn="1"/>
        </p:nvSpPr>
        <p:spPr>
          <a:xfrm>
            <a:off x="172810" y="191859"/>
            <a:ext cx="11846379" cy="6474279"/>
          </a:xfrm>
          <a:prstGeom prst="roundRect">
            <a:avLst>
              <a:gd name="adj" fmla="val 4292"/>
            </a:avLst>
          </a:prstGeom>
          <a:solidFill>
            <a:schemeClr val="bg1"/>
          </a:solidFill>
          <a:ln>
            <a:noFill/>
          </a:ln>
          <a:effectLst>
            <a:outerShdw blurRad="635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7" name="椭圆 19"/>
          <p:cNvSpPr>
            <a:spLocks noChangeArrowheads="1"/>
          </p:cNvSpPr>
          <p:nvPr userDrawn="1"/>
        </p:nvSpPr>
        <p:spPr bwMode="auto">
          <a:xfrm>
            <a:off x="451502" y="346319"/>
            <a:ext cx="467216" cy="468245"/>
          </a:xfrm>
          <a:prstGeom prst="ellipse">
            <a:avLst/>
          </a:prstGeom>
          <a:solidFill>
            <a:srgbClr val="255580"/>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200">
              <a:spcBef>
                <a:spcPct val="0"/>
              </a:spcBef>
              <a:buNone/>
            </a:pPr>
            <a:endParaRPr lang="zh-CN" altLang="zh-CN" sz="2400">
              <a:solidFill>
                <a:srgbClr val="FFFFFF"/>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8" name="medal-of-award_49824"/>
          <p:cNvSpPr>
            <a:spLocks noChangeAspect="1"/>
          </p:cNvSpPr>
          <p:nvPr userDrawn="1"/>
        </p:nvSpPr>
        <p:spPr bwMode="auto">
          <a:xfrm>
            <a:off x="510570" y="482600"/>
            <a:ext cx="340950" cy="219428"/>
          </a:xfrm>
          <a:custGeom>
            <a:avLst/>
            <a:gdLst>
              <a:gd name="connsiteX0" fmla="*/ 104550 w 604718"/>
              <a:gd name="connsiteY0" fmla="*/ 208330 h 382112"/>
              <a:gd name="connsiteX1" fmla="*/ 156180 w 604718"/>
              <a:gd name="connsiteY1" fmla="*/ 208330 h 382112"/>
              <a:gd name="connsiteX2" fmla="*/ 261642 w 604718"/>
              <a:gd name="connsiteY2" fmla="*/ 248878 h 382112"/>
              <a:gd name="connsiteX3" fmla="*/ 298947 w 604718"/>
              <a:gd name="connsiteY3" fmla="*/ 255007 h 382112"/>
              <a:gd name="connsiteX4" fmla="*/ 340187 w 604718"/>
              <a:gd name="connsiteY4" fmla="*/ 247621 h 382112"/>
              <a:gd name="connsiteX5" fmla="*/ 433687 w 604718"/>
              <a:gd name="connsiteY5" fmla="*/ 208330 h 382112"/>
              <a:gd name="connsiteX6" fmla="*/ 490825 w 604718"/>
              <a:gd name="connsiteY6" fmla="*/ 208330 h 382112"/>
              <a:gd name="connsiteX7" fmla="*/ 490825 w 604718"/>
              <a:gd name="connsiteY7" fmla="*/ 271509 h 382112"/>
              <a:gd name="connsiteX8" fmla="*/ 458400 w 604718"/>
              <a:gd name="connsiteY8" fmla="*/ 320701 h 382112"/>
              <a:gd name="connsiteX9" fmla="*/ 329326 w 604718"/>
              <a:gd name="connsiteY9" fmla="*/ 376337 h 382112"/>
              <a:gd name="connsiteX10" fmla="*/ 264632 w 604718"/>
              <a:gd name="connsiteY10" fmla="*/ 376337 h 382112"/>
              <a:gd name="connsiteX11" fmla="*/ 136819 w 604718"/>
              <a:gd name="connsiteY11" fmla="*/ 320701 h 382112"/>
              <a:gd name="connsiteX12" fmla="*/ 104550 w 604718"/>
              <a:gd name="connsiteY12" fmla="*/ 271509 h 382112"/>
              <a:gd name="connsiteX13" fmla="*/ 300973 w 604718"/>
              <a:gd name="connsiteY13" fmla="*/ 5 h 382112"/>
              <a:gd name="connsiteX14" fmla="*/ 334162 w 604718"/>
              <a:gd name="connsiteY14" fmla="*/ 4701 h 382112"/>
              <a:gd name="connsiteX15" fmla="*/ 581267 w 604718"/>
              <a:gd name="connsiteY15" fmla="*/ 92552 h 382112"/>
              <a:gd name="connsiteX16" fmla="*/ 588822 w 604718"/>
              <a:gd name="connsiteY16" fmla="*/ 114398 h 382112"/>
              <a:gd name="connsiteX17" fmla="*/ 589136 w 604718"/>
              <a:gd name="connsiteY17" fmla="*/ 114398 h 382112"/>
              <a:gd name="connsiteX18" fmla="*/ 589136 w 604718"/>
              <a:gd name="connsiteY18" fmla="*/ 270771 h 382112"/>
              <a:gd name="connsiteX19" fmla="*/ 604718 w 604718"/>
              <a:gd name="connsiteY19" fmla="*/ 321376 h 382112"/>
              <a:gd name="connsiteX20" fmla="*/ 561278 w 604718"/>
              <a:gd name="connsiteY20" fmla="*/ 321376 h 382112"/>
              <a:gd name="connsiteX21" fmla="*/ 576388 w 604718"/>
              <a:gd name="connsiteY21" fmla="*/ 271242 h 382112"/>
              <a:gd name="connsiteX22" fmla="*/ 576388 w 604718"/>
              <a:gd name="connsiteY22" fmla="*/ 120370 h 382112"/>
              <a:gd name="connsiteX23" fmla="*/ 333376 w 604718"/>
              <a:gd name="connsiteY23" fmla="*/ 222680 h 382112"/>
              <a:gd name="connsiteX24" fmla="*/ 268058 w 604718"/>
              <a:gd name="connsiteY24" fmla="*/ 223780 h 382112"/>
              <a:gd name="connsiteX25" fmla="*/ 13556 w 604718"/>
              <a:gd name="connsiteY25" fmla="*/ 125870 h 382112"/>
              <a:gd name="connsiteX26" fmla="*/ 13714 w 604718"/>
              <a:gd name="connsiteY26" fmla="*/ 100882 h 382112"/>
              <a:gd name="connsiteX27" fmla="*/ 267901 w 604718"/>
              <a:gd name="connsiteY27" fmla="*/ 5329 h 382112"/>
              <a:gd name="connsiteX28" fmla="*/ 300973 w 604718"/>
              <a:gd name="connsiteY28" fmla="*/ 5 h 38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4718" h="382112">
                <a:moveTo>
                  <a:pt x="104550" y="208330"/>
                </a:moveTo>
                <a:lnTo>
                  <a:pt x="156180" y="208330"/>
                </a:lnTo>
                <a:lnTo>
                  <a:pt x="261642" y="248878"/>
                </a:lnTo>
                <a:cubicBezTo>
                  <a:pt x="274864" y="253907"/>
                  <a:pt x="289188" y="255007"/>
                  <a:pt x="298947" y="255007"/>
                </a:cubicBezTo>
                <a:cubicBezTo>
                  <a:pt x="314373" y="255007"/>
                  <a:pt x="329012" y="252493"/>
                  <a:pt x="340187" y="247621"/>
                </a:cubicBezTo>
                <a:lnTo>
                  <a:pt x="433687" y="208330"/>
                </a:lnTo>
                <a:lnTo>
                  <a:pt x="490825" y="208330"/>
                </a:lnTo>
                <a:lnTo>
                  <a:pt x="490825" y="271509"/>
                </a:lnTo>
                <a:cubicBezTo>
                  <a:pt x="490825" y="290998"/>
                  <a:pt x="476344" y="313000"/>
                  <a:pt x="458400" y="320701"/>
                </a:cubicBezTo>
                <a:lnTo>
                  <a:pt x="329326" y="376337"/>
                </a:lnTo>
                <a:cubicBezTo>
                  <a:pt x="311382" y="384038"/>
                  <a:pt x="282419" y="384038"/>
                  <a:pt x="264632" y="376337"/>
                </a:cubicBezTo>
                <a:lnTo>
                  <a:pt x="136819" y="320701"/>
                </a:lnTo>
                <a:cubicBezTo>
                  <a:pt x="119032" y="313000"/>
                  <a:pt x="104550" y="290998"/>
                  <a:pt x="104550" y="271509"/>
                </a:cubicBezTo>
                <a:close/>
                <a:moveTo>
                  <a:pt x="300973" y="5"/>
                </a:moveTo>
                <a:cubicBezTo>
                  <a:pt x="312954" y="-93"/>
                  <a:pt x="324955" y="1479"/>
                  <a:pt x="334162" y="4701"/>
                </a:cubicBezTo>
                <a:lnTo>
                  <a:pt x="581267" y="92552"/>
                </a:lnTo>
                <a:cubicBezTo>
                  <a:pt x="596849" y="98053"/>
                  <a:pt x="599210" y="107168"/>
                  <a:pt x="588822" y="114398"/>
                </a:cubicBezTo>
                <a:lnTo>
                  <a:pt x="589136" y="114398"/>
                </a:lnTo>
                <a:lnTo>
                  <a:pt x="589136" y="270771"/>
                </a:lnTo>
                <a:lnTo>
                  <a:pt x="604718" y="321376"/>
                </a:lnTo>
                <a:lnTo>
                  <a:pt x="561278" y="321376"/>
                </a:lnTo>
                <a:lnTo>
                  <a:pt x="576388" y="271242"/>
                </a:lnTo>
                <a:lnTo>
                  <a:pt x="576388" y="120370"/>
                </a:lnTo>
                <a:lnTo>
                  <a:pt x="333376" y="222680"/>
                </a:lnTo>
                <a:cubicBezTo>
                  <a:pt x="315433" y="230224"/>
                  <a:pt x="286158" y="230695"/>
                  <a:pt x="268058" y="223780"/>
                </a:cubicBezTo>
                <a:lnTo>
                  <a:pt x="13556" y="125870"/>
                </a:lnTo>
                <a:cubicBezTo>
                  <a:pt x="-4544" y="118798"/>
                  <a:pt x="-4544" y="107640"/>
                  <a:pt x="13714" y="100882"/>
                </a:cubicBezTo>
                <a:lnTo>
                  <a:pt x="267901" y="5329"/>
                </a:lnTo>
                <a:cubicBezTo>
                  <a:pt x="277030" y="1872"/>
                  <a:pt x="288991" y="104"/>
                  <a:pt x="300973" y="5"/>
                </a:cubicBezTo>
                <a:close/>
              </a:path>
            </a:pathLst>
          </a:custGeom>
          <a:solidFill>
            <a:schemeClr val="bg1"/>
          </a:solidFill>
          <a:ln w="3175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0A081"/>
              </a:solidFill>
              <a:effectLst/>
              <a:uLnTx/>
              <a:uFillTx/>
              <a:latin typeface="思源黑体" panose="020B0500000000000000" pitchFamily="34" charset="-122"/>
              <a:ea typeface="思源黑体" panose="020B0500000000000000" pitchFamily="34" charset="-122"/>
              <a:sym typeface="思源黑体"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hf hdr="0" dt="0"/>
  <p:txStyles>
    <p:titleStyle>
      <a:lvl1pPr algn="l" defTabSz="914400" rtl="0" eaLnBrk="1" latinLnBrk="0" hangingPunct="1">
        <a:lnSpc>
          <a:spcPct val="90000"/>
        </a:lnSpc>
        <a:spcBef>
          <a:spcPct val="0"/>
        </a:spcBef>
        <a:buNone/>
        <a:defRPr sz="32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4400" rtl="0" eaLnBrk="1" latinLnBrk="0" hangingPunct="1">
        <a:lnSpc>
          <a:spcPct val="110000"/>
        </a:lnSpc>
        <a:spcBef>
          <a:spcPts val="1800"/>
        </a:spcBef>
        <a:spcAft>
          <a:spcPts val="0"/>
        </a:spcAft>
        <a:buClr>
          <a:schemeClr val="accent2">
            <a:lumMod val="75000"/>
          </a:schemeClr>
        </a:buClr>
        <a:buSzPct val="70000"/>
        <a:buFont typeface="Wingdings 2" panose="05020102010507070707" pitchFamily="18" charset="2"/>
        <a:buChar char=""/>
        <a:defRPr sz="2000" kern="1200" baseline="0">
          <a:solidFill>
            <a:srgbClr val="071F65"/>
          </a:solidFill>
          <a:latin typeface="Arial" panose="020B0604020202020204" pitchFamily="34" charset="0"/>
          <a:ea typeface="微软雅黑" panose="020B0503020204020204" pitchFamily="34" charset="-122"/>
          <a:cs typeface="+mn-cs"/>
        </a:defRPr>
      </a:lvl1pPr>
      <a:lvl2pPr marL="357505" indent="-357505"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071F65"/>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en-US"/>
      </a:defPPr>
      <a:lvl1pPr marL="0" algn="l" defTabSz="914400" rtl="0" eaLnBrk="1" latinLnBrk="0" hangingPunct="1">
        <a:defRPr sz="1865" kern="1200">
          <a:solidFill>
            <a:schemeClr val="tx1"/>
          </a:solidFill>
          <a:latin typeface="+mn-lt"/>
          <a:ea typeface="+mn-ea"/>
          <a:cs typeface="+mn-cs"/>
        </a:defRPr>
      </a:lvl1pPr>
      <a:lvl2pPr marL="457200" algn="l" defTabSz="914400" rtl="0" eaLnBrk="1" latinLnBrk="0" hangingPunct="1">
        <a:defRPr sz="1865" kern="1200">
          <a:solidFill>
            <a:schemeClr val="tx1"/>
          </a:solidFill>
          <a:latin typeface="+mn-lt"/>
          <a:ea typeface="+mn-ea"/>
          <a:cs typeface="+mn-cs"/>
        </a:defRPr>
      </a:lvl2pPr>
      <a:lvl3pPr marL="914400" algn="l" defTabSz="914400" rtl="0" eaLnBrk="1" latinLnBrk="0" hangingPunct="1">
        <a:defRPr sz="1865" kern="1200">
          <a:solidFill>
            <a:schemeClr val="tx1"/>
          </a:solidFill>
          <a:latin typeface="+mn-lt"/>
          <a:ea typeface="+mn-ea"/>
          <a:cs typeface="+mn-cs"/>
        </a:defRPr>
      </a:lvl3pPr>
      <a:lvl4pPr marL="1371600" algn="l" defTabSz="914400" rtl="0" eaLnBrk="1" latinLnBrk="0" hangingPunct="1">
        <a:defRPr sz="1865" kern="1200">
          <a:solidFill>
            <a:schemeClr val="tx1"/>
          </a:solidFill>
          <a:latin typeface="+mn-lt"/>
          <a:ea typeface="+mn-ea"/>
          <a:cs typeface="+mn-cs"/>
        </a:defRPr>
      </a:lvl4pPr>
      <a:lvl5pPr marL="1828800" algn="l" defTabSz="914400" rtl="0" eaLnBrk="1" latinLnBrk="0" hangingPunct="1">
        <a:defRPr sz="1865" kern="1200">
          <a:solidFill>
            <a:schemeClr val="tx1"/>
          </a:solidFill>
          <a:latin typeface="+mn-lt"/>
          <a:ea typeface="+mn-ea"/>
          <a:cs typeface="+mn-cs"/>
        </a:defRPr>
      </a:lvl5pPr>
      <a:lvl6pPr marL="2286000" algn="l" defTabSz="914400" rtl="0" eaLnBrk="1" latinLnBrk="0" hangingPunct="1">
        <a:defRPr sz="1865" kern="1200">
          <a:solidFill>
            <a:schemeClr val="tx1"/>
          </a:solidFill>
          <a:latin typeface="+mn-lt"/>
          <a:ea typeface="+mn-ea"/>
          <a:cs typeface="+mn-cs"/>
        </a:defRPr>
      </a:lvl6pPr>
      <a:lvl7pPr marL="2743200" algn="l" defTabSz="914400" rtl="0" eaLnBrk="1" latinLnBrk="0" hangingPunct="1">
        <a:defRPr sz="1865" kern="1200">
          <a:solidFill>
            <a:schemeClr val="tx1"/>
          </a:solidFill>
          <a:latin typeface="+mn-lt"/>
          <a:ea typeface="+mn-ea"/>
          <a:cs typeface="+mn-cs"/>
        </a:defRPr>
      </a:lvl7pPr>
      <a:lvl8pPr marL="3200400" algn="l" defTabSz="914400" rtl="0" eaLnBrk="1" latinLnBrk="0" hangingPunct="1">
        <a:defRPr sz="1865" kern="1200">
          <a:solidFill>
            <a:schemeClr val="tx1"/>
          </a:solidFill>
          <a:latin typeface="+mn-lt"/>
          <a:ea typeface="+mn-ea"/>
          <a:cs typeface="+mn-cs"/>
        </a:defRPr>
      </a:lvl8pPr>
      <a:lvl9pPr marL="3657600" algn="l" defTabSz="914400"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hyperlink" Target="&#34394;&#25311;&#26426;&#30456;&#20851;\Ubuntu&#34394;&#25311;&#26426;&#32593;&#21345;&#35774;&#32622;.pdf" TargetMode="Externa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27.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image" Target="../media/image29.png"/><Relationship Id="rId1" Type="http://schemas.openxmlformats.org/officeDocument/2006/relationships/image" Target="../media/image28.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37.xml"/><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image" Target="../media/image31.emf"/><Relationship Id="rId2" Type="http://schemas.openxmlformats.org/officeDocument/2006/relationships/oleObject" Target="../embeddings/oleObject1.bin"/><Relationship Id="rId1" Type="http://schemas.openxmlformats.org/officeDocument/2006/relationships/tags" Target="../tags/tag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tags" Target="../tags/tag5.xml"/><Relationship Id="rId2" Type="http://schemas.openxmlformats.org/officeDocument/2006/relationships/image" Target="../media/image6.png"/><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矩形 19"/>
          <p:cNvSpPr/>
          <p:nvPr/>
        </p:nvSpPr>
        <p:spPr>
          <a:xfrm>
            <a:off x="0" y="0"/>
            <a:ext cx="12192000" cy="3429000"/>
          </a:xfrm>
          <a:prstGeom prst="rect">
            <a:avLst/>
          </a:prstGeom>
          <a:solidFill>
            <a:srgbClr val="0E4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楷体" panose="02010600040101010101" charset="-122"/>
              <a:ea typeface="华文楷体" panose="02010600040101010101" charset="-122"/>
            </a:endParaRPr>
          </a:p>
        </p:txBody>
      </p:sp>
      <p:sp>
        <p:nvSpPr>
          <p:cNvPr id="21" name="矩形 20"/>
          <p:cNvSpPr/>
          <p:nvPr/>
        </p:nvSpPr>
        <p:spPr>
          <a:xfrm>
            <a:off x="0" y="3429000"/>
            <a:ext cx="12192000" cy="3429000"/>
          </a:xfrm>
          <a:prstGeom prst="rect">
            <a:avLst/>
          </a:prstGeom>
          <a:solidFill>
            <a:srgbClr val="BDDC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楷体" panose="02010600040101010101" charset="-122"/>
              <a:ea typeface="华文楷体" panose="02010600040101010101" charset="-122"/>
            </a:endParaRPr>
          </a:p>
        </p:txBody>
      </p:sp>
      <p:sp>
        <p:nvSpPr>
          <p:cNvPr id="22" name="矩形: 圆角 21"/>
          <p:cNvSpPr/>
          <p:nvPr/>
        </p:nvSpPr>
        <p:spPr>
          <a:xfrm>
            <a:off x="172810" y="191859"/>
            <a:ext cx="11846379" cy="6474279"/>
          </a:xfrm>
          <a:prstGeom prst="roundRect">
            <a:avLst>
              <a:gd name="adj" fmla="val 4292"/>
            </a:avLst>
          </a:prstGeom>
          <a:solidFill>
            <a:schemeClr val="bg1"/>
          </a:solidFill>
          <a:ln>
            <a:noFill/>
          </a:ln>
          <a:effectLst>
            <a:outerShdw blurRad="635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华文楷体" panose="02010600040101010101" charset="-122"/>
              <a:ea typeface="华文楷体" panose="02010600040101010101" charset="-122"/>
              <a:cs typeface="+mn-cs"/>
            </a:endParaRPr>
          </a:p>
        </p:txBody>
      </p:sp>
      <p:sp>
        <p:nvSpPr>
          <p:cNvPr id="3"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txBox="1"/>
          <p:nvPr>
            <p:custDataLst>
              <p:tags r:id="rId1"/>
            </p:custDataLst>
          </p:nvPr>
        </p:nvSpPr>
        <p:spPr>
          <a:xfrm>
            <a:off x="182001" y="1916021"/>
            <a:ext cx="11827994" cy="1531620"/>
          </a:xfrm>
          <a:prstGeom prst="rect">
            <a:avLst/>
          </a:prstGeom>
          <a:noFill/>
        </p:spPr>
        <p:txBody>
          <a:bodyPr wrap="square" rtlCol="0">
            <a:spAutoFit/>
          </a:bodyPr>
          <a:lstStyle>
            <a:defPPr>
              <a:defRPr lang="zh-CN"/>
            </a:defPPr>
            <a:lvl1pPr algn="ctr">
              <a:lnSpc>
                <a:spcPct val="130000"/>
              </a:lnSpc>
              <a:defRPr sz="5400">
                <a:solidFill>
                  <a:srgbClr val="255580"/>
                </a:solidFill>
                <a:latin typeface="迷你简菱心" panose="02010609000101010101" pitchFamily="49" charset="-122"/>
                <a:ea typeface="迷你简菱心" panose="02010609000101010101" pitchFamily="49" charset="-122"/>
              </a:defRPr>
            </a:lvl1pPr>
          </a:lstStyle>
          <a:p>
            <a:r>
              <a:rPr lang="zh-CN" altLang="en-US" sz="7200" dirty="0">
                <a:solidFill>
                  <a:srgbClr val="3B5F80"/>
                </a:solidFill>
                <a:latin typeface="华文楷体" panose="02010600040101010101" charset="-122"/>
                <a:ea typeface="华文楷体" panose="02010600040101010101" charset="-122"/>
                <a:cs typeface="+mn-ea"/>
                <a:sym typeface="思源黑体" panose="020B0500000000000000" pitchFamily="34" charset="-122"/>
              </a:rPr>
              <a:t>线上培训</a:t>
            </a:r>
            <a:endParaRPr lang="zh-CN" altLang="en-US" sz="7200" dirty="0">
              <a:solidFill>
                <a:srgbClr val="3B5F80"/>
              </a:solidFill>
              <a:latin typeface="华文楷体" panose="02010600040101010101" charset="-122"/>
              <a:ea typeface="华文楷体" panose="02010600040101010101" charset="-122"/>
              <a:cs typeface="+mn-ea"/>
              <a:sym typeface="思源黑体" panose="020B0500000000000000" pitchFamily="34" charset="-122"/>
            </a:endParaRPr>
          </a:p>
        </p:txBody>
      </p:sp>
      <p:grpSp>
        <p:nvGrpSpPr>
          <p:cNvPr id="13" name="组合 12"/>
          <p:cNvGrpSpPr/>
          <p:nvPr/>
        </p:nvGrpSpPr>
        <p:grpSpPr>
          <a:xfrm>
            <a:off x="3470555" y="4793631"/>
            <a:ext cx="5250889" cy="382068"/>
            <a:chOff x="3548596" y="4873761"/>
            <a:chExt cx="5250889" cy="382068"/>
          </a:xfrm>
        </p:grpSpPr>
        <p:sp>
          <p:nvSpPr>
            <p:cNvPr id="5" name="PA_任意多边形 30"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p:nvPr>
              <p:custDataLst>
                <p:tags r:id="rId2"/>
              </p:custDataLst>
            </p:nvPr>
          </p:nvSpPr>
          <p:spPr>
            <a:xfrm>
              <a:off x="3548596" y="5059717"/>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rgbClr val="32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220F"/>
                </a:solidFill>
                <a:latin typeface="华文楷体" panose="02010600040101010101" charset="-122"/>
                <a:ea typeface="华文楷体" panose="02010600040101010101" charset="-122"/>
                <a:cs typeface="+mn-ea"/>
                <a:sym typeface="思源黑体" panose="020B0500000000000000" pitchFamily="34" charset="-122"/>
              </a:endParaRPr>
            </a:p>
          </p:txBody>
        </p:sp>
        <p:sp>
          <p:nvSpPr>
            <p:cNvPr id="6" name="PA_任意多边形 31"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p:nvPr>
              <p:custDataLst>
                <p:tags r:id="rId3"/>
              </p:custDataLst>
            </p:nvPr>
          </p:nvSpPr>
          <p:spPr>
            <a:xfrm>
              <a:off x="7669932" y="5059717"/>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rgbClr val="32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220F"/>
                </a:solidFill>
                <a:latin typeface="华文楷体" panose="02010600040101010101" charset="-122"/>
                <a:ea typeface="华文楷体" panose="02010600040101010101" charset="-122"/>
                <a:cs typeface="+mn-ea"/>
                <a:sym typeface="思源黑体" panose="020B0500000000000000" pitchFamily="34" charset="-122"/>
              </a:endParaRPr>
            </a:p>
          </p:txBody>
        </p:sp>
        <p:sp>
          <p:nvSpPr>
            <p:cNvPr id="12" name="矩形: 圆角 11"/>
            <p:cNvSpPr/>
            <p:nvPr/>
          </p:nvSpPr>
          <p:spPr>
            <a:xfrm>
              <a:off x="4314713" y="4873761"/>
              <a:ext cx="3401042" cy="382068"/>
            </a:xfrm>
            <a:prstGeom prst="roundRect">
              <a:avLst>
                <a:gd name="adj" fmla="val 32163"/>
              </a:avLst>
            </a:prstGeom>
            <a:solidFill>
              <a:srgbClr val="335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EAI</a:t>
              </a:r>
              <a:r>
                <a:rPr lang="zh-CN" altLang="en-US" dirty="0">
                  <a:solidFill>
                    <a:schemeClr val="bg1"/>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科技</a:t>
              </a:r>
              <a:r>
                <a:rPr lang="en-US" altLang="zh-CN" dirty="0">
                  <a:solidFill>
                    <a:schemeClr val="bg1"/>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a:t>
              </a:r>
              <a:r>
                <a:rPr lang="zh-CN" altLang="en-US" dirty="0">
                  <a:solidFill>
                    <a:schemeClr val="bg1"/>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越登智能</a:t>
              </a:r>
              <a:endParaRPr lang="zh-CN" altLang="en-US" dirty="0">
                <a:solidFill>
                  <a:schemeClr val="bg1"/>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grpSp>
      <p:sp>
        <p:nvSpPr>
          <p:cNvPr id="15" name="文本框 14"/>
          <p:cNvSpPr txBox="1"/>
          <p:nvPr/>
        </p:nvSpPr>
        <p:spPr>
          <a:xfrm>
            <a:off x="2002155" y="815340"/>
            <a:ext cx="8196580" cy="650875"/>
          </a:xfrm>
          <a:prstGeom prst="rect">
            <a:avLst/>
          </a:prstGeom>
          <a:noFill/>
        </p:spPr>
        <p:txBody>
          <a:bodyPr wrap="square" rtlCol="0">
            <a:spAutoFit/>
          </a:bodyPr>
          <a:lstStyle/>
          <a:p>
            <a:pPr algn="ctr">
              <a:lnSpc>
                <a:spcPct val="130000"/>
              </a:lnSpc>
            </a:pPr>
            <a:r>
              <a:rPr lang="zh-CN" altLang="en-US" sz="2800" dirty="0">
                <a:solidFill>
                  <a:srgbClr val="395E7F"/>
                </a:solidFill>
                <a:latin typeface="华文楷体" panose="02010600040101010101" charset="-122"/>
                <a:ea typeface="华文楷体" panose="02010600040101010101" charset="-122"/>
                <a:sym typeface="思源黑体" panose="020B0500000000000000" pitchFamily="34" charset="-122"/>
              </a:rPr>
              <a:t>中国机器人及人工智能大赛</a:t>
            </a:r>
            <a:endParaRPr lang="zh-CN" altLang="en-US" sz="2800" dirty="0">
              <a:solidFill>
                <a:srgbClr val="395E7F"/>
              </a:solidFill>
              <a:latin typeface="华文楷体" panose="02010600040101010101" charset="-122"/>
              <a:ea typeface="华文楷体" panose="02010600040101010101" charset="-122"/>
              <a:sym typeface="思源黑体" panose="020B0500000000000000" pitchFamily="34" charset="-122"/>
            </a:endParaRPr>
          </a:p>
        </p:txBody>
      </p:sp>
      <p:sp>
        <p:nvSpPr>
          <p:cNvPr id="2" name="文本框 1"/>
          <p:cNvSpPr txBox="1"/>
          <p:nvPr/>
        </p:nvSpPr>
        <p:spPr>
          <a:xfrm>
            <a:off x="2197100" y="5873115"/>
            <a:ext cx="7806690" cy="410845"/>
          </a:xfrm>
          <a:prstGeom prst="rect">
            <a:avLst/>
          </a:prstGeom>
          <a:noFill/>
        </p:spPr>
        <p:txBody>
          <a:bodyPr wrap="none" rtlCol="0">
            <a:spAutoFit/>
          </a:bodyPr>
          <a:p>
            <a:pPr algn="l">
              <a:lnSpc>
                <a:spcPct val="130000"/>
              </a:lnSpc>
            </a:pPr>
            <a:r>
              <a:rPr lang="zh-CN" altLang="en-US" sz="1600" dirty="0" smtClean="0">
                <a:latin typeface="华文楷体" panose="02010600040101010101" charset="-122"/>
                <a:ea typeface="华文楷体" panose="02010600040101010101" charset="-122"/>
                <a:cs typeface="华文楷体" panose="02010600040101010101" charset="-122"/>
              </a:rPr>
              <a:t>培训资料</a:t>
            </a:r>
            <a:r>
              <a:rPr lang="en-US" altLang="zh-CN" sz="1600" dirty="0" smtClean="0">
                <a:latin typeface="华文楷体" panose="02010600040101010101" charset="-122"/>
                <a:ea typeface="华文楷体" panose="02010600040101010101" charset="-122"/>
                <a:cs typeface="华文楷体" panose="02010600040101010101" charset="-122"/>
              </a:rPr>
              <a:t>链接：https://pan.baidu.com/s/144qq3xPi6SuZieiCzPRuHg 	提取码：eai8  </a:t>
            </a:r>
            <a:endParaRPr lang="en-US" altLang="zh-CN" sz="1600" dirty="0" smtClean="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450" y="184719"/>
            <a:ext cx="11849100" cy="1432832"/>
          </a:xfrm>
          <a:prstGeom prst="rect">
            <a:avLst/>
          </a:prstGeom>
          <a:solidFill>
            <a:srgbClr val="395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楷体" panose="02010600040101010101" charset="-122"/>
              <a:ea typeface="华文楷体" panose="02010600040101010101" charset="-122"/>
              <a:cs typeface="+mn-ea"/>
              <a:sym typeface="思源黑体" panose="020B0500000000000000" pitchFamily="34" charset="-122"/>
            </a:endParaRPr>
          </a:p>
        </p:txBody>
      </p:sp>
      <p:sp>
        <p:nvSpPr>
          <p:cNvPr id="6" name="文本框 5"/>
          <p:cNvSpPr txBox="1"/>
          <p:nvPr/>
        </p:nvSpPr>
        <p:spPr>
          <a:xfrm>
            <a:off x="3132885" y="3265705"/>
            <a:ext cx="5932714" cy="1291590"/>
          </a:xfrm>
          <a:prstGeom prst="rect">
            <a:avLst/>
          </a:prstGeom>
          <a:noFill/>
        </p:spPr>
        <p:txBody>
          <a:bodyPr wrap="square" rtlCol="0">
            <a:spAutoFit/>
          </a:bodyPr>
          <a:lstStyle/>
          <a:p>
            <a:pPr algn="ctr">
              <a:lnSpc>
                <a:spcPct val="130000"/>
              </a:lnSpc>
            </a:pPr>
            <a:r>
              <a:rPr lang="zh-CN" altLang="en-US" sz="6000" dirty="0">
                <a:solidFill>
                  <a:srgbClr val="395E7F"/>
                </a:solidFill>
                <a:latin typeface="华文楷体" panose="02010600040101010101" charset="-122"/>
                <a:ea typeface="华文楷体" panose="02010600040101010101" charset="-122"/>
                <a:cs typeface="+mn-ea"/>
                <a:sym typeface="思源黑体" panose="020B0500000000000000" pitchFamily="34" charset="-122"/>
              </a:rPr>
              <a:t>第三章</a:t>
            </a:r>
            <a:endParaRPr lang="zh-CN" altLang="en-US" sz="6000" dirty="0">
              <a:solidFill>
                <a:srgbClr val="395E7F"/>
              </a:solidFill>
              <a:latin typeface="华文楷体" panose="02010600040101010101" charset="-122"/>
              <a:ea typeface="华文楷体" panose="02010600040101010101" charset="-122"/>
              <a:cs typeface="+mn-ea"/>
              <a:sym typeface="思源黑体" panose="020B0500000000000000" pitchFamily="34" charset="-122"/>
            </a:endParaRPr>
          </a:p>
        </p:txBody>
      </p:sp>
      <p:sp>
        <p:nvSpPr>
          <p:cNvPr id="7" name="矩形 6"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2216418" y="4607024"/>
            <a:ext cx="7767052" cy="337185"/>
          </a:xfrm>
          <a:prstGeom prst="rect">
            <a:avLst/>
          </a:prstGeom>
        </p:spPr>
        <p:txBody>
          <a:bodyPr wrap="square">
            <a:spAutoFit/>
          </a:bodyPr>
          <a:lstStyle/>
          <a:p>
            <a:pPr algn="ctr" defTabSz="457200">
              <a:spcBef>
                <a:spcPct val="0"/>
              </a:spcBef>
              <a:buNone/>
            </a:pPr>
            <a:r>
              <a:rPr lang="en-US" altLang="zh-CN" sz="1600" dirty="0">
                <a:solidFill>
                  <a:srgbClr val="335C80"/>
                </a:solidFill>
                <a:latin typeface="华文楷体" panose="02010600040101010101" charset="-122"/>
                <a:ea typeface="华文楷体" panose="02010600040101010101" charset="-122"/>
                <a:cs typeface="+mn-ea"/>
                <a:sym typeface="+mn-lt"/>
              </a:rPr>
              <a:t>Ubuntu</a:t>
            </a:r>
            <a:r>
              <a:rPr lang="zh-CN" altLang="en-US" sz="1600" dirty="0">
                <a:solidFill>
                  <a:srgbClr val="335C80"/>
                </a:solidFill>
                <a:latin typeface="华文楷体" panose="02010600040101010101" charset="-122"/>
                <a:ea typeface="华文楷体" panose="02010600040101010101" charset="-122"/>
                <a:cs typeface="+mn-ea"/>
                <a:sym typeface="+mn-lt"/>
              </a:rPr>
              <a:t>系统使用基础</a:t>
            </a:r>
            <a:endParaRPr lang="zh-CN" altLang="en-US" sz="1600" spc="300" dirty="0">
              <a:solidFill>
                <a:srgbClr val="335C80"/>
              </a:solidFill>
              <a:latin typeface="华文楷体" panose="02010600040101010101" charset="-122"/>
              <a:ea typeface="华文楷体" panose="02010600040101010101" charset="-122"/>
              <a:cs typeface="+mn-ea"/>
              <a:sym typeface="+mn-lt"/>
            </a:endParaRPr>
          </a:p>
        </p:txBody>
      </p:sp>
      <p:sp>
        <p:nvSpPr>
          <p:cNvPr id="4" name="椭圆 18"/>
          <p:cNvSpPr>
            <a:spLocks noChangeArrowheads="1"/>
          </p:cNvSpPr>
          <p:nvPr/>
        </p:nvSpPr>
        <p:spPr bwMode="auto">
          <a:xfrm>
            <a:off x="4848994" y="763468"/>
            <a:ext cx="2447156" cy="2452540"/>
          </a:xfrm>
          <a:prstGeom prst="ellipse">
            <a:avLst/>
          </a:prstGeom>
          <a:solidFill>
            <a:srgbClr val="395E7F"/>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200">
              <a:spcBef>
                <a:spcPct val="0"/>
              </a:spcBef>
              <a:buNone/>
            </a:pPr>
            <a:endParaRPr lang="zh-CN" altLang="zh-CN" sz="2400">
              <a:solidFill>
                <a:srgbClr val="FFFFFF"/>
              </a:solidFill>
              <a:latin typeface="华文楷体" panose="02010600040101010101" charset="-122"/>
              <a:ea typeface="华文楷体" panose="02010600040101010101" charset="-122"/>
              <a:cs typeface="+mn-ea"/>
              <a:sym typeface="思源黑体" panose="020B0500000000000000" pitchFamily="34" charset="-122"/>
            </a:endParaRPr>
          </a:p>
        </p:txBody>
      </p:sp>
      <p:sp>
        <p:nvSpPr>
          <p:cNvPr id="8" name="medal-of-award_49824"/>
          <p:cNvSpPr>
            <a:spLocks noChangeAspect="1"/>
          </p:cNvSpPr>
          <p:nvPr/>
        </p:nvSpPr>
        <p:spPr bwMode="auto">
          <a:xfrm>
            <a:off x="5214930" y="1415111"/>
            <a:ext cx="1762140" cy="1134076"/>
          </a:xfrm>
          <a:custGeom>
            <a:avLst/>
            <a:gdLst>
              <a:gd name="connsiteX0" fmla="*/ 104550 w 604718"/>
              <a:gd name="connsiteY0" fmla="*/ 208330 h 382112"/>
              <a:gd name="connsiteX1" fmla="*/ 156180 w 604718"/>
              <a:gd name="connsiteY1" fmla="*/ 208330 h 382112"/>
              <a:gd name="connsiteX2" fmla="*/ 261642 w 604718"/>
              <a:gd name="connsiteY2" fmla="*/ 248878 h 382112"/>
              <a:gd name="connsiteX3" fmla="*/ 298947 w 604718"/>
              <a:gd name="connsiteY3" fmla="*/ 255007 h 382112"/>
              <a:gd name="connsiteX4" fmla="*/ 340187 w 604718"/>
              <a:gd name="connsiteY4" fmla="*/ 247621 h 382112"/>
              <a:gd name="connsiteX5" fmla="*/ 433687 w 604718"/>
              <a:gd name="connsiteY5" fmla="*/ 208330 h 382112"/>
              <a:gd name="connsiteX6" fmla="*/ 490825 w 604718"/>
              <a:gd name="connsiteY6" fmla="*/ 208330 h 382112"/>
              <a:gd name="connsiteX7" fmla="*/ 490825 w 604718"/>
              <a:gd name="connsiteY7" fmla="*/ 271509 h 382112"/>
              <a:gd name="connsiteX8" fmla="*/ 458400 w 604718"/>
              <a:gd name="connsiteY8" fmla="*/ 320701 h 382112"/>
              <a:gd name="connsiteX9" fmla="*/ 329326 w 604718"/>
              <a:gd name="connsiteY9" fmla="*/ 376337 h 382112"/>
              <a:gd name="connsiteX10" fmla="*/ 264632 w 604718"/>
              <a:gd name="connsiteY10" fmla="*/ 376337 h 382112"/>
              <a:gd name="connsiteX11" fmla="*/ 136819 w 604718"/>
              <a:gd name="connsiteY11" fmla="*/ 320701 h 382112"/>
              <a:gd name="connsiteX12" fmla="*/ 104550 w 604718"/>
              <a:gd name="connsiteY12" fmla="*/ 271509 h 382112"/>
              <a:gd name="connsiteX13" fmla="*/ 300973 w 604718"/>
              <a:gd name="connsiteY13" fmla="*/ 5 h 382112"/>
              <a:gd name="connsiteX14" fmla="*/ 334162 w 604718"/>
              <a:gd name="connsiteY14" fmla="*/ 4701 h 382112"/>
              <a:gd name="connsiteX15" fmla="*/ 581267 w 604718"/>
              <a:gd name="connsiteY15" fmla="*/ 92552 h 382112"/>
              <a:gd name="connsiteX16" fmla="*/ 588822 w 604718"/>
              <a:gd name="connsiteY16" fmla="*/ 114398 h 382112"/>
              <a:gd name="connsiteX17" fmla="*/ 589136 w 604718"/>
              <a:gd name="connsiteY17" fmla="*/ 114398 h 382112"/>
              <a:gd name="connsiteX18" fmla="*/ 589136 w 604718"/>
              <a:gd name="connsiteY18" fmla="*/ 270771 h 382112"/>
              <a:gd name="connsiteX19" fmla="*/ 604718 w 604718"/>
              <a:gd name="connsiteY19" fmla="*/ 321376 h 382112"/>
              <a:gd name="connsiteX20" fmla="*/ 561278 w 604718"/>
              <a:gd name="connsiteY20" fmla="*/ 321376 h 382112"/>
              <a:gd name="connsiteX21" fmla="*/ 576388 w 604718"/>
              <a:gd name="connsiteY21" fmla="*/ 271242 h 382112"/>
              <a:gd name="connsiteX22" fmla="*/ 576388 w 604718"/>
              <a:gd name="connsiteY22" fmla="*/ 120370 h 382112"/>
              <a:gd name="connsiteX23" fmla="*/ 333376 w 604718"/>
              <a:gd name="connsiteY23" fmla="*/ 222680 h 382112"/>
              <a:gd name="connsiteX24" fmla="*/ 268058 w 604718"/>
              <a:gd name="connsiteY24" fmla="*/ 223780 h 382112"/>
              <a:gd name="connsiteX25" fmla="*/ 13556 w 604718"/>
              <a:gd name="connsiteY25" fmla="*/ 125870 h 382112"/>
              <a:gd name="connsiteX26" fmla="*/ 13714 w 604718"/>
              <a:gd name="connsiteY26" fmla="*/ 100882 h 382112"/>
              <a:gd name="connsiteX27" fmla="*/ 267901 w 604718"/>
              <a:gd name="connsiteY27" fmla="*/ 5329 h 382112"/>
              <a:gd name="connsiteX28" fmla="*/ 300973 w 604718"/>
              <a:gd name="connsiteY28" fmla="*/ 5 h 38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4718" h="382112">
                <a:moveTo>
                  <a:pt x="104550" y="208330"/>
                </a:moveTo>
                <a:lnTo>
                  <a:pt x="156180" y="208330"/>
                </a:lnTo>
                <a:lnTo>
                  <a:pt x="261642" y="248878"/>
                </a:lnTo>
                <a:cubicBezTo>
                  <a:pt x="274864" y="253907"/>
                  <a:pt x="289188" y="255007"/>
                  <a:pt x="298947" y="255007"/>
                </a:cubicBezTo>
                <a:cubicBezTo>
                  <a:pt x="314373" y="255007"/>
                  <a:pt x="329012" y="252493"/>
                  <a:pt x="340187" y="247621"/>
                </a:cubicBezTo>
                <a:lnTo>
                  <a:pt x="433687" y="208330"/>
                </a:lnTo>
                <a:lnTo>
                  <a:pt x="490825" y="208330"/>
                </a:lnTo>
                <a:lnTo>
                  <a:pt x="490825" y="271509"/>
                </a:lnTo>
                <a:cubicBezTo>
                  <a:pt x="490825" y="290998"/>
                  <a:pt x="476344" y="313000"/>
                  <a:pt x="458400" y="320701"/>
                </a:cubicBezTo>
                <a:lnTo>
                  <a:pt x="329326" y="376337"/>
                </a:lnTo>
                <a:cubicBezTo>
                  <a:pt x="311382" y="384038"/>
                  <a:pt x="282419" y="384038"/>
                  <a:pt x="264632" y="376337"/>
                </a:cubicBezTo>
                <a:lnTo>
                  <a:pt x="136819" y="320701"/>
                </a:lnTo>
                <a:cubicBezTo>
                  <a:pt x="119032" y="313000"/>
                  <a:pt x="104550" y="290998"/>
                  <a:pt x="104550" y="271509"/>
                </a:cubicBezTo>
                <a:close/>
                <a:moveTo>
                  <a:pt x="300973" y="5"/>
                </a:moveTo>
                <a:cubicBezTo>
                  <a:pt x="312954" y="-93"/>
                  <a:pt x="324955" y="1479"/>
                  <a:pt x="334162" y="4701"/>
                </a:cubicBezTo>
                <a:lnTo>
                  <a:pt x="581267" y="92552"/>
                </a:lnTo>
                <a:cubicBezTo>
                  <a:pt x="596849" y="98053"/>
                  <a:pt x="599210" y="107168"/>
                  <a:pt x="588822" y="114398"/>
                </a:cubicBezTo>
                <a:lnTo>
                  <a:pt x="589136" y="114398"/>
                </a:lnTo>
                <a:lnTo>
                  <a:pt x="589136" y="270771"/>
                </a:lnTo>
                <a:lnTo>
                  <a:pt x="604718" y="321376"/>
                </a:lnTo>
                <a:lnTo>
                  <a:pt x="561278" y="321376"/>
                </a:lnTo>
                <a:lnTo>
                  <a:pt x="576388" y="271242"/>
                </a:lnTo>
                <a:lnTo>
                  <a:pt x="576388" y="120370"/>
                </a:lnTo>
                <a:lnTo>
                  <a:pt x="333376" y="222680"/>
                </a:lnTo>
                <a:cubicBezTo>
                  <a:pt x="315433" y="230224"/>
                  <a:pt x="286158" y="230695"/>
                  <a:pt x="268058" y="223780"/>
                </a:cubicBezTo>
                <a:lnTo>
                  <a:pt x="13556" y="125870"/>
                </a:lnTo>
                <a:cubicBezTo>
                  <a:pt x="-4544" y="118798"/>
                  <a:pt x="-4544" y="107640"/>
                  <a:pt x="13714" y="100882"/>
                </a:cubicBezTo>
                <a:lnTo>
                  <a:pt x="267901" y="5329"/>
                </a:lnTo>
                <a:cubicBezTo>
                  <a:pt x="277030" y="1872"/>
                  <a:pt x="288991" y="104"/>
                  <a:pt x="300973" y="5"/>
                </a:cubicBezTo>
                <a:close/>
              </a:path>
            </a:pathLst>
          </a:custGeom>
          <a:solidFill>
            <a:schemeClr val="bg1"/>
          </a:solidFill>
          <a:ln w="3175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0A081"/>
              </a:solidFill>
              <a:effectLst/>
              <a:uLnTx/>
              <a:uFillTx/>
              <a:latin typeface="华文楷体" panose="02010600040101010101" charset="-122"/>
              <a:ea typeface="华文楷体" panose="02010600040101010101" charset="-122"/>
              <a:sym typeface="思源黑体"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587" y="322124"/>
            <a:ext cx="4065203" cy="60007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l">
              <a:lnSpc>
                <a:spcPct val="130000"/>
              </a:lnSpc>
              <a:buClrTx/>
              <a:buSzTx/>
              <a:buNone/>
            </a:pP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1 </a:t>
            </a:r>
            <a:r>
              <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虚拟机的使用</a:t>
            </a:r>
            <a:endPar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2" name="文本框 1"/>
          <p:cNvSpPr txBox="1"/>
          <p:nvPr/>
        </p:nvSpPr>
        <p:spPr>
          <a:xfrm>
            <a:off x="579755" y="882015"/>
            <a:ext cx="10306685" cy="4570730"/>
          </a:xfrm>
          <a:prstGeom prst="rect">
            <a:avLst/>
          </a:prstGeom>
          <a:noFill/>
        </p:spPr>
        <p:txBody>
          <a:bodyPr wrap="square" rtlCol="0">
            <a:spAutoFit/>
          </a:bodyPr>
          <a:p>
            <a:pPr>
              <a:lnSpc>
                <a:spcPct val="130000"/>
              </a:lnSpc>
            </a:pPr>
            <a:r>
              <a:rPr lang="en-US" sz="1600" dirty="0" smtClean="0">
                <a:latin typeface="华文楷体" panose="02010600040101010101" charset="-122"/>
                <a:ea typeface="华文楷体" panose="02010600040101010101" charset="-122"/>
                <a:cs typeface="华文楷体" panose="02010600040101010101" charset="-122"/>
              </a:rPr>
              <a:t>        </a:t>
            </a:r>
            <a:r>
              <a:rPr sz="1600" dirty="0" smtClean="0">
                <a:latin typeface="华文楷体" panose="02010600040101010101" charset="-122"/>
                <a:ea typeface="华文楷体" panose="02010600040101010101" charset="-122"/>
                <a:cs typeface="华文楷体" panose="02010600040101010101" charset="-122"/>
              </a:rPr>
              <a:t>目前ROS主流的运行系统为Ubuntu，我们要运用Ros来实现机器人相关功能，如果对于Ubuntu系统的使用缺少基本的了解，则容易出现举步维艰的局面。所以本章主要帮助同学们加快掌握ubuntu系统的基本使用。</a:t>
            </a:r>
            <a:endParaRPr sz="1600" dirty="0" smtClean="0">
              <a:latin typeface="华文楷体" panose="02010600040101010101" charset="-122"/>
              <a:ea typeface="华文楷体" panose="02010600040101010101" charset="-122"/>
              <a:cs typeface="华文楷体" panose="02010600040101010101" charset="-122"/>
            </a:endParaRPr>
          </a:p>
          <a:p>
            <a:pPr>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rPr>
              <a:t>        </a:t>
            </a:r>
            <a:endParaRPr lang="en-US" altLang="zh-CN" sz="1600" dirty="0" smtClean="0">
              <a:latin typeface="华文楷体" panose="02010600040101010101" charset="-122"/>
              <a:ea typeface="华文楷体" panose="02010600040101010101" charset="-122"/>
              <a:cs typeface="华文楷体" panose="02010600040101010101" charset="-122"/>
            </a:endParaRPr>
          </a:p>
          <a:p>
            <a:pPr>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rPr>
              <a:t>        </a:t>
            </a:r>
            <a:r>
              <a:rPr lang="zh-CN" sz="1600" dirty="0" smtClean="0">
                <a:latin typeface="华文楷体" panose="02010600040101010101" charset="-122"/>
                <a:ea typeface="华文楷体" panose="02010600040101010101" charset="-122"/>
                <a:cs typeface="华文楷体" panose="02010600040101010101" charset="-122"/>
              </a:rPr>
              <a:t>如果对</a:t>
            </a:r>
            <a:r>
              <a:rPr lang="en-US" altLang="zh-CN" sz="1600" dirty="0" smtClean="0">
                <a:latin typeface="华文楷体" panose="02010600040101010101" charset="-122"/>
                <a:ea typeface="华文楷体" panose="02010600040101010101" charset="-122"/>
                <a:cs typeface="华文楷体" panose="02010600040101010101" charset="-122"/>
              </a:rPr>
              <a:t>Ubuntu</a:t>
            </a:r>
            <a:r>
              <a:rPr lang="zh-CN" altLang="en-US" sz="1600" dirty="0" smtClean="0">
                <a:latin typeface="华文楷体" panose="02010600040101010101" charset="-122"/>
                <a:ea typeface="华文楷体" panose="02010600040101010101" charset="-122"/>
                <a:cs typeface="华文楷体" panose="02010600040101010101" charset="-122"/>
              </a:rPr>
              <a:t>有使用经验的同学，可以选择在自己电脑上安装</a:t>
            </a:r>
            <a:r>
              <a:rPr lang="en-US" altLang="zh-CN" sz="1600" dirty="0" smtClean="0">
                <a:latin typeface="华文楷体" panose="02010600040101010101" charset="-122"/>
                <a:ea typeface="华文楷体" panose="02010600040101010101" charset="-122"/>
                <a:cs typeface="华文楷体" panose="02010600040101010101" charset="-122"/>
              </a:rPr>
              <a:t>Ubuntu</a:t>
            </a:r>
            <a:r>
              <a:rPr lang="zh-CN" altLang="en-US" sz="1600" dirty="0" smtClean="0">
                <a:latin typeface="华文楷体" panose="02010600040101010101" charset="-122"/>
                <a:ea typeface="华文楷体" panose="02010600040101010101" charset="-122"/>
                <a:cs typeface="华文楷体" panose="02010600040101010101" charset="-122"/>
              </a:rPr>
              <a:t>系统，再手动安装</a:t>
            </a:r>
            <a:r>
              <a:rPr lang="en-US" altLang="zh-CN" sz="1600" dirty="0" smtClean="0">
                <a:latin typeface="华文楷体" panose="02010600040101010101" charset="-122"/>
                <a:ea typeface="华文楷体" panose="02010600040101010101" charset="-122"/>
                <a:cs typeface="华文楷体" panose="02010600040101010101" charset="-122"/>
              </a:rPr>
              <a:t>ros</a:t>
            </a:r>
            <a:r>
              <a:rPr lang="zh-CN" altLang="en-US" sz="1600" dirty="0" smtClean="0">
                <a:latin typeface="华文楷体" panose="02010600040101010101" charset="-122"/>
                <a:ea typeface="华文楷体" panose="02010600040101010101" charset="-122"/>
                <a:cs typeface="华文楷体" panose="02010600040101010101" charset="-122"/>
              </a:rPr>
              <a:t>环境。</a:t>
            </a:r>
            <a:r>
              <a:rPr lang="en-US" altLang="zh-CN" sz="1600" dirty="0" smtClean="0">
                <a:latin typeface="华文楷体" panose="02010600040101010101" charset="-122"/>
                <a:ea typeface="华文楷体" panose="02010600040101010101" charset="-122"/>
                <a:cs typeface="华文楷体" panose="02010600040101010101" charset="-122"/>
              </a:rPr>
              <a:t> </a:t>
            </a:r>
            <a:r>
              <a:rPr lang="zh-CN" altLang="en-US" sz="1600" dirty="0" smtClean="0">
                <a:latin typeface="华文楷体" panose="02010600040101010101" charset="-122"/>
                <a:ea typeface="华文楷体" panose="02010600040101010101" charset="-122"/>
                <a:cs typeface="华文楷体" panose="02010600040101010101" charset="-122"/>
              </a:rPr>
              <a:t>如果还未接触过</a:t>
            </a:r>
            <a:r>
              <a:rPr lang="en-US" altLang="zh-CN" sz="1600" dirty="0" smtClean="0">
                <a:latin typeface="华文楷体" panose="02010600040101010101" charset="-122"/>
                <a:ea typeface="华文楷体" panose="02010600040101010101" charset="-122"/>
                <a:cs typeface="华文楷体" panose="02010600040101010101" charset="-122"/>
              </a:rPr>
              <a:t>Ubuntu</a:t>
            </a:r>
            <a:r>
              <a:rPr lang="zh-CN" altLang="en-US" sz="1600" dirty="0" smtClean="0">
                <a:latin typeface="华文楷体" panose="02010600040101010101" charset="-122"/>
                <a:ea typeface="华文楷体" panose="02010600040101010101" charset="-122"/>
                <a:cs typeface="华文楷体" panose="02010600040101010101" charset="-122"/>
              </a:rPr>
              <a:t>系统，则可以考虑在</a:t>
            </a:r>
            <a:r>
              <a:rPr lang="en-US" altLang="zh-CN" sz="1600" dirty="0" smtClean="0">
                <a:latin typeface="华文楷体" panose="02010600040101010101" charset="-122"/>
                <a:ea typeface="华文楷体" panose="02010600040101010101" charset="-122"/>
                <a:cs typeface="华文楷体" panose="02010600040101010101" charset="-122"/>
              </a:rPr>
              <a:t>Windows</a:t>
            </a:r>
            <a:r>
              <a:rPr lang="zh-CN" altLang="en-US" sz="1600" dirty="0" smtClean="0">
                <a:latin typeface="华文楷体" panose="02010600040101010101" charset="-122"/>
                <a:ea typeface="华文楷体" panose="02010600040101010101" charset="-122"/>
                <a:cs typeface="华文楷体" panose="02010600040101010101" charset="-122"/>
              </a:rPr>
              <a:t>系统电脑上，使用虚拟机软件</a:t>
            </a:r>
            <a:r>
              <a:rPr lang="en-US" altLang="zh-CN" sz="1600" dirty="0">
                <a:latin typeface="华文楷体" panose="02010600040101010101" charset="-122"/>
                <a:ea typeface="华文楷体" panose="02010600040101010101" charset="-122"/>
                <a:cs typeface="华文楷体" panose="02010600040101010101" charset="-122"/>
                <a:sym typeface="+mn-ea"/>
              </a:rPr>
              <a:t>VMware Workstation</a:t>
            </a:r>
            <a:r>
              <a:rPr lang="zh-CN" altLang="en-US" sz="1600" dirty="0">
                <a:latin typeface="华文楷体" panose="02010600040101010101" charset="-122"/>
                <a:ea typeface="华文楷体" panose="02010600040101010101" charset="-122"/>
                <a:cs typeface="华文楷体" panose="02010600040101010101" charset="-122"/>
                <a:sym typeface="+mn-ea"/>
              </a:rPr>
              <a:t>来运行</a:t>
            </a:r>
            <a:r>
              <a:rPr lang="en-US" altLang="zh-CN" sz="1600" dirty="0">
                <a:latin typeface="华文楷体" panose="02010600040101010101" charset="-122"/>
                <a:ea typeface="华文楷体" panose="02010600040101010101" charset="-122"/>
                <a:cs typeface="华文楷体" panose="02010600040101010101" charset="-122"/>
                <a:sym typeface="+mn-ea"/>
              </a:rPr>
              <a:t>Ubuntu</a:t>
            </a:r>
            <a:r>
              <a:rPr lang="zh-CN" altLang="en-US" sz="1600" dirty="0">
                <a:latin typeface="华文楷体" panose="02010600040101010101" charset="-122"/>
                <a:ea typeface="华文楷体" panose="02010600040101010101" charset="-122"/>
                <a:cs typeface="华文楷体" panose="02010600040101010101" charset="-122"/>
                <a:sym typeface="+mn-ea"/>
              </a:rPr>
              <a:t>虚拟机（</a:t>
            </a:r>
            <a:r>
              <a:rPr lang="en-US" altLang="zh-CN" sz="1600" dirty="0">
                <a:latin typeface="华文楷体" panose="02010600040101010101" charset="-122"/>
                <a:ea typeface="华文楷体" panose="02010600040101010101" charset="-122"/>
                <a:cs typeface="华文楷体" panose="02010600040101010101" charset="-122"/>
                <a:sym typeface="+mn-ea"/>
              </a:rPr>
              <a:t>Ubuntu16.04</a:t>
            </a:r>
            <a:r>
              <a:rPr lang="zh-CN" altLang="en-US" sz="1600" dirty="0">
                <a:latin typeface="华文楷体" panose="02010600040101010101" charset="-122"/>
                <a:ea typeface="华文楷体" panose="02010600040101010101" charset="-122"/>
                <a:cs typeface="华文楷体" panose="02010600040101010101" charset="-122"/>
                <a:sym typeface="+mn-ea"/>
              </a:rPr>
              <a:t>，已经安装好</a:t>
            </a:r>
            <a:r>
              <a:rPr lang="en-US" altLang="zh-CN" sz="1600" dirty="0">
                <a:latin typeface="华文楷体" panose="02010600040101010101" charset="-122"/>
                <a:ea typeface="华文楷体" panose="02010600040101010101" charset="-122"/>
                <a:cs typeface="华文楷体" panose="02010600040101010101" charset="-122"/>
                <a:sym typeface="+mn-ea"/>
              </a:rPr>
              <a:t>ros</a:t>
            </a:r>
            <a:r>
              <a:rPr lang="zh-CN" altLang="en-US" sz="1600" dirty="0">
                <a:latin typeface="华文楷体" panose="02010600040101010101" charset="-122"/>
                <a:ea typeface="华文楷体" panose="02010600040101010101" charset="-122"/>
                <a:cs typeface="华文楷体" panose="02010600040101010101" charset="-122"/>
                <a:sym typeface="+mn-ea"/>
              </a:rPr>
              <a:t>环境）。</a:t>
            </a:r>
            <a:endParaRPr lang="zh-CN" altLang="en-US" sz="1600" dirty="0">
              <a:latin typeface="华文楷体" panose="02010600040101010101" charset="-122"/>
              <a:ea typeface="华文楷体" panose="02010600040101010101" charset="-122"/>
              <a:cs typeface="华文楷体" panose="02010600040101010101" charset="-122"/>
              <a:sym typeface="+mn-ea"/>
            </a:endParaRPr>
          </a:p>
          <a:p>
            <a:pPr>
              <a:lnSpc>
                <a:spcPct val="130000"/>
              </a:lnSpc>
            </a:pP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sym typeface="+mn-ea"/>
              </a:rPr>
              <a:t>1.</a:t>
            </a:r>
            <a:r>
              <a:rPr lang="zh-CN" altLang="en-US" sz="1600" dirty="0" smtClean="0">
                <a:latin typeface="华文楷体" panose="02010600040101010101" charset="-122"/>
                <a:ea typeface="华文楷体" panose="02010600040101010101" charset="-122"/>
                <a:cs typeface="华文楷体" panose="02010600040101010101" charset="-122"/>
                <a:sym typeface="+mn-ea"/>
              </a:rPr>
              <a:t>下载虚拟机软件</a:t>
            </a:r>
            <a:r>
              <a:rPr lang="en-US" altLang="zh-CN" sz="1600" dirty="0">
                <a:latin typeface="华文楷体" panose="02010600040101010101" charset="-122"/>
                <a:ea typeface="华文楷体" panose="02010600040101010101" charset="-122"/>
                <a:cs typeface="华文楷体" panose="02010600040101010101" charset="-122"/>
                <a:sym typeface="+mn-ea"/>
              </a:rPr>
              <a:t>VMware Workstation15 Pro</a:t>
            </a:r>
            <a:r>
              <a:rPr lang="zh-CN" altLang="en-US" sz="1600" dirty="0">
                <a:latin typeface="华文楷体" panose="02010600040101010101" charset="-122"/>
                <a:ea typeface="华文楷体" panose="02010600040101010101" charset="-122"/>
                <a:cs typeface="华文楷体" panose="02010600040101010101" charset="-122"/>
                <a:sym typeface="+mn-ea"/>
              </a:rPr>
              <a:t>。</a:t>
            </a:r>
            <a:endParaRPr lang="zh-CN" altLang="en-US" sz="1600" dirty="0">
              <a:latin typeface="华文楷体" panose="02010600040101010101" charset="-122"/>
              <a:ea typeface="华文楷体" panose="02010600040101010101" charset="-122"/>
              <a:cs typeface="华文楷体" panose="02010600040101010101" charset="-122"/>
              <a:sym typeface="+mn-ea"/>
            </a:endParaRPr>
          </a:p>
          <a:p>
            <a:pPr>
              <a:lnSpc>
                <a:spcPct val="130000"/>
              </a:lnSpc>
            </a:pPr>
            <a:r>
              <a:rPr lang="zh-CN" altLang="en-US" sz="1600" dirty="0">
                <a:latin typeface="华文楷体" panose="02010600040101010101" charset="-122"/>
                <a:ea typeface="华文楷体" panose="02010600040101010101" charset="-122"/>
                <a:cs typeface="华文楷体" panose="02010600040101010101" charset="-122"/>
                <a:sym typeface="+mn-ea"/>
              </a:rPr>
              <a:t> </a:t>
            </a:r>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zh-CN" altLang="en-US" sz="1600" dirty="0">
                <a:latin typeface="华文楷体" panose="02010600040101010101" charset="-122"/>
                <a:ea typeface="华文楷体" panose="02010600040101010101" charset="-122"/>
                <a:cs typeface="华文楷体" panose="02010600040101010101" charset="-122"/>
                <a:sym typeface="+mn-ea"/>
              </a:rPr>
              <a:t>下载地址</a:t>
            </a:r>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en-US" altLang="zh-CN" sz="1600" dirty="0" smtClean="0">
                <a:latin typeface="华文楷体" panose="02010600040101010101" charset="-122"/>
                <a:ea typeface="华文楷体" panose="02010600040101010101" charset="-122"/>
                <a:cs typeface="华文楷体" panose="02010600040101010101" charset="-122"/>
                <a:sym typeface="+mn-ea"/>
              </a:rPr>
              <a:t>https://pan.baidu.com/s/11O4YxFTK4ELEzTIlaJ-owQ	提取码：eai8  </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sym typeface="+mn-ea"/>
              </a:rPr>
              <a:t>2.</a:t>
            </a:r>
            <a:r>
              <a:rPr lang="zh-CN" altLang="en-US" sz="1600" dirty="0" smtClean="0">
                <a:latin typeface="华文楷体" panose="02010600040101010101" charset="-122"/>
                <a:ea typeface="华文楷体" panose="02010600040101010101" charset="-122"/>
                <a:cs typeface="华文楷体" panose="02010600040101010101" charset="-122"/>
                <a:sym typeface="+mn-ea"/>
              </a:rPr>
              <a:t>下载虚拟机压缩包。</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sym typeface="+mn-ea"/>
              </a:rPr>
              <a:t>        </a:t>
            </a:r>
            <a:r>
              <a:rPr lang="zh-CN" altLang="en-US" sz="1600" dirty="0" smtClean="0">
                <a:latin typeface="华文楷体" panose="02010600040101010101" charset="-122"/>
                <a:ea typeface="华文楷体" panose="02010600040101010101" charset="-122"/>
                <a:cs typeface="华文楷体" panose="02010600040101010101" charset="-122"/>
                <a:sym typeface="+mn-ea"/>
              </a:rPr>
              <a:t>下载地址</a:t>
            </a:r>
            <a:r>
              <a:rPr lang="en-US" altLang="zh-CN" sz="1600" dirty="0" smtClean="0">
                <a:latin typeface="华文楷体" panose="02010600040101010101" charset="-122"/>
                <a:ea typeface="华文楷体" panose="02010600040101010101" charset="-122"/>
                <a:cs typeface="华文楷体" panose="02010600040101010101" charset="-122"/>
                <a:sym typeface="+mn-ea"/>
              </a:rPr>
              <a:t> </a:t>
            </a:r>
            <a:r>
              <a:rPr lang="en-US" altLang="zh-CN" sz="1600" dirty="0">
                <a:latin typeface="华文楷体" panose="02010600040101010101" charset="-122"/>
                <a:ea typeface="华文楷体" panose="02010600040101010101" charset="-122"/>
                <a:cs typeface="华文楷体" panose="02010600040101010101" charset="-122"/>
                <a:sym typeface="+mn-ea"/>
              </a:rPr>
              <a:t>https://pan.baidu.com/s/1h_5aiFIMMbYNpeLO2r5D5w 	提取码：5555 </a:t>
            </a:r>
            <a:endParaRPr lang="en-US" altLang="zh-CN" sz="1600" dirty="0">
              <a:latin typeface="华文楷体" panose="02010600040101010101" charset="-122"/>
              <a:ea typeface="华文楷体" panose="02010600040101010101" charset="-122"/>
              <a:cs typeface="华文楷体" panose="02010600040101010101" charset="-122"/>
              <a:sym typeface="+mn-ea"/>
            </a:endParaRPr>
          </a:p>
          <a:p>
            <a:pPr>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sym typeface="+mn-ea"/>
              </a:rPr>
              <a:t>        </a:t>
            </a:r>
            <a:r>
              <a:rPr lang="en-US" altLang="zh-CN" sz="1600" dirty="0">
                <a:latin typeface="华文楷体" panose="02010600040101010101" charset="-122"/>
                <a:ea typeface="华文楷体" panose="02010600040101010101" charset="-122"/>
                <a:cs typeface="华文楷体" panose="02010600040101010101" charset="-122"/>
                <a:sym typeface="+mn-ea"/>
              </a:rPr>
              <a:t>下载出来是一个压缩包的3个压缩子包， 解压其中一个(part01)会自动解压其他2个，合并到同一个目录。</a:t>
            </a:r>
            <a:endParaRPr lang="en-US" altLang="zh-CN" sz="1600" dirty="0">
              <a:latin typeface="华文楷体" panose="02010600040101010101" charset="-122"/>
              <a:ea typeface="华文楷体" panose="02010600040101010101" charset="-122"/>
              <a:cs typeface="华文楷体" panose="02010600040101010101" charset="-122"/>
              <a:sym typeface="+mn-ea"/>
            </a:endParaRPr>
          </a:p>
          <a:p>
            <a:pPr>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sym typeface="+mn-ea"/>
              </a:rPr>
              <a:t>3.</a:t>
            </a:r>
            <a:r>
              <a:rPr lang="zh-CN" altLang="en-US" sz="1600" dirty="0" smtClean="0">
                <a:latin typeface="华文楷体" panose="02010600040101010101" charset="-122"/>
                <a:ea typeface="华文楷体" panose="02010600040101010101" charset="-122"/>
                <a:cs typeface="华文楷体" panose="02010600040101010101" charset="-122"/>
                <a:sym typeface="+mn-ea"/>
              </a:rPr>
              <a:t>运行虚拟机。</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sym typeface="+mn-ea"/>
              </a:rPr>
              <a:t>        </a:t>
            </a:r>
            <a:r>
              <a:rPr lang="zh-CN" altLang="en-US" sz="1600" dirty="0" smtClean="0">
                <a:latin typeface="华文楷体" panose="02010600040101010101" charset="-122"/>
                <a:ea typeface="华文楷体" panose="02010600040101010101" charset="-122"/>
                <a:cs typeface="华文楷体" panose="02010600040101010101" charset="-122"/>
                <a:sym typeface="+mn-ea"/>
              </a:rPr>
              <a:t>系统密码：</a:t>
            </a:r>
            <a:r>
              <a:rPr lang="en-US" altLang="zh-CN" sz="1600" dirty="0" smtClean="0">
                <a:latin typeface="华文楷体" panose="02010600040101010101" charset="-122"/>
                <a:ea typeface="华文楷体" panose="02010600040101010101" charset="-122"/>
                <a:cs typeface="华文楷体" panose="02010600040101010101" charset="-122"/>
                <a:sym typeface="+mn-ea"/>
              </a:rPr>
              <a:t>eaibot</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p:txBody>
      </p:sp>
      <p:pic>
        <p:nvPicPr>
          <p:cNvPr id="6" name="图片 5"/>
          <p:cNvPicPr>
            <a:picLocks noChangeAspect="1"/>
          </p:cNvPicPr>
          <p:nvPr/>
        </p:nvPicPr>
        <p:blipFill>
          <a:blip r:embed="rId1"/>
          <a:stretch>
            <a:fillRect/>
          </a:stretch>
        </p:blipFill>
        <p:spPr>
          <a:xfrm>
            <a:off x="3022600" y="4812665"/>
            <a:ext cx="2352675" cy="1619250"/>
          </a:xfrm>
          <a:prstGeom prst="rect">
            <a:avLst/>
          </a:prstGeom>
        </p:spPr>
      </p:pic>
      <p:pic>
        <p:nvPicPr>
          <p:cNvPr id="7" name="图片 6"/>
          <p:cNvPicPr>
            <a:picLocks noChangeAspect="1"/>
          </p:cNvPicPr>
          <p:nvPr/>
        </p:nvPicPr>
        <p:blipFill>
          <a:blip r:embed="rId2"/>
          <a:stretch>
            <a:fillRect/>
          </a:stretch>
        </p:blipFill>
        <p:spPr>
          <a:xfrm>
            <a:off x="5861685" y="4931410"/>
            <a:ext cx="2952750" cy="1381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587" y="322124"/>
            <a:ext cx="4065203" cy="60007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l">
              <a:lnSpc>
                <a:spcPct val="130000"/>
              </a:lnSpc>
              <a:buClrTx/>
              <a:buSzTx/>
              <a:buNone/>
            </a:pP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2 ssh</a:t>
            </a:r>
            <a:r>
              <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远程</a:t>
            </a:r>
            <a:endPar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2" name="文本框 1"/>
          <p:cNvSpPr txBox="1"/>
          <p:nvPr/>
        </p:nvSpPr>
        <p:spPr>
          <a:xfrm>
            <a:off x="579755" y="882015"/>
            <a:ext cx="9813290" cy="5210810"/>
          </a:xfrm>
          <a:prstGeom prst="rect">
            <a:avLst/>
          </a:prstGeom>
          <a:noFill/>
        </p:spPr>
        <p:txBody>
          <a:bodyPr wrap="square" rtlCol="0">
            <a:spAutoFit/>
          </a:bodyPr>
          <a:p>
            <a:pPr algn="l">
              <a:lnSpc>
                <a:spcPct val="130000"/>
              </a:lnSpc>
              <a:spcBef>
                <a:spcPts val="0"/>
              </a:spcBef>
              <a:spcAft>
                <a:spcPts val="0"/>
              </a:spcAft>
            </a:pPr>
            <a:r>
              <a:rPr 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a:t>
            </a:r>
            <a:r>
              <a:rPr lang="en-US" alt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altLang="en-US" sz="1600">
                <a:latin typeface="华文楷体" panose="02010600040101010101" charset="-122"/>
                <a:ea typeface="华文楷体" panose="02010600040101010101" charset="-122"/>
                <a:cs typeface="华文楷体" panose="02010600040101010101" charset="-122"/>
                <a:sym typeface="+mn-ea"/>
              </a:rPr>
              <a:t>如何通过</a:t>
            </a:r>
            <a:r>
              <a:rPr lang="en-US" altLang="zh-CN" sz="1600">
                <a:latin typeface="华文楷体" panose="02010600040101010101" charset="-122"/>
                <a:ea typeface="华文楷体" panose="02010600040101010101" charset="-122"/>
                <a:cs typeface="华文楷体" panose="02010600040101010101" charset="-122"/>
                <a:sym typeface="+mn-ea"/>
              </a:rPr>
              <a:t>ssh</a:t>
            </a:r>
            <a:r>
              <a:rPr lang="zh-CN" altLang="en-US" sz="1600">
                <a:latin typeface="华文楷体" panose="02010600040101010101" charset="-122"/>
                <a:ea typeface="华文楷体" panose="02010600040101010101" charset="-122"/>
                <a:cs typeface="华文楷体" panose="02010600040101010101" charset="-122"/>
                <a:sym typeface="+mn-ea"/>
              </a:rPr>
              <a:t>远程登录</a:t>
            </a:r>
            <a:r>
              <a:rPr lang="en-US" altLang="zh-CN" sz="1600">
                <a:latin typeface="华文楷体" panose="02010600040101010101" charset="-122"/>
                <a:ea typeface="华文楷体" panose="02010600040101010101" charset="-122"/>
                <a:cs typeface="华文楷体" panose="02010600040101010101" charset="-122"/>
                <a:sym typeface="+mn-ea"/>
              </a:rPr>
              <a:t>LEO</a:t>
            </a:r>
            <a:r>
              <a:rPr lang="zh-CN" altLang="en-US" sz="1600">
                <a:latin typeface="华文楷体" panose="02010600040101010101" charset="-122"/>
                <a:ea typeface="华文楷体" panose="02010600040101010101" charset="-122"/>
                <a:cs typeface="华文楷体" panose="02010600040101010101" charset="-122"/>
                <a:sym typeface="+mn-ea"/>
              </a:rPr>
              <a:t>的</a:t>
            </a:r>
            <a:r>
              <a:rPr lang="en-US" altLang="zh-CN" sz="1600">
                <a:latin typeface="华文楷体" panose="02010600040101010101" charset="-122"/>
                <a:ea typeface="华文楷体" panose="02010600040101010101" charset="-122"/>
                <a:cs typeface="华文楷体" panose="02010600040101010101" charset="-122"/>
                <a:sym typeface="+mn-ea"/>
              </a:rPr>
              <a:t>ubuntu</a:t>
            </a:r>
            <a:r>
              <a:rPr lang="zh-CN" altLang="en-US" sz="1600">
                <a:latin typeface="华文楷体" panose="02010600040101010101" charset="-122"/>
                <a:ea typeface="华文楷体" panose="02010600040101010101" charset="-122"/>
                <a:cs typeface="华文楷体" panose="02010600040101010101" charset="-122"/>
                <a:sym typeface="+mn-ea"/>
              </a:rPr>
              <a:t>系统？</a:t>
            </a:r>
            <a:endParaRPr lang="zh-CN" altLang="en-US" sz="1600">
              <a:latin typeface="华文楷体" panose="02010600040101010101" charset="-122"/>
              <a:ea typeface="华文楷体" panose="02010600040101010101" charset="-122"/>
              <a:cs typeface="华文楷体" panose="02010600040101010101" charset="-122"/>
            </a:endParaRPr>
          </a:p>
          <a:p>
            <a:pPr algn="l">
              <a:lnSpc>
                <a:spcPct val="130000"/>
              </a:lnSpc>
              <a:spcBef>
                <a:spcPts val="0"/>
              </a:spcBef>
              <a:spcAft>
                <a:spcPts val="0"/>
              </a:spcAft>
            </a:pPr>
            <a:r>
              <a:rPr lang="zh-CN" altLang="en-US" sz="1600">
                <a:latin typeface="华文楷体" panose="02010600040101010101" charset="-122"/>
                <a:ea typeface="华文楷体" panose="02010600040101010101" charset="-122"/>
                <a:cs typeface="华文楷体" panose="02010600040101010101" charset="-122"/>
                <a:sym typeface="+mn-ea"/>
              </a:rPr>
              <a:t> </a:t>
            </a:r>
            <a:r>
              <a:rPr lang="en-US" altLang="zh-CN" sz="1600">
                <a:latin typeface="华文楷体" panose="02010600040101010101" charset="-122"/>
                <a:ea typeface="华文楷体" panose="02010600040101010101" charset="-122"/>
                <a:cs typeface="华文楷体" panose="02010600040101010101" charset="-122"/>
                <a:sym typeface="+mn-ea"/>
              </a:rPr>
              <a:t>   1.</a:t>
            </a:r>
            <a:r>
              <a:rPr lang="zh-CN" altLang="en-US" sz="1600">
                <a:latin typeface="华文楷体" panose="02010600040101010101" charset="-122"/>
                <a:ea typeface="华文楷体" panose="02010600040101010101" charset="-122"/>
                <a:cs typeface="华文楷体" panose="02010600040101010101" charset="-122"/>
                <a:sym typeface="+mn-ea"/>
              </a:rPr>
              <a:t>怎么执行命令行？</a:t>
            </a:r>
            <a:endParaRPr lang="zh-CN" altLang="en-US" sz="1600">
              <a:latin typeface="华文楷体" panose="02010600040101010101" charset="-122"/>
              <a:ea typeface="华文楷体" panose="02010600040101010101" charset="-122"/>
              <a:cs typeface="华文楷体" panose="02010600040101010101" charset="-122"/>
            </a:endParaRPr>
          </a:p>
          <a:p>
            <a:pPr algn="l">
              <a:lnSpc>
                <a:spcPct val="130000"/>
              </a:lnSpc>
              <a:spcBef>
                <a:spcPts val="0"/>
              </a:spcBef>
              <a:spcAft>
                <a:spcPts val="0"/>
              </a:spcAft>
            </a:pPr>
            <a:r>
              <a:rPr lang="zh-CN" altLang="en-US" sz="1600">
                <a:latin typeface="华文楷体" panose="02010600040101010101" charset="-122"/>
                <a:ea typeface="华文楷体" panose="02010600040101010101" charset="-122"/>
                <a:cs typeface="华文楷体" panose="02010600040101010101" charset="-122"/>
                <a:sym typeface="+mn-ea"/>
              </a:rPr>
              <a:t> </a:t>
            </a:r>
            <a:r>
              <a:rPr lang="en-US" altLang="zh-CN" sz="1600">
                <a:latin typeface="华文楷体" panose="02010600040101010101" charset="-122"/>
                <a:ea typeface="华文楷体" panose="02010600040101010101" charset="-122"/>
                <a:cs typeface="华文楷体" panose="02010600040101010101" charset="-122"/>
                <a:sym typeface="+mn-ea"/>
              </a:rPr>
              <a:t>       </a:t>
            </a:r>
            <a:r>
              <a:rPr lang="zh-CN" altLang="en-US" sz="1600">
                <a:latin typeface="华文楷体" panose="02010600040101010101" charset="-122"/>
                <a:ea typeface="华文楷体" panose="02010600040101010101" charset="-122"/>
                <a:cs typeface="华文楷体" panose="02010600040101010101" charset="-122"/>
                <a:sym typeface="+mn-ea"/>
              </a:rPr>
              <a:t>①</a:t>
            </a:r>
            <a:r>
              <a:rPr lang="en-US" altLang="zh-CN" sz="1600">
                <a:latin typeface="华文楷体" panose="02010600040101010101" charset="-122"/>
                <a:ea typeface="华文楷体" panose="02010600040101010101" charset="-122"/>
                <a:cs typeface="华文楷体" panose="02010600040101010101" charset="-122"/>
                <a:sym typeface="+mn-ea"/>
              </a:rPr>
              <a:t>.ubuntu</a:t>
            </a:r>
            <a:r>
              <a:rPr lang="zh-CN" altLang="en-US" sz="1600">
                <a:latin typeface="华文楷体" panose="02010600040101010101" charset="-122"/>
                <a:ea typeface="华文楷体" panose="02010600040101010101" charset="-122"/>
                <a:cs typeface="华文楷体" panose="02010600040101010101" charset="-122"/>
                <a:sym typeface="+mn-ea"/>
              </a:rPr>
              <a:t>电脑</a:t>
            </a:r>
            <a:r>
              <a:rPr lang="zh-CN" altLang="en-US"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mn-ea"/>
              </a:rPr>
              <a:t>或</a:t>
            </a:r>
            <a:r>
              <a:rPr lang="zh-CN" altLang="en-US" sz="1600">
                <a:latin typeface="华文楷体" panose="02010600040101010101" charset="-122"/>
                <a:ea typeface="华文楷体" panose="02010600040101010101" charset="-122"/>
                <a:cs typeface="华文楷体" panose="02010600040101010101" charset="-122"/>
                <a:sym typeface="+mn-ea"/>
              </a:rPr>
              <a:t>虚拟机，使用终端窗口（</a:t>
            </a:r>
            <a:r>
              <a:rPr lang="zh-CN" altLang="en-US" sz="1600">
                <a:latin typeface="华文楷体" panose="02010600040101010101" charset="-122"/>
                <a:ea typeface="华文楷体" panose="02010600040101010101" charset="-122"/>
                <a:cs typeface="华文楷体" panose="02010600040101010101" charset="-122"/>
                <a:sym typeface="+mn-ea"/>
              </a:rPr>
              <a:t>按</a:t>
            </a:r>
            <a:r>
              <a:rPr lang="en-US" altLang="zh-CN" sz="1600">
                <a:latin typeface="华文楷体" panose="02010600040101010101" charset="-122"/>
                <a:ea typeface="华文楷体" panose="02010600040101010101" charset="-122"/>
                <a:cs typeface="华文楷体" panose="02010600040101010101" charset="-122"/>
                <a:sym typeface="+mn-ea"/>
              </a:rPr>
              <a:t>Ctrl+Alt+T</a:t>
            </a:r>
            <a:r>
              <a:rPr lang="zh-CN" altLang="en-US" sz="1600">
                <a:latin typeface="华文楷体" panose="02010600040101010101" charset="-122"/>
                <a:ea typeface="华文楷体" panose="02010600040101010101" charset="-122"/>
                <a:cs typeface="华文楷体" panose="02010600040101010101" charset="-122"/>
                <a:sym typeface="+mn-ea"/>
              </a:rPr>
              <a:t>或者右键桌面打开终端窗口</a:t>
            </a:r>
            <a:r>
              <a:rPr lang="zh-CN" altLang="en-US" sz="1600">
                <a:latin typeface="华文楷体" panose="02010600040101010101" charset="-122"/>
                <a:ea typeface="华文楷体" panose="02010600040101010101" charset="-122"/>
                <a:cs typeface="华文楷体" panose="02010600040101010101" charset="-122"/>
                <a:sym typeface="+mn-ea"/>
              </a:rPr>
              <a:t>）</a:t>
            </a:r>
            <a:endParaRPr lang="zh-CN" altLang="en-US" sz="1600">
              <a:latin typeface="华文楷体" panose="02010600040101010101" charset="-122"/>
              <a:ea typeface="华文楷体" panose="02010600040101010101" charset="-122"/>
              <a:cs typeface="华文楷体" panose="02010600040101010101" charset="-122"/>
            </a:endParaRPr>
          </a:p>
          <a:p>
            <a:pPr algn="l">
              <a:lnSpc>
                <a:spcPct val="130000"/>
              </a:lnSpc>
              <a:spcBef>
                <a:spcPts val="0"/>
              </a:spcBef>
              <a:spcAft>
                <a:spcPts val="0"/>
              </a:spcAft>
            </a:pPr>
            <a:r>
              <a:rPr lang="en-US" altLang="zh-CN" sz="1600">
                <a:latin typeface="华文楷体" panose="02010600040101010101" charset="-122"/>
                <a:ea typeface="华文楷体" panose="02010600040101010101" charset="-122"/>
                <a:cs typeface="华文楷体" panose="02010600040101010101" charset="-122"/>
                <a:sym typeface="+mn-ea"/>
              </a:rPr>
              <a:t>        </a:t>
            </a:r>
            <a:r>
              <a:rPr lang="zh-CN" altLang="en-US" sz="1600">
                <a:latin typeface="华文楷体" panose="02010600040101010101" charset="-122"/>
                <a:ea typeface="华文楷体" panose="02010600040101010101" charset="-122"/>
                <a:cs typeface="华文楷体" panose="02010600040101010101" charset="-122"/>
                <a:sym typeface="+mn-ea"/>
              </a:rPr>
              <a:t>②</a:t>
            </a:r>
            <a:r>
              <a:rPr lang="en-US" altLang="zh-CN" sz="1600">
                <a:latin typeface="华文楷体" panose="02010600040101010101" charset="-122"/>
                <a:ea typeface="华文楷体" panose="02010600040101010101" charset="-122"/>
                <a:cs typeface="华文楷体" panose="02010600040101010101" charset="-122"/>
                <a:sym typeface="+mn-ea"/>
              </a:rPr>
              <a:t>.windows</a:t>
            </a:r>
            <a:r>
              <a:rPr lang="zh-CN" altLang="en-US" sz="1600">
                <a:latin typeface="华文楷体" panose="02010600040101010101" charset="-122"/>
                <a:ea typeface="华文楷体" panose="02010600040101010101" charset="-122"/>
                <a:cs typeface="华文楷体" panose="02010600040101010101" charset="-122"/>
                <a:sym typeface="+mn-ea"/>
              </a:rPr>
              <a:t>电脑，使用</a:t>
            </a:r>
            <a:r>
              <a:rPr lang="en-US" altLang="zh-CN" sz="1600">
                <a:latin typeface="华文楷体" panose="02010600040101010101" charset="-122"/>
                <a:ea typeface="华文楷体" panose="02010600040101010101" charset="-122"/>
                <a:cs typeface="华文楷体" panose="02010600040101010101" charset="-122"/>
                <a:sym typeface="+mn-ea"/>
              </a:rPr>
              <a:t>xshell7</a:t>
            </a:r>
            <a:r>
              <a:rPr lang="zh-CN" altLang="en-US" sz="1600">
                <a:latin typeface="华文楷体" panose="02010600040101010101" charset="-122"/>
                <a:ea typeface="华文楷体" panose="02010600040101010101" charset="-122"/>
                <a:cs typeface="华文楷体" panose="02010600040101010101" charset="-122"/>
                <a:sym typeface="+mn-ea"/>
              </a:rPr>
              <a:t>软件，可以在网上下载，也可在比赛资料网盘中下载，</a:t>
            </a:r>
            <a:endParaRPr lang="zh-CN" altLang="en-US" sz="1600">
              <a:latin typeface="华文楷体" panose="02010600040101010101" charset="-122"/>
              <a:ea typeface="华文楷体" panose="02010600040101010101" charset="-122"/>
              <a:cs typeface="华文楷体" panose="02010600040101010101" charset="-122"/>
            </a:endParaRPr>
          </a:p>
          <a:p>
            <a:pPr algn="l">
              <a:lnSpc>
                <a:spcPct val="130000"/>
              </a:lnSpc>
              <a:spcBef>
                <a:spcPts val="0"/>
              </a:spcBef>
              <a:spcAft>
                <a:spcPts val="0"/>
              </a:spcAft>
            </a:pPr>
            <a:r>
              <a:rPr lang="en-US" altLang="zh-CN" sz="1600">
                <a:latin typeface="华文楷体" panose="02010600040101010101" charset="-122"/>
                <a:ea typeface="华文楷体" panose="02010600040101010101" charset="-122"/>
                <a:cs typeface="华文楷体" panose="02010600040101010101" charset="-122"/>
                <a:sym typeface="+mn-ea"/>
              </a:rPr>
              <a:t>            </a:t>
            </a:r>
            <a:r>
              <a:rPr lang="zh-CN" altLang="en-US" sz="1600">
                <a:latin typeface="华文楷体" panose="02010600040101010101" charset="-122"/>
                <a:ea typeface="华文楷体" panose="02010600040101010101" charset="-122"/>
                <a:cs typeface="华文楷体" panose="02010600040101010101" charset="-122"/>
                <a:sym typeface="+mn-ea"/>
              </a:rPr>
              <a:t>安装时可能需要关闭杀毒软件。</a:t>
            </a:r>
            <a:endParaRPr lang="zh-CN" altLang="en-US" sz="1600">
              <a:latin typeface="华文楷体" panose="02010600040101010101" charset="-122"/>
              <a:ea typeface="华文楷体" panose="02010600040101010101" charset="-122"/>
              <a:cs typeface="华文楷体" panose="02010600040101010101" charset="-122"/>
            </a:endParaRPr>
          </a:p>
          <a:p>
            <a:pPr algn="l">
              <a:lnSpc>
                <a:spcPct val="130000"/>
              </a:lnSpc>
              <a:spcBef>
                <a:spcPts val="0"/>
              </a:spcBef>
              <a:spcAft>
                <a:spcPts val="0"/>
              </a:spcAft>
            </a:pPr>
            <a:r>
              <a:rPr lang="zh-CN" altLang="en-US" sz="1600">
                <a:latin typeface="华文楷体" panose="02010600040101010101" charset="-122"/>
                <a:ea typeface="华文楷体" panose="02010600040101010101" charset="-122"/>
                <a:cs typeface="华文楷体" panose="02010600040101010101" charset="-122"/>
                <a:sym typeface="+mn-ea"/>
              </a:rPr>
              <a:t> </a:t>
            </a:r>
            <a:r>
              <a:rPr lang="en-US" altLang="zh-CN" sz="1600">
                <a:latin typeface="华文楷体" panose="02010600040101010101" charset="-122"/>
                <a:ea typeface="华文楷体" panose="02010600040101010101" charset="-122"/>
                <a:cs typeface="华文楷体" panose="02010600040101010101" charset="-122"/>
                <a:sym typeface="+mn-ea"/>
              </a:rPr>
              <a:t>   </a:t>
            </a:r>
            <a:endParaRPr lang="en-US" altLang="zh-CN" sz="1600">
              <a:latin typeface="华文楷体" panose="02010600040101010101" charset="-122"/>
              <a:ea typeface="华文楷体" panose="02010600040101010101" charset="-122"/>
              <a:cs typeface="华文楷体" panose="02010600040101010101" charset="-122"/>
              <a:sym typeface="+mn-ea"/>
            </a:endParaRPr>
          </a:p>
          <a:p>
            <a:pPr algn="l">
              <a:lnSpc>
                <a:spcPct val="130000"/>
              </a:lnSpc>
              <a:spcBef>
                <a:spcPts val="0"/>
              </a:spcBef>
              <a:spcAft>
                <a:spcPts val="0"/>
              </a:spcAft>
            </a:pPr>
            <a:r>
              <a:rPr lang="en-US" altLang="zh-CN" sz="1600">
                <a:latin typeface="华文楷体" panose="02010600040101010101" charset="-122"/>
                <a:ea typeface="华文楷体" panose="02010600040101010101" charset="-122"/>
                <a:cs typeface="华文楷体" panose="02010600040101010101" charset="-122"/>
                <a:sym typeface="+mn-ea"/>
              </a:rPr>
              <a:t>    2.</a:t>
            </a:r>
            <a:r>
              <a:rPr lang="zh-CN" altLang="en-US" sz="1600">
                <a:latin typeface="华文楷体" panose="02010600040101010101" charset="-122"/>
                <a:ea typeface="华文楷体" panose="02010600040101010101" charset="-122"/>
                <a:cs typeface="华文楷体" panose="02010600040101010101" charset="-122"/>
                <a:sym typeface="+mn-ea"/>
              </a:rPr>
              <a:t>确保电脑已经连接了</a:t>
            </a:r>
            <a:r>
              <a:rPr lang="en-US" altLang="zh-CN" sz="1600">
                <a:latin typeface="华文楷体" panose="02010600040101010101" charset="-122"/>
                <a:ea typeface="华文楷体" panose="02010600040101010101" charset="-122"/>
                <a:cs typeface="华文楷体" panose="02010600040101010101" charset="-122"/>
                <a:sym typeface="+mn-ea"/>
              </a:rPr>
              <a:t>LEO</a:t>
            </a:r>
            <a:r>
              <a:rPr lang="zh-CN" altLang="en-US" sz="1600">
                <a:latin typeface="华文楷体" panose="02010600040101010101" charset="-122"/>
                <a:ea typeface="华文楷体" panose="02010600040101010101" charset="-122"/>
                <a:cs typeface="华文楷体" panose="02010600040101010101" charset="-122"/>
                <a:sym typeface="+mn-ea"/>
              </a:rPr>
              <a:t>的</a:t>
            </a:r>
            <a:r>
              <a:rPr lang="en-US" altLang="zh-CN" sz="1600">
                <a:latin typeface="华文楷体" panose="02010600040101010101" charset="-122"/>
                <a:ea typeface="华文楷体" panose="02010600040101010101" charset="-122"/>
                <a:cs typeface="华文楷体" panose="02010600040101010101" charset="-122"/>
                <a:sym typeface="+mn-ea"/>
              </a:rPr>
              <a:t>Wifi</a:t>
            </a:r>
            <a:endParaRPr lang="zh-CN" altLang="en-US" sz="1600">
              <a:latin typeface="华文楷体" panose="02010600040101010101" charset="-122"/>
              <a:ea typeface="华文楷体" panose="02010600040101010101" charset="-122"/>
              <a:cs typeface="华文楷体" panose="02010600040101010101" charset="-122"/>
            </a:endParaRPr>
          </a:p>
          <a:p>
            <a:pPr algn="l">
              <a:lnSpc>
                <a:spcPct val="130000"/>
              </a:lnSpc>
              <a:spcBef>
                <a:spcPts val="0"/>
              </a:spcBef>
              <a:spcAft>
                <a:spcPts val="0"/>
              </a:spcAft>
            </a:pPr>
            <a:r>
              <a:rPr lang="en-US" altLang="zh-CN" sz="1600">
                <a:latin typeface="华文楷体" panose="02010600040101010101" charset="-122"/>
                <a:ea typeface="华文楷体" panose="02010600040101010101" charset="-122"/>
                <a:cs typeface="华文楷体" panose="02010600040101010101" charset="-122"/>
                <a:sym typeface="+mn-ea"/>
              </a:rPr>
              <a:t>        </a:t>
            </a:r>
            <a:r>
              <a:rPr lang="zh-CN" altLang="en-US" sz="1600">
                <a:latin typeface="华文楷体" panose="02010600040101010101" charset="-122"/>
                <a:ea typeface="华文楷体" panose="02010600040101010101" charset="-122"/>
                <a:cs typeface="华文楷体" panose="02010600040101010101" charset="-122"/>
                <a:sym typeface="+mn-ea"/>
              </a:rPr>
              <a:t>①</a:t>
            </a:r>
            <a:r>
              <a:rPr lang="en-US" altLang="zh-CN" sz="1600">
                <a:latin typeface="华文楷体" panose="02010600040101010101" charset="-122"/>
                <a:ea typeface="华文楷体" panose="02010600040101010101" charset="-122"/>
                <a:cs typeface="华文楷体" panose="02010600040101010101" charset="-122"/>
                <a:sym typeface="+mn-ea"/>
              </a:rPr>
              <a:t>.</a:t>
            </a:r>
            <a:r>
              <a:rPr lang="zh-CN" sz="1600">
                <a:latin typeface="华文楷体" panose="02010600040101010101" charset="-122"/>
                <a:ea typeface="华文楷体" panose="02010600040101010101" charset="-122"/>
                <a:cs typeface="华文楷体" panose="02010600040101010101" charset="-122"/>
                <a:sym typeface="+mn-ea"/>
              </a:rPr>
              <a:t>判断是否能够与</a:t>
            </a:r>
            <a:r>
              <a:rPr lang="en-US" altLang="zh-CN" sz="1600">
                <a:latin typeface="华文楷体" panose="02010600040101010101" charset="-122"/>
                <a:ea typeface="华文楷体" panose="02010600040101010101" charset="-122"/>
                <a:cs typeface="华文楷体" panose="02010600040101010101" charset="-122"/>
                <a:sym typeface="+mn-ea"/>
              </a:rPr>
              <a:t>LEO</a:t>
            </a:r>
            <a:r>
              <a:rPr lang="zh-CN" altLang="en-US" sz="1600">
                <a:latin typeface="华文楷体" panose="02010600040101010101" charset="-122"/>
                <a:ea typeface="华文楷体" panose="02010600040101010101" charset="-122"/>
                <a:cs typeface="华文楷体" panose="02010600040101010101" charset="-122"/>
                <a:sym typeface="+mn-ea"/>
              </a:rPr>
              <a:t>的</a:t>
            </a:r>
            <a:r>
              <a:rPr lang="en-US" altLang="zh-CN" sz="1600">
                <a:latin typeface="华文楷体" panose="02010600040101010101" charset="-122"/>
                <a:ea typeface="华文楷体" panose="02010600040101010101" charset="-122"/>
                <a:cs typeface="华文楷体" panose="02010600040101010101" charset="-122"/>
                <a:sym typeface="+mn-ea"/>
              </a:rPr>
              <a:t>ip</a:t>
            </a:r>
            <a:r>
              <a:rPr lang="zh-CN" altLang="en-US" sz="1600">
                <a:latin typeface="华文楷体" panose="02010600040101010101" charset="-122"/>
                <a:ea typeface="华文楷体" panose="02010600040101010101" charset="-122"/>
                <a:cs typeface="华文楷体" panose="02010600040101010101" charset="-122"/>
                <a:sym typeface="+mn-ea"/>
              </a:rPr>
              <a:t>通信。</a:t>
            </a:r>
            <a:endParaRPr lang="zh-CN" altLang="en-US" sz="1600">
              <a:latin typeface="华文楷体" panose="02010600040101010101" charset="-122"/>
              <a:ea typeface="华文楷体" panose="02010600040101010101" charset="-122"/>
              <a:cs typeface="华文楷体" panose="02010600040101010101" charset="-122"/>
            </a:endParaRPr>
          </a:p>
          <a:p>
            <a:pPr algn="l">
              <a:lnSpc>
                <a:spcPct val="130000"/>
              </a:lnSpc>
              <a:spcBef>
                <a:spcPts val="0"/>
              </a:spcBef>
              <a:spcAft>
                <a:spcPts val="0"/>
              </a:spcAft>
            </a:pPr>
            <a:r>
              <a:rPr lang="zh-CN" altLang="en-US" sz="1600">
                <a:latin typeface="华文楷体" panose="02010600040101010101" charset="-122"/>
                <a:ea typeface="华文楷体" panose="02010600040101010101" charset="-122"/>
                <a:cs typeface="华文楷体" panose="02010600040101010101" charset="-122"/>
                <a:sym typeface="+mn-ea"/>
              </a:rPr>
              <a:t> </a:t>
            </a:r>
            <a:r>
              <a:rPr lang="en-US" altLang="zh-CN" sz="1600">
                <a:latin typeface="华文楷体" panose="02010600040101010101" charset="-122"/>
                <a:ea typeface="华文楷体" panose="02010600040101010101" charset="-122"/>
                <a:cs typeface="华文楷体" panose="02010600040101010101" charset="-122"/>
                <a:sym typeface="+mn-ea"/>
              </a:rPr>
              <a:t>           ping 192.168.31.200        </a:t>
            </a:r>
            <a:r>
              <a:rPr lang="en-US" altLang="zh-CN" sz="1600">
                <a:latin typeface="华文楷体" panose="02010600040101010101" charset="-122"/>
                <a:ea typeface="华文楷体" panose="02010600040101010101" charset="-122"/>
                <a:cs typeface="华文楷体" panose="02010600040101010101" charset="-122"/>
                <a:sym typeface="+mn-ea"/>
              </a:rPr>
              <a:t>(</a:t>
            </a:r>
            <a:r>
              <a:rPr lang="zh-CN" altLang="en-US" sz="1600">
                <a:latin typeface="华文楷体" panose="02010600040101010101" charset="-122"/>
                <a:ea typeface="华文楷体" panose="02010600040101010101" charset="-122"/>
                <a:cs typeface="华文楷体" panose="02010600040101010101" charset="-122"/>
                <a:sym typeface="+mn-ea"/>
              </a:rPr>
              <a:t>虚拟机如果</a:t>
            </a:r>
            <a:r>
              <a:rPr lang="en-US" altLang="zh-CN" sz="1600">
                <a:latin typeface="华文楷体" panose="02010600040101010101" charset="-122"/>
                <a:ea typeface="华文楷体" panose="02010600040101010101" charset="-122"/>
                <a:cs typeface="华文楷体" panose="02010600040101010101" charset="-122"/>
                <a:sym typeface="+mn-ea"/>
              </a:rPr>
              <a:t>ping</a:t>
            </a:r>
            <a:r>
              <a:rPr lang="zh-CN" altLang="en-US" sz="1600">
                <a:latin typeface="华文楷体" panose="02010600040101010101" charset="-122"/>
                <a:ea typeface="华文楷体" panose="02010600040101010101" charset="-122"/>
                <a:cs typeface="华文楷体" panose="02010600040101010101" charset="-122"/>
                <a:sym typeface="+mn-ea"/>
              </a:rPr>
              <a:t>不通，可以参考此文档检查网卡设置</a:t>
            </a:r>
            <a:r>
              <a:rPr lang="en-US" altLang="zh-CN" sz="1600">
                <a:latin typeface="华文楷体" panose="02010600040101010101" charset="-122"/>
                <a:ea typeface="华文楷体" panose="02010600040101010101" charset="-122"/>
                <a:cs typeface="华文楷体" panose="02010600040101010101" charset="-122"/>
                <a:sym typeface="+mn-ea"/>
              </a:rPr>
              <a:t>)</a:t>
            </a:r>
            <a:endParaRPr lang="en-US" altLang="zh-CN" sz="1600">
              <a:latin typeface="华文楷体" panose="02010600040101010101" charset="-122"/>
              <a:ea typeface="华文楷体" panose="02010600040101010101" charset="-122"/>
              <a:cs typeface="华文楷体" panose="02010600040101010101" charset="-122"/>
            </a:endParaRPr>
          </a:p>
          <a:p>
            <a:pPr algn="l">
              <a:lnSpc>
                <a:spcPct val="130000"/>
              </a:lnSpc>
              <a:spcBef>
                <a:spcPts val="0"/>
              </a:spcBef>
              <a:spcAft>
                <a:spcPts val="0"/>
              </a:spcAft>
            </a:pPr>
            <a:r>
              <a:rPr lang="en-US" altLang="zh-CN" sz="1600">
                <a:latin typeface="华文楷体" panose="02010600040101010101" charset="-122"/>
                <a:ea typeface="华文楷体" panose="02010600040101010101" charset="-122"/>
                <a:cs typeface="华文楷体" panose="02010600040101010101" charset="-122"/>
                <a:sym typeface="+mn-ea"/>
              </a:rPr>
              <a:t>        </a:t>
            </a:r>
            <a:r>
              <a:rPr lang="zh-CN" altLang="en-US" sz="1600">
                <a:latin typeface="华文楷体" panose="02010600040101010101" charset="-122"/>
                <a:ea typeface="华文楷体" panose="02010600040101010101" charset="-122"/>
                <a:cs typeface="华文楷体" panose="02010600040101010101" charset="-122"/>
                <a:sym typeface="+mn-ea"/>
              </a:rPr>
              <a:t>②</a:t>
            </a:r>
            <a:r>
              <a:rPr lang="en-US" altLang="zh-CN" sz="1600">
                <a:latin typeface="华文楷体" panose="02010600040101010101" charset="-122"/>
                <a:ea typeface="华文楷体" panose="02010600040101010101" charset="-122"/>
                <a:cs typeface="华文楷体" panose="02010600040101010101" charset="-122"/>
                <a:sym typeface="+mn-ea"/>
              </a:rPr>
              <a:t>.</a:t>
            </a:r>
            <a:r>
              <a:rPr lang="zh-CN" altLang="en-US" sz="1600">
                <a:latin typeface="华文楷体" panose="02010600040101010101" charset="-122"/>
                <a:ea typeface="华文楷体" panose="02010600040101010101" charset="-122"/>
                <a:cs typeface="华文楷体" panose="02010600040101010101" charset="-122"/>
                <a:sym typeface="+mn-ea"/>
              </a:rPr>
              <a:t>如何看自己电脑的</a:t>
            </a:r>
            <a:r>
              <a:rPr lang="en-US" altLang="zh-CN" sz="1600">
                <a:latin typeface="华文楷体" panose="02010600040101010101" charset="-122"/>
                <a:ea typeface="华文楷体" panose="02010600040101010101" charset="-122"/>
                <a:cs typeface="华文楷体" panose="02010600040101010101" charset="-122"/>
                <a:sym typeface="+mn-ea"/>
              </a:rPr>
              <a:t>ip</a:t>
            </a:r>
            <a:r>
              <a:rPr lang="zh-CN" altLang="en-US" sz="1600">
                <a:latin typeface="华文楷体" panose="02010600040101010101" charset="-122"/>
                <a:ea typeface="华文楷体" panose="02010600040101010101" charset="-122"/>
                <a:cs typeface="华文楷体" panose="02010600040101010101" charset="-122"/>
                <a:sym typeface="+mn-ea"/>
              </a:rPr>
              <a:t>地址？</a:t>
            </a:r>
            <a:endParaRPr lang="zh-CN" altLang="en-US" sz="1600">
              <a:latin typeface="华文楷体" panose="02010600040101010101" charset="-122"/>
              <a:ea typeface="华文楷体" panose="02010600040101010101" charset="-122"/>
              <a:cs typeface="华文楷体" panose="02010600040101010101" charset="-122"/>
            </a:endParaRPr>
          </a:p>
          <a:p>
            <a:pPr algn="l">
              <a:lnSpc>
                <a:spcPct val="130000"/>
              </a:lnSpc>
              <a:spcBef>
                <a:spcPts val="0"/>
              </a:spcBef>
              <a:spcAft>
                <a:spcPts val="0"/>
              </a:spcAft>
            </a:pPr>
            <a:r>
              <a:rPr lang="zh-CN" altLang="en-US" sz="1600">
                <a:latin typeface="华文楷体" panose="02010600040101010101" charset="-122"/>
                <a:ea typeface="华文楷体" panose="02010600040101010101" charset="-122"/>
                <a:cs typeface="华文楷体" panose="02010600040101010101" charset="-122"/>
                <a:sym typeface="+mn-ea"/>
              </a:rPr>
              <a:t> </a:t>
            </a:r>
            <a:r>
              <a:rPr lang="en-US" altLang="zh-CN" sz="1600">
                <a:latin typeface="华文楷体" panose="02010600040101010101" charset="-122"/>
                <a:ea typeface="华文楷体" panose="02010600040101010101" charset="-122"/>
                <a:cs typeface="华文楷体" panose="02010600040101010101" charset="-122"/>
                <a:sym typeface="+mn-ea"/>
              </a:rPr>
              <a:t>           windows</a:t>
            </a:r>
            <a:r>
              <a:rPr lang="zh-CN" altLang="en-US" sz="1600">
                <a:latin typeface="华文楷体" panose="02010600040101010101" charset="-122"/>
                <a:ea typeface="华文楷体" panose="02010600040101010101" charset="-122"/>
                <a:cs typeface="华文楷体" panose="02010600040101010101" charset="-122"/>
                <a:sym typeface="+mn-ea"/>
              </a:rPr>
              <a:t>的</a:t>
            </a:r>
            <a:r>
              <a:rPr lang="en-US" altLang="zh-CN" sz="1600">
                <a:latin typeface="华文楷体" panose="02010600040101010101" charset="-122"/>
                <a:ea typeface="华文楷体" panose="02010600040101010101" charset="-122"/>
                <a:cs typeface="华文楷体" panose="02010600040101010101" charset="-122"/>
                <a:sym typeface="+mn-ea"/>
              </a:rPr>
              <a:t>xshell</a:t>
            </a:r>
            <a:r>
              <a:rPr lang="zh-CN" altLang="en-US" sz="1600">
                <a:latin typeface="华文楷体" panose="02010600040101010101" charset="-122"/>
                <a:ea typeface="华文楷体" panose="02010600040101010101" charset="-122"/>
                <a:cs typeface="华文楷体" panose="02010600040101010101" charset="-122"/>
                <a:sym typeface="+mn-ea"/>
              </a:rPr>
              <a:t>窗口中输入</a:t>
            </a:r>
            <a:r>
              <a:rPr lang="en-US" altLang="zh-CN" sz="1600">
                <a:latin typeface="华文楷体" panose="02010600040101010101" charset="-122"/>
                <a:ea typeface="华文楷体" panose="02010600040101010101" charset="-122"/>
                <a:cs typeface="华文楷体" panose="02010600040101010101" charset="-122"/>
                <a:sym typeface="+mn-ea"/>
              </a:rPr>
              <a:t>ipconfig</a:t>
            </a:r>
            <a:r>
              <a:rPr lang="zh-CN" altLang="en-US" sz="1600">
                <a:latin typeface="华文楷体" panose="02010600040101010101" charset="-122"/>
                <a:ea typeface="华文楷体" panose="02010600040101010101" charset="-122"/>
                <a:cs typeface="华文楷体" panose="02010600040101010101" charset="-122"/>
                <a:sym typeface="+mn-ea"/>
              </a:rPr>
              <a:t>，</a:t>
            </a:r>
            <a:r>
              <a:rPr lang="en-US" altLang="zh-CN" sz="1600">
                <a:latin typeface="华文楷体" panose="02010600040101010101" charset="-122"/>
                <a:ea typeface="华文楷体" panose="02010600040101010101" charset="-122"/>
                <a:cs typeface="华文楷体" panose="02010600040101010101" charset="-122"/>
                <a:sym typeface="+mn-ea"/>
              </a:rPr>
              <a:t>ubuntu</a:t>
            </a:r>
            <a:r>
              <a:rPr lang="zh-CN" altLang="en-US" sz="1600">
                <a:latin typeface="华文楷体" panose="02010600040101010101" charset="-122"/>
                <a:ea typeface="华文楷体" panose="02010600040101010101" charset="-122"/>
                <a:cs typeface="华文楷体" panose="02010600040101010101" charset="-122"/>
                <a:sym typeface="+mn-ea"/>
              </a:rPr>
              <a:t>系统则是</a:t>
            </a:r>
            <a:r>
              <a:rPr lang="en-US" altLang="zh-CN" sz="1600">
                <a:latin typeface="华文楷体" panose="02010600040101010101" charset="-122"/>
                <a:ea typeface="华文楷体" panose="02010600040101010101" charset="-122"/>
                <a:cs typeface="华文楷体" panose="02010600040101010101" charset="-122"/>
                <a:sym typeface="+mn-ea"/>
              </a:rPr>
              <a:t>ifconfig</a:t>
            </a:r>
            <a:endParaRPr lang="zh-CN" altLang="en-US" sz="1600">
              <a:latin typeface="华文楷体" panose="02010600040101010101" charset="-122"/>
              <a:ea typeface="华文楷体" panose="02010600040101010101" charset="-122"/>
              <a:cs typeface="华文楷体" panose="02010600040101010101" charset="-122"/>
            </a:endParaRPr>
          </a:p>
          <a:p>
            <a:pPr algn="l">
              <a:lnSpc>
                <a:spcPct val="130000"/>
              </a:lnSpc>
              <a:spcBef>
                <a:spcPts val="0"/>
              </a:spcBef>
              <a:spcAft>
                <a:spcPts val="0"/>
              </a:spcAft>
            </a:pPr>
            <a:r>
              <a:rPr lang="zh-CN" altLang="en-US" sz="1600">
                <a:latin typeface="华文楷体" panose="02010600040101010101" charset="-122"/>
                <a:ea typeface="华文楷体" panose="02010600040101010101" charset="-122"/>
                <a:cs typeface="华文楷体" panose="02010600040101010101" charset="-122"/>
                <a:sym typeface="+mn-ea"/>
              </a:rPr>
              <a:t> </a:t>
            </a:r>
            <a:r>
              <a:rPr lang="en-US" altLang="zh-CN" sz="1600">
                <a:latin typeface="华文楷体" panose="02010600040101010101" charset="-122"/>
                <a:ea typeface="华文楷体" panose="02010600040101010101" charset="-122"/>
                <a:cs typeface="华文楷体" panose="02010600040101010101" charset="-122"/>
                <a:sym typeface="+mn-ea"/>
              </a:rPr>
              <a:t>       </a:t>
            </a:r>
            <a:r>
              <a:rPr lang="zh-CN" altLang="en-US" sz="1600">
                <a:latin typeface="华文楷体" panose="02010600040101010101" charset="-122"/>
                <a:ea typeface="华文楷体" panose="02010600040101010101" charset="-122"/>
                <a:cs typeface="华文楷体" panose="02010600040101010101" charset="-122"/>
                <a:sym typeface="+mn-ea"/>
              </a:rPr>
              <a:t>②</a:t>
            </a:r>
            <a:r>
              <a:rPr lang="en-US" altLang="zh-CN" sz="1600">
                <a:latin typeface="华文楷体" panose="02010600040101010101" charset="-122"/>
                <a:ea typeface="华文楷体" panose="02010600040101010101" charset="-122"/>
                <a:cs typeface="华文楷体" panose="02010600040101010101" charset="-122"/>
                <a:sym typeface="+mn-ea"/>
              </a:rPr>
              <a:t>.ssh</a:t>
            </a:r>
            <a:r>
              <a:rPr lang="zh-CN" altLang="en-US" sz="1600">
                <a:latin typeface="华文楷体" panose="02010600040101010101" charset="-122"/>
                <a:ea typeface="华文楷体" panose="02010600040101010101" charset="-122"/>
                <a:cs typeface="华文楷体" panose="02010600040101010101" charset="-122"/>
                <a:sym typeface="+mn-ea"/>
              </a:rPr>
              <a:t>远程登录</a:t>
            </a:r>
            <a:r>
              <a:rPr lang="en-US" altLang="zh-CN" sz="1600">
                <a:latin typeface="华文楷体" panose="02010600040101010101" charset="-122"/>
                <a:ea typeface="华文楷体" panose="02010600040101010101" charset="-122"/>
                <a:cs typeface="华文楷体" panose="02010600040101010101" charset="-122"/>
                <a:sym typeface="+mn-ea"/>
              </a:rPr>
              <a:t>LEO</a:t>
            </a:r>
            <a:r>
              <a:rPr lang="zh-CN" altLang="en-US" sz="1600">
                <a:latin typeface="华文楷体" panose="02010600040101010101" charset="-122"/>
                <a:ea typeface="华文楷体" panose="02010600040101010101" charset="-122"/>
                <a:cs typeface="华文楷体" panose="02010600040101010101" charset="-122"/>
                <a:sym typeface="+mn-ea"/>
              </a:rPr>
              <a:t>的</a:t>
            </a:r>
            <a:r>
              <a:rPr lang="en-US" altLang="zh-CN" sz="1600">
                <a:latin typeface="华文楷体" panose="02010600040101010101" charset="-122"/>
                <a:ea typeface="华文楷体" panose="02010600040101010101" charset="-122"/>
                <a:cs typeface="华文楷体" panose="02010600040101010101" charset="-122"/>
                <a:sym typeface="+mn-ea"/>
              </a:rPr>
              <a:t>Ubuntu</a:t>
            </a:r>
            <a:r>
              <a:rPr lang="zh-CN" altLang="en-US" sz="1600">
                <a:latin typeface="华文楷体" panose="02010600040101010101" charset="-122"/>
                <a:ea typeface="华文楷体" panose="02010600040101010101" charset="-122"/>
                <a:cs typeface="华文楷体" panose="02010600040101010101" charset="-122"/>
                <a:sym typeface="+mn-ea"/>
              </a:rPr>
              <a:t>系统</a:t>
            </a:r>
            <a:endParaRPr lang="en-US" altLang="zh-CN" sz="1600">
              <a:latin typeface="华文楷体" panose="02010600040101010101" charset="-122"/>
              <a:ea typeface="华文楷体" panose="02010600040101010101" charset="-122"/>
              <a:cs typeface="华文楷体" panose="02010600040101010101" charset="-122"/>
            </a:endParaRPr>
          </a:p>
          <a:p>
            <a:pPr algn="l">
              <a:lnSpc>
                <a:spcPct val="130000"/>
              </a:lnSpc>
              <a:spcBef>
                <a:spcPts val="0"/>
              </a:spcBef>
              <a:spcAft>
                <a:spcPts val="0"/>
              </a:spcAft>
            </a:pPr>
            <a:r>
              <a:rPr lang="en-US" altLang="zh-CN" sz="1600">
                <a:latin typeface="华文楷体" panose="02010600040101010101" charset="-122"/>
                <a:ea typeface="华文楷体" panose="02010600040101010101" charset="-122"/>
                <a:cs typeface="华文楷体" panose="02010600040101010101" charset="-122"/>
                <a:sym typeface="+mn-ea"/>
              </a:rPr>
              <a:t>            </a:t>
            </a:r>
            <a:r>
              <a:rPr lang="zh-CN" altLang="en-US" sz="1600">
                <a:latin typeface="华文楷体" panose="02010600040101010101" charset="-122"/>
                <a:ea typeface="华文楷体" panose="02010600040101010101" charset="-122"/>
                <a:cs typeface="华文楷体" panose="02010600040101010101" charset="-122"/>
                <a:sym typeface="+mn-ea"/>
              </a:rPr>
              <a:t>如果是</a:t>
            </a:r>
            <a:r>
              <a:rPr lang="en-US" altLang="zh-CN" sz="1600">
                <a:latin typeface="华文楷体" panose="02010600040101010101" charset="-122"/>
                <a:ea typeface="华文楷体" panose="02010600040101010101" charset="-122"/>
                <a:cs typeface="华文楷体" panose="02010600040101010101" charset="-122"/>
                <a:sym typeface="+mn-ea"/>
              </a:rPr>
              <a:t>ubuntu</a:t>
            </a:r>
            <a:r>
              <a:rPr lang="zh-CN" altLang="en-US" sz="1600">
                <a:latin typeface="华文楷体" panose="02010600040101010101" charset="-122"/>
                <a:ea typeface="华文楷体" panose="02010600040101010101" charset="-122"/>
                <a:cs typeface="华文楷体" panose="02010600040101010101" charset="-122"/>
                <a:sym typeface="+mn-ea"/>
              </a:rPr>
              <a:t>系统，在终端窗口</a:t>
            </a:r>
            <a:r>
              <a:rPr lang="zh-CN" altLang="en-US" sz="1600">
                <a:latin typeface="华文楷体" panose="02010600040101010101" charset="-122"/>
                <a:ea typeface="华文楷体" panose="02010600040101010101" charset="-122"/>
                <a:cs typeface="华文楷体" panose="02010600040101010101" charset="-122"/>
                <a:sym typeface="+mn-ea"/>
              </a:rPr>
              <a:t>中</a:t>
            </a:r>
            <a:r>
              <a:rPr lang="zh-CN" altLang="en-US" sz="1600">
                <a:latin typeface="华文楷体" panose="02010600040101010101" charset="-122"/>
                <a:ea typeface="华文楷体" panose="02010600040101010101" charset="-122"/>
                <a:cs typeface="华文楷体" panose="02010600040101010101" charset="-122"/>
                <a:sym typeface="+mn-ea"/>
              </a:rPr>
              <a:t>输入</a:t>
            </a:r>
            <a:endParaRPr lang="zh-CN" altLang="en-US" sz="1600">
              <a:latin typeface="华文楷体" panose="02010600040101010101" charset="-122"/>
              <a:ea typeface="华文楷体" panose="02010600040101010101" charset="-122"/>
              <a:cs typeface="华文楷体" panose="02010600040101010101" charset="-122"/>
            </a:endParaRPr>
          </a:p>
          <a:p>
            <a:pPr algn="l">
              <a:lnSpc>
                <a:spcPct val="130000"/>
              </a:lnSpc>
              <a:spcBef>
                <a:spcPts val="0"/>
              </a:spcBef>
              <a:spcAft>
                <a:spcPts val="0"/>
              </a:spcAft>
            </a:pPr>
            <a:r>
              <a:rPr lang="en-US" altLang="zh-CN" sz="1600">
                <a:latin typeface="华文楷体" panose="02010600040101010101" charset="-122"/>
                <a:ea typeface="华文楷体" panose="02010600040101010101" charset="-122"/>
                <a:cs typeface="华文楷体" panose="02010600040101010101" charset="-122"/>
                <a:sym typeface="+mn-ea"/>
              </a:rPr>
              <a:t>            </a:t>
            </a:r>
            <a:r>
              <a:rPr lang="zh-CN" altLang="en-US" sz="1600">
                <a:latin typeface="华文楷体" panose="02010600040101010101" charset="-122"/>
                <a:ea typeface="华文楷体" panose="02010600040101010101" charset="-122"/>
                <a:cs typeface="华文楷体" panose="02010600040101010101" charset="-122"/>
                <a:sym typeface="+mn-ea"/>
              </a:rPr>
              <a:t>ssh eaibot@192.168.31.200</a:t>
            </a:r>
            <a:r>
              <a:rPr lang="en-US" altLang="zh-CN" sz="1600">
                <a:latin typeface="华文楷体" panose="02010600040101010101" charset="-122"/>
                <a:ea typeface="华文楷体" panose="02010600040101010101" charset="-122"/>
                <a:cs typeface="华文楷体" panose="02010600040101010101" charset="-122"/>
                <a:sym typeface="+mn-ea"/>
              </a:rPr>
              <a:t>   </a:t>
            </a:r>
            <a:r>
              <a:rPr lang="zh-CN" altLang="en-US" sz="1600">
                <a:latin typeface="华文楷体" panose="02010600040101010101" charset="-122"/>
                <a:ea typeface="华文楷体" panose="02010600040101010101" charset="-122"/>
                <a:cs typeface="华文楷体" panose="02010600040101010101" charset="-122"/>
                <a:sym typeface="+mn-ea"/>
              </a:rPr>
              <a:t>登录密码是</a:t>
            </a:r>
            <a:r>
              <a:rPr lang="en-US" altLang="zh-CN" sz="1600">
                <a:latin typeface="华文楷体" panose="02010600040101010101" charset="-122"/>
                <a:ea typeface="华文楷体" panose="02010600040101010101" charset="-122"/>
                <a:cs typeface="华文楷体" panose="02010600040101010101" charset="-122"/>
                <a:sym typeface="+mn-ea"/>
              </a:rPr>
              <a:t>eaibot</a:t>
            </a:r>
            <a:endParaRPr lang="en-US" altLang="zh-CN" sz="1600">
              <a:latin typeface="华文楷体" panose="02010600040101010101" charset="-122"/>
              <a:ea typeface="华文楷体" panose="02010600040101010101" charset="-122"/>
              <a:cs typeface="华文楷体" panose="02010600040101010101" charset="-122"/>
              <a:sym typeface="+mn-ea"/>
            </a:endParaRPr>
          </a:p>
          <a:p>
            <a:pPr algn="l">
              <a:lnSpc>
                <a:spcPct val="130000"/>
              </a:lnSpc>
              <a:spcBef>
                <a:spcPts val="0"/>
              </a:spcBef>
              <a:spcAft>
                <a:spcPts val="0"/>
              </a:spcAft>
            </a:pPr>
            <a:r>
              <a:rPr lang="en-US" altLang="zh-CN" sz="1600">
                <a:latin typeface="华文楷体" panose="02010600040101010101" charset="-122"/>
                <a:ea typeface="华文楷体" panose="02010600040101010101" charset="-122"/>
                <a:cs typeface="华文楷体" panose="02010600040101010101" charset="-122"/>
                <a:sym typeface="+mn-ea"/>
              </a:rPr>
              <a:t>        </a:t>
            </a:r>
            <a:r>
              <a:rPr lang="zh-CN" altLang="en-US" sz="1600">
                <a:latin typeface="华文楷体" panose="02010600040101010101" charset="-122"/>
                <a:ea typeface="华文楷体" panose="02010600040101010101" charset="-122"/>
                <a:cs typeface="华文楷体" panose="02010600040101010101" charset="-122"/>
                <a:sym typeface="+mn-ea"/>
              </a:rPr>
              <a:t>③</a:t>
            </a:r>
            <a:r>
              <a:rPr lang="en-US" altLang="zh-CN" sz="1600">
                <a:latin typeface="华文楷体" panose="02010600040101010101" charset="-122"/>
                <a:ea typeface="华文楷体" panose="02010600040101010101" charset="-122"/>
                <a:cs typeface="华文楷体" panose="02010600040101010101" charset="-122"/>
                <a:sym typeface="+mn-ea"/>
              </a:rPr>
              <a:t>.</a:t>
            </a:r>
            <a:r>
              <a:rPr lang="zh-CN" altLang="en-US" sz="1600">
                <a:latin typeface="华文楷体" panose="02010600040101010101" charset="-122"/>
                <a:ea typeface="华文楷体" panose="02010600040101010101" charset="-122"/>
                <a:cs typeface="华文楷体" panose="02010600040101010101" charset="-122"/>
                <a:sym typeface="+mn-ea"/>
              </a:rPr>
              <a:t>如果是</a:t>
            </a:r>
            <a:r>
              <a:rPr lang="en-US" altLang="zh-CN" sz="1600">
                <a:latin typeface="华文楷体" panose="02010600040101010101" charset="-122"/>
                <a:ea typeface="华文楷体" panose="02010600040101010101" charset="-122"/>
                <a:cs typeface="华文楷体" panose="02010600040101010101" charset="-122"/>
                <a:sym typeface="+mn-ea"/>
              </a:rPr>
              <a:t>windows</a:t>
            </a:r>
            <a:r>
              <a:rPr lang="zh-CN" altLang="en-US" sz="1600">
                <a:latin typeface="华文楷体" panose="02010600040101010101" charset="-122"/>
                <a:ea typeface="华文楷体" panose="02010600040101010101" charset="-122"/>
                <a:cs typeface="华文楷体" panose="02010600040101010101" charset="-122"/>
                <a:sym typeface="+mn-ea"/>
              </a:rPr>
              <a:t>电脑，在</a:t>
            </a:r>
            <a:r>
              <a:rPr lang="en-US" altLang="zh-CN" sz="1600">
                <a:latin typeface="华文楷体" panose="02010600040101010101" charset="-122"/>
                <a:ea typeface="华文楷体" panose="02010600040101010101" charset="-122"/>
                <a:cs typeface="华文楷体" panose="02010600040101010101" charset="-122"/>
                <a:sym typeface="+mn-ea"/>
              </a:rPr>
              <a:t>xshell</a:t>
            </a:r>
            <a:r>
              <a:rPr lang="zh-CN" altLang="en-US" sz="1600">
                <a:latin typeface="华文楷体" panose="02010600040101010101" charset="-122"/>
                <a:ea typeface="华文楷体" panose="02010600040101010101" charset="-122"/>
                <a:cs typeface="华文楷体" panose="02010600040101010101" charset="-122"/>
                <a:sym typeface="+mn-ea"/>
              </a:rPr>
              <a:t>窗口中操作和</a:t>
            </a:r>
            <a:r>
              <a:rPr lang="en-US" altLang="zh-CN" sz="1600">
                <a:latin typeface="华文楷体" panose="02010600040101010101" charset="-122"/>
                <a:ea typeface="华文楷体" panose="02010600040101010101" charset="-122"/>
                <a:cs typeface="华文楷体" panose="02010600040101010101" charset="-122"/>
                <a:sym typeface="+mn-ea"/>
              </a:rPr>
              <a:t>ubuntu</a:t>
            </a:r>
            <a:r>
              <a:rPr lang="zh-CN" altLang="en-US" sz="1600">
                <a:latin typeface="华文楷体" panose="02010600040101010101" charset="-122"/>
                <a:ea typeface="华文楷体" panose="02010600040101010101" charset="-122"/>
                <a:cs typeface="华文楷体" panose="02010600040101010101" charset="-122"/>
                <a:sym typeface="+mn-ea"/>
              </a:rPr>
              <a:t>终端中一样。</a:t>
            </a:r>
            <a:endParaRPr lang="zh-CN" altLang="en-US" sz="1600">
              <a:latin typeface="华文楷体" panose="02010600040101010101" charset="-122"/>
              <a:ea typeface="华文楷体" panose="02010600040101010101" charset="-122"/>
              <a:cs typeface="华文楷体" panose="02010600040101010101" charset="-122"/>
              <a:sym typeface="+mn-ea"/>
            </a:endParaRPr>
          </a:p>
          <a:p>
            <a:pPr algn="l">
              <a:lnSpc>
                <a:spcPct val="130000"/>
              </a:lnSpc>
              <a:spcBef>
                <a:spcPts val="0"/>
              </a:spcBef>
              <a:spcAft>
                <a:spcPts val="0"/>
              </a:spcAft>
            </a:pPr>
            <a:r>
              <a:rPr lang="en-US" altLang="zh-CN" sz="1600">
                <a:latin typeface="华文楷体" panose="02010600040101010101" charset="-122"/>
                <a:ea typeface="华文楷体" panose="02010600040101010101" charset="-122"/>
                <a:cs typeface="华文楷体" panose="02010600040101010101" charset="-122"/>
                <a:sym typeface="+mn-ea"/>
              </a:rPr>
              <a:t>        </a:t>
            </a:r>
            <a:r>
              <a:rPr lang="zh-CN" altLang="en-US" sz="1600">
                <a:latin typeface="华文楷体" panose="02010600040101010101" charset="-122"/>
                <a:ea typeface="华文楷体" panose="02010600040101010101" charset="-122"/>
                <a:cs typeface="华文楷体" panose="02010600040101010101" charset="-122"/>
                <a:sym typeface="+mn-ea"/>
              </a:rPr>
              <a:t>④</a:t>
            </a:r>
            <a:r>
              <a:rPr lang="en-US" altLang="zh-CN" sz="1600">
                <a:latin typeface="华文楷体" panose="02010600040101010101" charset="-122"/>
                <a:ea typeface="华文楷体" panose="02010600040101010101" charset="-122"/>
                <a:cs typeface="华文楷体" panose="02010600040101010101" charset="-122"/>
                <a:sym typeface="+mn-ea"/>
              </a:rPr>
              <a:t>.</a:t>
            </a:r>
            <a:r>
              <a:rPr lang="zh-CN" altLang="en-US" sz="1600">
                <a:latin typeface="华文楷体" panose="02010600040101010101" charset="-122"/>
                <a:ea typeface="华文楷体" panose="02010600040101010101" charset="-122"/>
                <a:cs typeface="华文楷体" panose="02010600040101010101" charset="-122"/>
                <a:sym typeface="+mn-ea"/>
              </a:rPr>
              <a:t>登录成功之后，可以看到</a:t>
            </a:r>
            <a:r>
              <a:rPr lang="en-US" altLang="zh-CN" sz="1600">
                <a:latin typeface="华文楷体" panose="02010600040101010101" charset="-122"/>
                <a:ea typeface="华文楷体" panose="02010600040101010101" charset="-122"/>
                <a:cs typeface="华文楷体" panose="02010600040101010101" charset="-122"/>
                <a:sym typeface="+mn-ea"/>
              </a:rPr>
              <a:t> eaibot@EAI_LEO:~$</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p:txBody>
      </p:sp>
      <p:pic>
        <p:nvPicPr>
          <p:cNvPr id="3" name="图片 2">
            <a:hlinkClick r:id="rId1" tooltip="" action="ppaction://hlinkfile"/>
          </p:cNvPr>
          <p:cNvPicPr>
            <a:picLocks noChangeAspect="1"/>
          </p:cNvPicPr>
          <p:nvPr/>
        </p:nvPicPr>
        <p:blipFill>
          <a:blip r:embed="rId2"/>
          <a:stretch>
            <a:fillRect/>
          </a:stretch>
        </p:blipFill>
        <p:spPr>
          <a:xfrm>
            <a:off x="8405495" y="2776855"/>
            <a:ext cx="828675" cy="13049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587" y="322124"/>
            <a:ext cx="4065203" cy="60007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l">
              <a:lnSpc>
                <a:spcPct val="130000"/>
              </a:lnSpc>
              <a:buClrTx/>
              <a:buSzTx/>
              <a:buNone/>
            </a:pP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3 </a:t>
            </a:r>
            <a:r>
              <a:rPr 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文件访问</a:t>
            </a:r>
            <a:endParaRPr 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2" name="文本框 1"/>
          <p:cNvSpPr txBox="1"/>
          <p:nvPr/>
        </p:nvSpPr>
        <p:spPr>
          <a:xfrm>
            <a:off x="579755" y="975360"/>
            <a:ext cx="9813290" cy="730885"/>
          </a:xfrm>
          <a:prstGeom prst="rect">
            <a:avLst/>
          </a:prstGeom>
          <a:noFill/>
        </p:spPr>
        <p:txBody>
          <a:bodyPr wrap="square" rtlCol="0">
            <a:spAutoFit/>
          </a:bodyPr>
          <a:p>
            <a:pPr algn="l">
              <a:lnSpc>
                <a:spcPct val="130000"/>
              </a:lnSpc>
              <a:spcBef>
                <a:spcPts val="0"/>
              </a:spcBef>
              <a:spcAft>
                <a:spcPts val="0"/>
              </a:spcAft>
            </a:pPr>
            <a:r>
              <a:rPr 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a:t>
            </a:r>
            <a:r>
              <a:rPr lang="en-US" alt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 </a:t>
            </a:r>
            <a:r>
              <a:rPr lang="en-US" altLang="zh-CN" sz="1600">
                <a:latin typeface="华文楷体" panose="02010600040101010101" charset="-122"/>
                <a:ea typeface="华文楷体" panose="02010600040101010101" charset="-122"/>
                <a:cs typeface="华文楷体" panose="02010600040101010101" charset="-122"/>
                <a:sym typeface="+mn-ea"/>
              </a:rPr>
              <a:t>Ubuntu</a:t>
            </a:r>
            <a:r>
              <a:rPr lang="zh-CN" altLang="en-US" sz="1600">
                <a:latin typeface="华文楷体" panose="02010600040101010101" charset="-122"/>
                <a:ea typeface="华文楷体" panose="02010600040101010101" charset="-122"/>
                <a:cs typeface="华文楷体" panose="02010600040101010101" charset="-122"/>
                <a:sym typeface="+mn-ea"/>
              </a:rPr>
              <a:t>如</a:t>
            </a:r>
            <a:r>
              <a:rPr lang="zh-CN" altLang="en-US" sz="1600">
                <a:latin typeface="华文楷体" panose="02010600040101010101" charset="-122"/>
                <a:ea typeface="华文楷体" panose="02010600040101010101" charset="-122"/>
                <a:cs typeface="华文楷体" panose="02010600040101010101" charset="-122"/>
                <a:sym typeface="+mn-ea"/>
              </a:rPr>
              <a:t>何快捷访问</a:t>
            </a:r>
            <a:r>
              <a:rPr lang="en-US" altLang="zh-CN" sz="1600">
                <a:latin typeface="华文楷体" panose="02010600040101010101" charset="-122"/>
                <a:ea typeface="华文楷体" panose="02010600040101010101" charset="-122"/>
                <a:cs typeface="华文楷体" panose="02010600040101010101" charset="-122"/>
                <a:sym typeface="+mn-ea"/>
              </a:rPr>
              <a:t>LEO</a:t>
            </a:r>
            <a:r>
              <a:rPr lang="zh-CN" altLang="en-US" sz="1600">
                <a:latin typeface="华文楷体" panose="02010600040101010101" charset="-122"/>
                <a:ea typeface="华文楷体" panose="02010600040101010101" charset="-122"/>
                <a:cs typeface="华文楷体" panose="02010600040101010101" charset="-122"/>
                <a:sym typeface="+mn-ea"/>
              </a:rPr>
              <a:t>的文件？</a:t>
            </a:r>
            <a:endParaRPr lang="zh-CN" altLang="en-US" sz="1600">
              <a:latin typeface="华文楷体" panose="02010600040101010101" charset="-122"/>
              <a:ea typeface="华文楷体" panose="02010600040101010101" charset="-122"/>
              <a:cs typeface="华文楷体" panose="02010600040101010101" charset="-122"/>
            </a:endParaRPr>
          </a:p>
          <a:p>
            <a:pPr algn="l">
              <a:lnSpc>
                <a:spcPct val="130000"/>
              </a:lnSpc>
              <a:spcBef>
                <a:spcPts val="0"/>
              </a:spcBef>
              <a:spcAft>
                <a:spcPts val="0"/>
              </a:spcAft>
            </a:pPr>
            <a:r>
              <a:rPr lang="zh-CN" altLang="en-US" sz="1600">
                <a:latin typeface="华文楷体" panose="02010600040101010101" charset="-122"/>
                <a:ea typeface="华文楷体" panose="02010600040101010101" charset="-122"/>
                <a:cs typeface="华文楷体" panose="02010600040101010101" charset="-122"/>
                <a:sym typeface="+mn-ea"/>
              </a:rPr>
              <a:t> </a:t>
            </a:r>
            <a:r>
              <a:rPr lang="en-US" altLang="zh-CN" sz="1600">
                <a:latin typeface="华文楷体" panose="02010600040101010101" charset="-122"/>
                <a:ea typeface="华文楷体" panose="02010600040101010101" charset="-122"/>
                <a:cs typeface="华文楷体" panose="02010600040101010101" charset="-122"/>
                <a:sym typeface="+mn-ea"/>
              </a:rPr>
              <a:t>   </a:t>
            </a:r>
            <a:r>
              <a:rPr lang="zh-CN" altLang="en-US" sz="1600">
                <a:latin typeface="华文楷体" panose="02010600040101010101" charset="-122"/>
                <a:ea typeface="华文楷体" panose="02010600040101010101" charset="-122"/>
                <a:cs typeface="华文楷体" panose="02010600040101010101" charset="-122"/>
                <a:sym typeface="+mn-ea"/>
              </a:rPr>
              <a:t>打开</a:t>
            </a:r>
            <a:r>
              <a:rPr lang="en-US" altLang="zh-CN" sz="1600">
                <a:latin typeface="华文楷体" panose="02010600040101010101" charset="-122"/>
                <a:ea typeface="华文楷体" panose="02010600040101010101" charset="-122"/>
                <a:cs typeface="华文楷体" panose="02010600040101010101" charset="-122"/>
                <a:sym typeface="+mn-ea"/>
              </a:rPr>
              <a:t>Ubuntu</a:t>
            </a:r>
            <a:r>
              <a:rPr lang="zh-CN" altLang="en-US" sz="1600">
                <a:latin typeface="华文楷体" panose="02010600040101010101" charset="-122"/>
                <a:ea typeface="华文楷体" panose="02010600040101010101" charset="-122"/>
                <a:cs typeface="华文楷体" panose="02010600040101010101" charset="-122"/>
                <a:sym typeface="+mn-ea"/>
              </a:rPr>
              <a:t>的【文件】，点击【连接到服务器】，服务器地址输入</a:t>
            </a:r>
            <a:r>
              <a:rPr lang="en-US" altLang="zh-CN" sz="1600">
                <a:latin typeface="华文楷体" panose="02010600040101010101" charset="-122"/>
                <a:ea typeface="华文楷体" panose="02010600040101010101" charset="-122"/>
                <a:cs typeface="华文楷体" panose="02010600040101010101" charset="-122"/>
                <a:sym typeface="+mn-ea"/>
              </a:rPr>
              <a:t>sftp://eaibot@192.168.31.200</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p:txBody>
      </p:sp>
      <p:pic>
        <p:nvPicPr>
          <p:cNvPr id="4" name="图片 3"/>
          <p:cNvPicPr>
            <a:picLocks noChangeAspect="1"/>
          </p:cNvPicPr>
          <p:nvPr/>
        </p:nvPicPr>
        <p:blipFill>
          <a:blip r:embed="rId1"/>
          <a:stretch>
            <a:fillRect/>
          </a:stretch>
        </p:blipFill>
        <p:spPr>
          <a:xfrm>
            <a:off x="579755" y="1706245"/>
            <a:ext cx="6450330" cy="4739005"/>
          </a:xfrm>
          <a:prstGeom prst="rect">
            <a:avLst/>
          </a:prstGeom>
        </p:spPr>
      </p:pic>
      <p:sp>
        <p:nvSpPr>
          <p:cNvPr id="6" name="文本框 5"/>
          <p:cNvSpPr txBox="1"/>
          <p:nvPr/>
        </p:nvSpPr>
        <p:spPr>
          <a:xfrm>
            <a:off x="7030085" y="1706245"/>
            <a:ext cx="4778375" cy="1370965"/>
          </a:xfrm>
          <a:prstGeom prst="rect">
            <a:avLst/>
          </a:prstGeom>
          <a:noFill/>
        </p:spPr>
        <p:txBody>
          <a:bodyPr wrap="square" rtlCol="0">
            <a:spAutoFit/>
          </a:bodyPr>
          <a:p>
            <a:pPr algn="l">
              <a:lnSpc>
                <a:spcPct val="130000"/>
              </a:lnSpc>
              <a:spcBef>
                <a:spcPts val="0"/>
              </a:spcBef>
              <a:spcAft>
                <a:spcPts val="0"/>
              </a:spcAft>
            </a:pPr>
            <a:r>
              <a:rPr 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a:t>
            </a:r>
            <a:r>
              <a:rPr lang="en-US" alt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 </a:t>
            </a:r>
            <a:r>
              <a:rPr lang="en-US" altLang="zh-CN" sz="1600">
                <a:latin typeface="华文楷体" panose="02010600040101010101" charset="-122"/>
                <a:ea typeface="华文楷体" panose="02010600040101010101" charset="-122"/>
                <a:cs typeface="华文楷体" panose="02010600040101010101" charset="-122"/>
                <a:sym typeface="+mn-ea"/>
              </a:rPr>
              <a:t>Windows</a:t>
            </a:r>
            <a:r>
              <a:rPr lang="zh-CN" altLang="en-US" sz="1600">
                <a:latin typeface="华文楷体" panose="02010600040101010101" charset="-122"/>
                <a:ea typeface="华文楷体" panose="02010600040101010101" charset="-122"/>
                <a:cs typeface="华文楷体" panose="02010600040101010101" charset="-122"/>
                <a:sym typeface="+mn-ea"/>
              </a:rPr>
              <a:t>如何快捷访问</a:t>
            </a:r>
            <a:r>
              <a:rPr lang="en-US" altLang="zh-CN" sz="1600">
                <a:latin typeface="华文楷体" panose="02010600040101010101" charset="-122"/>
                <a:ea typeface="华文楷体" panose="02010600040101010101" charset="-122"/>
                <a:cs typeface="华文楷体" panose="02010600040101010101" charset="-122"/>
                <a:sym typeface="+mn-ea"/>
              </a:rPr>
              <a:t>LEO</a:t>
            </a:r>
            <a:r>
              <a:rPr lang="zh-CN" altLang="en-US" sz="1600">
                <a:latin typeface="华文楷体" panose="02010600040101010101" charset="-122"/>
                <a:ea typeface="华文楷体" panose="02010600040101010101" charset="-122"/>
                <a:cs typeface="华文楷体" panose="02010600040101010101" charset="-122"/>
                <a:sym typeface="+mn-ea"/>
              </a:rPr>
              <a:t>的文件？</a:t>
            </a:r>
            <a:endParaRPr lang="zh-CN" altLang="en-US" sz="1600">
              <a:latin typeface="华文楷体" panose="02010600040101010101" charset="-122"/>
              <a:ea typeface="华文楷体" panose="02010600040101010101" charset="-122"/>
              <a:cs typeface="华文楷体" panose="02010600040101010101" charset="-122"/>
            </a:endParaRPr>
          </a:p>
          <a:p>
            <a:pPr algn="l">
              <a:lnSpc>
                <a:spcPct val="130000"/>
              </a:lnSpc>
              <a:spcBef>
                <a:spcPts val="0"/>
              </a:spcBef>
              <a:spcAft>
                <a:spcPts val="0"/>
              </a:spcAft>
            </a:pPr>
            <a:r>
              <a:rPr lang="zh-CN" altLang="en-US" sz="1600">
                <a:latin typeface="华文楷体" panose="02010600040101010101" charset="-122"/>
                <a:ea typeface="华文楷体" panose="02010600040101010101" charset="-122"/>
                <a:cs typeface="华文楷体" panose="02010600040101010101" charset="-122"/>
                <a:sym typeface="+mn-ea"/>
              </a:rPr>
              <a:t> </a:t>
            </a:r>
            <a:r>
              <a:rPr lang="en-US" altLang="zh-CN" sz="1600">
                <a:latin typeface="华文楷体" panose="02010600040101010101" charset="-122"/>
                <a:ea typeface="华文楷体" panose="02010600040101010101" charset="-122"/>
                <a:cs typeface="华文楷体" panose="02010600040101010101" charset="-122"/>
                <a:sym typeface="+mn-ea"/>
              </a:rPr>
              <a:t>   </a:t>
            </a:r>
            <a:r>
              <a:rPr lang="zh-CN" sz="1600">
                <a:latin typeface="华文楷体" panose="02010600040101010101" charset="-122"/>
                <a:ea typeface="华文楷体" panose="02010600040101010101" charset="-122"/>
                <a:cs typeface="华文楷体" panose="02010600040101010101" charset="-122"/>
                <a:sym typeface="+mn-ea"/>
              </a:rPr>
              <a:t>可以使用</a:t>
            </a:r>
            <a:r>
              <a:rPr lang="en-US" altLang="zh-CN" sz="1600">
                <a:latin typeface="华文楷体" panose="02010600040101010101" charset="-122"/>
                <a:ea typeface="华文楷体" panose="02010600040101010101" charset="-122"/>
                <a:cs typeface="华文楷体" panose="02010600040101010101" charset="-122"/>
                <a:sym typeface="+mn-ea"/>
              </a:rPr>
              <a:t>Xftp7</a:t>
            </a:r>
            <a:r>
              <a:rPr lang="zh-CN" altLang="en-US" sz="1600">
                <a:latin typeface="华文楷体" panose="02010600040101010101" charset="-122"/>
                <a:ea typeface="华文楷体" panose="02010600040101010101" charset="-122"/>
                <a:cs typeface="华文楷体" panose="02010600040101010101" charset="-122"/>
                <a:sym typeface="+mn-ea"/>
              </a:rPr>
              <a:t>软件。</a:t>
            </a:r>
            <a:r>
              <a:rPr lang="zh-CN" altLang="en-US" sz="1600" dirty="0" smtClean="0">
                <a:latin typeface="华文楷体" panose="02010600040101010101" charset="-122"/>
                <a:ea typeface="华文楷体" panose="02010600040101010101" charset="-122"/>
                <a:cs typeface="华文楷体" panose="02010600040101010101" charset="-122"/>
                <a:sym typeface="+mn-ea"/>
              </a:rPr>
              <a:t>一个简单操作举例：先用</a:t>
            </a:r>
            <a:r>
              <a:rPr lang="en-US" altLang="zh-CN" sz="1600" dirty="0" smtClean="0">
                <a:latin typeface="华文楷体" panose="02010600040101010101" charset="-122"/>
                <a:ea typeface="华文楷体" panose="02010600040101010101" charset="-122"/>
                <a:cs typeface="华文楷体" panose="02010600040101010101" charset="-122"/>
                <a:sym typeface="+mn-ea"/>
              </a:rPr>
              <a:t>xshell7</a:t>
            </a:r>
            <a:r>
              <a:rPr lang="zh-CN" altLang="en-US" sz="1600" dirty="0" smtClean="0">
                <a:latin typeface="华文楷体" panose="02010600040101010101" charset="-122"/>
                <a:ea typeface="华文楷体" panose="02010600040101010101" charset="-122"/>
                <a:cs typeface="华文楷体" panose="02010600040101010101" charset="-122"/>
                <a:sym typeface="+mn-ea"/>
              </a:rPr>
              <a:t>软件</a:t>
            </a:r>
            <a:r>
              <a:rPr lang="en-US" altLang="zh-CN" sz="1600" dirty="0" smtClean="0">
                <a:latin typeface="华文楷体" panose="02010600040101010101" charset="-122"/>
                <a:ea typeface="华文楷体" panose="02010600040101010101" charset="-122"/>
                <a:cs typeface="华文楷体" panose="02010600040101010101" charset="-122"/>
                <a:sym typeface="+mn-ea"/>
              </a:rPr>
              <a:t>ssh</a:t>
            </a:r>
            <a:r>
              <a:rPr lang="zh-CN" altLang="en-US" sz="1600" dirty="0" smtClean="0">
                <a:latin typeface="华文楷体" panose="02010600040101010101" charset="-122"/>
                <a:ea typeface="华文楷体" panose="02010600040101010101" charset="-122"/>
                <a:cs typeface="华文楷体" panose="02010600040101010101" charset="-122"/>
                <a:sym typeface="+mn-ea"/>
              </a:rPr>
              <a:t>远程进入</a:t>
            </a:r>
            <a:r>
              <a:rPr lang="en-US" altLang="zh-CN" sz="1600" dirty="0" smtClean="0">
                <a:latin typeface="华文楷体" panose="02010600040101010101" charset="-122"/>
                <a:ea typeface="华文楷体" panose="02010600040101010101" charset="-122"/>
                <a:cs typeface="华文楷体" panose="02010600040101010101" charset="-122"/>
                <a:sym typeface="+mn-ea"/>
              </a:rPr>
              <a:t>LEO</a:t>
            </a:r>
            <a:r>
              <a:rPr lang="zh-CN" altLang="en-US" sz="1600" dirty="0" smtClean="0">
                <a:latin typeface="华文楷体" panose="02010600040101010101" charset="-122"/>
                <a:ea typeface="华文楷体" panose="02010600040101010101" charset="-122"/>
                <a:cs typeface="华文楷体" panose="02010600040101010101" charset="-122"/>
                <a:sym typeface="+mn-ea"/>
              </a:rPr>
              <a:t>系统，在</a:t>
            </a:r>
            <a:r>
              <a:rPr lang="en-US" altLang="zh-CN" sz="1600" dirty="0" smtClean="0">
                <a:latin typeface="华文楷体" panose="02010600040101010101" charset="-122"/>
                <a:ea typeface="华文楷体" panose="02010600040101010101" charset="-122"/>
                <a:cs typeface="华文楷体" panose="02010600040101010101" charset="-122"/>
                <a:sym typeface="+mn-ea"/>
              </a:rPr>
              <a:t>xshell7</a:t>
            </a:r>
            <a:r>
              <a:rPr lang="zh-CN" altLang="en-US" sz="1600" dirty="0" smtClean="0">
                <a:latin typeface="华文楷体" panose="02010600040101010101" charset="-122"/>
                <a:ea typeface="华文楷体" panose="02010600040101010101" charset="-122"/>
                <a:cs typeface="华文楷体" panose="02010600040101010101" charset="-122"/>
                <a:sym typeface="+mn-ea"/>
              </a:rPr>
              <a:t>软件界面上单击此按钮，即可快捷访问到</a:t>
            </a:r>
            <a:r>
              <a:rPr lang="en-US" altLang="zh-CN" sz="1600" dirty="0" smtClean="0">
                <a:latin typeface="华文楷体" panose="02010600040101010101" charset="-122"/>
                <a:ea typeface="华文楷体" panose="02010600040101010101" charset="-122"/>
                <a:cs typeface="华文楷体" panose="02010600040101010101" charset="-122"/>
                <a:sym typeface="+mn-ea"/>
              </a:rPr>
              <a:t>LEO</a:t>
            </a:r>
            <a:r>
              <a:rPr lang="zh-CN" altLang="en-US" sz="1600" dirty="0" smtClean="0">
                <a:latin typeface="华文楷体" panose="02010600040101010101" charset="-122"/>
                <a:ea typeface="华文楷体" panose="02010600040101010101" charset="-122"/>
                <a:cs typeface="华文楷体" panose="02010600040101010101" charset="-122"/>
                <a:sym typeface="+mn-ea"/>
              </a:rPr>
              <a:t>的文件系统。</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p:txBody>
      </p:sp>
      <p:pic>
        <p:nvPicPr>
          <p:cNvPr id="7" name="图片 6"/>
          <p:cNvPicPr>
            <a:picLocks noChangeAspect="1"/>
          </p:cNvPicPr>
          <p:nvPr/>
        </p:nvPicPr>
        <p:blipFill>
          <a:blip r:embed="rId2"/>
          <a:stretch>
            <a:fillRect/>
          </a:stretch>
        </p:blipFill>
        <p:spPr>
          <a:xfrm>
            <a:off x="7073265" y="3077210"/>
            <a:ext cx="4692650" cy="5695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6032500" cy="60007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l">
              <a:lnSpc>
                <a:spcPct val="130000"/>
              </a:lnSpc>
              <a:buClrTx/>
              <a:buSzTx/>
              <a:buNone/>
            </a:pP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4.1 终端的命令行操作</a:t>
            </a:r>
            <a:endPar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2" name="文本框 1"/>
          <p:cNvSpPr txBox="1"/>
          <p:nvPr/>
        </p:nvSpPr>
        <p:spPr>
          <a:xfrm>
            <a:off x="579755" y="882015"/>
            <a:ext cx="10871200" cy="5728335"/>
          </a:xfrm>
          <a:prstGeom prst="rect">
            <a:avLst/>
          </a:prstGeom>
          <a:noFill/>
        </p:spPr>
        <p:txBody>
          <a:bodyPr wrap="square" rtlCol="0">
            <a:spAutoFit/>
          </a:bodyPr>
          <a:p>
            <a:pPr>
              <a:lnSpc>
                <a:spcPct val="130000"/>
              </a:lnSpc>
            </a:pPr>
            <a:r>
              <a:rPr 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a:t>
            </a:r>
            <a:r>
              <a:rPr lang="en-US" alt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sz="1600" b="1" dirty="0" smtClean="0">
                <a:latin typeface="华文楷体" panose="02010600040101010101" charset="-122"/>
                <a:ea typeface="华文楷体" panose="02010600040101010101" charset="-122"/>
                <a:cs typeface="华文楷体" panose="02010600040101010101" charset="-122"/>
              </a:rPr>
              <a:t>查看文件</a:t>
            </a:r>
            <a:r>
              <a:rPr lang="zh-CN" altLang="en-US" sz="1600" b="1" dirty="0" smtClean="0">
                <a:latin typeface="华文楷体" panose="02010600040101010101" charset="-122"/>
                <a:ea typeface="华文楷体" panose="02010600040101010101" charset="-122"/>
                <a:cs typeface="华文楷体" panose="02010600040101010101" charset="-122"/>
              </a:rPr>
              <a:t>：</a:t>
            </a:r>
            <a:endParaRPr lang="zh-CN" altLang="en-US" sz="1600" b="1" dirty="0" smtClean="0">
              <a:latin typeface="华文楷体" panose="02010600040101010101" charset="-122"/>
              <a:ea typeface="华文楷体" panose="02010600040101010101" charset="-122"/>
              <a:cs typeface="华文楷体" panose="02010600040101010101" charset="-122"/>
            </a:endParaRPr>
          </a:p>
          <a:p>
            <a:pPr algn="l">
              <a:lnSpc>
                <a:spcPct val="130000"/>
              </a:lnSpc>
              <a:spcBef>
                <a:spcPts val="0"/>
              </a:spcBef>
              <a:spcAft>
                <a:spcPts val="0"/>
              </a:spcAft>
            </a:pPr>
            <a:r>
              <a:rPr lang="en-US" altLang="zh-CN" sz="1600" dirty="0" smtClean="0">
                <a:latin typeface="华文楷体" panose="02010600040101010101" charset="-122"/>
                <a:ea typeface="华文楷体" panose="02010600040101010101" charset="-122"/>
                <a:cs typeface="华文楷体" panose="02010600040101010101" charset="-122"/>
              </a:rPr>
              <a:t>        </a:t>
            </a:r>
            <a:r>
              <a:rPr lang="en-US" altLang="zh-CN" sz="1600">
                <a:latin typeface="华文楷体" panose="02010600040101010101" charset="-122"/>
                <a:ea typeface="华文楷体" panose="02010600040101010101" charset="-122"/>
                <a:cs typeface="华文楷体" panose="02010600040101010101" charset="-122"/>
                <a:sym typeface="+mn-ea"/>
              </a:rPr>
              <a:t>1.ls</a:t>
            </a:r>
            <a:r>
              <a:rPr lang="zh-CN" altLang="en-US" sz="1600">
                <a:latin typeface="华文楷体" panose="02010600040101010101" charset="-122"/>
                <a:ea typeface="华文楷体" panose="02010600040101010101" charset="-122"/>
                <a:cs typeface="华文楷体" panose="02010600040101010101" charset="-122"/>
                <a:sym typeface="+mn-ea"/>
              </a:rPr>
              <a:t>指令</a:t>
            </a:r>
            <a:endParaRPr lang="zh-CN" altLang="en-US" sz="1600">
              <a:latin typeface="华文楷体" panose="02010600040101010101" charset="-122"/>
              <a:ea typeface="华文楷体" panose="02010600040101010101" charset="-122"/>
              <a:cs typeface="华文楷体" panose="02010600040101010101" charset="-122"/>
            </a:endParaRPr>
          </a:p>
          <a:p>
            <a:pPr algn="l">
              <a:lnSpc>
                <a:spcPct val="130000"/>
              </a:lnSpc>
              <a:spcBef>
                <a:spcPts val="0"/>
              </a:spcBef>
              <a:spcAft>
                <a:spcPts val="0"/>
              </a:spcAft>
            </a:pPr>
            <a:r>
              <a:rPr lang="zh-CN" altLang="en-US" sz="1600">
                <a:latin typeface="华文楷体" panose="02010600040101010101" charset="-122"/>
                <a:ea typeface="华文楷体" panose="02010600040101010101" charset="-122"/>
                <a:cs typeface="华文楷体" panose="02010600040101010101" charset="-122"/>
                <a:sym typeface="+mn-ea"/>
              </a:rPr>
              <a:t> </a:t>
            </a:r>
            <a:r>
              <a:rPr lang="en-US" altLang="zh-CN" sz="1600">
                <a:latin typeface="华文楷体" panose="02010600040101010101" charset="-122"/>
                <a:ea typeface="华文楷体" panose="02010600040101010101" charset="-122"/>
                <a:cs typeface="华文楷体" panose="02010600040101010101" charset="-122"/>
                <a:sym typeface="+mn-ea"/>
              </a:rPr>
              <a:t>           ls </a:t>
            </a:r>
            <a:r>
              <a:rPr lang="zh-CN" altLang="en-US" sz="1600">
                <a:latin typeface="华文楷体" panose="02010600040101010101" charset="-122"/>
                <a:ea typeface="华文楷体" panose="02010600040101010101" charset="-122"/>
                <a:cs typeface="华文楷体" panose="02010600040101010101" charset="-122"/>
                <a:sym typeface="+mn-ea"/>
              </a:rPr>
              <a:t>查看当前目录的文件列表</a:t>
            </a:r>
            <a:endParaRPr lang="zh-CN" altLang="en-US" sz="1600">
              <a:latin typeface="华文楷体" panose="02010600040101010101" charset="-122"/>
              <a:ea typeface="华文楷体" panose="02010600040101010101" charset="-122"/>
              <a:cs typeface="华文楷体" panose="02010600040101010101" charset="-122"/>
            </a:endParaRPr>
          </a:p>
          <a:p>
            <a:pPr algn="l">
              <a:lnSpc>
                <a:spcPct val="130000"/>
              </a:lnSpc>
              <a:spcBef>
                <a:spcPts val="0"/>
              </a:spcBef>
              <a:spcAft>
                <a:spcPts val="0"/>
              </a:spcAft>
            </a:pPr>
            <a:r>
              <a:rPr lang="zh-CN" altLang="en-US" sz="1600">
                <a:latin typeface="华文楷体" panose="02010600040101010101" charset="-122"/>
                <a:ea typeface="华文楷体" panose="02010600040101010101" charset="-122"/>
                <a:cs typeface="华文楷体" panose="02010600040101010101" charset="-122"/>
                <a:sym typeface="+mn-ea"/>
              </a:rPr>
              <a:t> </a:t>
            </a:r>
            <a:r>
              <a:rPr lang="en-US" altLang="zh-CN" sz="1600">
                <a:latin typeface="华文楷体" panose="02010600040101010101" charset="-122"/>
                <a:ea typeface="华文楷体" panose="02010600040101010101" charset="-122"/>
                <a:cs typeface="华文楷体" panose="02010600040101010101" charset="-122"/>
                <a:sym typeface="+mn-ea"/>
              </a:rPr>
              <a:t>           ls xxx </a:t>
            </a:r>
            <a:r>
              <a:rPr lang="zh-CN" altLang="en-US" sz="1600">
                <a:latin typeface="华文楷体" panose="02010600040101010101" charset="-122"/>
                <a:ea typeface="华文楷体" panose="02010600040101010101" charset="-122"/>
                <a:cs typeface="华文楷体" panose="02010600040101010101" charset="-122"/>
                <a:sym typeface="+mn-ea"/>
              </a:rPr>
              <a:t>查看某个目录的文件列表</a:t>
            </a:r>
            <a:endParaRPr lang="en-US" altLang="zh-CN" sz="1600" dirty="0" smtClean="0">
              <a:latin typeface="华文楷体" panose="02010600040101010101" charset="-122"/>
              <a:ea typeface="华文楷体" panose="02010600040101010101" charset="-122"/>
              <a:cs typeface="华文楷体" panose="02010600040101010101" charset="-122"/>
            </a:endParaRPr>
          </a:p>
          <a:p>
            <a:pPr algn="l">
              <a:lnSpc>
                <a:spcPct val="130000"/>
              </a:lnSpc>
              <a:spcBef>
                <a:spcPts val="0"/>
              </a:spcBef>
              <a:spcAft>
                <a:spcPts val="0"/>
              </a:spcAft>
            </a:pPr>
            <a:r>
              <a:rPr lang="en-US" altLang="zh-CN" sz="1600" dirty="0" smtClean="0">
                <a:latin typeface="华文楷体" panose="02010600040101010101" charset="-122"/>
                <a:ea typeface="华文楷体" panose="02010600040101010101" charset="-122"/>
                <a:cs typeface="华文楷体" panose="02010600040101010101" charset="-122"/>
              </a:rPr>
              <a:t>        </a:t>
            </a:r>
            <a:r>
              <a:rPr lang="en-US" altLang="zh-CN" sz="1600">
                <a:latin typeface="华文楷体" panose="02010600040101010101" charset="-122"/>
                <a:ea typeface="华文楷体" panose="02010600040101010101" charset="-122"/>
                <a:cs typeface="华文楷体" panose="02010600040101010101" charset="-122"/>
                <a:sym typeface="+mn-ea"/>
              </a:rPr>
              <a:t>2.cd</a:t>
            </a:r>
            <a:r>
              <a:rPr lang="zh-CN" altLang="en-US" sz="1600">
                <a:latin typeface="华文楷体" panose="02010600040101010101" charset="-122"/>
                <a:ea typeface="华文楷体" panose="02010600040101010101" charset="-122"/>
                <a:cs typeface="华文楷体" panose="02010600040101010101" charset="-122"/>
                <a:sym typeface="+mn-ea"/>
              </a:rPr>
              <a:t>指令</a:t>
            </a:r>
            <a:endParaRPr lang="en-US" altLang="zh-CN" sz="1600">
              <a:latin typeface="华文楷体" panose="02010600040101010101" charset="-122"/>
              <a:ea typeface="华文楷体" panose="02010600040101010101" charset="-122"/>
              <a:cs typeface="华文楷体" panose="02010600040101010101" charset="-122"/>
              <a:sym typeface="+mn-ea"/>
            </a:endParaRPr>
          </a:p>
          <a:p>
            <a:pPr algn="l">
              <a:lnSpc>
                <a:spcPct val="130000"/>
              </a:lnSpc>
              <a:spcBef>
                <a:spcPts val="0"/>
              </a:spcBef>
              <a:spcAft>
                <a:spcPts val="0"/>
              </a:spcAft>
            </a:pPr>
            <a:r>
              <a:rPr lang="en-US" altLang="zh-CN" sz="1600">
                <a:latin typeface="华文楷体" panose="02010600040101010101" charset="-122"/>
                <a:ea typeface="华文楷体" panose="02010600040101010101" charset="-122"/>
                <a:cs typeface="华文楷体" panose="02010600040101010101" charset="-122"/>
                <a:sym typeface="+mn-ea"/>
              </a:rPr>
              <a:t>            cd xxx </a:t>
            </a:r>
            <a:r>
              <a:rPr lang="zh-CN" altLang="en-US" sz="1600">
                <a:latin typeface="华文楷体" panose="02010600040101010101" charset="-122"/>
                <a:ea typeface="华文楷体" panose="02010600040101010101" charset="-122"/>
                <a:cs typeface="华文楷体" panose="02010600040101010101" charset="-122"/>
                <a:sym typeface="+mn-ea"/>
              </a:rPr>
              <a:t>进入</a:t>
            </a:r>
            <a:r>
              <a:rPr lang="en-US" altLang="zh-CN" sz="1600">
                <a:latin typeface="华文楷体" panose="02010600040101010101" charset="-122"/>
                <a:ea typeface="华文楷体" panose="02010600040101010101" charset="-122"/>
                <a:cs typeface="华文楷体" panose="02010600040101010101" charset="-122"/>
                <a:sym typeface="+mn-ea"/>
              </a:rPr>
              <a:t>xxx</a:t>
            </a:r>
            <a:r>
              <a:rPr lang="zh-CN" altLang="en-US" sz="1600">
                <a:latin typeface="华文楷体" panose="02010600040101010101" charset="-122"/>
                <a:ea typeface="华文楷体" panose="02010600040101010101" charset="-122"/>
                <a:cs typeface="华文楷体" panose="02010600040101010101" charset="-122"/>
                <a:sym typeface="+mn-ea"/>
              </a:rPr>
              <a:t>目录</a:t>
            </a:r>
            <a:endParaRPr lang="zh-CN" altLang="en-US" sz="1600">
              <a:latin typeface="华文楷体" panose="02010600040101010101" charset="-122"/>
              <a:ea typeface="华文楷体" panose="02010600040101010101" charset="-122"/>
              <a:cs typeface="华文楷体" panose="02010600040101010101" charset="-122"/>
              <a:sym typeface="+mn-ea"/>
            </a:endParaRPr>
          </a:p>
          <a:p>
            <a:pPr algn="l">
              <a:lnSpc>
                <a:spcPct val="130000"/>
              </a:lnSpc>
              <a:spcBef>
                <a:spcPts val="0"/>
              </a:spcBef>
              <a:spcAft>
                <a:spcPts val="0"/>
              </a:spcAft>
            </a:pPr>
            <a:r>
              <a:rPr lang="en-US" altLang="zh-CN" sz="1600">
                <a:latin typeface="华文楷体" panose="02010600040101010101" charset="-122"/>
                <a:ea typeface="华文楷体" panose="02010600040101010101" charset="-122"/>
                <a:cs typeface="华文楷体" panose="02010600040101010101" charset="-122"/>
                <a:sym typeface="+mn-ea"/>
              </a:rPr>
              <a:t>            cd .. </a:t>
            </a:r>
            <a:r>
              <a:rPr lang="zh-CN" altLang="en-US" sz="1600">
                <a:latin typeface="华文楷体" panose="02010600040101010101" charset="-122"/>
                <a:ea typeface="华文楷体" panose="02010600040101010101" charset="-122"/>
                <a:cs typeface="华文楷体" panose="02010600040101010101" charset="-122"/>
                <a:sym typeface="+mn-ea"/>
              </a:rPr>
              <a:t>返回上层目录</a:t>
            </a:r>
            <a:endParaRPr lang="zh-CN" altLang="en-US" sz="1600">
              <a:latin typeface="华文楷体" panose="02010600040101010101" charset="-122"/>
              <a:ea typeface="华文楷体" panose="02010600040101010101" charset="-122"/>
              <a:cs typeface="华文楷体" panose="02010600040101010101" charset="-122"/>
              <a:sym typeface="+mn-ea"/>
            </a:endParaRPr>
          </a:p>
          <a:p>
            <a:pPr algn="l">
              <a:lnSpc>
                <a:spcPct val="130000"/>
              </a:lnSpc>
              <a:spcBef>
                <a:spcPts val="0"/>
              </a:spcBef>
              <a:spcAft>
                <a:spcPts val="0"/>
              </a:spcAft>
            </a:pPr>
            <a:r>
              <a:rPr lang="en-US" altLang="zh-CN" sz="1600">
                <a:latin typeface="华文楷体" panose="02010600040101010101" charset="-122"/>
                <a:ea typeface="华文楷体" panose="02010600040101010101" charset="-122"/>
                <a:cs typeface="华文楷体" panose="02010600040101010101" charset="-122"/>
                <a:sym typeface="+mn-ea"/>
              </a:rPr>
              <a:t>            cd </a:t>
            </a:r>
            <a:r>
              <a:rPr lang="zh-CN" altLang="en-US" sz="1600">
                <a:latin typeface="华文楷体" panose="02010600040101010101" charset="-122"/>
                <a:ea typeface="华文楷体" panose="02010600040101010101" charset="-122"/>
                <a:cs typeface="华文楷体" panose="02010600040101010101" charset="-122"/>
                <a:sym typeface="+mn-ea"/>
              </a:rPr>
              <a:t>返回主目录</a:t>
            </a:r>
            <a:endParaRPr lang="zh-CN" altLang="en-US" sz="1600">
              <a:latin typeface="华文楷体" panose="02010600040101010101" charset="-122"/>
              <a:ea typeface="华文楷体" panose="02010600040101010101" charset="-122"/>
              <a:cs typeface="华文楷体" panose="02010600040101010101" charset="-122"/>
              <a:sym typeface="+mn-ea"/>
            </a:endParaRPr>
          </a:p>
          <a:p>
            <a:pPr>
              <a:lnSpc>
                <a:spcPct val="130000"/>
              </a:lnSpc>
              <a:spcBef>
                <a:spcPts val="0"/>
              </a:spcBef>
              <a:spcAft>
                <a:spcPts val="0"/>
              </a:spcAft>
            </a:pPr>
            <a:r>
              <a:rPr lang="en-US" altLang="zh-CN" sz="1600" dirty="0" smtClean="0">
                <a:latin typeface="华文楷体" panose="02010600040101010101" charset="-122"/>
                <a:ea typeface="华文楷体" panose="02010600040101010101" charset="-122"/>
                <a:cs typeface="华文楷体" panose="02010600040101010101" charset="-122"/>
              </a:rPr>
              <a:t>        3.</a:t>
            </a:r>
            <a:r>
              <a:rPr lang="zh-CN" altLang="en-US" sz="1600" dirty="0">
                <a:latin typeface="华文楷体" panose="02010600040101010101" charset="-122"/>
                <a:ea typeface="华文楷体" panose="02010600040101010101" charset="-122"/>
                <a:cs typeface="华文楷体" panose="02010600040101010101" charset="-122"/>
                <a:sym typeface="+mn-ea"/>
              </a:rPr>
              <a:t>查看当前文件的内容</a:t>
            </a:r>
            <a:endParaRPr lang="zh-CN" altLang="en-US" sz="1600" dirty="0">
              <a:latin typeface="华文楷体" panose="02010600040101010101" charset="-122"/>
              <a:ea typeface="华文楷体" panose="02010600040101010101" charset="-122"/>
              <a:cs typeface="华文楷体" panose="02010600040101010101" charset="-122"/>
              <a:sym typeface="+mn-ea"/>
            </a:endParaRPr>
          </a:p>
          <a:p>
            <a:pPr>
              <a:lnSpc>
                <a:spcPct val="130000"/>
              </a:lnSpc>
              <a:spcBef>
                <a:spcPts val="0"/>
              </a:spcBef>
              <a:spcAft>
                <a:spcPts val="0"/>
              </a:spcAft>
            </a:pPr>
            <a:r>
              <a:rPr lang="zh-CN" altLang="en-US" sz="1600" dirty="0">
                <a:latin typeface="华文楷体" panose="02010600040101010101" charset="-122"/>
                <a:ea typeface="华文楷体" panose="02010600040101010101" charset="-122"/>
                <a:cs typeface="华文楷体" panose="02010600040101010101" charset="-122"/>
                <a:sym typeface="+mn-ea"/>
              </a:rPr>
              <a:t> </a:t>
            </a:r>
            <a:r>
              <a:rPr lang="en-US" altLang="zh-CN" sz="1600" dirty="0">
                <a:latin typeface="华文楷体" panose="02010600040101010101" charset="-122"/>
                <a:ea typeface="华文楷体" panose="02010600040101010101" charset="-122"/>
                <a:cs typeface="华文楷体" panose="02010600040101010101" charset="-122"/>
                <a:sym typeface="+mn-ea"/>
              </a:rPr>
              <a:t>           cat xxx      </a:t>
            </a:r>
            <a:r>
              <a:rPr lang="zh-CN" altLang="en-US" sz="1600" dirty="0">
                <a:latin typeface="华文楷体" panose="02010600040101010101" charset="-122"/>
                <a:ea typeface="华文楷体" panose="02010600040101010101" charset="-122"/>
                <a:cs typeface="华文楷体" panose="02010600040101010101" charset="-122"/>
                <a:sym typeface="+mn-ea"/>
              </a:rPr>
              <a:t>比如</a:t>
            </a:r>
            <a:r>
              <a:rPr lang="en-US" altLang="zh-CN" sz="1600" dirty="0">
                <a:latin typeface="华文楷体" panose="02010600040101010101" charset="-122"/>
                <a:ea typeface="华文楷体" panose="02010600040101010101" charset="-122"/>
                <a:cs typeface="华文楷体" panose="02010600040101010101" charset="-122"/>
                <a:sym typeface="+mn-ea"/>
              </a:rPr>
              <a:t>cat a.txt </a:t>
            </a:r>
            <a:r>
              <a:rPr lang="zh-CN" altLang="en-US" sz="1600" dirty="0">
                <a:latin typeface="华文楷体" panose="02010600040101010101" charset="-122"/>
                <a:ea typeface="华文楷体" panose="02010600040101010101" charset="-122"/>
                <a:cs typeface="华文楷体" panose="02010600040101010101" charset="-122"/>
                <a:sym typeface="+mn-ea"/>
              </a:rPr>
              <a:t>查看文本文件</a:t>
            </a:r>
            <a:r>
              <a:rPr lang="en-US" altLang="zh-CN" sz="1600" dirty="0">
                <a:latin typeface="华文楷体" panose="02010600040101010101" charset="-122"/>
                <a:ea typeface="华文楷体" panose="02010600040101010101" charset="-122"/>
                <a:cs typeface="华文楷体" panose="02010600040101010101" charset="-122"/>
                <a:sym typeface="+mn-ea"/>
              </a:rPr>
              <a:t>a  </a:t>
            </a:r>
            <a:r>
              <a:rPr lang="zh-CN" altLang="en-US" sz="1600" dirty="0">
                <a:latin typeface="华文楷体" panose="02010600040101010101" charset="-122"/>
                <a:ea typeface="华文楷体" panose="02010600040101010101" charset="-122"/>
                <a:cs typeface="华文楷体" panose="02010600040101010101" charset="-122"/>
                <a:sym typeface="+mn-ea"/>
              </a:rPr>
              <a:t>也可以用</a:t>
            </a:r>
            <a:r>
              <a:rPr lang="en-US" altLang="zh-CN" sz="1600" dirty="0">
                <a:latin typeface="华文楷体" panose="02010600040101010101" charset="-122"/>
                <a:ea typeface="华文楷体" panose="02010600040101010101" charset="-122"/>
                <a:cs typeface="华文楷体" panose="02010600040101010101" charset="-122"/>
                <a:sym typeface="+mn-ea"/>
              </a:rPr>
              <a:t>vim xxx</a:t>
            </a:r>
            <a:r>
              <a:rPr lang="zh-CN" altLang="en-US" sz="1600" dirty="0">
                <a:latin typeface="华文楷体" panose="02010600040101010101" charset="-122"/>
                <a:ea typeface="华文楷体" panose="02010600040101010101" charset="-122"/>
                <a:cs typeface="华文楷体" panose="02010600040101010101" charset="-122"/>
                <a:sym typeface="+mn-ea"/>
              </a:rPr>
              <a:t>不过这个是可以进行编辑的。</a:t>
            </a:r>
            <a:endParaRPr lang="zh-CN" altLang="en-US" sz="1600" dirty="0">
              <a:latin typeface="华文楷体" panose="02010600040101010101" charset="-122"/>
              <a:ea typeface="华文楷体" panose="02010600040101010101" charset="-122"/>
              <a:cs typeface="华文楷体" panose="02010600040101010101" charset="-122"/>
              <a:sym typeface="+mn-ea"/>
            </a:endParaRPr>
          </a:p>
          <a:p>
            <a:pPr>
              <a:lnSpc>
                <a:spcPct val="130000"/>
              </a:lnSpc>
              <a:spcBef>
                <a:spcPts val="0"/>
              </a:spcBef>
              <a:spcAft>
                <a:spcPts val="0"/>
              </a:spcAft>
            </a:pPr>
            <a:r>
              <a:rPr lang="en-US" altLang="zh-CN" sz="1600" dirty="0" smtClean="0">
                <a:latin typeface="华文楷体" panose="02010600040101010101" charset="-122"/>
                <a:ea typeface="华文楷体" panose="02010600040101010101" charset="-122"/>
                <a:cs typeface="华文楷体" panose="02010600040101010101" charset="-122"/>
              </a:rPr>
              <a:t>        *</a:t>
            </a:r>
            <a:r>
              <a:rPr lang="zh-CN" altLang="en-US" sz="1600" dirty="0">
                <a:latin typeface="华文楷体" panose="02010600040101010101" charset="-122"/>
                <a:ea typeface="华文楷体" panose="02010600040101010101" charset="-122"/>
                <a:cs typeface="华文楷体" panose="02010600040101010101" charset="-122"/>
                <a:sym typeface="+mn-ea"/>
              </a:rPr>
              <a:t>注意：</a:t>
            </a:r>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zh-CN" altLang="en-US" sz="1600" dirty="0">
                <a:latin typeface="华文楷体" panose="02010600040101010101" charset="-122"/>
                <a:ea typeface="华文楷体" panose="02010600040101010101" charset="-122"/>
                <a:cs typeface="华文楷体" panose="02010600040101010101" charset="-122"/>
                <a:sym typeface="+mn-ea"/>
              </a:rPr>
              <a:t>这个文件路径是相对当前目录来说的</a:t>
            </a:r>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zh-CN" altLang="en-US" sz="1600" dirty="0">
                <a:latin typeface="华文楷体" panose="02010600040101010101" charset="-122"/>
                <a:ea typeface="华文楷体" panose="02010600040101010101" charset="-122"/>
                <a:cs typeface="华文楷体" panose="02010600040101010101" charset="-122"/>
                <a:sym typeface="+mn-ea"/>
              </a:rPr>
              <a:t>不管是相对路径还是绝对路径，一定要注意路径要写正确。</a:t>
            </a:r>
            <a:endParaRPr lang="zh-CN" altLang="en-US" sz="1600" dirty="0">
              <a:latin typeface="华文楷体" panose="02010600040101010101" charset="-122"/>
              <a:ea typeface="华文楷体" panose="02010600040101010101" charset="-122"/>
              <a:cs typeface="华文楷体" panose="02010600040101010101" charset="-122"/>
              <a:sym typeface="+mn-ea"/>
            </a:endParaRPr>
          </a:p>
          <a:p>
            <a:pPr>
              <a:lnSpc>
                <a:spcPct val="130000"/>
              </a:lnSpc>
            </a:pPr>
            <a:endParaRPr lang="en-US" altLang="zh-CN" sz="1600" dirty="0" smtClean="0">
              <a:latin typeface="华文楷体" panose="02010600040101010101" charset="-122"/>
              <a:ea typeface="华文楷体" panose="02010600040101010101" charset="-122"/>
              <a:cs typeface="华文楷体" panose="02010600040101010101" charset="-122"/>
            </a:endParaRPr>
          </a:p>
          <a:p>
            <a:pPr>
              <a:lnSpc>
                <a:spcPct val="130000"/>
              </a:lnSpc>
            </a:pPr>
            <a:r>
              <a:rPr 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a:t>
            </a:r>
            <a:r>
              <a:rPr lang="en-US" alt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altLang="en-US" sz="1600" b="1" dirty="0">
                <a:latin typeface="华文楷体" panose="02010600040101010101" charset="-122"/>
                <a:ea typeface="华文楷体" panose="02010600040101010101" charset="-122"/>
                <a:cs typeface="华文楷体" panose="02010600040101010101" charset="-122"/>
                <a:sym typeface="+mn-ea"/>
              </a:rPr>
              <a:t>创建文件</a:t>
            </a:r>
            <a:r>
              <a:rPr lang="en-US" altLang="zh-CN" sz="1600" b="1" dirty="0">
                <a:latin typeface="华文楷体" panose="02010600040101010101" charset="-122"/>
                <a:ea typeface="华文楷体" panose="02010600040101010101" charset="-122"/>
                <a:cs typeface="华文楷体" panose="02010600040101010101" charset="-122"/>
                <a:sym typeface="+mn-ea"/>
              </a:rPr>
              <a:t>/</a:t>
            </a:r>
            <a:r>
              <a:rPr lang="zh-CN" altLang="en-US" sz="1600" b="1" dirty="0">
                <a:latin typeface="华文楷体" panose="02010600040101010101" charset="-122"/>
                <a:ea typeface="华文楷体" panose="02010600040101010101" charset="-122"/>
                <a:cs typeface="华文楷体" panose="02010600040101010101" charset="-122"/>
                <a:sym typeface="+mn-ea"/>
              </a:rPr>
              <a:t>文件夹</a:t>
            </a:r>
            <a:r>
              <a:rPr lang="zh-CN" altLang="en-US" sz="1600" b="1" dirty="0" smtClean="0">
                <a:latin typeface="华文楷体" panose="02010600040101010101" charset="-122"/>
                <a:ea typeface="华文楷体" panose="02010600040101010101" charset="-122"/>
                <a:cs typeface="华文楷体" panose="02010600040101010101" charset="-122"/>
                <a:sym typeface="+mn-ea"/>
              </a:rPr>
              <a:t>：</a:t>
            </a:r>
            <a:endParaRPr lang="zh-CN" altLang="en-US" sz="1600" b="1" dirty="0" smtClean="0">
              <a:latin typeface="华文楷体" panose="02010600040101010101" charset="-122"/>
              <a:ea typeface="华文楷体" panose="02010600040101010101" charset="-122"/>
              <a:cs typeface="华文楷体" panose="02010600040101010101" charset="-122"/>
            </a:endParaRPr>
          </a:p>
          <a:p>
            <a:pPr algn="l">
              <a:lnSpc>
                <a:spcPct val="150000"/>
              </a:lnSpc>
              <a:buSzPct val="25000"/>
            </a:pPr>
            <a:r>
              <a:rPr lang="en-US" altLang="zh-CN" sz="1600" dirty="0" smtClean="0">
                <a:latin typeface="华文楷体" panose="02010600040101010101" charset="-122"/>
                <a:ea typeface="华文楷体" panose="02010600040101010101" charset="-122"/>
                <a:cs typeface="华文楷体" panose="02010600040101010101" charset="-122"/>
                <a:sym typeface="+mn-ea"/>
              </a:rPr>
              <a:t>        1.  </a:t>
            </a:r>
            <a:r>
              <a:rPr lang="en-US" altLang="zh-CN" sz="1600" dirty="0">
                <a:latin typeface="华文楷体" panose="02010600040101010101" charset="-122"/>
                <a:ea typeface="华文楷体" panose="02010600040101010101" charset="-122"/>
                <a:cs typeface="华文楷体" panose="02010600040101010101" charset="-122"/>
                <a:sym typeface="+mn-ea"/>
              </a:rPr>
              <a:t>mkdir xxx </a:t>
            </a:r>
            <a:r>
              <a:rPr lang="zh-CN" altLang="en-US" sz="1600" dirty="0">
                <a:latin typeface="华文楷体" panose="02010600040101010101" charset="-122"/>
                <a:ea typeface="华文楷体" panose="02010600040101010101" charset="-122"/>
                <a:cs typeface="华文楷体" panose="02010600040101010101" charset="-122"/>
                <a:sym typeface="+mn-ea"/>
              </a:rPr>
              <a:t>比如</a:t>
            </a:r>
            <a:r>
              <a:rPr lang="en-US" altLang="zh-CN" sz="1600" dirty="0">
                <a:latin typeface="华文楷体" panose="02010600040101010101" charset="-122"/>
                <a:ea typeface="华文楷体" panose="02010600040101010101" charset="-122"/>
                <a:cs typeface="华文楷体" panose="02010600040101010101" charset="-122"/>
                <a:sym typeface="+mn-ea"/>
              </a:rPr>
              <a:t>mkdir test_ws</a:t>
            </a:r>
            <a:r>
              <a:rPr lang="zh-CN" altLang="en-US" sz="1600" dirty="0">
                <a:latin typeface="华文楷体" panose="02010600040101010101" charset="-122"/>
                <a:ea typeface="华文楷体" panose="02010600040101010101" charset="-122"/>
                <a:cs typeface="华文楷体" panose="02010600040101010101" charset="-122"/>
                <a:sym typeface="+mn-ea"/>
              </a:rPr>
              <a:t>创建</a:t>
            </a:r>
            <a:r>
              <a:rPr lang="en-US" altLang="zh-CN" sz="1600" dirty="0">
                <a:latin typeface="华文楷体" panose="02010600040101010101" charset="-122"/>
                <a:ea typeface="华文楷体" panose="02010600040101010101" charset="-122"/>
                <a:cs typeface="华文楷体" panose="02010600040101010101" charset="-122"/>
                <a:sym typeface="+mn-ea"/>
              </a:rPr>
              <a:t>test_ws</a:t>
            </a:r>
            <a:r>
              <a:rPr lang="zh-CN" altLang="en-US" sz="1600" dirty="0">
                <a:latin typeface="华文楷体" panose="02010600040101010101" charset="-122"/>
                <a:ea typeface="华文楷体" panose="02010600040101010101" charset="-122"/>
                <a:cs typeface="华文楷体" panose="02010600040101010101" charset="-122"/>
                <a:sym typeface="+mn-ea"/>
              </a:rPr>
              <a:t>文件夹</a:t>
            </a:r>
            <a:r>
              <a:rPr lang="en-US" altLang="zh-CN" sz="1600" dirty="0">
                <a:latin typeface="华文楷体" panose="02010600040101010101" charset="-122"/>
                <a:ea typeface="华文楷体" panose="02010600040101010101" charset="-122"/>
                <a:cs typeface="华文楷体" panose="02010600040101010101" charset="-122"/>
                <a:sym typeface="+mn-ea"/>
              </a:rPr>
              <a:t>; mkdir test_ws/src -p </a:t>
            </a:r>
            <a:r>
              <a:rPr lang="zh-CN" altLang="en-US" sz="1600" dirty="0">
                <a:latin typeface="华文楷体" panose="02010600040101010101" charset="-122"/>
                <a:ea typeface="华文楷体" panose="02010600040101010101" charset="-122"/>
                <a:cs typeface="华文楷体" panose="02010600040101010101" charset="-122"/>
                <a:sym typeface="+mn-ea"/>
              </a:rPr>
              <a:t>创建</a:t>
            </a:r>
            <a:r>
              <a:rPr lang="en-US" altLang="zh-CN" sz="1600" dirty="0">
                <a:latin typeface="华文楷体" panose="02010600040101010101" charset="-122"/>
                <a:ea typeface="华文楷体" panose="02010600040101010101" charset="-122"/>
                <a:cs typeface="华文楷体" panose="02010600040101010101" charset="-122"/>
                <a:sym typeface="+mn-ea"/>
              </a:rPr>
              <a:t>test_ws</a:t>
            </a:r>
            <a:r>
              <a:rPr lang="zh-CN" altLang="en-US" sz="1600" dirty="0">
                <a:latin typeface="华文楷体" panose="02010600040101010101" charset="-122"/>
                <a:ea typeface="华文楷体" panose="02010600040101010101" charset="-122"/>
                <a:cs typeface="华文楷体" panose="02010600040101010101" charset="-122"/>
                <a:sym typeface="+mn-ea"/>
              </a:rPr>
              <a:t>并在其目录下创建</a:t>
            </a:r>
            <a:r>
              <a:rPr lang="en-US" altLang="zh-CN" sz="1600" dirty="0">
                <a:latin typeface="华文楷体" panose="02010600040101010101" charset="-122"/>
                <a:ea typeface="华文楷体" panose="02010600040101010101" charset="-122"/>
                <a:cs typeface="华文楷体" panose="02010600040101010101" charset="-122"/>
                <a:sym typeface="+mn-ea"/>
              </a:rPr>
              <a:t>src</a:t>
            </a:r>
            <a:r>
              <a:rPr lang="zh-CN" altLang="en-US" sz="1600" dirty="0">
                <a:latin typeface="华文楷体" panose="02010600040101010101" charset="-122"/>
                <a:ea typeface="华文楷体" panose="02010600040101010101" charset="-122"/>
                <a:cs typeface="华文楷体" panose="02010600040101010101" charset="-122"/>
                <a:sym typeface="+mn-ea"/>
              </a:rPr>
              <a:t>目录</a:t>
            </a:r>
            <a:endParaRPr lang="en-US" altLang="zh-CN" sz="1600" dirty="0">
              <a:latin typeface="华文楷体" panose="02010600040101010101" charset="-122"/>
              <a:ea typeface="华文楷体" panose="02010600040101010101" charset="-122"/>
              <a:cs typeface="华文楷体" panose="02010600040101010101" charset="-122"/>
            </a:endParaRPr>
          </a:p>
          <a:p>
            <a:pPr algn="l">
              <a:lnSpc>
                <a:spcPct val="150000"/>
              </a:lnSpc>
              <a:buSzPct val="25000"/>
            </a:pPr>
            <a:r>
              <a:rPr lang="en-US" altLang="zh-CN" sz="1600" dirty="0">
                <a:latin typeface="华文楷体" panose="02010600040101010101" charset="-122"/>
                <a:ea typeface="华文楷体" panose="02010600040101010101" charset="-122"/>
                <a:cs typeface="华文楷体" panose="02010600040101010101" charset="-122"/>
                <a:sym typeface="+mn-ea"/>
              </a:rPr>
              <a:t>        2.  touch xxx </a:t>
            </a:r>
            <a:r>
              <a:rPr lang="zh-CN" altLang="en-US" sz="1600" dirty="0">
                <a:latin typeface="华文楷体" panose="02010600040101010101" charset="-122"/>
                <a:ea typeface="华文楷体" panose="02010600040101010101" charset="-122"/>
                <a:cs typeface="华文楷体" panose="02010600040101010101" charset="-122"/>
                <a:sym typeface="+mn-ea"/>
              </a:rPr>
              <a:t>创建文件</a:t>
            </a:r>
            <a:r>
              <a:rPr lang="en-US" altLang="zh-CN" sz="1600" dirty="0">
                <a:latin typeface="华文楷体" panose="02010600040101010101" charset="-122"/>
                <a:ea typeface="华文楷体" panose="02010600040101010101" charset="-122"/>
                <a:cs typeface="华文楷体" panose="02010600040101010101" charset="-122"/>
                <a:sym typeface="+mn-ea"/>
              </a:rPr>
              <a:t>,</a:t>
            </a:r>
            <a:r>
              <a:rPr lang="zh-CN" altLang="en-US" sz="1600" dirty="0">
                <a:latin typeface="华文楷体" panose="02010600040101010101" charset="-122"/>
                <a:ea typeface="华文楷体" panose="02010600040101010101" charset="-122"/>
                <a:cs typeface="华文楷体" panose="02010600040101010101" charset="-122"/>
                <a:sym typeface="+mn-ea"/>
              </a:rPr>
              <a:t>比如</a:t>
            </a:r>
            <a:r>
              <a:rPr lang="en-US" altLang="zh-CN" sz="1600" dirty="0">
                <a:latin typeface="华文楷体" panose="02010600040101010101" charset="-122"/>
                <a:ea typeface="华文楷体" panose="02010600040101010101" charset="-122"/>
                <a:cs typeface="华文楷体" panose="02010600040101010101" charset="-122"/>
                <a:sym typeface="+mn-ea"/>
              </a:rPr>
              <a:t>touch word1.txt </a:t>
            </a:r>
            <a:r>
              <a:rPr lang="zh-CN" altLang="en-US" sz="1600" dirty="0">
                <a:latin typeface="华文楷体" panose="02010600040101010101" charset="-122"/>
                <a:ea typeface="华文楷体" panose="02010600040101010101" charset="-122"/>
                <a:cs typeface="华文楷体" panose="02010600040101010101" charset="-122"/>
                <a:sym typeface="+mn-ea"/>
              </a:rPr>
              <a:t>创建新文件</a:t>
            </a:r>
            <a:r>
              <a:rPr lang="en-US" altLang="zh-CN" sz="1600" dirty="0">
                <a:latin typeface="华文楷体" panose="02010600040101010101" charset="-122"/>
                <a:ea typeface="华文楷体" panose="02010600040101010101" charset="-122"/>
                <a:cs typeface="华文楷体" panose="02010600040101010101" charset="-122"/>
                <a:sym typeface="+mn-ea"/>
              </a:rPr>
              <a:t>word1.txt</a:t>
            </a:r>
            <a:endParaRPr lang="en-US" altLang="zh-CN" sz="1600" dirty="0">
              <a:latin typeface="华文楷体" panose="02010600040101010101" charset="-122"/>
              <a:ea typeface="华文楷体" panose="02010600040101010101" charset="-122"/>
              <a:cs typeface="华文楷体" panose="02010600040101010101" charset="-122"/>
            </a:endParaRPr>
          </a:p>
          <a:p>
            <a:pPr algn="l">
              <a:lnSpc>
                <a:spcPct val="150000"/>
              </a:lnSpc>
              <a:buSzPct val="25000"/>
            </a:pPr>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zh-CN" altLang="en-US" sz="1600" dirty="0">
                <a:latin typeface="华文楷体" panose="02010600040101010101" charset="-122"/>
                <a:ea typeface="华文楷体" panose="02010600040101010101" charset="-122"/>
                <a:cs typeface="华文楷体" panose="02010600040101010101" charset="-122"/>
                <a:sym typeface="+mn-ea"/>
              </a:rPr>
              <a:t>也可以用</a:t>
            </a:r>
            <a:r>
              <a:rPr lang="en-US" altLang="zh-CN" sz="1600" dirty="0">
                <a:latin typeface="华文楷体" panose="02010600040101010101" charset="-122"/>
                <a:ea typeface="华文楷体" panose="02010600040101010101" charset="-122"/>
                <a:cs typeface="华文楷体" panose="02010600040101010101" charset="-122"/>
                <a:sym typeface="+mn-ea"/>
              </a:rPr>
              <a:t>vim xxx </a:t>
            </a:r>
            <a:r>
              <a:rPr lang="zh-CN" altLang="en-US" sz="1600" dirty="0">
                <a:latin typeface="华文楷体" panose="02010600040101010101" charset="-122"/>
                <a:ea typeface="华文楷体" panose="02010600040101010101" charset="-122"/>
                <a:cs typeface="华文楷体" panose="02010600040101010101" charset="-122"/>
                <a:sym typeface="+mn-ea"/>
              </a:rPr>
              <a:t>比如</a:t>
            </a:r>
            <a:r>
              <a:rPr lang="en-US" altLang="zh-CN" sz="1600" dirty="0">
                <a:latin typeface="华文楷体" panose="02010600040101010101" charset="-122"/>
                <a:ea typeface="华文楷体" panose="02010600040101010101" charset="-122"/>
                <a:cs typeface="华文楷体" panose="02010600040101010101" charset="-122"/>
                <a:sym typeface="+mn-ea"/>
              </a:rPr>
              <a:t> vim word1.txt (</a:t>
            </a:r>
            <a:r>
              <a:rPr lang="zh-CN" altLang="en-US" sz="1600" dirty="0">
                <a:latin typeface="华文楷体" panose="02010600040101010101" charset="-122"/>
                <a:ea typeface="华文楷体" panose="02010600040101010101" charset="-122"/>
                <a:cs typeface="华文楷体" panose="02010600040101010101" charset="-122"/>
                <a:sym typeface="+mn-ea"/>
              </a:rPr>
              <a:t>文件不存在时</a:t>
            </a:r>
            <a:r>
              <a:rPr lang="en-US" altLang="zh-CN" sz="1600" dirty="0">
                <a:latin typeface="华文楷体" panose="02010600040101010101" charset="-122"/>
                <a:ea typeface="华文楷体" panose="02010600040101010101" charset="-122"/>
                <a:cs typeface="华文楷体" panose="02010600040101010101" charset="-122"/>
                <a:sym typeface="+mn-ea"/>
              </a:rPr>
              <a:t>)</a:t>
            </a:r>
            <a:r>
              <a:rPr lang="zh-CN" altLang="en-US" sz="1600" dirty="0">
                <a:latin typeface="华文楷体" panose="02010600040101010101" charset="-122"/>
                <a:ea typeface="华文楷体" panose="02010600040101010101" charset="-122"/>
                <a:cs typeface="华文楷体" panose="02010600040101010101" charset="-122"/>
                <a:sym typeface="+mn-ea"/>
              </a:rPr>
              <a:t>打开一个新文件</a:t>
            </a:r>
            <a:r>
              <a:rPr lang="en-US" altLang="zh-CN" sz="1600" dirty="0">
                <a:latin typeface="华文楷体" panose="02010600040101010101" charset="-122"/>
                <a:ea typeface="华文楷体" panose="02010600040101010101" charset="-122"/>
                <a:cs typeface="华文楷体" panose="02010600040101010101" charset="-122"/>
                <a:sym typeface="+mn-ea"/>
              </a:rPr>
              <a:t>word1.txt</a:t>
            </a:r>
            <a:r>
              <a:rPr lang="zh-CN" altLang="en-US" sz="1600" dirty="0">
                <a:latin typeface="华文楷体" panose="02010600040101010101" charset="-122"/>
                <a:ea typeface="华文楷体" panose="02010600040101010101" charset="-122"/>
                <a:cs typeface="华文楷体" panose="02010600040101010101" charset="-122"/>
                <a:sym typeface="+mn-ea"/>
              </a:rPr>
              <a:t>，此时如果选择保存，则文件创建完成，否则不会生成新文件</a:t>
            </a:r>
            <a:endParaRPr lang="en-US" altLang="zh-CN" sz="1600" dirty="0" smtClean="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6032500" cy="60007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l">
              <a:lnSpc>
                <a:spcPct val="130000"/>
              </a:lnSpc>
              <a:buClrTx/>
              <a:buSzTx/>
              <a:buNone/>
            </a:pP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4.2 终端的命令行操作</a:t>
            </a:r>
            <a:endPar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2" name="文本框 1"/>
          <p:cNvSpPr txBox="1"/>
          <p:nvPr/>
        </p:nvSpPr>
        <p:spPr>
          <a:xfrm>
            <a:off x="579755" y="882015"/>
            <a:ext cx="10871200" cy="4744720"/>
          </a:xfrm>
          <a:prstGeom prst="rect">
            <a:avLst/>
          </a:prstGeom>
          <a:noFill/>
        </p:spPr>
        <p:txBody>
          <a:bodyPr wrap="square" rtlCol="0">
            <a:spAutoFit/>
          </a:bodyPr>
          <a:p>
            <a:pPr>
              <a:lnSpc>
                <a:spcPct val="130000"/>
              </a:lnSpc>
            </a:pPr>
            <a:r>
              <a:rPr 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a:t>
            </a:r>
            <a:r>
              <a:rPr lang="en-US" alt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sz="1600" b="1" dirty="0" smtClean="0">
                <a:latin typeface="华文楷体" panose="02010600040101010101" charset="-122"/>
                <a:ea typeface="华文楷体" panose="02010600040101010101" charset="-122"/>
                <a:cs typeface="华文楷体" panose="02010600040101010101" charset="-122"/>
              </a:rPr>
              <a:t>复制文件</a:t>
            </a:r>
            <a:r>
              <a:rPr lang="zh-CN" altLang="en-US" sz="1600" b="1" dirty="0" smtClean="0">
                <a:latin typeface="华文楷体" panose="02010600040101010101" charset="-122"/>
                <a:ea typeface="华文楷体" panose="02010600040101010101" charset="-122"/>
                <a:cs typeface="华文楷体" panose="02010600040101010101" charset="-122"/>
              </a:rPr>
              <a:t>：</a:t>
            </a:r>
            <a:endParaRPr lang="zh-CN" altLang="en-US" sz="1600" b="1" dirty="0" smtClean="0">
              <a:latin typeface="华文楷体" panose="02010600040101010101" charset="-122"/>
              <a:ea typeface="华文楷体" panose="02010600040101010101" charset="-122"/>
              <a:cs typeface="华文楷体" panose="02010600040101010101" charset="-122"/>
            </a:endParaRPr>
          </a:p>
          <a:p>
            <a:pPr algn="l">
              <a:lnSpc>
                <a:spcPct val="150000"/>
              </a:lnSpc>
              <a:buSzPct val="25000"/>
            </a:pPr>
            <a:r>
              <a:rPr lang="en-US" altLang="zh-CN" sz="1600" dirty="0" smtClean="0">
                <a:latin typeface="华文楷体" panose="02010600040101010101" charset="-122"/>
                <a:ea typeface="华文楷体" panose="02010600040101010101" charset="-122"/>
                <a:cs typeface="华文楷体" panose="02010600040101010101" charset="-122"/>
              </a:rPr>
              <a:t>        </a:t>
            </a:r>
            <a:r>
              <a:rPr lang="en-US" altLang="zh-CN" sz="1600" dirty="0">
                <a:latin typeface="华文楷体" panose="02010600040101010101" charset="-122"/>
                <a:ea typeface="华文楷体" panose="02010600040101010101" charset="-122"/>
                <a:cs typeface="华文楷体" panose="02010600040101010101" charset="-122"/>
                <a:sym typeface="+mn-ea"/>
              </a:rPr>
              <a:t>cp </a:t>
            </a:r>
            <a:r>
              <a:rPr lang="en-US" altLang="zh-CN" sz="1600" dirty="0">
                <a:solidFill>
                  <a:srgbClr val="00B050"/>
                </a:solidFill>
                <a:latin typeface="华文楷体" panose="02010600040101010101" charset="-122"/>
                <a:ea typeface="华文楷体" panose="02010600040101010101" charset="-122"/>
                <a:cs typeface="华文楷体" panose="02010600040101010101" charset="-122"/>
                <a:sym typeface="+mn-ea"/>
              </a:rPr>
              <a:t>xxx1</a:t>
            </a:r>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en-US" altLang="zh-CN" sz="1600" dirty="0">
                <a:solidFill>
                  <a:srgbClr val="0070C0"/>
                </a:solidFill>
                <a:latin typeface="华文楷体" panose="02010600040101010101" charset="-122"/>
                <a:ea typeface="华文楷体" panose="02010600040101010101" charset="-122"/>
                <a:cs typeface="华文楷体" panose="02010600040101010101" charset="-122"/>
                <a:sym typeface="+mn-ea"/>
              </a:rPr>
              <a:t>xxx3</a:t>
            </a:r>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zh-CN" altLang="en-US" sz="1600" dirty="0">
                <a:latin typeface="华文楷体" panose="02010600040101010101" charset="-122"/>
                <a:ea typeface="华文楷体" panose="02010600040101010101" charset="-122"/>
                <a:cs typeface="华文楷体" panose="02010600040101010101" charset="-122"/>
                <a:sym typeface="+mn-ea"/>
              </a:rPr>
              <a:t>复制文件到某个目录</a:t>
            </a:r>
            <a:r>
              <a:rPr lang="en-US" altLang="zh-CN" sz="1600" dirty="0">
                <a:latin typeface="华文楷体" panose="02010600040101010101" charset="-122"/>
                <a:ea typeface="华文楷体" panose="02010600040101010101" charset="-122"/>
                <a:cs typeface="华文楷体" panose="02010600040101010101" charset="-122"/>
                <a:sym typeface="+mn-ea"/>
              </a:rPr>
              <a:t>,</a:t>
            </a:r>
            <a:r>
              <a:rPr lang="zh-CN" altLang="en-US" sz="1600" dirty="0">
                <a:latin typeface="华文楷体" panose="02010600040101010101" charset="-122"/>
                <a:ea typeface="华文楷体" panose="02010600040101010101" charset="-122"/>
                <a:cs typeface="华文楷体" panose="02010600040101010101" charset="-122"/>
                <a:sym typeface="+mn-ea"/>
              </a:rPr>
              <a:t>比如</a:t>
            </a:r>
            <a:r>
              <a:rPr lang="en-US" altLang="zh-CN" sz="1600" dirty="0">
                <a:latin typeface="华文楷体" panose="02010600040101010101" charset="-122"/>
                <a:ea typeface="华文楷体" panose="02010600040101010101" charset="-122"/>
                <a:cs typeface="华文楷体" panose="02010600040101010101" charset="-122"/>
                <a:sym typeface="+mn-ea"/>
              </a:rPr>
              <a:t> cp word1.txt test_ws/src </a:t>
            </a:r>
            <a:r>
              <a:rPr lang="zh-CN" altLang="en-US" sz="1600" dirty="0">
                <a:latin typeface="华文楷体" panose="02010600040101010101" charset="-122"/>
                <a:ea typeface="华文楷体" panose="02010600040101010101" charset="-122"/>
                <a:cs typeface="华文楷体" panose="02010600040101010101" charset="-122"/>
                <a:sym typeface="+mn-ea"/>
              </a:rPr>
              <a:t>复制</a:t>
            </a:r>
            <a:r>
              <a:rPr lang="en-US" altLang="zh-CN" sz="1600" dirty="0">
                <a:latin typeface="华文楷体" panose="02010600040101010101" charset="-122"/>
                <a:ea typeface="华文楷体" panose="02010600040101010101" charset="-122"/>
                <a:cs typeface="华文楷体" panose="02010600040101010101" charset="-122"/>
                <a:sym typeface="+mn-ea"/>
              </a:rPr>
              <a:t>word1.txt</a:t>
            </a:r>
            <a:r>
              <a:rPr lang="zh-CN" altLang="en-US" sz="1600" dirty="0">
                <a:latin typeface="华文楷体" panose="02010600040101010101" charset="-122"/>
                <a:ea typeface="华文楷体" panose="02010600040101010101" charset="-122"/>
                <a:cs typeface="华文楷体" panose="02010600040101010101" charset="-122"/>
                <a:sym typeface="+mn-ea"/>
              </a:rPr>
              <a:t>到</a:t>
            </a:r>
            <a:r>
              <a:rPr lang="en-US" altLang="zh-CN" sz="1600" dirty="0">
                <a:latin typeface="华文楷体" panose="02010600040101010101" charset="-122"/>
                <a:ea typeface="华文楷体" panose="02010600040101010101" charset="-122"/>
                <a:cs typeface="华文楷体" panose="02010600040101010101" charset="-122"/>
                <a:sym typeface="+mn-ea"/>
              </a:rPr>
              <a:t>test_ws/src</a:t>
            </a:r>
            <a:r>
              <a:rPr lang="zh-CN" altLang="en-US" sz="1600" dirty="0">
                <a:latin typeface="华文楷体" panose="02010600040101010101" charset="-122"/>
                <a:ea typeface="华文楷体" panose="02010600040101010101" charset="-122"/>
                <a:cs typeface="华文楷体" panose="02010600040101010101" charset="-122"/>
                <a:sym typeface="+mn-ea"/>
              </a:rPr>
              <a:t>目录下</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50000"/>
              </a:lnSpc>
              <a:buSzPct val="25000"/>
            </a:pPr>
            <a:r>
              <a:rPr lang="en-US" altLang="zh-CN" sz="1600" dirty="0">
                <a:latin typeface="华文楷体" panose="02010600040101010101" charset="-122"/>
                <a:ea typeface="华文楷体" panose="02010600040101010101" charset="-122"/>
                <a:cs typeface="华文楷体" panose="02010600040101010101" charset="-122"/>
                <a:sym typeface="+mn-ea"/>
              </a:rPr>
              <a:t>        cp </a:t>
            </a:r>
            <a:r>
              <a:rPr lang="en-US" altLang="zh-CN" sz="1600" dirty="0">
                <a:solidFill>
                  <a:srgbClr val="0070C0"/>
                </a:solidFill>
                <a:latin typeface="华文楷体" panose="02010600040101010101" charset="-122"/>
                <a:ea typeface="华文楷体" panose="02010600040101010101" charset="-122"/>
                <a:cs typeface="华文楷体" panose="02010600040101010101" charset="-122"/>
                <a:sym typeface="+mn-ea"/>
              </a:rPr>
              <a:t>xxx2 xxx3</a:t>
            </a:r>
            <a:r>
              <a:rPr lang="en-US" altLang="zh-CN" sz="1600" dirty="0">
                <a:latin typeface="华文楷体" panose="02010600040101010101" charset="-122"/>
                <a:ea typeface="华文楷体" panose="02010600040101010101" charset="-122"/>
                <a:cs typeface="华文楷体" panose="02010600040101010101" charset="-122"/>
                <a:sym typeface="+mn-ea"/>
              </a:rPr>
              <a:t> -r </a:t>
            </a:r>
            <a:r>
              <a:rPr lang="zh-CN" altLang="en-US" sz="1600" dirty="0">
                <a:latin typeface="华文楷体" panose="02010600040101010101" charset="-122"/>
                <a:ea typeface="华文楷体" panose="02010600040101010101" charset="-122"/>
                <a:cs typeface="华文楷体" panose="02010600040101010101" charset="-122"/>
                <a:sym typeface="+mn-ea"/>
              </a:rPr>
              <a:t>复制整个文件夹及其下文件到某个目录</a:t>
            </a:r>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zh-CN" altLang="en-US" sz="1600" dirty="0">
                <a:latin typeface="华文楷体" panose="02010600040101010101" charset="-122"/>
                <a:ea typeface="华文楷体" panose="02010600040101010101" charset="-122"/>
                <a:cs typeface="华文楷体" panose="02010600040101010101" charset="-122"/>
                <a:sym typeface="+mn-ea"/>
              </a:rPr>
              <a:t>比如</a:t>
            </a:r>
            <a:r>
              <a:rPr lang="en-US" altLang="zh-CN" sz="1600" dirty="0">
                <a:latin typeface="华文楷体" panose="02010600040101010101" charset="-122"/>
                <a:ea typeface="华文楷体" panose="02010600040101010101" charset="-122"/>
                <a:cs typeface="华文楷体" panose="02010600040101010101" charset="-122"/>
                <a:sym typeface="+mn-ea"/>
              </a:rPr>
              <a:t> cp test_ws/src  test_ws2</a:t>
            </a:r>
            <a:r>
              <a:rPr lang="zh-CN" altLang="en-US" sz="1600" dirty="0">
                <a:latin typeface="华文楷体" panose="02010600040101010101" charset="-122"/>
                <a:ea typeface="华文楷体" panose="02010600040101010101" charset="-122"/>
                <a:cs typeface="华文楷体" panose="02010600040101010101" charset="-122"/>
                <a:sym typeface="+mn-ea"/>
              </a:rPr>
              <a:t>复制</a:t>
            </a:r>
            <a:r>
              <a:rPr lang="en-US" altLang="zh-CN" sz="1600" dirty="0">
                <a:latin typeface="华文楷体" panose="02010600040101010101" charset="-122"/>
                <a:ea typeface="华文楷体" panose="02010600040101010101" charset="-122"/>
                <a:cs typeface="华文楷体" panose="02010600040101010101" charset="-122"/>
                <a:sym typeface="+mn-ea"/>
              </a:rPr>
              <a:t>test_ws/src</a:t>
            </a:r>
            <a:r>
              <a:rPr lang="zh-CN" altLang="en-US" sz="1600" dirty="0">
                <a:latin typeface="华文楷体" panose="02010600040101010101" charset="-122"/>
                <a:ea typeface="华文楷体" panose="02010600040101010101" charset="-122"/>
                <a:cs typeface="华文楷体" panose="02010600040101010101" charset="-122"/>
                <a:sym typeface="+mn-ea"/>
              </a:rPr>
              <a:t>文件及子文件到</a:t>
            </a:r>
            <a:r>
              <a:rPr lang="en-US" altLang="zh-CN" sz="1600" dirty="0">
                <a:latin typeface="华文楷体" panose="02010600040101010101" charset="-122"/>
                <a:ea typeface="华文楷体" panose="02010600040101010101" charset="-122"/>
                <a:cs typeface="华文楷体" panose="02010600040101010101" charset="-122"/>
                <a:sym typeface="+mn-ea"/>
              </a:rPr>
              <a:t> test_ws2</a:t>
            </a:r>
            <a:r>
              <a:rPr lang="zh-CN" altLang="en-US" sz="1600" dirty="0">
                <a:latin typeface="华文楷体" panose="02010600040101010101" charset="-122"/>
                <a:ea typeface="华文楷体" panose="02010600040101010101" charset="-122"/>
                <a:cs typeface="华文楷体" panose="02010600040101010101" charset="-122"/>
                <a:sym typeface="+mn-ea"/>
              </a:rPr>
              <a:t>文件夹</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50000"/>
              </a:lnSpc>
              <a:buSzPct val="25000"/>
            </a:pPr>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zh-CN" altLang="en-US" sz="1600" dirty="0">
                <a:latin typeface="华文楷体" panose="02010600040101010101" charset="-122"/>
                <a:ea typeface="华文楷体" panose="02010600040101010101" charset="-122"/>
                <a:cs typeface="华文楷体" panose="02010600040101010101" charset="-122"/>
                <a:sym typeface="+mn-ea"/>
              </a:rPr>
              <a:t>上述方式当目标文件目录存在相同文件时</a:t>
            </a:r>
            <a:r>
              <a:rPr lang="zh-CN" altLang="en-US" sz="1600" dirty="0">
                <a:latin typeface="华文楷体" panose="02010600040101010101" charset="-122"/>
                <a:ea typeface="华文楷体" panose="02010600040101010101" charset="-122"/>
                <a:cs typeface="华文楷体" panose="02010600040101010101" charset="-122"/>
                <a:sym typeface="+mn-ea"/>
              </a:rPr>
              <a:t>默认</a:t>
            </a:r>
            <a:r>
              <a:rPr lang="zh-CN" altLang="en-US" sz="1600" dirty="0">
                <a:latin typeface="华文楷体" panose="02010600040101010101" charset="-122"/>
                <a:ea typeface="华文楷体" panose="02010600040101010101" charset="-122"/>
                <a:cs typeface="华文楷体" panose="02010600040101010101" charset="-122"/>
                <a:sym typeface="+mn-ea"/>
              </a:rPr>
              <a:t>直接覆盖而不提示，如果需要提示是否覆盖，则改为</a:t>
            </a:r>
            <a:r>
              <a:rPr lang="en-US" altLang="zh-CN" sz="1600" dirty="0">
                <a:latin typeface="华文楷体" panose="02010600040101010101" charset="-122"/>
                <a:ea typeface="华文楷体" panose="02010600040101010101" charset="-122"/>
                <a:cs typeface="华文楷体" panose="02010600040101010101" charset="-122"/>
                <a:sym typeface="+mn-ea"/>
              </a:rPr>
              <a:t>-ri </a:t>
            </a:r>
            <a:r>
              <a:rPr lang="zh-CN" altLang="en-US" sz="1600" dirty="0">
                <a:latin typeface="华文楷体" panose="02010600040101010101" charset="-122"/>
                <a:ea typeface="华文楷体" panose="02010600040101010101" charset="-122"/>
                <a:cs typeface="华文楷体" panose="02010600040101010101" charset="-122"/>
                <a:sym typeface="+mn-ea"/>
              </a:rPr>
              <a:t>覆盖则输入</a:t>
            </a:r>
            <a:r>
              <a:rPr lang="en-US" altLang="zh-CN" sz="1600" dirty="0">
                <a:latin typeface="华文楷体" panose="02010600040101010101" charset="-122"/>
                <a:ea typeface="华文楷体" panose="02010600040101010101" charset="-122"/>
                <a:cs typeface="华文楷体" panose="02010600040101010101" charset="-122"/>
                <a:sym typeface="+mn-ea"/>
              </a:rPr>
              <a:t>y</a:t>
            </a:r>
            <a:r>
              <a:rPr lang="zh-CN" altLang="en-US" sz="1600" dirty="0">
                <a:latin typeface="华文楷体" panose="02010600040101010101" charset="-122"/>
                <a:ea typeface="华文楷体" panose="02010600040101010101" charset="-122"/>
                <a:cs typeface="华文楷体" panose="02010600040101010101" charset="-122"/>
                <a:sym typeface="+mn-ea"/>
              </a:rPr>
              <a:t>回车，不覆盖则输入</a:t>
            </a:r>
            <a:r>
              <a:rPr lang="en-US" altLang="zh-CN" sz="1600" dirty="0">
                <a:latin typeface="华文楷体" panose="02010600040101010101" charset="-122"/>
                <a:ea typeface="华文楷体" panose="02010600040101010101" charset="-122"/>
                <a:cs typeface="华文楷体" panose="02010600040101010101" charset="-122"/>
                <a:sym typeface="+mn-ea"/>
              </a:rPr>
              <a:t>n</a:t>
            </a:r>
            <a:r>
              <a:rPr lang="zh-CN" altLang="en-US" sz="1600" dirty="0">
                <a:latin typeface="华文楷体" panose="02010600040101010101" charset="-122"/>
                <a:ea typeface="华文楷体" panose="02010600040101010101" charset="-122"/>
                <a:cs typeface="华文楷体" panose="02010600040101010101" charset="-122"/>
                <a:sym typeface="+mn-ea"/>
              </a:rPr>
              <a:t>回车</a:t>
            </a:r>
            <a:r>
              <a:rPr lang="zh-CN" sz="1600" dirty="0">
                <a:latin typeface="华文楷体" panose="02010600040101010101" charset="-122"/>
                <a:ea typeface="华文楷体" panose="02010600040101010101" charset="-122"/>
                <a:cs typeface="华文楷体" panose="02010600040101010101" charset="-122"/>
              </a:rPr>
              <a:t>；</a:t>
            </a:r>
            <a:r>
              <a:rPr lang="zh-CN" altLang="en-US" sz="1600" dirty="0">
                <a:latin typeface="华文楷体" panose="02010600040101010101" charset="-122"/>
                <a:ea typeface="华文楷体" panose="02010600040101010101" charset="-122"/>
                <a:cs typeface="华文楷体" panose="02010600040101010101" charset="-122"/>
                <a:sym typeface="+mn-ea"/>
              </a:rPr>
              <a:t>如果需要不覆盖的复制可以直接加</a:t>
            </a:r>
            <a:r>
              <a:rPr lang="en-US" altLang="zh-CN" sz="1600" dirty="0">
                <a:latin typeface="华文楷体" panose="02010600040101010101" charset="-122"/>
                <a:ea typeface="华文楷体" panose="02010600040101010101" charset="-122"/>
                <a:cs typeface="华文楷体" panose="02010600040101010101" charset="-122"/>
                <a:sym typeface="+mn-ea"/>
              </a:rPr>
              <a:t>-rn</a:t>
            </a:r>
            <a:r>
              <a:rPr lang="zh-CN" altLang="en-US" sz="1600" dirty="0">
                <a:latin typeface="华文楷体" panose="02010600040101010101" charset="-122"/>
                <a:ea typeface="华文楷体" panose="02010600040101010101" charset="-122"/>
                <a:cs typeface="华文楷体" panose="02010600040101010101" charset="-122"/>
                <a:sym typeface="+mn-ea"/>
              </a:rPr>
              <a:t>。</a:t>
            </a:r>
            <a:endParaRPr lang="zh-CN" altLang="en-US" sz="1600" dirty="0">
              <a:latin typeface="华文楷体" panose="02010600040101010101" charset="-122"/>
              <a:ea typeface="华文楷体" panose="02010600040101010101" charset="-122"/>
              <a:cs typeface="华文楷体" panose="02010600040101010101" charset="-122"/>
            </a:endParaRPr>
          </a:p>
          <a:p>
            <a:pPr>
              <a:lnSpc>
                <a:spcPct val="130000"/>
              </a:lnSpc>
            </a:pPr>
            <a:endParaRPr lang="en-US" altLang="zh-CN" sz="1600" dirty="0" smtClean="0">
              <a:latin typeface="华文楷体" panose="02010600040101010101" charset="-122"/>
              <a:ea typeface="华文楷体" panose="02010600040101010101" charset="-122"/>
              <a:cs typeface="华文楷体" panose="02010600040101010101" charset="-122"/>
            </a:endParaRPr>
          </a:p>
          <a:p>
            <a:pPr>
              <a:lnSpc>
                <a:spcPct val="130000"/>
              </a:lnSpc>
            </a:pPr>
            <a:r>
              <a:rPr 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a:t>
            </a:r>
            <a:r>
              <a:rPr lang="en-US" alt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altLang="en-US" sz="1600" b="1" dirty="0">
                <a:latin typeface="华文楷体" panose="02010600040101010101" charset="-122"/>
                <a:ea typeface="华文楷体" panose="02010600040101010101" charset="-122"/>
                <a:cs typeface="华文楷体" panose="02010600040101010101" charset="-122"/>
                <a:sym typeface="+mn-ea"/>
              </a:rPr>
              <a:t>移动文件</a:t>
            </a:r>
            <a:r>
              <a:rPr lang="zh-CN" altLang="en-US" sz="1600" b="1" dirty="0" smtClean="0">
                <a:latin typeface="华文楷体" panose="02010600040101010101" charset="-122"/>
                <a:ea typeface="华文楷体" panose="02010600040101010101" charset="-122"/>
                <a:cs typeface="华文楷体" panose="02010600040101010101" charset="-122"/>
                <a:sym typeface="+mn-ea"/>
              </a:rPr>
              <a:t>：</a:t>
            </a:r>
            <a:endParaRPr lang="zh-CN" altLang="en-US" sz="1600" b="1" dirty="0" smtClean="0">
              <a:latin typeface="华文楷体" panose="02010600040101010101" charset="-122"/>
              <a:ea typeface="华文楷体" panose="02010600040101010101" charset="-122"/>
              <a:cs typeface="华文楷体" panose="02010600040101010101" charset="-122"/>
            </a:endParaRPr>
          </a:p>
          <a:p>
            <a:pPr algn="l">
              <a:lnSpc>
                <a:spcPct val="150000"/>
              </a:lnSpc>
              <a:buSzPct val="25000"/>
            </a:pPr>
            <a:r>
              <a:rPr lang="en-US" altLang="zh-CN" sz="1600" dirty="0" smtClean="0">
                <a:latin typeface="华文楷体" panose="02010600040101010101" charset="-122"/>
                <a:ea typeface="华文楷体" panose="02010600040101010101" charset="-122"/>
                <a:cs typeface="华文楷体" panose="02010600040101010101" charset="-122"/>
                <a:sym typeface="+mn-ea"/>
              </a:rPr>
              <a:t>        </a:t>
            </a:r>
            <a:r>
              <a:rPr lang="en-US" altLang="zh-CN" sz="1600" dirty="0">
                <a:latin typeface="华文楷体" panose="02010600040101010101" charset="-122"/>
                <a:ea typeface="华文楷体" panose="02010600040101010101" charset="-122"/>
                <a:cs typeface="华文楷体" panose="02010600040101010101" charset="-122"/>
                <a:sym typeface="+mn-ea"/>
              </a:rPr>
              <a:t>mv </a:t>
            </a:r>
            <a:r>
              <a:rPr lang="en-US" altLang="zh-CN" sz="1600" dirty="0">
                <a:solidFill>
                  <a:srgbClr val="00B050"/>
                </a:solidFill>
                <a:latin typeface="华文楷体" panose="02010600040101010101" charset="-122"/>
                <a:ea typeface="华文楷体" panose="02010600040101010101" charset="-122"/>
                <a:cs typeface="华文楷体" panose="02010600040101010101" charset="-122"/>
                <a:sym typeface="+mn-ea"/>
              </a:rPr>
              <a:t>xxx1</a:t>
            </a:r>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en-US" altLang="zh-CN" sz="1600" dirty="0">
                <a:solidFill>
                  <a:srgbClr val="0070C0"/>
                </a:solidFill>
                <a:latin typeface="华文楷体" panose="02010600040101010101" charset="-122"/>
                <a:ea typeface="华文楷体" panose="02010600040101010101" charset="-122"/>
                <a:cs typeface="华文楷体" panose="02010600040101010101" charset="-122"/>
                <a:sym typeface="+mn-ea"/>
              </a:rPr>
              <a:t>xxx3</a:t>
            </a:r>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zh-CN" altLang="en-US" sz="1600" dirty="0">
                <a:latin typeface="华文楷体" panose="02010600040101010101" charset="-122"/>
                <a:ea typeface="华文楷体" panose="02010600040101010101" charset="-122"/>
                <a:cs typeface="华文楷体" panose="02010600040101010101" charset="-122"/>
                <a:sym typeface="+mn-ea"/>
              </a:rPr>
              <a:t>移动文件到某个目录</a:t>
            </a:r>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zh-CN" altLang="en-US" sz="1600" dirty="0">
                <a:latin typeface="华文楷体" panose="02010600040101010101" charset="-122"/>
                <a:ea typeface="华文楷体" panose="02010600040101010101" charset="-122"/>
                <a:cs typeface="华文楷体" panose="02010600040101010101" charset="-122"/>
                <a:sym typeface="+mn-ea"/>
              </a:rPr>
              <a:t>比如</a:t>
            </a:r>
            <a:r>
              <a:rPr lang="en-US" altLang="zh-CN" sz="1600" dirty="0">
                <a:latin typeface="华文楷体" panose="02010600040101010101" charset="-122"/>
                <a:ea typeface="华文楷体" panose="02010600040101010101" charset="-122"/>
                <a:cs typeface="华文楷体" panose="02010600040101010101" charset="-122"/>
                <a:sym typeface="+mn-ea"/>
              </a:rPr>
              <a:t>mv word1.txt test_ws/src </a:t>
            </a:r>
            <a:r>
              <a:rPr lang="zh-CN" altLang="en-US" sz="1600" dirty="0">
                <a:latin typeface="华文楷体" panose="02010600040101010101" charset="-122"/>
                <a:ea typeface="华文楷体" panose="02010600040101010101" charset="-122"/>
                <a:cs typeface="华文楷体" panose="02010600040101010101" charset="-122"/>
                <a:sym typeface="+mn-ea"/>
              </a:rPr>
              <a:t>移动</a:t>
            </a:r>
            <a:r>
              <a:rPr lang="en-US" altLang="zh-CN" sz="1600" dirty="0">
                <a:latin typeface="华文楷体" panose="02010600040101010101" charset="-122"/>
                <a:ea typeface="华文楷体" panose="02010600040101010101" charset="-122"/>
                <a:cs typeface="华文楷体" panose="02010600040101010101" charset="-122"/>
                <a:sym typeface="+mn-ea"/>
              </a:rPr>
              <a:t>word1.txt</a:t>
            </a:r>
            <a:r>
              <a:rPr lang="zh-CN" altLang="en-US" sz="1600" dirty="0">
                <a:latin typeface="华文楷体" panose="02010600040101010101" charset="-122"/>
                <a:ea typeface="华文楷体" panose="02010600040101010101" charset="-122"/>
                <a:cs typeface="华文楷体" panose="02010600040101010101" charset="-122"/>
                <a:sym typeface="+mn-ea"/>
              </a:rPr>
              <a:t>到</a:t>
            </a:r>
            <a:r>
              <a:rPr lang="en-US" altLang="zh-CN" sz="1600" dirty="0">
                <a:latin typeface="华文楷体" panose="02010600040101010101" charset="-122"/>
                <a:ea typeface="华文楷体" panose="02010600040101010101" charset="-122"/>
                <a:cs typeface="华文楷体" panose="02010600040101010101" charset="-122"/>
                <a:sym typeface="+mn-ea"/>
              </a:rPr>
              <a:t>test_ws/src</a:t>
            </a:r>
            <a:r>
              <a:rPr lang="zh-CN" altLang="en-US" sz="1600" dirty="0">
                <a:latin typeface="华文楷体" panose="02010600040101010101" charset="-122"/>
                <a:ea typeface="华文楷体" panose="02010600040101010101" charset="-122"/>
                <a:cs typeface="华文楷体" panose="02010600040101010101" charset="-122"/>
                <a:sym typeface="+mn-ea"/>
              </a:rPr>
              <a:t>相当于剪切</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50000"/>
              </a:lnSpc>
              <a:buSzPct val="25000"/>
            </a:pPr>
            <a:r>
              <a:rPr lang="en-US" altLang="zh-CN" sz="1600" dirty="0">
                <a:latin typeface="华文楷体" panose="02010600040101010101" charset="-122"/>
                <a:ea typeface="华文楷体" panose="02010600040101010101" charset="-122"/>
                <a:cs typeface="华文楷体" panose="02010600040101010101" charset="-122"/>
                <a:sym typeface="+mn-ea"/>
              </a:rPr>
              <a:t>        mv </a:t>
            </a:r>
            <a:r>
              <a:rPr lang="en-US" altLang="zh-CN" sz="1600" dirty="0">
                <a:solidFill>
                  <a:srgbClr val="0070C0"/>
                </a:solidFill>
                <a:latin typeface="华文楷体" panose="02010600040101010101" charset="-122"/>
                <a:ea typeface="华文楷体" panose="02010600040101010101" charset="-122"/>
                <a:cs typeface="华文楷体" panose="02010600040101010101" charset="-122"/>
                <a:sym typeface="+mn-ea"/>
              </a:rPr>
              <a:t>xxx2</a:t>
            </a:r>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en-US" altLang="zh-CN" sz="1600" dirty="0">
                <a:solidFill>
                  <a:srgbClr val="0070C0"/>
                </a:solidFill>
                <a:latin typeface="华文楷体" panose="02010600040101010101" charset="-122"/>
                <a:ea typeface="华文楷体" panose="02010600040101010101" charset="-122"/>
                <a:cs typeface="华文楷体" panose="02010600040101010101" charset="-122"/>
                <a:sym typeface="+mn-ea"/>
              </a:rPr>
              <a:t>xxx3</a:t>
            </a:r>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zh-CN" altLang="en-US" sz="1600" dirty="0">
                <a:latin typeface="华文楷体" panose="02010600040101010101" charset="-122"/>
                <a:ea typeface="华文楷体" panose="02010600040101010101" charset="-122"/>
                <a:cs typeface="华文楷体" panose="02010600040101010101" charset="-122"/>
                <a:sym typeface="+mn-ea"/>
              </a:rPr>
              <a:t>移动文件夹及其下文件到某个目录</a:t>
            </a:r>
            <a:r>
              <a:rPr lang="en-US" altLang="zh-CN" sz="1600" dirty="0">
                <a:latin typeface="华文楷体" panose="02010600040101010101" charset="-122"/>
                <a:ea typeface="华文楷体" panose="02010600040101010101" charset="-122"/>
                <a:cs typeface="华文楷体" panose="02010600040101010101" charset="-122"/>
                <a:sym typeface="+mn-ea"/>
              </a:rPr>
              <a:t>,</a:t>
            </a:r>
            <a:r>
              <a:rPr lang="zh-CN" altLang="en-US" sz="1600" dirty="0">
                <a:latin typeface="华文楷体" panose="02010600040101010101" charset="-122"/>
                <a:ea typeface="华文楷体" panose="02010600040101010101" charset="-122"/>
                <a:cs typeface="华文楷体" panose="02010600040101010101" charset="-122"/>
                <a:sym typeface="+mn-ea"/>
              </a:rPr>
              <a:t>比如</a:t>
            </a:r>
            <a:r>
              <a:rPr lang="en-US" altLang="zh-CN" sz="1600" dirty="0">
                <a:latin typeface="华文楷体" panose="02010600040101010101" charset="-122"/>
                <a:ea typeface="华文楷体" panose="02010600040101010101" charset="-122"/>
                <a:cs typeface="华文楷体" panose="02010600040101010101" charset="-122"/>
                <a:sym typeface="+mn-ea"/>
              </a:rPr>
              <a:t>mv test_ws/src test_ws2</a:t>
            </a:r>
            <a:r>
              <a:rPr lang="zh-CN" altLang="en-US" sz="1600" dirty="0">
                <a:latin typeface="华文楷体" panose="02010600040101010101" charset="-122"/>
                <a:ea typeface="华文楷体" panose="02010600040101010101" charset="-122"/>
                <a:cs typeface="华文楷体" panose="02010600040101010101" charset="-122"/>
                <a:sym typeface="+mn-ea"/>
              </a:rPr>
              <a:t>移动</a:t>
            </a:r>
            <a:r>
              <a:rPr lang="en-US" altLang="zh-CN" sz="1600" dirty="0">
                <a:latin typeface="华文楷体" panose="02010600040101010101" charset="-122"/>
                <a:ea typeface="华文楷体" panose="02010600040101010101" charset="-122"/>
                <a:cs typeface="华文楷体" panose="02010600040101010101" charset="-122"/>
                <a:sym typeface="+mn-ea"/>
              </a:rPr>
              <a:t>test_ws/src</a:t>
            </a:r>
            <a:r>
              <a:rPr lang="zh-CN" altLang="en-US" sz="1600" dirty="0">
                <a:latin typeface="华文楷体" panose="02010600040101010101" charset="-122"/>
                <a:ea typeface="华文楷体" panose="02010600040101010101" charset="-122"/>
                <a:cs typeface="华文楷体" panose="02010600040101010101" charset="-122"/>
                <a:sym typeface="+mn-ea"/>
              </a:rPr>
              <a:t>文件及子文件到</a:t>
            </a:r>
            <a:r>
              <a:rPr lang="en-US" altLang="zh-CN" sz="1600" dirty="0">
                <a:latin typeface="华文楷体" panose="02010600040101010101" charset="-122"/>
                <a:ea typeface="华文楷体" panose="02010600040101010101" charset="-122"/>
                <a:cs typeface="华文楷体" panose="02010600040101010101" charset="-122"/>
                <a:sym typeface="+mn-ea"/>
              </a:rPr>
              <a:t>test_ws2</a:t>
            </a:r>
            <a:r>
              <a:rPr lang="zh-CN" altLang="en-US" sz="1600" dirty="0">
                <a:latin typeface="华文楷体" panose="02010600040101010101" charset="-122"/>
                <a:ea typeface="华文楷体" panose="02010600040101010101" charset="-122"/>
                <a:cs typeface="华文楷体" panose="02010600040101010101" charset="-122"/>
                <a:sym typeface="+mn-ea"/>
              </a:rPr>
              <a:t>文件夹</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50000"/>
              </a:lnSpc>
              <a:buClrTx/>
              <a:buSzPct val="25000"/>
              <a:buNone/>
            </a:pPr>
            <a:r>
              <a:rPr lang="en-US" altLang="zh-CN" sz="1600" dirty="0">
                <a:latin typeface="华文楷体" panose="02010600040101010101" charset="-122"/>
                <a:ea typeface="华文楷体" panose="02010600040101010101" charset="-122"/>
                <a:cs typeface="华文楷体" panose="02010600040101010101" charset="-122"/>
                <a:sym typeface="+mn-ea"/>
              </a:rPr>
              <a:t>        mv xxx1 xxx4 </a:t>
            </a:r>
            <a:r>
              <a:rPr lang="zh-CN" altLang="en-US" sz="1600" dirty="0">
                <a:latin typeface="华文楷体" panose="02010600040101010101" charset="-122"/>
                <a:ea typeface="华文楷体" panose="02010600040101010101" charset="-122"/>
                <a:cs typeface="华文楷体" panose="02010600040101010101" charset="-122"/>
                <a:sym typeface="+mn-ea"/>
              </a:rPr>
              <a:t>如果</a:t>
            </a:r>
            <a:r>
              <a:rPr lang="en-US" altLang="zh-CN" sz="1600" dirty="0">
                <a:latin typeface="华文楷体" panose="02010600040101010101" charset="-122"/>
                <a:ea typeface="华文楷体" panose="02010600040101010101" charset="-122"/>
                <a:cs typeface="华文楷体" panose="02010600040101010101" charset="-122"/>
                <a:sym typeface="+mn-ea"/>
              </a:rPr>
              <a:t>xxx4</a:t>
            </a:r>
            <a:r>
              <a:rPr lang="zh-CN" altLang="en-US" sz="1600" dirty="0">
                <a:latin typeface="华文楷体" panose="02010600040101010101" charset="-122"/>
                <a:ea typeface="华文楷体" panose="02010600040101010101" charset="-122"/>
                <a:cs typeface="华文楷体" panose="02010600040101010101" charset="-122"/>
                <a:sym typeface="+mn-ea"/>
              </a:rPr>
              <a:t>文件（夹）不存在</a:t>
            </a:r>
            <a:r>
              <a:rPr lang="en-US" altLang="zh-CN" sz="1600" dirty="0">
                <a:latin typeface="华文楷体" panose="02010600040101010101" charset="-122"/>
                <a:ea typeface="华文楷体" panose="02010600040101010101" charset="-122"/>
                <a:cs typeface="华文楷体" panose="02010600040101010101" charset="-122"/>
                <a:sym typeface="+mn-ea"/>
              </a:rPr>
              <a:t>,</a:t>
            </a:r>
            <a:r>
              <a:rPr lang="zh-CN" altLang="en-US" sz="1600" dirty="0">
                <a:latin typeface="华文楷体" panose="02010600040101010101" charset="-122"/>
                <a:ea typeface="华文楷体" panose="02010600040101010101" charset="-122"/>
                <a:cs typeface="华文楷体" panose="02010600040101010101" charset="-122"/>
                <a:sym typeface="+mn-ea"/>
              </a:rPr>
              <a:t>则此命令意在重命名将</a:t>
            </a:r>
            <a:r>
              <a:rPr lang="en-US" altLang="zh-CN" sz="1600" dirty="0">
                <a:latin typeface="华文楷体" panose="02010600040101010101" charset="-122"/>
                <a:ea typeface="华文楷体" panose="02010600040101010101" charset="-122"/>
                <a:cs typeface="华文楷体" panose="02010600040101010101" charset="-122"/>
                <a:sym typeface="+mn-ea"/>
              </a:rPr>
              <a:t>xxx1</a:t>
            </a:r>
            <a:r>
              <a:rPr lang="zh-CN" altLang="en-US" sz="1600" dirty="0">
                <a:latin typeface="华文楷体" panose="02010600040101010101" charset="-122"/>
                <a:ea typeface="华文楷体" panose="02010600040101010101" charset="-122"/>
                <a:cs typeface="华文楷体" panose="02010600040101010101" charset="-122"/>
                <a:sym typeface="+mn-ea"/>
              </a:rPr>
              <a:t>文件（夹）重命名为</a:t>
            </a:r>
            <a:r>
              <a:rPr lang="en-US" altLang="zh-CN" sz="1600" dirty="0">
                <a:latin typeface="华文楷体" panose="02010600040101010101" charset="-122"/>
                <a:ea typeface="华文楷体" panose="02010600040101010101" charset="-122"/>
                <a:cs typeface="华文楷体" panose="02010600040101010101" charset="-122"/>
                <a:sym typeface="+mn-ea"/>
              </a:rPr>
              <a:t>xxx4</a:t>
            </a:r>
            <a:endParaRPr lang="en-US" altLang="zh-CN" sz="1600" dirty="0">
              <a:latin typeface="华文楷体" panose="02010600040101010101" charset="-122"/>
              <a:ea typeface="华文楷体" panose="02010600040101010101" charset="-122"/>
              <a:cs typeface="华文楷体" panose="02010600040101010101" charset="-122"/>
              <a:sym typeface="+mn-ea"/>
            </a:endParaRPr>
          </a:p>
          <a:p>
            <a:pPr algn="l">
              <a:lnSpc>
                <a:spcPct val="150000"/>
              </a:lnSpc>
              <a:buClrTx/>
              <a:buSzPct val="25000"/>
              <a:buNone/>
            </a:pPr>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en-US" altLang="zh-CN" sz="1600" dirty="0">
                <a:latin typeface="华文楷体" panose="02010600040101010101" charset="-122"/>
                <a:ea typeface="华文楷体" panose="02010600040101010101" charset="-122"/>
                <a:cs typeface="华文楷体" panose="02010600040101010101" charset="-122"/>
                <a:sym typeface="+mn-ea"/>
              </a:rPr>
              <a:t>特殊情况,当目标文件夹下存在同名非空文件夹，会发生什么呢?      mv xxx1/src xxx5 -b</a:t>
            </a:r>
            <a:endParaRPr lang="en-US" altLang="zh-CN" sz="1600" dirty="0" smtClean="0">
              <a:latin typeface="华文楷体" panose="02010600040101010101" charset="-122"/>
              <a:ea typeface="华文楷体" panose="02010600040101010101" charset="-122"/>
              <a:cs typeface="华文楷体" panose="02010600040101010101" charset="-122"/>
            </a:endParaRPr>
          </a:p>
        </p:txBody>
      </p:sp>
      <p:pic>
        <p:nvPicPr>
          <p:cNvPr id="3" name="图片 2"/>
          <p:cNvPicPr>
            <a:picLocks noChangeAspect="1"/>
          </p:cNvPicPr>
          <p:nvPr/>
        </p:nvPicPr>
        <p:blipFill>
          <a:blip r:embed="rId1"/>
          <a:stretch>
            <a:fillRect/>
          </a:stretch>
        </p:blipFill>
        <p:spPr>
          <a:xfrm>
            <a:off x="579755" y="5626100"/>
            <a:ext cx="2562225" cy="676275"/>
          </a:xfrm>
          <a:prstGeom prst="rect">
            <a:avLst/>
          </a:prstGeom>
        </p:spPr>
      </p:pic>
      <p:pic>
        <p:nvPicPr>
          <p:cNvPr id="4" name="图片 3"/>
          <p:cNvPicPr>
            <a:picLocks noChangeAspect="1"/>
          </p:cNvPicPr>
          <p:nvPr/>
        </p:nvPicPr>
        <p:blipFill>
          <a:blip r:embed="rId2"/>
          <a:stretch>
            <a:fillRect/>
          </a:stretch>
        </p:blipFill>
        <p:spPr>
          <a:xfrm>
            <a:off x="3141980" y="5793105"/>
            <a:ext cx="5486400" cy="342900"/>
          </a:xfrm>
          <a:prstGeom prst="rect">
            <a:avLst/>
          </a:prstGeom>
        </p:spPr>
      </p:pic>
      <p:pic>
        <p:nvPicPr>
          <p:cNvPr id="6" name="图片 5"/>
          <p:cNvPicPr>
            <a:picLocks noChangeAspect="1"/>
          </p:cNvPicPr>
          <p:nvPr/>
        </p:nvPicPr>
        <p:blipFill>
          <a:blip r:embed="rId3"/>
          <a:stretch>
            <a:fillRect/>
          </a:stretch>
        </p:blipFill>
        <p:spPr>
          <a:xfrm>
            <a:off x="8628380" y="5721985"/>
            <a:ext cx="3219450" cy="485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6032500" cy="60007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l">
              <a:lnSpc>
                <a:spcPct val="130000"/>
              </a:lnSpc>
              <a:buClrTx/>
              <a:buSzTx/>
              <a:buNone/>
            </a:pP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4.3 终端的命令行操作</a:t>
            </a:r>
            <a:endPar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2" name="文本框 1"/>
          <p:cNvSpPr txBox="1"/>
          <p:nvPr/>
        </p:nvSpPr>
        <p:spPr>
          <a:xfrm>
            <a:off x="579755" y="882015"/>
            <a:ext cx="10871200" cy="5486400"/>
          </a:xfrm>
          <a:prstGeom prst="rect">
            <a:avLst/>
          </a:prstGeom>
          <a:noFill/>
        </p:spPr>
        <p:txBody>
          <a:bodyPr wrap="square" rtlCol="0">
            <a:spAutoFit/>
          </a:bodyPr>
          <a:p>
            <a:pPr>
              <a:lnSpc>
                <a:spcPct val="130000"/>
              </a:lnSpc>
            </a:pPr>
            <a:r>
              <a:rPr 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a:t>
            </a:r>
            <a:r>
              <a:rPr lang="en-US" alt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sz="1600" b="1" dirty="0" smtClean="0">
                <a:latin typeface="华文楷体" panose="02010600040101010101" charset="-122"/>
                <a:ea typeface="华文楷体" panose="02010600040101010101" charset="-122"/>
                <a:cs typeface="华文楷体" panose="02010600040101010101" charset="-122"/>
              </a:rPr>
              <a:t>删除文件</a:t>
            </a:r>
            <a:r>
              <a:rPr lang="zh-CN" altLang="en-US" sz="1600" b="1" dirty="0" smtClean="0">
                <a:latin typeface="华文楷体" panose="02010600040101010101" charset="-122"/>
                <a:ea typeface="华文楷体" panose="02010600040101010101" charset="-122"/>
                <a:cs typeface="华文楷体" panose="02010600040101010101" charset="-122"/>
              </a:rPr>
              <a:t>：</a:t>
            </a:r>
            <a:r>
              <a:rPr lang="zh-CN" altLang="en-US" sz="1600" b="1" dirty="0">
                <a:latin typeface="华文楷体" panose="02010600040101010101" charset="-122"/>
                <a:ea typeface="华文楷体" panose="02010600040101010101" charset="-122"/>
                <a:cs typeface="华文楷体" panose="02010600040101010101" charset="-122"/>
                <a:sym typeface="+mn-ea"/>
              </a:rPr>
              <a:t>（</a:t>
            </a:r>
            <a:r>
              <a:rPr lang="zh-CN" altLang="en-US" sz="1600" b="1" dirty="0">
                <a:solidFill>
                  <a:srgbClr val="FF0000"/>
                </a:solidFill>
                <a:latin typeface="华文楷体" panose="02010600040101010101" charset="-122"/>
                <a:ea typeface="华文楷体" panose="02010600040101010101" charset="-122"/>
                <a:cs typeface="华文楷体" panose="02010600040101010101" charset="-122"/>
                <a:sym typeface="+mn-ea"/>
              </a:rPr>
              <a:t>注意</a:t>
            </a:r>
            <a:r>
              <a:rPr lang="en-US" altLang="zh-CN" sz="1600" b="1" dirty="0">
                <a:solidFill>
                  <a:srgbClr val="FF0000"/>
                </a:solidFill>
                <a:latin typeface="华文楷体" panose="02010600040101010101" charset="-122"/>
                <a:ea typeface="华文楷体" panose="02010600040101010101" charset="-122"/>
                <a:cs typeface="华文楷体" panose="02010600040101010101" charset="-122"/>
                <a:sym typeface="+mn-ea"/>
              </a:rPr>
              <a:t>, </a:t>
            </a:r>
            <a:r>
              <a:rPr lang="zh-CN" altLang="en-US" sz="1600" b="1" dirty="0">
                <a:solidFill>
                  <a:srgbClr val="FF0000"/>
                </a:solidFill>
                <a:latin typeface="华文楷体" panose="02010600040101010101" charset="-122"/>
                <a:ea typeface="华文楷体" panose="02010600040101010101" charset="-122"/>
                <a:cs typeface="华文楷体" panose="02010600040101010101" charset="-122"/>
                <a:sym typeface="+mn-ea"/>
              </a:rPr>
              <a:t>删除操作不可恢复</a:t>
            </a:r>
            <a:r>
              <a:rPr lang="en-US" altLang="zh-CN" sz="1600" b="1" dirty="0">
                <a:solidFill>
                  <a:srgbClr val="FF0000"/>
                </a:solidFill>
                <a:latin typeface="华文楷体" panose="02010600040101010101" charset="-122"/>
                <a:ea typeface="华文楷体" panose="02010600040101010101" charset="-122"/>
                <a:cs typeface="华文楷体" panose="02010600040101010101" charset="-122"/>
                <a:sym typeface="+mn-ea"/>
              </a:rPr>
              <a:t>, </a:t>
            </a:r>
            <a:r>
              <a:rPr lang="zh-CN" altLang="en-US" sz="1600" b="1" dirty="0">
                <a:solidFill>
                  <a:srgbClr val="FF0000"/>
                </a:solidFill>
                <a:latin typeface="华文楷体" panose="02010600040101010101" charset="-122"/>
                <a:ea typeface="华文楷体" panose="02010600040101010101" charset="-122"/>
                <a:cs typeface="华文楷体" panose="02010600040101010101" charset="-122"/>
                <a:sym typeface="+mn-ea"/>
              </a:rPr>
              <a:t>切记谨慎操作</a:t>
            </a:r>
            <a:r>
              <a:rPr lang="zh-CN" altLang="en-US" sz="1600" b="1" dirty="0">
                <a:latin typeface="华文楷体" panose="02010600040101010101" charset="-122"/>
                <a:ea typeface="华文楷体" panose="02010600040101010101" charset="-122"/>
                <a:cs typeface="华文楷体" panose="02010600040101010101" charset="-122"/>
                <a:sym typeface="+mn-ea"/>
              </a:rPr>
              <a:t>）</a:t>
            </a:r>
            <a:endParaRPr lang="zh-CN" altLang="en-US" sz="1600" b="1" dirty="0" smtClean="0">
              <a:latin typeface="华文楷体" panose="02010600040101010101" charset="-122"/>
              <a:ea typeface="华文楷体" panose="02010600040101010101" charset="-122"/>
              <a:cs typeface="华文楷体" panose="02010600040101010101" charset="-122"/>
            </a:endParaRPr>
          </a:p>
          <a:p>
            <a:pPr algn="l">
              <a:lnSpc>
                <a:spcPct val="150000"/>
              </a:lnSpc>
              <a:buSzPct val="25000"/>
            </a:pPr>
            <a:r>
              <a:rPr lang="en-US" altLang="zh-CN" sz="1600" dirty="0" smtClean="0">
                <a:latin typeface="华文楷体" panose="02010600040101010101" charset="-122"/>
                <a:ea typeface="华文楷体" panose="02010600040101010101" charset="-122"/>
                <a:cs typeface="华文楷体" panose="02010600040101010101" charset="-122"/>
              </a:rPr>
              <a:t>        </a:t>
            </a:r>
            <a:r>
              <a:rPr lang="en-US" altLang="zh-CN" sz="1600" dirty="0">
                <a:latin typeface="华文楷体" panose="02010600040101010101" charset="-122"/>
                <a:ea typeface="华文楷体" panose="02010600040101010101" charset="-122"/>
                <a:cs typeface="华文楷体" panose="02010600040101010101" charset="-122"/>
                <a:sym typeface="+mn-ea"/>
              </a:rPr>
              <a:t>rm </a:t>
            </a:r>
            <a:r>
              <a:rPr lang="en-US" altLang="zh-CN" sz="1600" dirty="0">
                <a:solidFill>
                  <a:srgbClr val="00B050"/>
                </a:solidFill>
                <a:latin typeface="华文楷体" panose="02010600040101010101" charset="-122"/>
                <a:ea typeface="华文楷体" panose="02010600040101010101" charset="-122"/>
                <a:cs typeface="华文楷体" panose="02010600040101010101" charset="-122"/>
                <a:sym typeface="+mn-ea"/>
              </a:rPr>
              <a:t>xxx</a:t>
            </a:r>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zh-CN" altLang="en-US" sz="1600" dirty="0">
                <a:latin typeface="华文楷体" panose="02010600040101010101" charset="-122"/>
                <a:ea typeface="华文楷体" panose="02010600040101010101" charset="-122"/>
                <a:cs typeface="华文楷体" panose="02010600040101010101" charset="-122"/>
                <a:sym typeface="+mn-ea"/>
              </a:rPr>
              <a:t>删除某个文件</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50000"/>
              </a:lnSpc>
              <a:buSzPct val="25000"/>
            </a:pPr>
            <a:r>
              <a:rPr lang="en-US" altLang="zh-CN" sz="1600" dirty="0">
                <a:latin typeface="华文楷体" panose="02010600040101010101" charset="-122"/>
                <a:ea typeface="华文楷体" panose="02010600040101010101" charset="-122"/>
                <a:cs typeface="华文楷体" panose="02010600040101010101" charset="-122"/>
                <a:sym typeface="+mn-ea"/>
              </a:rPr>
              <a:t>        rm </a:t>
            </a:r>
            <a:r>
              <a:rPr lang="en-US" altLang="zh-CN" sz="1600" dirty="0">
                <a:solidFill>
                  <a:srgbClr val="0070C0"/>
                </a:solidFill>
                <a:latin typeface="华文楷体" panose="02010600040101010101" charset="-122"/>
                <a:ea typeface="华文楷体" panose="02010600040101010101" charset="-122"/>
                <a:cs typeface="华文楷体" panose="02010600040101010101" charset="-122"/>
                <a:sym typeface="+mn-ea"/>
              </a:rPr>
              <a:t>xxx</a:t>
            </a:r>
            <a:r>
              <a:rPr lang="en-US" altLang="zh-CN" sz="1600" dirty="0">
                <a:latin typeface="华文楷体" panose="02010600040101010101" charset="-122"/>
                <a:ea typeface="华文楷体" panose="02010600040101010101" charset="-122"/>
                <a:cs typeface="华文楷体" panose="02010600040101010101" charset="-122"/>
                <a:sym typeface="+mn-ea"/>
              </a:rPr>
              <a:t> -r  </a:t>
            </a:r>
            <a:r>
              <a:rPr lang="zh-CN" altLang="en-US" sz="1600" dirty="0">
                <a:latin typeface="华文楷体" panose="02010600040101010101" charset="-122"/>
                <a:ea typeface="华文楷体" panose="02010600040101010101" charset="-122"/>
                <a:cs typeface="华文楷体" panose="02010600040101010101" charset="-122"/>
                <a:sym typeface="+mn-ea"/>
              </a:rPr>
              <a:t>删除某个文件夹及其子文件</a:t>
            </a:r>
            <a:endParaRPr lang="zh-CN" altLang="en-US" sz="1600" dirty="0">
              <a:latin typeface="华文楷体" panose="02010600040101010101" charset="-122"/>
              <a:ea typeface="华文楷体" panose="02010600040101010101" charset="-122"/>
              <a:cs typeface="华文楷体" panose="02010600040101010101" charset="-122"/>
              <a:sym typeface="+mn-ea"/>
            </a:endParaRPr>
          </a:p>
          <a:p>
            <a:pPr algn="l">
              <a:lnSpc>
                <a:spcPct val="150000"/>
              </a:lnSpc>
              <a:buSzPct val="25000"/>
            </a:pPr>
            <a:r>
              <a:rPr lang="en-US" altLang="zh-CN" sz="1600" dirty="0">
                <a:latin typeface="华文楷体" panose="02010600040101010101" charset="-122"/>
                <a:ea typeface="华文楷体" panose="02010600040101010101" charset="-122"/>
                <a:cs typeface="华文楷体" panose="02010600040101010101" charset="-122"/>
                <a:sym typeface="+mn-ea"/>
              </a:rPr>
              <a:t>        rm </a:t>
            </a:r>
            <a:r>
              <a:rPr lang="en-US" altLang="zh-CN" sz="1600" dirty="0">
                <a:solidFill>
                  <a:srgbClr val="0070C0"/>
                </a:solidFill>
                <a:latin typeface="华文楷体" panose="02010600040101010101" charset="-122"/>
                <a:ea typeface="华文楷体" panose="02010600040101010101" charset="-122"/>
                <a:cs typeface="华文楷体" panose="02010600040101010101" charset="-122"/>
                <a:sym typeface="+mn-ea"/>
              </a:rPr>
              <a:t>xxx </a:t>
            </a:r>
            <a:r>
              <a:rPr lang="en-US" altLang="zh-CN" sz="1600" dirty="0">
                <a:latin typeface="华文楷体" panose="02010600040101010101" charset="-122"/>
                <a:ea typeface="华文楷体" panose="02010600040101010101" charset="-122"/>
                <a:cs typeface="华文楷体" panose="02010600040101010101" charset="-122"/>
                <a:sym typeface="+mn-ea"/>
              </a:rPr>
              <a:t>-rf  </a:t>
            </a:r>
            <a:r>
              <a:rPr lang="zh-CN" altLang="en-US" sz="1600" dirty="0">
                <a:latin typeface="华文楷体" panose="02010600040101010101" charset="-122"/>
                <a:ea typeface="华文楷体" panose="02010600040101010101" charset="-122"/>
                <a:cs typeface="华文楷体" panose="02010600040101010101" charset="-122"/>
                <a:sym typeface="+mn-ea"/>
              </a:rPr>
              <a:t>即删除不存在的目录时不提示</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50000"/>
              </a:lnSpc>
              <a:buSzPct val="25000"/>
            </a:pPr>
            <a:endParaRPr lang="en-US" altLang="zh-CN" sz="1600" dirty="0" smtClean="0">
              <a:latin typeface="华文楷体" panose="02010600040101010101" charset="-122"/>
              <a:ea typeface="华文楷体" panose="02010600040101010101" charset="-122"/>
              <a:cs typeface="华文楷体" panose="02010600040101010101" charset="-122"/>
            </a:endParaRPr>
          </a:p>
          <a:p>
            <a:pPr>
              <a:lnSpc>
                <a:spcPct val="130000"/>
              </a:lnSpc>
            </a:pPr>
            <a:r>
              <a:rPr 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a:t>
            </a:r>
            <a:r>
              <a:rPr lang="en-US" alt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altLang="en-US" sz="1600" b="1" dirty="0">
                <a:latin typeface="华文楷体" panose="02010600040101010101" charset="-122"/>
                <a:ea typeface="华文楷体" panose="02010600040101010101" charset="-122"/>
                <a:cs typeface="华文楷体" panose="02010600040101010101" charset="-122"/>
                <a:sym typeface="+mn-ea"/>
              </a:rPr>
              <a:t>其它</a:t>
            </a:r>
            <a:r>
              <a:rPr lang="zh-CN" altLang="en-US" sz="1600" b="1" dirty="0" smtClean="0">
                <a:latin typeface="华文楷体" panose="02010600040101010101" charset="-122"/>
                <a:ea typeface="华文楷体" panose="02010600040101010101" charset="-122"/>
                <a:cs typeface="华文楷体" panose="02010600040101010101" charset="-122"/>
                <a:sym typeface="+mn-ea"/>
              </a:rPr>
              <a:t>：</a:t>
            </a:r>
            <a:endParaRPr lang="zh-CN" altLang="en-US" sz="1600" b="1" dirty="0" smtClean="0">
              <a:latin typeface="华文楷体" panose="02010600040101010101" charset="-122"/>
              <a:ea typeface="华文楷体" panose="02010600040101010101" charset="-122"/>
              <a:cs typeface="华文楷体" panose="02010600040101010101" charset="-122"/>
            </a:endParaRPr>
          </a:p>
          <a:p>
            <a:pPr algn="l">
              <a:lnSpc>
                <a:spcPct val="150000"/>
              </a:lnSpc>
              <a:buSzPct val="25000"/>
            </a:pPr>
            <a:r>
              <a:rPr lang="en-US" altLang="zh-CN" sz="1600" dirty="0" smtClean="0">
                <a:latin typeface="华文楷体" panose="02010600040101010101" charset="-122"/>
                <a:ea typeface="华文楷体" panose="02010600040101010101" charset="-122"/>
                <a:cs typeface="华文楷体" panose="02010600040101010101" charset="-122"/>
                <a:sym typeface="+mn-ea"/>
              </a:rPr>
              <a:t>       </a:t>
            </a:r>
            <a:r>
              <a:rPr lang="en-US" altLang="zh-CN" sz="1400" dirty="0" smtClean="0">
                <a:latin typeface="华文楷体" panose="02010600040101010101" charset="-122"/>
                <a:ea typeface="华文楷体" panose="02010600040101010101" charset="-122"/>
                <a:cs typeface="华文楷体" panose="02010600040101010101" charset="-122"/>
                <a:sym typeface="+mn-ea"/>
              </a:rPr>
              <a:t> </a:t>
            </a:r>
            <a:r>
              <a:rPr lang="en-US" altLang="zh-CN" sz="1400" dirty="0">
                <a:latin typeface="华文楷体" panose="02010600040101010101" charset="-122"/>
                <a:ea typeface="华文楷体" panose="02010600040101010101" charset="-122"/>
                <a:cs typeface="华文楷体" panose="02010600040101010101" charset="-122"/>
                <a:sym typeface="+mn-ea"/>
              </a:rPr>
              <a:t>ifconfig </a:t>
            </a:r>
            <a:r>
              <a:rPr lang="zh-CN" altLang="en-US" sz="1400" dirty="0">
                <a:latin typeface="华文楷体" panose="02010600040101010101" charset="-122"/>
                <a:ea typeface="华文楷体" panose="02010600040101010101" charset="-122"/>
                <a:cs typeface="华文楷体" panose="02010600040101010101" charset="-122"/>
                <a:sym typeface="+mn-ea"/>
              </a:rPr>
              <a:t>查看系统</a:t>
            </a:r>
            <a:r>
              <a:rPr lang="en-US" altLang="zh-CN" sz="1400" dirty="0">
                <a:latin typeface="华文楷体" panose="02010600040101010101" charset="-122"/>
                <a:ea typeface="华文楷体" panose="02010600040101010101" charset="-122"/>
                <a:cs typeface="华文楷体" panose="02010600040101010101" charset="-122"/>
                <a:sym typeface="+mn-ea"/>
              </a:rPr>
              <a:t>ip</a:t>
            </a:r>
            <a:r>
              <a:rPr lang="zh-CN" altLang="en-US" sz="1400" dirty="0">
                <a:latin typeface="华文楷体" panose="02010600040101010101" charset="-122"/>
                <a:ea typeface="华文楷体" panose="02010600040101010101" charset="-122"/>
                <a:cs typeface="华文楷体" panose="02010600040101010101" charset="-122"/>
                <a:sym typeface="+mn-ea"/>
              </a:rPr>
              <a:t>信息；</a:t>
            </a:r>
            <a:r>
              <a:rPr lang="en-US" altLang="zh-CN" sz="1400" dirty="0">
                <a:latin typeface="华文楷体" panose="02010600040101010101" charset="-122"/>
                <a:ea typeface="华文楷体" panose="02010600040101010101" charset="-122"/>
                <a:cs typeface="华文楷体" panose="02010600040101010101" charset="-122"/>
                <a:sym typeface="+mn-ea"/>
              </a:rPr>
              <a:t>   hostname </a:t>
            </a:r>
            <a:r>
              <a:rPr lang="zh-CN" altLang="en-US" sz="1400" dirty="0">
                <a:latin typeface="华文楷体" panose="02010600040101010101" charset="-122"/>
                <a:ea typeface="华文楷体" panose="02010600040101010101" charset="-122"/>
                <a:cs typeface="华文楷体" panose="02010600040101010101" charset="-122"/>
                <a:sym typeface="+mn-ea"/>
              </a:rPr>
              <a:t>查看主机名</a:t>
            </a:r>
            <a:r>
              <a:rPr lang="en-US" altLang="zh-CN" sz="1400" dirty="0">
                <a:latin typeface="华文楷体" panose="02010600040101010101" charset="-122"/>
                <a:ea typeface="华文楷体" panose="02010600040101010101" charset="-122"/>
                <a:cs typeface="华文楷体" panose="02010600040101010101" charset="-122"/>
                <a:sym typeface="+mn-ea"/>
              </a:rPr>
              <a:t>,</a:t>
            </a:r>
            <a:r>
              <a:rPr lang="zh-CN" altLang="en-US" sz="1400" dirty="0">
                <a:latin typeface="华文楷体" panose="02010600040101010101" charset="-122"/>
                <a:ea typeface="华文楷体" panose="02010600040101010101" charset="-122"/>
                <a:cs typeface="华文楷体" panose="02010600040101010101" charset="-122"/>
                <a:sym typeface="+mn-ea"/>
              </a:rPr>
              <a:t>主机名通常作为网络通信中的唯一标志名</a:t>
            </a:r>
            <a:endParaRPr lang="zh-CN" altLang="en-US" sz="1400" dirty="0">
              <a:latin typeface="华文楷体" panose="02010600040101010101" charset="-122"/>
              <a:ea typeface="华文楷体" panose="02010600040101010101" charset="-122"/>
              <a:cs typeface="华文楷体" panose="02010600040101010101" charset="-122"/>
              <a:sym typeface="+mn-ea"/>
            </a:endParaRPr>
          </a:p>
          <a:p>
            <a:pPr algn="l">
              <a:lnSpc>
                <a:spcPct val="150000"/>
              </a:lnSpc>
              <a:buSzPct val="25000"/>
            </a:pPr>
            <a:r>
              <a:rPr lang="en-US" altLang="zh-CN" sz="1400" dirty="0" smtClean="0">
                <a:latin typeface="华文楷体" panose="02010600040101010101" charset="-122"/>
                <a:ea typeface="华文楷体" panose="02010600040101010101" charset="-122"/>
                <a:cs typeface="华文楷体" panose="02010600040101010101" charset="-122"/>
                <a:sym typeface="+mn-ea"/>
              </a:rPr>
              <a:t>        </a:t>
            </a:r>
            <a:r>
              <a:rPr lang="en-US" altLang="zh-CN" sz="1400" dirty="0">
                <a:latin typeface="华文楷体" panose="02010600040101010101" charset="-122"/>
                <a:ea typeface="华文楷体" panose="02010600040101010101" charset="-122"/>
                <a:cs typeface="华文楷体" panose="02010600040101010101" charset="-122"/>
                <a:sym typeface="+mn-ea"/>
              </a:rPr>
              <a:t>sudo reboot </a:t>
            </a:r>
            <a:r>
              <a:rPr lang="zh-CN" altLang="en-US" sz="1400" dirty="0">
                <a:latin typeface="华文楷体" panose="02010600040101010101" charset="-122"/>
                <a:ea typeface="华文楷体" panose="02010600040101010101" charset="-122"/>
                <a:cs typeface="华文楷体" panose="02010600040101010101" charset="-122"/>
                <a:sym typeface="+mn-ea"/>
              </a:rPr>
              <a:t>重启</a:t>
            </a:r>
            <a:r>
              <a:rPr lang="en-US" altLang="zh-CN" sz="1400" dirty="0">
                <a:latin typeface="华文楷体" panose="02010600040101010101" charset="-122"/>
                <a:ea typeface="华文楷体" panose="02010600040101010101" charset="-122"/>
                <a:cs typeface="华文楷体" panose="02010600040101010101" charset="-122"/>
                <a:sym typeface="+mn-ea"/>
              </a:rPr>
              <a:t>  (ps: </a:t>
            </a:r>
            <a:r>
              <a:rPr lang="zh-CN" altLang="en-US" sz="1400" dirty="0">
                <a:latin typeface="华文楷体" panose="02010600040101010101" charset="-122"/>
                <a:ea typeface="华文楷体" panose="02010600040101010101" charset="-122"/>
                <a:cs typeface="华文楷体" panose="02010600040101010101" charset="-122"/>
                <a:sym typeface="+mn-ea"/>
              </a:rPr>
              <a:t>指令前加</a:t>
            </a:r>
            <a:r>
              <a:rPr lang="en-US" altLang="zh-CN" sz="1400" dirty="0">
                <a:latin typeface="华文楷体" panose="02010600040101010101" charset="-122"/>
                <a:ea typeface="华文楷体" panose="02010600040101010101" charset="-122"/>
                <a:cs typeface="华文楷体" panose="02010600040101010101" charset="-122"/>
                <a:sym typeface="+mn-ea"/>
              </a:rPr>
              <a:t>sudo </a:t>
            </a:r>
            <a:r>
              <a:rPr lang="zh-CN" altLang="en-US" sz="1400" dirty="0">
                <a:latin typeface="华文楷体" panose="02010600040101010101" charset="-122"/>
                <a:ea typeface="华文楷体" panose="02010600040101010101" charset="-122"/>
                <a:cs typeface="华文楷体" panose="02010600040101010101" charset="-122"/>
                <a:sym typeface="+mn-ea"/>
              </a:rPr>
              <a:t>指使用管理员权限执行某操作</a:t>
            </a:r>
            <a:r>
              <a:rPr lang="en-US" altLang="zh-CN" sz="1400" dirty="0">
                <a:latin typeface="华文楷体" panose="02010600040101010101" charset="-122"/>
                <a:ea typeface="华文楷体" panose="02010600040101010101" charset="-122"/>
                <a:cs typeface="华文楷体" panose="02010600040101010101" charset="-122"/>
                <a:sym typeface="+mn-ea"/>
              </a:rPr>
              <a:t>)</a:t>
            </a:r>
            <a:endParaRPr lang="zh-CN" altLang="en-US" sz="1400" dirty="0">
              <a:latin typeface="华文楷体" panose="02010600040101010101" charset="-122"/>
              <a:ea typeface="华文楷体" panose="02010600040101010101" charset="-122"/>
              <a:cs typeface="华文楷体" panose="02010600040101010101" charset="-122"/>
              <a:sym typeface="+mn-ea"/>
            </a:endParaRPr>
          </a:p>
          <a:p>
            <a:pPr algn="l">
              <a:lnSpc>
                <a:spcPct val="150000"/>
              </a:lnSpc>
              <a:buSzPct val="25000"/>
            </a:pPr>
            <a:r>
              <a:rPr lang="en-US" altLang="zh-CN" sz="1400" dirty="0" smtClean="0">
                <a:latin typeface="华文楷体" panose="02010600040101010101" charset="-122"/>
                <a:ea typeface="华文楷体" panose="02010600040101010101" charset="-122"/>
                <a:cs typeface="华文楷体" panose="02010600040101010101" charset="-122"/>
                <a:sym typeface="+mn-ea"/>
              </a:rPr>
              <a:t>        </a:t>
            </a:r>
            <a:r>
              <a:rPr lang="en-US" altLang="zh-CN" sz="1400" dirty="0">
                <a:latin typeface="华文楷体" panose="02010600040101010101" charset="-122"/>
                <a:ea typeface="华文楷体" panose="02010600040101010101" charset="-122"/>
                <a:cs typeface="华文楷体" panose="02010600040101010101" charset="-122"/>
                <a:sym typeface="+mn-ea"/>
              </a:rPr>
              <a:t>sudo chmod 777 </a:t>
            </a:r>
            <a:r>
              <a:rPr lang="en-US" altLang="zh-CN" sz="1400" dirty="0">
                <a:solidFill>
                  <a:srgbClr val="00B050"/>
                </a:solidFill>
                <a:latin typeface="华文楷体" panose="02010600040101010101" charset="-122"/>
                <a:ea typeface="华文楷体" panose="02010600040101010101" charset="-122"/>
                <a:cs typeface="华文楷体" panose="02010600040101010101" charset="-122"/>
                <a:sym typeface="+mn-ea"/>
              </a:rPr>
              <a:t>xxx</a:t>
            </a:r>
            <a:r>
              <a:rPr lang="en-US" altLang="zh-CN" sz="1400" dirty="0">
                <a:latin typeface="华文楷体" panose="02010600040101010101" charset="-122"/>
                <a:ea typeface="华文楷体" panose="02010600040101010101" charset="-122"/>
                <a:cs typeface="华文楷体" panose="02010600040101010101" charset="-122"/>
                <a:sym typeface="+mn-ea"/>
              </a:rPr>
              <a:t> </a:t>
            </a:r>
            <a:r>
              <a:rPr lang="zh-CN" altLang="en-US" sz="1400" dirty="0">
                <a:latin typeface="华文楷体" panose="02010600040101010101" charset="-122"/>
                <a:ea typeface="华文楷体" panose="02010600040101010101" charset="-122"/>
                <a:cs typeface="华文楷体" panose="02010600040101010101" charset="-122"/>
                <a:sym typeface="+mn-ea"/>
              </a:rPr>
              <a:t>给某文件最高权限</a:t>
            </a:r>
            <a:r>
              <a:rPr lang="en-US" altLang="zh-CN" sz="1400" dirty="0">
                <a:latin typeface="华文楷体" panose="02010600040101010101" charset="-122"/>
                <a:ea typeface="华文楷体" panose="02010600040101010101" charset="-122"/>
                <a:cs typeface="华文楷体" panose="02010600040101010101" charset="-122"/>
                <a:sym typeface="+mn-ea"/>
              </a:rPr>
              <a:t>;   sudo chmod 777 </a:t>
            </a:r>
            <a:r>
              <a:rPr lang="en-US" altLang="zh-CN" sz="1400" dirty="0">
                <a:solidFill>
                  <a:srgbClr val="0070C0"/>
                </a:solidFill>
                <a:latin typeface="华文楷体" panose="02010600040101010101" charset="-122"/>
                <a:ea typeface="华文楷体" panose="02010600040101010101" charset="-122"/>
                <a:cs typeface="华文楷体" panose="02010600040101010101" charset="-122"/>
                <a:sym typeface="+mn-ea"/>
              </a:rPr>
              <a:t>xxx</a:t>
            </a:r>
            <a:r>
              <a:rPr lang="en-US" altLang="zh-CN" sz="1400" dirty="0">
                <a:latin typeface="华文楷体" panose="02010600040101010101" charset="-122"/>
                <a:ea typeface="华文楷体" panose="02010600040101010101" charset="-122"/>
                <a:cs typeface="华文楷体" panose="02010600040101010101" charset="-122"/>
                <a:sym typeface="+mn-ea"/>
              </a:rPr>
              <a:t> -R </a:t>
            </a:r>
            <a:r>
              <a:rPr lang="zh-CN" altLang="en-US" sz="1400" dirty="0">
                <a:latin typeface="华文楷体" panose="02010600040101010101" charset="-122"/>
                <a:ea typeface="华文楷体" panose="02010600040101010101" charset="-122"/>
                <a:cs typeface="华文楷体" panose="02010600040101010101" charset="-122"/>
                <a:sym typeface="+mn-ea"/>
              </a:rPr>
              <a:t>给某文件夹所有文件最高权限</a:t>
            </a:r>
            <a:endParaRPr lang="zh-CN" altLang="en-US" sz="1400" dirty="0">
              <a:latin typeface="华文楷体" panose="02010600040101010101" charset="-122"/>
              <a:ea typeface="华文楷体" panose="02010600040101010101" charset="-122"/>
              <a:cs typeface="华文楷体" panose="02010600040101010101" charset="-122"/>
              <a:sym typeface="+mn-ea"/>
            </a:endParaRPr>
          </a:p>
          <a:p>
            <a:pPr algn="l">
              <a:lnSpc>
                <a:spcPct val="150000"/>
              </a:lnSpc>
              <a:buSzPct val="25000"/>
            </a:pPr>
            <a:r>
              <a:rPr lang="en-US" altLang="zh-CN" sz="1400" dirty="0" smtClean="0">
                <a:latin typeface="华文楷体" panose="02010600040101010101" charset="-122"/>
                <a:ea typeface="华文楷体" panose="02010600040101010101" charset="-122"/>
                <a:cs typeface="华文楷体" panose="02010600040101010101" charset="-122"/>
                <a:sym typeface="+mn-ea"/>
              </a:rPr>
              <a:t>        </a:t>
            </a:r>
            <a:r>
              <a:rPr lang="en-US" altLang="zh-CN" sz="1400" dirty="0">
                <a:latin typeface="华文楷体" panose="02010600040101010101" charset="-122"/>
                <a:ea typeface="华文楷体" panose="02010600040101010101" charset="-122"/>
                <a:cs typeface="华文楷体" panose="02010600040101010101" charset="-122"/>
                <a:sym typeface="+mn-ea"/>
              </a:rPr>
              <a:t>ping ip</a:t>
            </a:r>
            <a:r>
              <a:rPr lang="zh-CN" altLang="en-US" sz="1400" dirty="0">
                <a:latin typeface="华文楷体" panose="02010600040101010101" charset="-122"/>
                <a:ea typeface="华文楷体" panose="02010600040101010101" charset="-122"/>
                <a:cs typeface="华文楷体" panose="02010600040101010101" charset="-122"/>
                <a:sym typeface="+mn-ea"/>
              </a:rPr>
              <a:t>或者</a:t>
            </a:r>
            <a:r>
              <a:rPr lang="en-US" altLang="zh-CN" sz="1400" dirty="0">
                <a:latin typeface="华文楷体" panose="02010600040101010101" charset="-122"/>
                <a:ea typeface="华文楷体" panose="02010600040101010101" charset="-122"/>
                <a:cs typeface="华文楷体" panose="02010600040101010101" charset="-122"/>
                <a:sym typeface="+mn-ea"/>
              </a:rPr>
              <a:t>ping </a:t>
            </a:r>
            <a:r>
              <a:rPr lang="zh-CN" altLang="en-US" sz="1400" dirty="0">
                <a:latin typeface="华文楷体" panose="02010600040101010101" charset="-122"/>
                <a:ea typeface="华文楷体" panose="02010600040101010101" charset="-122"/>
                <a:cs typeface="华文楷体" panose="02010600040101010101" charset="-122"/>
                <a:sym typeface="+mn-ea"/>
              </a:rPr>
              <a:t>网址</a:t>
            </a:r>
            <a:r>
              <a:rPr lang="en-US" altLang="zh-CN" sz="1400" dirty="0">
                <a:latin typeface="华文楷体" panose="02010600040101010101" charset="-122"/>
                <a:ea typeface="华文楷体" panose="02010600040101010101" charset="-122"/>
                <a:cs typeface="华文楷体" panose="02010600040101010101" charset="-122"/>
                <a:sym typeface="+mn-ea"/>
              </a:rPr>
              <a:t> </a:t>
            </a:r>
            <a:r>
              <a:rPr lang="zh-CN" altLang="en-US" sz="1400" dirty="0">
                <a:latin typeface="华文楷体" panose="02010600040101010101" charset="-122"/>
                <a:ea typeface="华文楷体" panose="02010600040101010101" charset="-122"/>
                <a:cs typeface="华文楷体" panose="02010600040101010101" charset="-122"/>
                <a:sym typeface="+mn-ea"/>
              </a:rPr>
              <a:t>检查与</a:t>
            </a:r>
            <a:r>
              <a:rPr lang="en-US" altLang="zh-CN" sz="1400" dirty="0">
                <a:latin typeface="华文楷体" panose="02010600040101010101" charset="-122"/>
                <a:ea typeface="华文楷体" panose="02010600040101010101" charset="-122"/>
                <a:cs typeface="华文楷体" panose="02010600040101010101" charset="-122"/>
                <a:sym typeface="+mn-ea"/>
              </a:rPr>
              <a:t>ip</a:t>
            </a:r>
            <a:r>
              <a:rPr lang="zh-CN" altLang="en-US" sz="1400" dirty="0">
                <a:latin typeface="华文楷体" panose="02010600040101010101" charset="-122"/>
                <a:ea typeface="华文楷体" panose="02010600040101010101" charset="-122"/>
                <a:cs typeface="华文楷体" panose="02010600040101010101" charset="-122"/>
                <a:sym typeface="+mn-ea"/>
              </a:rPr>
              <a:t>或者网址是否能够通信</a:t>
            </a:r>
            <a:r>
              <a:rPr lang="en-US" altLang="zh-CN" sz="1400" dirty="0">
                <a:latin typeface="华文楷体" panose="02010600040101010101" charset="-122"/>
                <a:ea typeface="华文楷体" panose="02010600040101010101" charset="-122"/>
                <a:cs typeface="华文楷体" panose="02010600040101010101" charset="-122"/>
                <a:sym typeface="+mn-ea"/>
              </a:rPr>
              <a:t>,</a:t>
            </a:r>
            <a:r>
              <a:rPr lang="zh-CN" altLang="en-US" sz="1400" dirty="0">
                <a:latin typeface="华文楷体" panose="02010600040101010101" charset="-122"/>
                <a:ea typeface="华文楷体" panose="02010600040101010101" charset="-122"/>
                <a:cs typeface="华文楷体" panose="02010600040101010101" charset="-122"/>
                <a:sym typeface="+mn-ea"/>
              </a:rPr>
              <a:t>及网络连接速度</a:t>
            </a:r>
            <a:endParaRPr lang="zh-CN" altLang="en-US" sz="1400" dirty="0">
              <a:latin typeface="华文楷体" panose="02010600040101010101" charset="-122"/>
              <a:ea typeface="华文楷体" panose="02010600040101010101" charset="-122"/>
              <a:cs typeface="华文楷体" panose="02010600040101010101" charset="-122"/>
              <a:sym typeface="+mn-ea"/>
            </a:endParaRPr>
          </a:p>
          <a:p>
            <a:pPr algn="l">
              <a:lnSpc>
                <a:spcPct val="150000"/>
              </a:lnSpc>
              <a:buSzPct val="25000"/>
            </a:pPr>
            <a:r>
              <a:rPr lang="en-US" altLang="zh-CN" sz="1400" dirty="0" smtClean="0">
                <a:latin typeface="华文楷体" panose="02010600040101010101" charset="-122"/>
                <a:ea typeface="华文楷体" panose="02010600040101010101" charset="-122"/>
                <a:cs typeface="华文楷体" panose="02010600040101010101" charset="-122"/>
                <a:sym typeface="+mn-ea"/>
              </a:rPr>
              <a:t>        </a:t>
            </a:r>
            <a:r>
              <a:rPr lang="en-US" altLang="zh-CN" sz="1400" dirty="0">
                <a:latin typeface="华文楷体" panose="02010600040101010101" charset="-122"/>
                <a:ea typeface="华文楷体" panose="02010600040101010101" charset="-122"/>
                <a:cs typeface="华文楷体" panose="02010600040101010101" charset="-122"/>
                <a:sym typeface="+mn-ea"/>
              </a:rPr>
              <a:t>ssh xxx@ip </a:t>
            </a:r>
            <a:r>
              <a:rPr lang="zh-CN" altLang="en-US" sz="1400" dirty="0">
                <a:latin typeface="华文楷体" panose="02010600040101010101" charset="-122"/>
                <a:ea typeface="华文楷体" panose="02010600040101010101" charset="-122"/>
                <a:cs typeface="华文楷体" panose="02010600040101010101" charset="-122"/>
                <a:sym typeface="+mn-ea"/>
              </a:rPr>
              <a:t>比如</a:t>
            </a:r>
            <a:r>
              <a:rPr lang="en-US" altLang="zh-CN" sz="1400" dirty="0">
                <a:latin typeface="华文楷体" panose="02010600040101010101" charset="-122"/>
                <a:ea typeface="华文楷体" panose="02010600040101010101" charset="-122"/>
                <a:cs typeface="华文楷体" panose="02010600040101010101" charset="-122"/>
                <a:sym typeface="+mn-ea"/>
              </a:rPr>
              <a:t>ssh eaibot@192.168.31.200 </a:t>
            </a:r>
            <a:r>
              <a:rPr lang="zh-CN" altLang="en-US" sz="1400" dirty="0">
                <a:latin typeface="华文楷体" panose="02010600040101010101" charset="-122"/>
                <a:ea typeface="华文楷体" panose="02010600040101010101" charset="-122"/>
                <a:cs typeface="华文楷体" panose="02010600040101010101" charset="-122"/>
                <a:sym typeface="+mn-ea"/>
              </a:rPr>
              <a:t>远程登录用户名为</a:t>
            </a:r>
            <a:r>
              <a:rPr lang="en-US" altLang="zh-CN" sz="1400" dirty="0">
                <a:latin typeface="华文楷体" panose="02010600040101010101" charset="-122"/>
                <a:ea typeface="华文楷体" panose="02010600040101010101" charset="-122"/>
                <a:cs typeface="华文楷体" panose="02010600040101010101" charset="-122"/>
                <a:sym typeface="+mn-ea"/>
              </a:rPr>
              <a:t>eaibot</a:t>
            </a:r>
            <a:r>
              <a:rPr lang="zh-CN" altLang="en-US" sz="1400" dirty="0">
                <a:latin typeface="华文楷体" panose="02010600040101010101" charset="-122"/>
                <a:ea typeface="华文楷体" panose="02010600040101010101" charset="-122"/>
                <a:cs typeface="华文楷体" panose="02010600040101010101" charset="-122"/>
                <a:sym typeface="+mn-ea"/>
              </a:rPr>
              <a:t>且</a:t>
            </a:r>
            <a:r>
              <a:rPr lang="en-US" altLang="zh-CN" sz="1400" dirty="0">
                <a:latin typeface="华文楷体" panose="02010600040101010101" charset="-122"/>
                <a:ea typeface="华文楷体" panose="02010600040101010101" charset="-122"/>
                <a:cs typeface="华文楷体" panose="02010600040101010101" charset="-122"/>
                <a:sym typeface="+mn-ea"/>
              </a:rPr>
              <a:t>ip</a:t>
            </a:r>
            <a:r>
              <a:rPr lang="zh-CN" altLang="en-US" sz="1400" dirty="0">
                <a:latin typeface="华文楷体" panose="02010600040101010101" charset="-122"/>
                <a:ea typeface="华文楷体" panose="02010600040101010101" charset="-122"/>
                <a:cs typeface="华文楷体" panose="02010600040101010101" charset="-122"/>
                <a:sym typeface="+mn-ea"/>
              </a:rPr>
              <a:t>为</a:t>
            </a:r>
            <a:r>
              <a:rPr lang="en-US" altLang="zh-CN" sz="1400" dirty="0">
                <a:latin typeface="华文楷体" panose="02010600040101010101" charset="-122"/>
                <a:ea typeface="华文楷体" panose="02010600040101010101" charset="-122"/>
                <a:cs typeface="华文楷体" panose="02010600040101010101" charset="-122"/>
                <a:sym typeface="+mn-ea"/>
              </a:rPr>
              <a:t>192.168.31.200</a:t>
            </a:r>
            <a:r>
              <a:rPr lang="zh-CN" altLang="en-US" sz="1400" dirty="0">
                <a:latin typeface="华文楷体" panose="02010600040101010101" charset="-122"/>
                <a:ea typeface="华文楷体" panose="02010600040101010101" charset="-122"/>
                <a:cs typeface="华文楷体" panose="02010600040101010101" charset="-122"/>
                <a:sym typeface="+mn-ea"/>
              </a:rPr>
              <a:t>的系统</a:t>
            </a:r>
            <a:endParaRPr lang="zh-CN" altLang="en-US" sz="1400" dirty="0">
              <a:latin typeface="华文楷体" panose="02010600040101010101" charset="-122"/>
              <a:ea typeface="华文楷体" panose="02010600040101010101" charset="-122"/>
              <a:cs typeface="华文楷体" panose="02010600040101010101" charset="-122"/>
              <a:sym typeface="+mn-ea"/>
            </a:endParaRPr>
          </a:p>
          <a:p>
            <a:pPr algn="l">
              <a:lnSpc>
                <a:spcPct val="150000"/>
              </a:lnSpc>
              <a:buSzPct val="25000"/>
            </a:pPr>
            <a:r>
              <a:rPr lang="en-US" altLang="zh-CN" sz="1400" dirty="0" smtClean="0">
                <a:latin typeface="华文楷体" panose="02010600040101010101" charset="-122"/>
                <a:ea typeface="华文楷体" panose="02010600040101010101" charset="-122"/>
                <a:cs typeface="华文楷体" panose="02010600040101010101" charset="-122"/>
                <a:sym typeface="+mn-ea"/>
              </a:rPr>
              <a:t>        </a:t>
            </a:r>
            <a:r>
              <a:rPr lang="en-US" altLang="zh-CN" sz="1400" dirty="0">
                <a:latin typeface="华文楷体" panose="02010600040101010101" charset="-122"/>
                <a:ea typeface="华文楷体" panose="02010600040101010101" charset="-122"/>
                <a:cs typeface="华文楷体" panose="02010600040101010101" charset="-122"/>
                <a:sym typeface="+mn-ea"/>
              </a:rPr>
              <a:t>exit </a:t>
            </a:r>
            <a:r>
              <a:rPr lang="zh-CN" altLang="en-US" sz="1400" dirty="0">
                <a:latin typeface="华文楷体" panose="02010600040101010101" charset="-122"/>
                <a:ea typeface="华文楷体" panose="02010600040101010101" charset="-122"/>
                <a:cs typeface="华文楷体" panose="02010600040101010101" charset="-122"/>
                <a:sym typeface="+mn-ea"/>
              </a:rPr>
              <a:t>退出当前终端或远程登录</a:t>
            </a:r>
            <a:endParaRPr lang="zh-CN" altLang="en-US" sz="1400" dirty="0">
              <a:latin typeface="华文楷体" panose="02010600040101010101" charset="-122"/>
              <a:ea typeface="华文楷体" panose="02010600040101010101" charset="-122"/>
              <a:cs typeface="华文楷体" panose="02010600040101010101" charset="-122"/>
              <a:sym typeface="+mn-ea"/>
            </a:endParaRPr>
          </a:p>
          <a:p>
            <a:pPr algn="l">
              <a:lnSpc>
                <a:spcPct val="150000"/>
              </a:lnSpc>
              <a:buSzPct val="25000"/>
            </a:pPr>
            <a:r>
              <a:rPr lang="en-US" altLang="zh-CN" sz="1400" dirty="0" smtClean="0">
                <a:latin typeface="华文楷体" panose="02010600040101010101" charset="-122"/>
                <a:ea typeface="华文楷体" panose="02010600040101010101" charset="-122"/>
                <a:cs typeface="华文楷体" panose="02010600040101010101" charset="-122"/>
                <a:sym typeface="+mn-ea"/>
              </a:rPr>
              <a:t>        </a:t>
            </a:r>
            <a:r>
              <a:rPr lang="en-US" altLang="zh-CN" sz="1400" dirty="0">
                <a:latin typeface="华文楷体" panose="02010600040101010101" charset="-122"/>
                <a:ea typeface="华文楷体" panose="02010600040101010101" charset="-122"/>
                <a:cs typeface="华文楷体" panose="02010600040101010101" charset="-122"/>
                <a:sym typeface="+mn-ea"/>
              </a:rPr>
              <a:t>clear </a:t>
            </a:r>
            <a:r>
              <a:rPr lang="zh-CN" altLang="en-US" sz="1400" dirty="0">
                <a:latin typeface="华文楷体" panose="02010600040101010101" charset="-122"/>
                <a:ea typeface="华文楷体" panose="02010600040101010101" charset="-122"/>
                <a:cs typeface="华文楷体" panose="02010600040101010101" charset="-122"/>
                <a:sym typeface="+mn-ea"/>
              </a:rPr>
              <a:t>清空屏幕内容</a:t>
            </a:r>
            <a:r>
              <a:rPr lang="en-US" altLang="zh-CN" sz="1400" dirty="0">
                <a:latin typeface="华文楷体" panose="02010600040101010101" charset="-122"/>
                <a:ea typeface="华文楷体" panose="02010600040101010101" charset="-122"/>
                <a:cs typeface="华文楷体" panose="02010600040101010101" charset="-122"/>
                <a:sym typeface="+mn-ea"/>
              </a:rPr>
              <a:t>;    history -c</a:t>
            </a:r>
            <a:r>
              <a:rPr lang="zh-CN" altLang="en-US" sz="1400" dirty="0">
                <a:latin typeface="华文楷体" panose="02010600040101010101" charset="-122"/>
                <a:ea typeface="华文楷体" panose="02010600040101010101" charset="-122"/>
                <a:cs typeface="华文楷体" panose="02010600040101010101" charset="-122"/>
                <a:sym typeface="+mn-ea"/>
              </a:rPr>
              <a:t>清空命令记录</a:t>
            </a:r>
            <a:r>
              <a:rPr lang="en-US" altLang="zh-CN" sz="1400" dirty="0">
                <a:latin typeface="华文楷体" panose="02010600040101010101" charset="-122"/>
                <a:ea typeface="华文楷体" panose="02010600040101010101" charset="-122"/>
                <a:cs typeface="华文楷体" panose="02010600040101010101" charset="-122"/>
                <a:sym typeface="+mn-ea"/>
              </a:rPr>
              <a:t>;       pwd </a:t>
            </a:r>
            <a:r>
              <a:rPr lang="zh-CN" altLang="en-US" sz="1400" dirty="0">
                <a:latin typeface="华文楷体" panose="02010600040101010101" charset="-122"/>
                <a:ea typeface="华文楷体" panose="02010600040101010101" charset="-122"/>
                <a:cs typeface="华文楷体" panose="02010600040101010101" charset="-122"/>
                <a:sym typeface="+mn-ea"/>
              </a:rPr>
              <a:t>显示当前目录路径</a:t>
            </a:r>
            <a:endParaRPr lang="zh-CN" altLang="en-US" sz="1400" dirty="0">
              <a:latin typeface="华文楷体" panose="02010600040101010101" charset="-122"/>
              <a:ea typeface="华文楷体" panose="02010600040101010101" charset="-122"/>
              <a:cs typeface="华文楷体" panose="02010600040101010101" charset="-122"/>
              <a:sym typeface="+mn-ea"/>
            </a:endParaRPr>
          </a:p>
          <a:p>
            <a:pPr algn="l">
              <a:lnSpc>
                <a:spcPct val="150000"/>
              </a:lnSpc>
              <a:buSzPct val="25000"/>
            </a:pPr>
            <a:r>
              <a:rPr lang="en-US" altLang="zh-CN" sz="1400" dirty="0" smtClean="0">
                <a:latin typeface="华文楷体" panose="02010600040101010101" charset="-122"/>
                <a:ea typeface="华文楷体" panose="02010600040101010101" charset="-122"/>
                <a:cs typeface="华文楷体" panose="02010600040101010101" charset="-122"/>
                <a:sym typeface="+mn-ea"/>
              </a:rPr>
              <a:t>        </a:t>
            </a:r>
            <a:r>
              <a:rPr lang="en-US" altLang="zh-CN" sz="1400" dirty="0">
                <a:latin typeface="华文楷体" panose="02010600040101010101" charset="-122"/>
                <a:ea typeface="华文楷体" panose="02010600040101010101" charset="-122"/>
                <a:cs typeface="华文楷体" panose="02010600040101010101" charset="-122"/>
                <a:sym typeface="+mn-ea"/>
              </a:rPr>
              <a:t>nl xxx </a:t>
            </a:r>
            <a:r>
              <a:rPr lang="zh-CN" altLang="en-US" sz="1400" dirty="0">
                <a:latin typeface="华文楷体" panose="02010600040101010101" charset="-122"/>
                <a:ea typeface="华文楷体" panose="02010600040101010101" charset="-122"/>
                <a:cs typeface="华文楷体" panose="02010600040101010101" charset="-122"/>
                <a:sym typeface="+mn-ea"/>
              </a:rPr>
              <a:t>查看</a:t>
            </a:r>
            <a:r>
              <a:rPr lang="en-US" altLang="zh-CN" sz="1400" dirty="0">
                <a:latin typeface="华文楷体" panose="02010600040101010101" charset="-122"/>
                <a:ea typeface="华文楷体" panose="02010600040101010101" charset="-122"/>
                <a:cs typeface="华文楷体" panose="02010600040101010101" charset="-122"/>
                <a:sym typeface="+mn-ea"/>
              </a:rPr>
              <a:t>xxx</a:t>
            </a:r>
            <a:r>
              <a:rPr lang="zh-CN" altLang="en-US" sz="1400" dirty="0">
                <a:latin typeface="华文楷体" panose="02010600040101010101" charset="-122"/>
                <a:ea typeface="华文楷体" panose="02010600040101010101" charset="-122"/>
                <a:cs typeface="华文楷体" panose="02010600040101010101" charset="-122"/>
                <a:sym typeface="+mn-ea"/>
              </a:rPr>
              <a:t>文件内容</a:t>
            </a:r>
            <a:r>
              <a:rPr lang="en-US" altLang="zh-CN" sz="1400" dirty="0">
                <a:latin typeface="华文楷体" panose="02010600040101010101" charset="-122"/>
                <a:ea typeface="华文楷体" panose="02010600040101010101" charset="-122"/>
                <a:cs typeface="华文楷体" panose="02010600040101010101" charset="-122"/>
                <a:sym typeface="+mn-ea"/>
              </a:rPr>
              <a:t>(</a:t>
            </a:r>
            <a:r>
              <a:rPr lang="zh-CN" altLang="en-US" sz="1400" dirty="0">
                <a:latin typeface="华文楷体" panose="02010600040101010101" charset="-122"/>
                <a:ea typeface="华文楷体" panose="02010600040101010101" charset="-122"/>
                <a:cs typeface="华文楷体" panose="02010600040101010101" charset="-122"/>
                <a:sym typeface="+mn-ea"/>
              </a:rPr>
              <a:t>显示行号</a:t>
            </a:r>
            <a:r>
              <a:rPr lang="en-US" altLang="zh-CN" sz="1400" dirty="0">
                <a:latin typeface="华文楷体" panose="02010600040101010101" charset="-122"/>
                <a:ea typeface="华文楷体" panose="02010600040101010101" charset="-122"/>
                <a:cs typeface="华文楷体" panose="02010600040101010101" charset="-122"/>
                <a:sym typeface="+mn-ea"/>
              </a:rPr>
              <a:t>),</a:t>
            </a:r>
            <a:r>
              <a:rPr lang="zh-CN" sz="1400" dirty="0">
                <a:latin typeface="华文楷体" panose="02010600040101010101" charset="-122"/>
                <a:ea typeface="华文楷体" panose="02010600040101010101" charset="-122"/>
                <a:cs typeface="华文楷体" panose="02010600040101010101" charset="-122"/>
                <a:sym typeface="+mn-ea"/>
              </a:rPr>
              <a:t>等于</a:t>
            </a:r>
            <a:r>
              <a:rPr lang="en-US" altLang="zh-CN" sz="1400" dirty="0">
                <a:latin typeface="华文楷体" panose="02010600040101010101" charset="-122"/>
                <a:ea typeface="华文楷体" panose="02010600040101010101" charset="-122"/>
                <a:cs typeface="华文楷体" panose="02010600040101010101" charset="-122"/>
                <a:sym typeface="+mn-ea"/>
              </a:rPr>
              <a:t>cat xxx -n</a:t>
            </a:r>
            <a:endParaRPr lang="en-US" altLang="zh-CN" sz="1400" dirty="0">
              <a:latin typeface="华文楷体" panose="02010600040101010101" charset="-122"/>
              <a:ea typeface="华文楷体" panose="02010600040101010101" charset="-122"/>
              <a:cs typeface="华文楷体" panose="02010600040101010101" charset="-122"/>
              <a:sym typeface="+mn-ea"/>
            </a:endParaRPr>
          </a:p>
          <a:p>
            <a:pPr algn="l">
              <a:lnSpc>
                <a:spcPct val="150000"/>
              </a:lnSpc>
              <a:buSzPct val="25000"/>
            </a:pPr>
            <a:r>
              <a:rPr lang="en-US" altLang="zh-CN" sz="1400" dirty="0" smtClean="0">
                <a:latin typeface="华文楷体" panose="02010600040101010101" charset="-122"/>
                <a:ea typeface="华文楷体" panose="02010600040101010101" charset="-122"/>
                <a:cs typeface="华文楷体" panose="02010600040101010101" charset="-122"/>
                <a:sym typeface="+mn-ea"/>
              </a:rPr>
              <a:t>        </a:t>
            </a:r>
            <a:r>
              <a:rPr lang="en-US" altLang="zh-CN" sz="1400" dirty="0">
                <a:latin typeface="华文楷体" panose="02010600040101010101" charset="-122"/>
                <a:ea typeface="华文楷体" panose="02010600040101010101" charset="-122"/>
                <a:cs typeface="华文楷体" panose="02010600040101010101" charset="-122"/>
                <a:sym typeface="+mn-ea"/>
              </a:rPr>
              <a:t>ps -aux | grep xxx </a:t>
            </a:r>
            <a:r>
              <a:rPr lang="zh-CN" altLang="en-US" sz="1400" dirty="0">
                <a:latin typeface="华文楷体" panose="02010600040101010101" charset="-122"/>
                <a:ea typeface="华文楷体" panose="02010600040101010101" charset="-122"/>
                <a:cs typeface="华文楷体" panose="02010600040101010101" charset="-122"/>
                <a:sym typeface="+mn-ea"/>
              </a:rPr>
              <a:t>显示名称带</a:t>
            </a:r>
            <a:r>
              <a:rPr lang="en-US" altLang="zh-CN" sz="1400" dirty="0">
                <a:latin typeface="华文楷体" panose="02010600040101010101" charset="-122"/>
                <a:ea typeface="华文楷体" panose="02010600040101010101" charset="-122"/>
                <a:cs typeface="华文楷体" panose="02010600040101010101" charset="-122"/>
                <a:sym typeface="+mn-ea"/>
              </a:rPr>
              <a:t>xxx</a:t>
            </a:r>
            <a:r>
              <a:rPr lang="zh-CN" altLang="en-US" sz="1400" dirty="0">
                <a:latin typeface="华文楷体" panose="02010600040101010101" charset="-122"/>
                <a:ea typeface="华文楷体" panose="02010600040101010101" charset="-122"/>
                <a:cs typeface="华文楷体" panose="02010600040101010101" charset="-122"/>
                <a:sym typeface="+mn-ea"/>
              </a:rPr>
              <a:t>的所有进程</a:t>
            </a:r>
            <a:r>
              <a:rPr lang="en-US" altLang="zh-CN" sz="1400" dirty="0">
                <a:latin typeface="华文楷体" panose="02010600040101010101" charset="-122"/>
                <a:ea typeface="华文楷体" panose="02010600040101010101" charset="-122"/>
                <a:cs typeface="华文楷体" panose="02010600040101010101" charset="-122"/>
                <a:sym typeface="+mn-ea"/>
              </a:rPr>
              <a:t>     top </a:t>
            </a:r>
            <a:r>
              <a:rPr lang="zh-CN" altLang="en-US" sz="1400" dirty="0">
                <a:latin typeface="华文楷体" panose="02010600040101010101" charset="-122"/>
                <a:ea typeface="华文楷体" panose="02010600040101010101" charset="-122"/>
                <a:cs typeface="华文楷体" panose="02010600040101010101" charset="-122"/>
                <a:sym typeface="+mn-ea"/>
              </a:rPr>
              <a:t>显示所有进程状态</a:t>
            </a:r>
            <a:endParaRPr lang="zh-CN" altLang="en-US" sz="1400" dirty="0">
              <a:latin typeface="华文楷体" panose="02010600040101010101" charset="-122"/>
              <a:ea typeface="华文楷体" panose="02010600040101010101" charset="-122"/>
              <a:cs typeface="华文楷体" panose="02010600040101010101" charset="-122"/>
              <a:sym typeface="+mn-ea"/>
            </a:endParaRPr>
          </a:p>
          <a:p>
            <a:pPr algn="l">
              <a:lnSpc>
                <a:spcPct val="150000"/>
              </a:lnSpc>
              <a:buSzPct val="25000"/>
            </a:pPr>
            <a:r>
              <a:rPr lang="en-US" altLang="zh-CN" sz="1400" dirty="0" smtClean="0">
                <a:latin typeface="华文楷体" panose="02010600040101010101" charset="-122"/>
                <a:ea typeface="华文楷体" panose="02010600040101010101" charset="-122"/>
                <a:cs typeface="华文楷体" panose="02010600040101010101" charset="-122"/>
                <a:sym typeface="+mn-ea"/>
              </a:rPr>
              <a:t>        </a:t>
            </a:r>
            <a:r>
              <a:rPr lang="en-US" altLang="zh-CN" sz="1400" dirty="0">
                <a:latin typeface="华文楷体" panose="02010600040101010101" charset="-122"/>
                <a:ea typeface="华文楷体" panose="02010600040101010101" charset="-122"/>
                <a:cs typeface="华文楷体" panose="02010600040101010101" charset="-122"/>
                <a:sym typeface="+mn-ea"/>
              </a:rPr>
              <a:t>unzip xxx.zip </a:t>
            </a:r>
            <a:r>
              <a:rPr lang="zh-CN" altLang="en-US" sz="1400" dirty="0">
                <a:latin typeface="华文楷体" panose="02010600040101010101" charset="-122"/>
                <a:ea typeface="华文楷体" panose="02010600040101010101" charset="-122"/>
                <a:cs typeface="华文楷体" panose="02010600040101010101" charset="-122"/>
                <a:sym typeface="+mn-ea"/>
              </a:rPr>
              <a:t>解压</a:t>
            </a:r>
            <a:r>
              <a:rPr lang="en-US" altLang="zh-CN" sz="1400" dirty="0">
                <a:latin typeface="华文楷体" panose="02010600040101010101" charset="-122"/>
                <a:ea typeface="华文楷体" panose="02010600040101010101" charset="-122"/>
                <a:cs typeface="华文楷体" panose="02010600040101010101" charset="-122"/>
                <a:sym typeface="+mn-ea"/>
              </a:rPr>
              <a:t>xxx.zip</a:t>
            </a:r>
            <a:r>
              <a:rPr lang="zh-CN" altLang="en-US" sz="1400" dirty="0">
                <a:latin typeface="华文楷体" panose="02010600040101010101" charset="-122"/>
                <a:ea typeface="华文楷体" panose="02010600040101010101" charset="-122"/>
                <a:cs typeface="华文楷体" panose="02010600040101010101" charset="-122"/>
                <a:sym typeface="+mn-ea"/>
              </a:rPr>
              <a:t>包到当前目录</a:t>
            </a:r>
            <a:r>
              <a:rPr lang="en-US" altLang="zh-CN" sz="1400" dirty="0">
                <a:latin typeface="华文楷体" panose="02010600040101010101" charset="-122"/>
                <a:ea typeface="华文楷体" panose="02010600040101010101" charset="-122"/>
                <a:cs typeface="华文楷体" panose="02010600040101010101" charset="-122"/>
                <a:sym typeface="+mn-ea"/>
              </a:rPr>
              <a:t>;  tar -xzvf xxx.tar.gz </a:t>
            </a:r>
            <a:r>
              <a:rPr lang="zh-CN" altLang="en-US" sz="1400" dirty="0">
                <a:latin typeface="华文楷体" panose="02010600040101010101" charset="-122"/>
                <a:ea typeface="华文楷体" panose="02010600040101010101" charset="-122"/>
                <a:cs typeface="华文楷体" panose="02010600040101010101" charset="-122"/>
                <a:sym typeface="+mn-ea"/>
              </a:rPr>
              <a:t>解压</a:t>
            </a:r>
            <a:r>
              <a:rPr lang="en-US" altLang="zh-CN" sz="1400" dirty="0">
                <a:latin typeface="华文楷体" panose="02010600040101010101" charset="-122"/>
                <a:ea typeface="华文楷体" panose="02010600040101010101" charset="-122"/>
                <a:cs typeface="华文楷体" panose="02010600040101010101" charset="-122"/>
                <a:sym typeface="+mn-ea"/>
              </a:rPr>
              <a:t>xxx.tar.gz</a:t>
            </a:r>
            <a:r>
              <a:rPr lang="zh-CN" altLang="en-US" sz="1400" dirty="0">
                <a:latin typeface="华文楷体" panose="02010600040101010101" charset="-122"/>
                <a:ea typeface="华文楷体" panose="02010600040101010101" charset="-122"/>
                <a:cs typeface="华文楷体" panose="02010600040101010101" charset="-122"/>
                <a:sym typeface="+mn-ea"/>
              </a:rPr>
              <a:t>包到当前目录</a:t>
            </a:r>
            <a:r>
              <a:rPr lang="en-US" altLang="zh-CN" sz="1400" dirty="0">
                <a:latin typeface="华文楷体" panose="02010600040101010101" charset="-122"/>
                <a:ea typeface="华文楷体" panose="02010600040101010101" charset="-122"/>
                <a:cs typeface="华文楷体" panose="02010600040101010101" charset="-122"/>
                <a:sym typeface="+mn-ea"/>
              </a:rPr>
              <a:t>;  gunzip xxx.gz </a:t>
            </a:r>
            <a:r>
              <a:rPr lang="zh-CN" altLang="en-US" sz="1400" dirty="0">
                <a:latin typeface="华文楷体" panose="02010600040101010101" charset="-122"/>
                <a:ea typeface="华文楷体" panose="02010600040101010101" charset="-122"/>
                <a:cs typeface="华文楷体" panose="02010600040101010101" charset="-122"/>
                <a:sym typeface="+mn-ea"/>
              </a:rPr>
              <a:t>解压</a:t>
            </a:r>
            <a:r>
              <a:rPr lang="en-US" altLang="zh-CN" sz="1400" dirty="0">
                <a:latin typeface="华文楷体" panose="02010600040101010101" charset="-122"/>
                <a:ea typeface="华文楷体" panose="02010600040101010101" charset="-122"/>
                <a:cs typeface="华文楷体" panose="02010600040101010101" charset="-122"/>
                <a:sym typeface="+mn-ea"/>
              </a:rPr>
              <a:t>xxx.gz</a:t>
            </a:r>
            <a:r>
              <a:rPr lang="zh-CN" altLang="en-US" sz="1400" dirty="0">
                <a:latin typeface="华文楷体" panose="02010600040101010101" charset="-122"/>
                <a:ea typeface="华文楷体" panose="02010600040101010101" charset="-122"/>
                <a:cs typeface="华文楷体" panose="02010600040101010101" charset="-122"/>
                <a:sym typeface="+mn-ea"/>
              </a:rPr>
              <a:t>到当前目录</a:t>
            </a:r>
            <a:endParaRPr lang="en-US" altLang="zh-CN" sz="1400" dirty="0" smtClean="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6032500" cy="60007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l">
              <a:lnSpc>
                <a:spcPct val="130000"/>
              </a:lnSpc>
              <a:buClrTx/>
              <a:buSzTx/>
              <a:buNone/>
            </a:pP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4.4 终端的命令行操作</a:t>
            </a:r>
            <a:endPar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2" name="文本框 1"/>
          <p:cNvSpPr txBox="1"/>
          <p:nvPr/>
        </p:nvSpPr>
        <p:spPr>
          <a:xfrm>
            <a:off x="579755" y="882015"/>
            <a:ext cx="10871200" cy="5628005"/>
          </a:xfrm>
          <a:prstGeom prst="rect">
            <a:avLst/>
          </a:prstGeom>
          <a:noFill/>
        </p:spPr>
        <p:txBody>
          <a:bodyPr wrap="square" rtlCol="0">
            <a:spAutoFit/>
          </a:bodyPr>
          <a:p>
            <a:pPr>
              <a:lnSpc>
                <a:spcPct val="130000"/>
              </a:lnSpc>
            </a:pPr>
            <a:r>
              <a:rPr 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a:t>
            </a:r>
            <a:r>
              <a:rPr lang="en-US" alt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sz="1600" b="1" dirty="0" smtClean="0">
                <a:latin typeface="华文楷体" panose="02010600040101010101" charset="-122"/>
                <a:ea typeface="华文楷体" panose="02010600040101010101" charset="-122"/>
                <a:cs typeface="华文楷体" panose="02010600040101010101" charset="-122"/>
              </a:rPr>
              <a:t>文本编辑</a:t>
            </a:r>
            <a:r>
              <a:rPr lang="zh-CN" altLang="en-US" sz="1600" b="1" dirty="0" smtClean="0">
                <a:latin typeface="华文楷体" panose="02010600040101010101" charset="-122"/>
                <a:ea typeface="华文楷体" panose="02010600040101010101" charset="-122"/>
                <a:cs typeface="华文楷体" panose="02010600040101010101" charset="-122"/>
              </a:rPr>
              <a:t>：</a:t>
            </a:r>
            <a:endParaRPr lang="zh-CN" altLang="en-US" sz="1600" b="1" dirty="0" smtClean="0">
              <a:latin typeface="华文楷体" panose="02010600040101010101" charset="-122"/>
              <a:ea typeface="华文楷体" panose="02010600040101010101" charset="-122"/>
              <a:cs typeface="华文楷体" panose="02010600040101010101" charset="-122"/>
            </a:endParaRPr>
          </a:p>
          <a:p>
            <a:pPr algn="l">
              <a:lnSpc>
                <a:spcPct val="150000"/>
              </a:lnSpc>
              <a:buSzPct val="25000"/>
            </a:pPr>
            <a:r>
              <a:rPr lang="en-US" altLang="zh-CN" dirty="0" smtClean="0">
                <a:latin typeface="华文楷体" panose="02010600040101010101" charset="-122"/>
                <a:ea typeface="华文楷体" panose="02010600040101010101" charset="-122"/>
                <a:cs typeface="华文楷体" panose="02010600040101010101" charset="-122"/>
              </a:rPr>
              <a:t>        </a:t>
            </a:r>
            <a:r>
              <a:rPr lang="zh-CN" sz="1600" dirty="0">
                <a:latin typeface="华文楷体" panose="02010600040101010101" charset="-122"/>
                <a:ea typeface="华文楷体" panose="02010600040101010101" charset="-122"/>
                <a:cs typeface="华文楷体" panose="02010600040101010101" charset="-122"/>
                <a:sym typeface="+mn-ea"/>
              </a:rPr>
              <a:t>在终端中我们通常使用</a:t>
            </a:r>
            <a:r>
              <a:rPr lang="en-US" altLang="zh-CN" sz="1600" dirty="0">
                <a:latin typeface="华文楷体" panose="02010600040101010101" charset="-122"/>
                <a:ea typeface="华文楷体" panose="02010600040101010101" charset="-122"/>
                <a:cs typeface="华文楷体" panose="02010600040101010101" charset="-122"/>
                <a:sym typeface="+mn-ea"/>
              </a:rPr>
              <a:t>gedit</a:t>
            </a:r>
            <a:r>
              <a:rPr lang="zh-CN" altLang="en-US" sz="1600" dirty="0">
                <a:latin typeface="华文楷体" panose="02010600040101010101" charset="-122"/>
                <a:ea typeface="华文楷体" panose="02010600040101010101" charset="-122"/>
                <a:cs typeface="华文楷体" panose="02010600040101010101" charset="-122"/>
                <a:sym typeface="+mn-ea"/>
              </a:rPr>
              <a:t>或者</a:t>
            </a:r>
            <a:r>
              <a:rPr lang="en-US" altLang="zh-CN" sz="1600" dirty="0">
                <a:latin typeface="华文楷体" panose="02010600040101010101" charset="-122"/>
                <a:ea typeface="华文楷体" panose="02010600040101010101" charset="-122"/>
                <a:cs typeface="华文楷体" panose="02010600040101010101" charset="-122"/>
                <a:sym typeface="+mn-ea"/>
              </a:rPr>
              <a:t>vim</a:t>
            </a:r>
            <a:r>
              <a:rPr lang="zh-CN" altLang="en-US" sz="1600" dirty="0">
                <a:latin typeface="华文楷体" panose="02010600040101010101" charset="-122"/>
                <a:ea typeface="华文楷体" panose="02010600040101010101" charset="-122"/>
                <a:cs typeface="华文楷体" panose="02010600040101010101" charset="-122"/>
                <a:sym typeface="+mn-ea"/>
              </a:rPr>
              <a:t>进行文本的编辑。</a:t>
            </a:r>
            <a:r>
              <a:rPr lang="en-US" altLang="zh-CN" sz="1600" dirty="0">
                <a:latin typeface="华文楷体" panose="02010600040101010101" charset="-122"/>
                <a:ea typeface="华文楷体" panose="02010600040101010101" charset="-122"/>
                <a:cs typeface="华文楷体" panose="02010600040101010101" charset="-122"/>
                <a:sym typeface="+mn-ea"/>
              </a:rPr>
              <a:t>vim</a:t>
            </a:r>
            <a:r>
              <a:rPr lang="zh-CN" altLang="en-US" sz="1600" dirty="0">
                <a:latin typeface="华文楷体" panose="02010600040101010101" charset="-122"/>
                <a:ea typeface="华文楷体" panose="02010600040101010101" charset="-122"/>
                <a:cs typeface="华文楷体" panose="02010600040101010101" charset="-122"/>
                <a:sym typeface="+mn-ea"/>
              </a:rPr>
              <a:t>的使用：</a:t>
            </a:r>
            <a:endParaRPr lang="zh-CN" altLang="en-US" sz="1600" dirty="0">
              <a:latin typeface="华文楷体" panose="02010600040101010101" charset="-122"/>
              <a:ea typeface="华文楷体" panose="02010600040101010101" charset="-122"/>
              <a:cs typeface="华文楷体" panose="02010600040101010101" charset="-122"/>
              <a:sym typeface="+mn-ea"/>
            </a:endParaRPr>
          </a:p>
          <a:p>
            <a:pPr algn="l">
              <a:lnSpc>
                <a:spcPct val="150000"/>
              </a:lnSpc>
              <a:buSzPct val="25000"/>
            </a:pPr>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zh-CN" altLang="en-US" sz="1600" dirty="0">
                <a:latin typeface="华文楷体" panose="02010600040101010101" charset="-122"/>
                <a:ea typeface="华文楷体" panose="02010600040101010101" charset="-122"/>
                <a:cs typeface="华文楷体" panose="02010600040101010101" charset="-122"/>
                <a:sym typeface="+mn-ea"/>
              </a:rPr>
              <a:t>LEO系统里面已安装vim编辑器，如果在自己的</a:t>
            </a:r>
            <a:r>
              <a:rPr lang="en-US" altLang="zh-CN" sz="1600" dirty="0">
                <a:latin typeface="华文楷体" panose="02010600040101010101" charset="-122"/>
                <a:ea typeface="华文楷体" panose="02010600040101010101" charset="-122"/>
                <a:cs typeface="华文楷体" panose="02010600040101010101" charset="-122"/>
                <a:sym typeface="+mn-ea"/>
              </a:rPr>
              <a:t>Ubuntu</a:t>
            </a:r>
            <a:r>
              <a:rPr lang="zh-CN" altLang="en-US" sz="1600" dirty="0">
                <a:latin typeface="华文楷体" panose="02010600040101010101" charset="-122"/>
                <a:ea typeface="华文楷体" panose="02010600040101010101" charset="-122"/>
                <a:cs typeface="华文楷体" panose="02010600040101010101" charset="-122"/>
                <a:sym typeface="+mn-ea"/>
              </a:rPr>
              <a:t>系统上运行</a:t>
            </a:r>
            <a:r>
              <a:rPr lang="en-US" altLang="zh-CN" sz="1600" dirty="0">
                <a:latin typeface="华文楷体" panose="02010600040101010101" charset="-122"/>
                <a:ea typeface="华文楷体" panose="02010600040101010101" charset="-122"/>
                <a:cs typeface="华文楷体" panose="02010600040101010101" charset="-122"/>
                <a:sym typeface="+mn-ea"/>
              </a:rPr>
              <a:t>vim</a:t>
            </a:r>
            <a:r>
              <a:rPr lang="zh-CN" altLang="en-US" sz="1600" dirty="0">
                <a:latin typeface="华文楷体" panose="02010600040101010101" charset="-122"/>
                <a:ea typeface="华文楷体" panose="02010600040101010101" charset="-122"/>
                <a:cs typeface="华文楷体" panose="02010600040101010101" charset="-122"/>
                <a:sym typeface="+mn-ea"/>
              </a:rPr>
              <a:t>提示</a:t>
            </a:r>
            <a:r>
              <a:rPr lang="en-US" altLang="zh-CN" sz="1600" dirty="0">
                <a:latin typeface="华文楷体" panose="02010600040101010101" charset="-122"/>
                <a:ea typeface="华文楷体" panose="02010600040101010101" charset="-122"/>
                <a:cs typeface="华文楷体" panose="02010600040101010101" charset="-122"/>
                <a:sym typeface="+mn-ea"/>
              </a:rPr>
              <a:t>“</a:t>
            </a:r>
            <a:r>
              <a:rPr lang="zh-CN" altLang="en-US" sz="1600" dirty="0">
                <a:latin typeface="华文楷体" panose="02010600040101010101" charset="-122"/>
                <a:ea typeface="华文楷体" panose="02010600040101010101" charset="-122"/>
                <a:cs typeface="华文楷体" panose="02010600040101010101" charset="-122"/>
                <a:sym typeface="+mn-ea"/>
              </a:rPr>
              <a:t>程序</a:t>
            </a:r>
            <a:r>
              <a:rPr lang="en-US" altLang="zh-CN" sz="1600" dirty="0">
                <a:latin typeface="华文楷体" panose="02010600040101010101" charset="-122"/>
                <a:ea typeface="华文楷体" panose="02010600040101010101" charset="-122"/>
                <a:cs typeface="华文楷体" panose="02010600040101010101" charset="-122"/>
                <a:sym typeface="+mn-ea"/>
              </a:rPr>
              <a:t>vim</a:t>
            </a:r>
            <a:r>
              <a:rPr lang="zh-CN" altLang="en-US" sz="1600" dirty="0">
                <a:latin typeface="华文楷体" panose="02010600040101010101" charset="-122"/>
                <a:ea typeface="华文楷体" panose="02010600040101010101" charset="-122"/>
                <a:cs typeface="华文楷体" panose="02010600040101010101" charset="-122"/>
                <a:sym typeface="+mn-ea"/>
              </a:rPr>
              <a:t>未安装</a:t>
            </a:r>
            <a:r>
              <a:rPr lang="en-US" altLang="zh-CN" sz="1600" dirty="0">
                <a:latin typeface="华文楷体" panose="02010600040101010101" charset="-122"/>
                <a:ea typeface="华文楷体" panose="02010600040101010101" charset="-122"/>
                <a:cs typeface="华文楷体" panose="02010600040101010101" charset="-122"/>
                <a:sym typeface="+mn-ea"/>
              </a:rPr>
              <a:t>”</a:t>
            </a:r>
            <a:r>
              <a:rPr lang="zh-CN" altLang="en-US" sz="1600" dirty="0">
                <a:latin typeface="华文楷体" panose="02010600040101010101" charset="-122"/>
                <a:ea typeface="华文楷体" panose="02010600040101010101" charset="-122"/>
                <a:cs typeface="华文楷体" panose="02010600040101010101" charset="-122"/>
                <a:sym typeface="+mn-ea"/>
              </a:rPr>
              <a:t>，可以使用</a:t>
            </a:r>
            <a:r>
              <a:rPr lang="en-US" altLang="zh-CN" sz="1600" dirty="0">
                <a:latin typeface="华文楷体" panose="02010600040101010101" charset="-122"/>
                <a:ea typeface="华文楷体" panose="02010600040101010101" charset="-122"/>
                <a:cs typeface="华文楷体" panose="02010600040101010101" charset="-122"/>
                <a:sym typeface="+mn-ea"/>
              </a:rPr>
              <a:t>sudo apt install vim</a:t>
            </a:r>
            <a:r>
              <a:rPr lang="zh-CN" altLang="en-US" sz="1600" dirty="0">
                <a:latin typeface="华文楷体" panose="02010600040101010101" charset="-122"/>
                <a:ea typeface="华文楷体" panose="02010600040101010101" charset="-122"/>
                <a:cs typeface="华文楷体" panose="02010600040101010101" charset="-122"/>
                <a:sym typeface="+mn-ea"/>
              </a:rPr>
              <a:t>来安装它。</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50000"/>
              </a:lnSpc>
              <a:buSzPct val="25000"/>
            </a:pPr>
            <a:r>
              <a:rPr lang="zh-CN" altLang="en-US" sz="1600" dirty="0">
                <a:latin typeface="华文楷体" panose="02010600040101010101" charset="-122"/>
                <a:ea typeface="华文楷体" panose="02010600040101010101" charset="-122"/>
                <a:cs typeface="华文楷体" panose="02010600040101010101" charset="-122"/>
                <a:sym typeface="+mn-ea"/>
              </a:rPr>
              <a:t>  ① vim xxx.txt 如果xxx.txt文件存在则编辑，不存在则自动新建文件并编辑。</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50000"/>
              </a:lnSpc>
              <a:buSzPct val="25000"/>
            </a:pPr>
            <a:r>
              <a:rPr lang="zh-CN" altLang="en-US" sz="1600" dirty="0">
                <a:latin typeface="华文楷体" panose="02010600040101010101" charset="-122"/>
                <a:ea typeface="华文楷体" panose="02010600040101010101" charset="-122"/>
                <a:cs typeface="华文楷体" panose="02010600040101010101" charset="-122"/>
                <a:sym typeface="+mn-ea"/>
              </a:rPr>
              <a:t>  ②刚进去编辑界面时，还处于非编辑模式，此时可按i键进入编辑模式。</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50000"/>
              </a:lnSpc>
              <a:buSzPct val="25000"/>
            </a:pPr>
            <a:r>
              <a:rPr lang="zh-CN" altLang="en-US" sz="1600" dirty="0">
                <a:latin typeface="华文楷体" panose="02010600040101010101" charset="-122"/>
                <a:ea typeface="华文楷体" panose="02010600040101010101" charset="-122"/>
                <a:cs typeface="华文楷体" panose="02010600040101010101" charset="-122"/>
                <a:sym typeface="+mn-ea"/>
              </a:rPr>
              <a:t>  ③在vim界面中，只能在光标处进行编辑，光标的位置只能用方向键（上下左右）控制。</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50000"/>
              </a:lnSpc>
              <a:buSzPct val="25000"/>
            </a:pPr>
            <a:r>
              <a:rPr lang="zh-CN" altLang="en-US" sz="1600" dirty="0">
                <a:latin typeface="华文楷体" panose="02010600040101010101" charset="-122"/>
                <a:ea typeface="华文楷体" panose="02010600040101010101" charset="-122"/>
                <a:cs typeface="华文楷体" panose="02010600040101010101" charset="-122"/>
                <a:sym typeface="+mn-ea"/>
              </a:rPr>
              <a:t>  ④当编辑完成需要保存时，按Esc键退出编辑模式，输入:wq并回车</a:t>
            </a:r>
            <a:r>
              <a:rPr lang="en-US" altLang="zh-CN" sz="1600" dirty="0">
                <a:latin typeface="华文楷体" panose="02010600040101010101" charset="-122"/>
                <a:ea typeface="华文楷体" panose="02010600040101010101" charset="-122"/>
                <a:cs typeface="华文楷体" panose="02010600040101010101" charset="-122"/>
                <a:sym typeface="+mn-ea"/>
              </a:rPr>
              <a:t>(</a:t>
            </a:r>
            <a:r>
              <a:rPr lang="zh-CN" altLang="en-US" sz="1600" dirty="0">
                <a:latin typeface="华文楷体" panose="02010600040101010101" charset="-122"/>
                <a:ea typeface="华文楷体" panose="02010600040101010101" charset="-122"/>
                <a:cs typeface="华文楷体" panose="02010600040101010101" charset="-122"/>
                <a:sym typeface="+mn-ea"/>
              </a:rPr>
              <a:t>或者连按</a:t>
            </a:r>
            <a:r>
              <a:rPr lang="en-US" altLang="zh-CN" sz="1600" dirty="0">
                <a:latin typeface="华文楷体" panose="02010600040101010101" charset="-122"/>
                <a:ea typeface="华文楷体" panose="02010600040101010101" charset="-122"/>
                <a:cs typeface="华文楷体" panose="02010600040101010101" charset="-122"/>
                <a:sym typeface="+mn-ea"/>
              </a:rPr>
              <a:t>2</a:t>
            </a:r>
            <a:r>
              <a:rPr lang="zh-CN" altLang="en-US" sz="1600" dirty="0">
                <a:latin typeface="华文楷体" panose="02010600040101010101" charset="-122"/>
                <a:ea typeface="华文楷体" panose="02010600040101010101" charset="-122"/>
                <a:cs typeface="华文楷体" panose="02010600040101010101" charset="-122"/>
                <a:sym typeface="+mn-ea"/>
              </a:rPr>
              <a:t>次大写</a:t>
            </a:r>
            <a:r>
              <a:rPr lang="en-US" altLang="zh-CN" sz="1600" dirty="0">
                <a:latin typeface="华文楷体" panose="02010600040101010101" charset="-122"/>
                <a:ea typeface="华文楷体" panose="02010600040101010101" charset="-122"/>
                <a:cs typeface="华文楷体" panose="02010600040101010101" charset="-122"/>
                <a:sym typeface="+mn-ea"/>
              </a:rPr>
              <a:t>Z)</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50000"/>
              </a:lnSpc>
              <a:buSzPct val="25000"/>
            </a:pPr>
            <a:r>
              <a:rPr lang="zh-CN" altLang="en-US" sz="1600" dirty="0">
                <a:latin typeface="华文楷体" panose="02010600040101010101" charset="-122"/>
                <a:ea typeface="华文楷体" panose="02010600040101010101" charset="-122"/>
                <a:cs typeface="华文楷体" panose="02010600040101010101" charset="-122"/>
                <a:sym typeface="+mn-ea"/>
              </a:rPr>
              <a:t>  ⑤当需要放弃编辑时，按Esc键退出编辑模式，输入:q!并回车</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50000"/>
              </a:lnSpc>
              <a:buSzPct val="25000"/>
            </a:pPr>
            <a:r>
              <a:rPr lang="zh-CN" altLang="en-US" sz="1600" dirty="0">
                <a:latin typeface="华文楷体" panose="02010600040101010101" charset="-122"/>
                <a:ea typeface="华文楷体" panose="02010600040101010101" charset="-122"/>
                <a:cs typeface="华文楷体" panose="02010600040101010101" charset="-122"/>
                <a:sym typeface="+mn-ea"/>
              </a:rPr>
              <a:t>  ⑥在非编辑模式下，按u可以撤销一次改动，按</a:t>
            </a:r>
            <a:r>
              <a:rPr lang="en-US" altLang="zh-CN" sz="1600" dirty="0">
                <a:latin typeface="华文楷体" panose="02010600040101010101" charset="-122"/>
                <a:ea typeface="华文楷体" panose="02010600040101010101" charset="-122"/>
                <a:cs typeface="华文楷体" panose="02010600040101010101" charset="-122"/>
                <a:sym typeface="+mn-ea"/>
              </a:rPr>
              <a:t>ctrl+r</a:t>
            </a:r>
            <a:r>
              <a:rPr lang="zh-CN" altLang="en-US" sz="1600" dirty="0">
                <a:latin typeface="华文楷体" panose="02010600040101010101" charset="-122"/>
                <a:ea typeface="华文楷体" panose="02010600040101010101" charset="-122"/>
                <a:cs typeface="华文楷体" panose="02010600040101010101" charset="-122"/>
                <a:sym typeface="+mn-ea"/>
              </a:rPr>
              <a:t>取消上一次撤销操作，按dd可以删除一行，按yyp可以复制一行。</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50000"/>
              </a:lnSpc>
              <a:buSzPct val="25000"/>
            </a:pPr>
            <a:r>
              <a:rPr lang="zh-CN" altLang="en-US" sz="1600" dirty="0">
                <a:latin typeface="华文楷体" panose="02010600040101010101" charset="-122"/>
                <a:ea typeface="华文楷体" panose="02010600040101010101" charset="-122"/>
                <a:cs typeface="华文楷体" panose="02010600040101010101" charset="-122"/>
                <a:sym typeface="+mn-ea"/>
              </a:rPr>
              <a:t>  ⑦在非编辑模式下，按/再输入关键字并回车，可以搜索关键字，按n跳到出现关键字的下一个位置，按N跳到出现关键字的上一个位置。</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50000"/>
              </a:lnSpc>
              <a:buSzPct val="25000"/>
            </a:pPr>
            <a:r>
              <a:rPr lang="zh-CN" altLang="en-US" sz="1600" dirty="0">
                <a:latin typeface="华文楷体" panose="02010600040101010101" charset="-122"/>
                <a:ea typeface="华文楷体" panose="02010600040101010101" charset="-122"/>
                <a:cs typeface="华文楷体" panose="02010600040101010101" charset="-122"/>
                <a:sym typeface="+mn-ea"/>
              </a:rPr>
              <a:t> </a:t>
            </a:r>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zh-CN" altLang="en-US" sz="1600" dirty="0">
                <a:latin typeface="华文楷体" panose="02010600040101010101" charset="-122"/>
                <a:ea typeface="华文楷体" panose="02010600040101010101" charset="-122"/>
                <a:cs typeface="华文楷体" panose="02010600040101010101" charset="-122"/>
                <a:sym typeface="+mn-ea"/>
              </a:rPr>
              <a:t>⑧在非编辑模式下，按</a:t>
            </a:r>
            <a:r>
              <a:rPr lang="en-US" altLang="zh-CN" sz="1600" dirty="0">
                <a:latin typeface="华文楷体" panose="02010600040101010101" charset="-122"/>
                <a:ea typeface="华文楷体" panose="02010600040101010101" charset="-122"/>
                <a:cs typeface="华文楷体" panose="02010600040101010101" charset="-122"/>
                <a:sym typeface="+mn-ea"/>
              </a:rPr>
              <a:t>gg</a:t>
            </a:r>
            <a:r>
              <a:rPr lang="zh-CN" altLang="en-US" sz="1600" dirty="0">
                <a:latin typeface="华文楷体" panose="02010600040101010101" charset="-122"/>
                <a:ea typeface="华文楷体" panose="02010600040101010101" charset="-122"/>
                <a:cs typeface="华文楷体" panose="02010600040101010101" charset="-122"/>
                <a:sym typeface="+mn-ea"/>
              </a:rPr>
              <a:t>可使光标跳到第一行，按</a:t>
            </a:r>
            <a:r>
              <a:rPr lang="en-US" altLang="zh-CN" sz="1600" dirty="0">
                <a:latin typeface="华文楷体" panose="02010600040101010101" charset="-122"/>
                <a:ea typeface="华文楷体" panose="02010600040101010101" charset="-122"/>
                <a:cs typeface="华文楷体" panose="02010600040101010101" charset="-122"/>
                <a:sym typeface="+mn-ea"/>
              </a:rPr>
              <a:t>G</a:t>
            </a:r>
            <a:r>
              <a:rPr lang="zh-CN" altLang="en-US" sz="1600" dirty="0">
                <a:latin typeface="华文楷体" panose="02010600040101010101" charset="-122"/>
                <a:ea typeface="华文楷体" panose="02010600040101010101" charset="-122"/>
                <a:cs typeface="华文楷体" panose="02010600040101010101" charset="-122"/>
                <a:sym typeface="+mn-ea"/>
              </a:rPr>
              <a:t>可使光标跳到最后一行。</a:t>
            </a:r>
            <a:endParaRPr lang="zh-CN" altLang="en-US" sz="1600" dirty="0">
              <a:latin typeface="华文楷体" panose="02010600040101010101" charset="-122"/>
              <a:ea typeface="华文楷体" panose="02010600040101010101" charset="-122"/>
              <a:cs typeface="华文楷体" panose="02010600040101010101" charset="-122"/>
              <a:sym typeface="+mn-ea"/>
            </a:endParaRPr>
          </a:p>
          <a:p>
            <a:pPr algn="l">
              <a:lnSpc>
                <a:spcPct val="150000"/>
              </a:lnSpc>
              <a:buSzPct val="25000"/>
            </a:pPr>
            <a:r>
              <a:rPr lang="zh-CN" altLang="en-US" sz="1600" dirty="0">
                <a:latin typeface="华文楷体" panose="02010600040101010101" charset="-122"/>
                <a:ea typeface="华文楷体" panose="02010600040101010101" charset="-122"/>
                <a:cs typeface="华文楷体" panose="02010600040101010101" charset="-122"/>
                <a:sym typeface="+mn-ea"/>
              </a:rPr>
              <a:t> </a:t>
            </a:r>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zh-CN" altLang="en-US" sz="1600" dirty="0">
                <a:latin typeface="华文楷体" panose="02010600040101010101" charset="-122"/>
                <a:ea typeface="华文楷体" panose="02010600040101010101" charset="-122"/>
                <a:cs typeface="华文楷体" panose="02010600040101010101" charset="-122"/>
                <a:sym typeface="+mn-ea"/>
              </a:rPr>
              <a:t>⑨在非编辑模式下，</a:t>
            </a:r>
            <a:r>
              <a:rPr lang="zh-CN" sz="1600" dirty="0">
                <a:latin typeface="华文楷体" panose="02010600040101010101" charset="-122"/>
                <a:ea typeface="华文楷体" panose="02010600040101010101" charset="-122"/>
                <a:cs typeface="华文楷体" panose="02010600040101010101" charset="-122"/>
                <a:sym typeface="+mn-ea"/>
              </a:rPr>
              <a:t>按</a:t>
            </a:r>
            <a:r>
              <a:rPr lang="en-US" altLang="zh-CN" sz="1600" dirty="0">
                <a:latin typeface="华文楷体" panose="02010600040101010101" charset="-122"/>
                <a:ea typeface="华文楷体" panose="02010600040101010101" charset="-122"/>
                <a:cs typeface="华文楷体" panose="02010600040101010101" charset="-122"/>
                <a:sym typeface="+mn-ea"/>
              </a:rPr>
              <a:t>~</a:t>
            </a:r>
            <a:r>
              <a:rPr lang="zh-CN" altLang="en-US" sz="1600" dirty="0">
                <a:latin typeface="华文楷体" panose="02010600040101010101" charset="-122"/>
                <a:ea typeface="华文楷体" panose="02010600040101010101" charset="-122"/>
                <a:cs typeface="华文楷体" panose="02010600040101010101" charset="-122"/>
                <a:sym typeface="+mn-ea"/>
              </a:rPr>
              <a:t>可以使光标处的字母进行大小写转换</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50000"/>
              </a:lnSpc>
              <a:buSzPct val="25000"/>
            </a:pPr>
            <a:r>
              <a:rPr lang="zh-CN" altLang="en-US" sz="1600" dirty="0">
                <a:latin typeface="华文楷体" panose="02010600040101010101" charset="-122"/>
                <a:ea typeface="华文楷体" panose="02010600040101010101" charset="-122"/>
                <a:cs typeface="华文楷体" panose="02010600040101010101" charset="-122"/>
                <a:sym typeface="+mn-ea"/>
              </a:rPr>
              <a:t> </a:t>
            </a:r>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zh-CN" altLang="en-US" sz="1600" dirty="0">
                <a:latin typeface="华文楷体" panose="02010600040101010101" charset="-122"/>
                <a:ea typeface="华文楷体" panose="02010600040101010101" charset="-122"/>
                <a:cs typeface="华文楷体" panose="02010600040101010101" charset="-122"/>
                <a:sym typeface="+mn-ea"/>
              </a:rPr>
              <a:t>⑩</a:t>
            </a:r>
            <a:r>
              <a:rPr lang="zh-CN" altLang="en-US" sz="1600" dirty="0">
                <a:latin typeface="华文楷体" panose="02010600040101010101" charset="-122"/>
                <a:ea typeface="华文楷体" panose="02010600040101010101" charset="-122"/>
                <a:cs typeface="华文楷体" panose="02010600040101010101" charset="-122"/>
                <a:sym typeface="+mn-ea"/>
              </a:rPr>
              <a:t>编辑系统文件时，需要加上sudo，比如 sudo vim ~/.bashrc</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6032500" cy="60007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l">
              <a:lnSpc>
                <a:spcPct val="130000"/>
              </a:lnSpc>
              <a:buClrTx/>
              <a:buSzTx/>
              <a:buNone/>
            </a:pP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4.5 终端的命令行操作</a:t>
            </a:r>
            <a:endPar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2" name="文本框 1"/>
          <p:cNvSpPr txBox="1"/>
          <p:nvPr/>
        </p:nvSpPr>
        <p:spPr>
          <a:xfrm>
            <a:off x="579755" y="882015"/>
            <a:ext cx="10871200" cy="5262245"/>
          </a:xfrm>
          <a:prstGeom prst="rect">
            <a:avLst/>
          </a:prstGeom>
          <a:noFill/>
        </p:spPr>
        <p:txBody>
          <a:bodyPr wrap="square" rtlCol="0">
            <a:spAutoFit/>
          </a:bodyPr>
          <a:p>
            <a:pPr algn="l">
              <a:lnSpc>
                <a:spcPct val="150000"/>
              </a:lnSpc>
              <a:buSzPct val="25000"/>
            </a:pPr>
            <a:r>
              <a:rPr lang="en-US" altLang="zh-CN" sz="1600" b="1" dirty="0" smtClean="0">
                <a:latin typeface="华文楷体" panose="02010600040101010101" charset="-122"/>
                <a:ea typeface="华文楷体" panose="02010600040101010101" charset="-122"/>
                <a:cs typeface="华文楷体" panose="02010600040101010101" charset="-122"/>
              </a:rPr>
              <a:t>        </a:t>
            </a:r>
            <a:r>
              <a:rPr lang="en-US" altLang="zh-CN" sz="1600" dirty="0">
                <a:latin typeface="华文楷体" panose="02010600040101010101" charset="-122"/>
                <a:ea typeface="华文楷体" panose="02010600040101010101" charset="-122"/>
                <a:cs typeface="华文楷体" panose="02010600040101010101" charset="-122"/>
                <a:sym typeface="+mn-ea"/>
              </a:rPr>
              <a:t>2. </a:t>
            </a:r>
            <a:r>
              <a:rPr lang="zh-CN" altLang="en-US" sz="1600" dirty="0">
                <a:latin typeface="华文楷体" panose="02010600040101010101" charset="-122"/>
                <a:ea typeface="华文楷体" panose="02010600040101010101" charset="-122"/>
                <a:cs typeface="华文楷体" panose="02010600040101010101" charset="-122"/>
                <a:sym typeface="+mn-ea"/>
              </a:rPr>
              <a:t>在编辑文件未保存退出的时候退出了终端窗口，下次编辑文件时可能遇到</a:t>
            </a:r>
            <a:r>
              <a:rPr lang="en-US" altLang="zh-CN" sz="1600" dirty="0">
                <a:latin typeface="华文楷体" panose="02010600040101010101" charset="-122"/>
                <a:ea typeface="华文楷体" panose="02010600040101010101" charset="-122"/>
                <a:cs typeface="华文楷体" panose="02010600040101010101" charset="-122"/>
                <a:sym typeface="+mn-ea"/>
              </a:rPr>
              <a:t>2</a:t>
            </a:r>
            <a:r>
              <a:rPr lang="zh-CN" altLang="en-US" sz="1600" dirty="0">
                <a:latin typeface="华文楷体" panose="02010600040101010101" charset="-122"/>
                <a:ea typeface="华文楷体" panose="02010600040101010101" charset="-122"/>
                <a:cs typeface="华文楷体" panose="02010600040101010101" charset="-122"/>
                <a:sym typeface="+mn-ea"/>
              </a:rPr>
              <a:t>种情况：</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50000"/>
              </a:lnSpc>
              <a:buSzPct val="25000"/>
            </a:pPr>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zh-CN" altLang="en-US" sz="1600" dirty="0">
                <a:latin typeface="华文楷体" panose="02010600040101010101" charset="-122"/>
                <a:ea typeface="华文楷体" panose="02010600040101010101" charset="-122"/>
                <a:cs typeface="华文楷体" panose="02010600040101010101" charset="-122"/>
                <a:sym typeface="+mn-ea"/>
              </a:rPr>
              <a:t>①</a:t>
            </a:r>
            <a:r>
              <a:rPr lang="en-US" altLang="zh-CN" sz="1600" dirty="0">
                <a:latin typeface="华文楷体" panose="02010600040101010101" charset="-122"/>
                <a:ea typeface="华文楷体" panose="02010600040101010101" charset="-122"/>
                <a:cs typeface="华文楷体" panose="02010600040101010101" charset="-122"/>
                <a:sym typeface="+mn-ea"/>
              </a:rPr>
              <a:t>.</a:t>
            </a:r>
            <a:r>
              <a:rPr lang="zh-CN" altLang="en-US" sz="1600" dirty="0">
                <a:latin typeface="华文楷体" panose="02010600040101010101" charset="-122"/>
                <a:ea typeface="华文楷体" panose="02010600040101010101" charset="-122"/>
                <a:cs typeface="华文楷体" panose="02010600040101010101" charset="-122"/>
                <a:sym typeface="+mn-ea"/>
              </a:rPr>
              <a:t>提示如下</a:t>
            </a:r>
            <a:r>
              <a:rPr lang="en-US" altLang="zh-CN" sz="1600" dirty="0">
                <a:latin typeface="华文楷体" panose="02010600040101010101" charset="-122"/>
                <a:ea typeface="华文楷体" panose="02010600040101010101" charset="-122"/>
                <a:cs typeface="华文楷体" panose="02010600040101010101" charset="-122"/>
                <a:sym typeface="+mn-ea"/>
              </a:rPr>
              <a:t>(</a:t>
            </a:r>
            <a:r>
              <a:rPr lang="zh-CN" altLang="en-US" sz="1600" dirty="0">
                <a:latin typeface="华文楷体" panose="02010600040101010101" charset="-122"/>
                <a:ea typeface="华文楷体" panose="02010600040101010101" charset="-122"/>
                <a:cs typeface="华文楷体" panose="02010600040101010101" charset="-122"/>
                <a:sym typeface="+mn-ea"/>
              </a:rPr>
              <a:t>意思是文件在编辑状态</a:t>
            </a:r>
            <a:r>
              <a:rPr lang="en-US" altLang="zh-CN" sz="1600" dirty="0">
                <a:latin typeface="华文楷体" panose="02010600040101010101" charset="-122"/>
                <a:ea typeface="华文楷体" panose="02010600040101010101" charset="-122"/>
                <a:cs typeface="华文楷体" panose="02010600040101010101" charset="-122"/>
                <a:sym typeface="+mn-ea"/>
              </a:rPr>
              <a:t>)</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50000"/>
              </a:lnSpc>
              <a:buSzPct val="25000"/>
            </a:pPr>
            <a:endParaRPr lang="zh-CN" altLang="en-US" sz="1600" dirty="0">
              <a:latin typeface="华文楷体" panose="02010600040101010101" charset="-122"/>
              <a:ea typeface="华文楷体" panose="02010600040101010101" charset="-122"/>
              <a:cs typeface="华文楷体" panose="02010600040101010101" charset="-122"/>
              <a:sym typeface="+mn-ea"/>
            </a:endParaRPr>
          </a:p>
          <a:p>
            <a:pPr algn="l">
              <a:lnSpc>
                <a:spcPct val="150000"/>
              </a:lnSpc>
              <a:buSzPct val="25000"/>
            </a:pPr>
            <a:r>
              <a:rPr lang="zh-CN" altLang="en-US" sz="1600" dirty="0">
                <a:latin typeface="华文楷体" panose="02010600040101010101" charset="-122"/>
                <a:ea typeface="华文楷体" panose="02010600040101010101" charset="-122"/>
                <a:cs typeface="华文楷体" panose="02010600040101010101" charset="-122"/>
                <a:sym typeface="+mn-ea"/>
              </a:rPr>
              <a:t> </a:t>
            </a:r>
            <a:r>
              <a:rPr lang="en-US" altLang="zh-CN" sz="1600" dirty="0">
                <a:latin typeface="华文楷体" panose="02010600040101010101" charset="-122"/>
                <a:ea typeface="华文楷体" panose="02010600040101010101" charset="-122"/>
                <a:cs typeface="华文楷体" panose="02010600040101010101" charset="-122"/>
                <a:sym typeface="+mn-ea"/>
              </a:rPr>
              <a:t>           </a:t>
            </a:r>
            <a:endParaRPr lang="en-US" altLang="zh-CN" sz="1600" dirty="0">
              <a:latin typeface="华文楷体" panose="02010600040101010101" charset="-122"/>
              <a:ea typeface="华文楷体" panose="02010600040101010101" charset="-122"/>
              <a:cs typeface="华文楷体" panose="02010600040101010101" charset="-122"/>
              <a:sym typeface="+mn-ea"/>
            </a:endParaRPr>
          </a:p>
          <a:p>
            <a:pPr algn="l">
              <a:lnSpc>
                <a:spcPct val="150000"/>
              </a:lnSpc>
              <a:buSzPct val="25000"/>
            </a:pPr>
            <a:r>
              <a:rPr lang="en-US" altLang="zh-CN" sz="1600" dirty="0">
                <a:latin typeface="华文楷体" panose="02010600040101010101" charset="-122"/>
                <a:ea typeface="华文楷体" panose="02010600040101010101" charset="-122"/>
                <a:cs typeface="华文楷体" panose="02010600040101010101" charset="-122"/>
                <a:sym typeface="+mn-ea"/>
              </a:rPr>
              <a:t>        a.</a:t>
            </a:r>
            <a:r>
              <a:rPr lang="zh-CN" altLang="en-US" sz="1600" dirty="0">
                <a:latin typeface="华文楷体" panose="02010600040101010101" charset="-122"/>
                <a:ea typeface="华文楷体" panose="02010600040101010101" charset="-122"/>
                <a:cs typeface="华文楷体" panose="02010600040101010101" charset="-122"/>
                <a:sym typeface="+mn-ea"/>
              </a:rPr>
              <a:t>可以选择恢复，输入</a:t>
            </a:r>
            <a:r>
              <a:rPr lang="en-US" altLang="zh-CN" sz="1600" dirty="0">
                <a:latin typeface="华文楷体" panose="02010600040101010101" charset="-122"/>
                <a:ea typeface="华文楷体" panose="02010600040101010101" charset="-122"/>
                <a:cs typeface="华文楷体" panose="02010600040101010101" charset="-122"/>
                <a:sym typeface="+mn-ea"/>
              </a:rPr>
              <a:t>R</a:t>
            </a:r>
            <a:r>
              <a:rPr lang="zh-CN" altLang="en-US" sz="1600" dirty="0">
                <a:latin typeface="华文楷体" panose="02010600040101010101" charset="-122"/>
                <a:ea typeface="华文楷体" panose="02010600040101010101" charset="-122"/>
                <a:cs typeface="华文楷体" panose="02010600040101010101" charset="-122"/>
                <a:sym typeface="+mn-ea"/>
              </a:rPr>
              <a:t>，此时会提示恢复成哪个文件，恢复成退出终端窗口前的状态，此时编辑保存后，再手动删除这个交换文件。</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50000"/>
              </a:lnSpc>
              <a:buSzPct val="25000"/>
            </a:pPr>
            <a:r>
              <a:rPr lang="en-US" altLang="zh-CN" sz="1600" dirty="0">
                <a:latin typeface="华文楷体" panose="02010600040101010101" charset="-122"/>
                <a:ea typeface="华文楷体" panose="02010600040101010101" charset="-122"/>
                <a:cs typeface="华文楷体" panose="02010600040101010101" charset="-122"/>
                <a:sym typeface="+mn-ea"/>
              </a:rPr>
              <a:t>        b.</a:t>
            </a:r>
            <a:r>
              <a:rPr lang="zh-CN" altLang="en-US" sz="1600" dirty="0">
                <a:latin typeface="华文楷体" panose="02010600040101010101" charset="-122"/>
                <a:ea typeface="华文楷体" panose="02010600040101010101" charset="-122"/>
                <a:cs typeface="华文楷体" panose="02010600040101010101" charset="-122"/>
                <a:sym typeface="+mn-ea"/>
              </a:rPr>
              <a:t>也可以直接选择删除交换文件，输入</a:t>
            </a:r>
            <a:r>
              <a:rPr lang="en-US" altLang="zh-CN" sz="1600" dirty="0">
                <a:latin typeface="华文楷体" panose="02010600040101010101" charset="-122"/>
                <a:ea typeface="华文楷体" panose="02010600040101010101" charset="-122"/>
                <a:cs typeface="华文楷体" panose="02010600040101010101" charset="-122"/>
                <a:sym typeface="+mn-ea"/>
              </a:rPr>
              <a:t>D</a:t>
            </a:r>
            <a:r>
              <a:rPr lang="zh-CN" altLang="en-US" sz="1600" dirty="0">
                <a:latin typeface="华文楷体" panose="02010600040101010101" charset="-122"/>
                <a:ea typeface="华文楷体" panose="02010600040101010101" charset="-122"/>
                <a:cs typeface="华文楷体" panose="02010600040101010101" charset="-122"/>
                <a:sym typeface="+mn-ea"/>
              </a:rPr>
              <a:t>，这样上次未保存的内容就没有了，需要从最后一次保存的状态进行编辑。</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50000"/>
              </a:lnSpc>
              <a:buSzPct val="25000"/>
            </a:pPr>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zh-CN" altLang="en-US" sz="1600" dirty="0">
                <a:latin typeface="华文楷体" panose="02010600040101010101" charset="-122"/>
                <a:ea typeface="华文楷体" panose="02010600040101010101" charset="-122"/>
                <a:cs typeface="华文楷体" panose="02010600040101010101" charset="-122"/>
                <a:sym typeface="+mn-ea"/>
              </a:rPr>
              <a:t>②</a:t>
            </a:r>
            <a:r>
              <a:rPr lang="en-US" altLang="zh-CN" sz="1600" dirty="0">
                <a:latin typeface="华文楷体" panose="02010600040101010101" charset="-122"/>
                <a:ea typeface="华文楷体" panose="02010600040101010101" charset="-122"/>
                <a:cs typeface="华文楷体" panose="02010600040101010101" charset="-122"/>
                <a:sym typeface="+mn-ea"/>
              </a:rPr>
              <a:t>.</a:t>
            </a:r>
            <a:r>
              <a:rPr lang="zh-CN" sz="1600" dirty="0">
                <a:latin typeface="华文楷体" panose="02010600040101010101" charset="-122"/>
                <a:ea typeface="华文楷体" panose="02010600040101010101" charset="-122"/>
                <a:cs typeface="华文楷体" panose="02010600040101010101" charset="-122"/>
                <a:sym typeface="+mn-ea"/>
              </a:rPr>
              <a:t>提示和上面的情况差不多，但是没有恢复和删除交换文件的选项，此时无法恢复最后一次非正常退出终端时的状态，只能手动删除这个交换文件，然后再进行编辑。</a:t>
            </a:r>
            <a:endParaRPr lang="zh-CN" sz="1600" dirty="0">
              <a:latin typeface="华文楷体" panose="02010600040101010101" charset="-122"/>
              <a:ea typeface="华文楷体" panose="02010600040101010101" charset="-122"/>
              <a:cs typeface="华文楷体" panose="02010600040101010101" charset="-122"/>
              <a:sym typeface="+mn-ea"/>
            </a:endParaRPr>
          </a:p>
          <a:p>
            <a:pPr algn="l">
              <a:lnSpc>
                <a:spcPct val="150000"/>
              </a:lnSpc>
              <a:buSzPct val="25000"/>
            </a:pP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lnSpc>
                <a:spcPct val="150000"/>
              </a:lnSpc>
              <a:buSzPct val="25000"/>
            </a:pPr>
            <a:r>
              <a:rPr 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a:t>
            </a:r>
            <a:r>
              <a:rPr lang="en-US" alt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altLang="en-US" sz="1600" dirty="0" smtClean="0">
                <a:latin typeface="华文楷体" panose="02010600040101010101" charset="-122"/>
                <a:ea typeface="华文楷体" panose="02010600040101010101" charset="-122"/>
                <a:cs typeface="华文楷体" panose="02010600040101010101" charset="-122"/>
                <a:sym typeface="+mn-ea"/>
              </a:rPr>
              <a:t>一些快捷键：</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lnSpc>
                <a:spcPct val="150000"/>
              </a:lnSpc>
              <a:buSzPct val="25000"/>
            </a:pPr>
            <a:r>
              <a:rPr lang="en-US" altLang="zh-CN" sz="1600" dirty="0" smtClean="0">
                <a:latin typeface="华文楷体" panose="02010600040101010101" charset="-122"/>
                <a:ea typeface="华文楷体" panose="02010600040101010101" charset="-122"/>
                <a:cs typeface="华文楷体" panose="02010600040101010101" charset="-122"/>
                <a:sym typeface="+mn-ea"/>
              </a:rPr>
              <a:t>        ctrl+c </a:t>
            </a:r>
            <a:r>
              <a:rPr lang="zh-CN" altLang="en-US" sz="1600" dirty="0" smtClean="0">
                <a:latin typeface="华文楷体" panose="02010600040101010101" charset="-122"/>
                <a:ea typeface="华文楷体" panose="02010600040101010101" charset="-122"/>
                <a:cs typeface="华文楷体" panose="02010600040101010101" charset="-122"/>
                <a:sym typeface="+mn-ea"/>
              </a:rPr>
              <a:t>结束当前命令输入、停止当前运行的程序。</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lnSpc>
                <a:spcPct val="150000"/>
              </a:lnSpc>
              <a:buSzPct val="25000"/>
            </a:pPr>
            <a:r>
              <a:rPr lang="en-US" altLang="zh-CN" sz="1600" dirty="0" smtClean="0">
                <a:latin typeface="华文楷体" panose="02010600040101010101" charset="-122"/>
                <a:ea typeface="华文楷体" panose="02010600040101010101" charset="-122"/>
                <a:cs typeface="华文楷体" panose="02010600040101010101" charset="-122"/>
                <a:sym typeface="+mn-ea"/>
              </a:rPr>
              <a:t>        ctrl+shift+c  </a:t>
            </a:r>
            <a:r>
              <a:rPr lang="zh-CN" altLang="en-US" sz="1600" dirty="0" smtClean="0">
                <a:latin typeface="华文楷体" panose="02010600040101010101" charset="-122"/>
                <a:ea typeface="华文楷体" panose="02010600040101010101" charset="-122"/>
                <a:cs typeface="华文楷体" panose="02010600040101010101" charset="-122"/>
                <a:sym typeface="+mn-ea"/>
              </a:rPr>
              <a:t>复制</a:t>
            </a:r>
            <a:r>
              <a:rPr lang="en-US" altLang="zh-CN" sz="1600" dirty="0" smtClean="0">
                <a:latin typeface="华文楷体" panose="02010600040101010101" charset="-122"/>
                <a:ea typeface="华文楷体" panose="02010600040101010101" charset="-122"/>
                <a:cs typeface="华文楷体" panose="02010600040101010101" charset="-122"/>
                <a:sym typeface="+mn-ea"/>
              </a:rPr>
              <a:t>  </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gn="l">
              <a:lnSpc>
                <a:spcPct val="150000"/>
              </a:lnSpc>
              <a:buSzPct val="25000"/>
            </a:pPr>
            <a:r>
              <a:rPr lang="en-US" altLang="zh-CN" sz="1600" dirty="0" smtClean="0">
                <a:latin typeface="华文楷体" panose="02010600040101010101" charset="-122"/>
                <a:ea typeface="华文楷体" panose="02010600040101010101" charset="-122"/>
                <a:cs typeface="华文楷体" panose="02010600040101010101" charset="-122"/>
                <a:sym typeface="+mn-ea"/>
              </a:rPr>
              <a:t>        ctrl+shift+v  </a:t>
            </a:r>
            <a:r>
              <a:rPr lang="zh-CN" altLang="en-US" sz="1600" dirty="0" smtClean="0">
                <a:latin typeface="华文楷体" panose="02010600040101010101" charset="-122"/>
                <a:ea typeface="华文楷体" panose="02010600040101010101" charset="-122"/>
                <a:cs typeface="华文楷体" panose="02010600040101010101" charset="-122"/>
                <a:sym typeface="+mn-ea"/>
              </a:rPr>
              <a:t>粘贴</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p:txBody>
      </p:sp>
      <p:pic>
        <p:nvPicPr>
          <p:cNvPr id="3" name="图片 2"/>
          <p:cNvPicPr>
            <a:picLocks noChangeAspect="1"/>
          </p:cNvPicPr>
          <p:nvPr/>
        </p:nvPicPr>
        <p:blipFill>
          <a:blip r:embed="rId1"/>
          <a:stretch>
            <a:fillRect/>
          </a:stretch>
        </p:blipFill>
        <p:spPr>
          <a:xfrm>
            <a:off x="934720" y="1696720"/>
            <a:ext cx="9050655" cy="7124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6032500" cy="60007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l">
              <a:lnSpc>
                <a:spcPct val="130000"/>
              </a:lnSpc>
              <a:buClrTx/>
              <a:buSzTx/>
              <a:buNone/>
            </a:pP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4.6 终端的命令行操作</a:t>
            </a:r>
            <a:endPar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2" name="文本框 1"/>
          <p:cNvSpPr txBox="1"/>
          <p:nvPr/>
        </p:nvSpPr>
        <p:spPr>
          <a:xfrm>
            <a:off x="579755" y="882015"/>
            <a:ext cx="10871200" cy="4473575"/>
          </a:xfrm>
          <a:prstGeom prst="rect">
            <a:avLst/>
          </a:prstGeom>
          <a:noFill/>
        </p:spPr>
        <p:txBody>
          <a:bodyPr wrap="square" rtlCol="0">
            <a:spAutoFit/>
          </a:bodyPr>
          <a:p>
            <a:pPr>
              <a:lnSpc>
                <a:spcPct val="130000"/>
              </a:lnSpc>
            </a:pPr>
            <a:r>
              <a:rPr 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a:t>
            </a:r>
            <a:r>
              <a:rPr lang="en-US" alt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altLang="en-US" sz="1600" b="1">
                <a:latin typeface="华文楷体" panose="02010600040101010101" charset="-122"/>
                <a:ea typeface="华文楷体" panose="02010600040101010101" charset="-122"/>
                <a:sym typeface="+mn-ea"/>
              </a:rPr>
              <a:t>重要的配置文件或目录</a:t>
            </a:r>
            <a:r>
              <a:rPr lang="zh-CN" altLang="en-US" sz="1600" b="1" dirty="0" smtClean="0">
                <a:latin typeface="华文楷体" panose="02010600040101010101" charset="-122"/>
                <a:ea typeface="华文楷体" panose="02010600040101010101" charset="-122"/>
                <a:cs typeface="华文楷体" panose="02010600040101010101" charset="-122"/>
              </a:rPr>
              <a:t>：</a:t>
            </a:r>
            <a:endParaRPr lang="zh-CN" altLang="en-US" sz="1600" b="1" dirty="0" smtClean="0">
              <a:latin typeface="华文楷体" panose="02010600040101010101" charset="-122"/>
              <a:ea typeface="华文楷体" panose="02010600040101010101" charset="-122"/>
              <a:cs typeface="华文楷体" panose="02010600040101010101" charset="-122"/>
            </a:endParaRPr>
          </a:p>
          <a:p>
            <a:pPr algn="l">
              <a:lnSpc>
                <a:spcPct val="150000"/>
              </a:lnSpc>
              <a:buSzPct val="25000"/>
            </a:pPr>
            <a:r>
              <a:rPr lang="en-US" altLang="zh-CN" sz="1600">
                <a:latin typeface="华文楷体" panose="02010600040101010101" charset="-122"/>
                <a:ea typeface="华文楷体" panose="02010600040101010101" charset="-122"/>
                <a:sym typeface="+mn-ea"/>
              </a:rPr>
              <a:t>1. ~/.bashrc   </a:t>
            </a:r>
            <a:r>
              <a:rPr lang="zh-CN" altLang="en-US" sz="1600">
                <a:latin typeface="华文楷体" panose="02010600040101010101" charset="-122"/>
                <a:ea typeface="华文楷体" panose="02010600040101010101" charset="-122"/>
                <a:sym typeface="+mn-ea"/>
              </a:rPr>
              <a:t>环境配置文件</a:t>
            </a:r>
            <a:endParaRPr lang="zh-CN" altLang="en-US" sz="1600">
              <a:latin typeface="华文楷体" panose="02010600040101010101" charset="-122"/>
              <a:ea typeface="华文楷体" panose="02010600040101010101" charset="-122"/>
              <a:sym typeface="+mn-ea"/>
            </a:endParaRPr>
          </a:p>
          <a:p>
            <a:pPr algn="l">
              <a:lnSpc>
                <a:spcPct val="150000"/>
              </a:lnSpc>
              <a:buSzPct val="25000"/>
            </a:pPr>
            <a:r>
              <a:rPr lang="en-US" altLang="zh-CN" sz="1600">
                <a:latin typeface="华文楷体" panose="02010600040101010101" charset="-122"/>
                <a:ea typeface="华文楷体" panose="02010600040101010101" charset="-122"/>
                <a:sym typeface="+mn-ea"/>
              </a:rPr>
              <a:t>    </a:t>
            </a:r>
            <a:r>
              <a:rPr lang="zh-CN" altLang="en-US" sz="1600">
                <a:latin typeface="华文楷体" panose="02010600040101010101" charset="-122"/>
                <a:ea typeface="华文楷体" panose="02010600040101010101" charset="-122"/>
                <a:sym typeface="+mn-ea"/>
              </a:rPr>
              <a:t>我们每次打开终端窗口，或者打开一个远程</a:t>
            </a:r>
            <a:r>
              <a:rPr lang="en-US" altLang="zh-CN" sz="1600">
                <a:latin typeface="华文楷体" panose="02010600040101010101" charset="-122"/>
                <a:ea typeface="华文楷体" panose="02010600040101010101" charset="-122"/>
                <a:sym typeface="+mn-ea"/>
              </a:rPr>
              <a:t>ssh</a:t>
            </a:r>
            <a:r>
              <a:rPr lang="zh-CN" altLang="en-US" sz="1600">
                <a:latin typeface="华文楷体" panose="02010600040101010101" charset="-122"/>
                <a:ea typeface="华文楷体" panose="02010600040101010101" charset="-122"/>
                <a:sym typeface="+mn-ea"/>
              </a:rPr>
              <a:t>连接时，本地或远程的</a:t>
            </a:r>
            <a:r>
              <a:rPr lang="en-US" altLang="zh-CN" sz="1600">
                <a:latin typeface="华文楷体" panose="02010600040101010101" charset="-122"/>
                <a:ea typeface="华文楷体" panose="02010600040101010101" charset="-122"/>
                <a:sym typeface="+mn-ea"/>
              </a:rPr>
              <a:t>ubuntu</a:t>
            </a:r>
            <a:r>
              <a:rPr lang="zh-CN" altLang="en-US" sz="1600">
                <a:latin typeface="华文楷体" panose="02010600040101010101" charset="-122"/>
                <a:ea typeface="华文楷体" panose="02010600040101010101" charset="-122"/>
                <a:sym typeface="+mn-ea"/>
              </a:rPr>
              <a:t>系统，都会执行一次</a:t>
            </a:r>
            <a:r>
              <a:rPr lang="en-US" altLang="zh-CN" sz="1600">
                <a:latin typeface="华文楷体" panose="02010600040101010101" charset="-122"/>
                <a:ea typeface="华文楷体" panose="02010600040101010101" charset="-122"/>
                <a:sym typeface="+mn-ea"/>
              </a:rPr>
              <a:t>~/.bashrc</a:t>
            </a:r>
            <a:r>
              <a:rPr lang="zh-CN" altLang="en-US" sz="1600">
                <a:latin typeface="华文楷体" panose="02010600040101010101" charset="-122"/>
                <a:ea typeface="华文楷体" panose="02010600040101010101" charset="-122"/>
                <a:sym typeface="+mn-ea"/>
              </a:rPr>
              <a:t>文件，所以我们</a:t>
            </a:r>
            <a:r>
              <a:rPr lang="zh-CN" altLang="en-US" sz="1600">
                <a:latin typeface="华文楷体" panose="02010600040101010101" charset="-122"/>
                <a:ea typeface="华文楷体" panose="02010600040101010101" charset="-122"/>
                <a:sym typeface="+mn-ea"/>
              </a:rPr>
              <a:t>可以在这个文件末尾添加一些配置环境或工程的指令，以避免每次去手动配置环境。</a:t>
            </a:r>
            <a:endParaRPr lang="zh-CN" altLang="en-US" sz="1600">
              <a:latin typeface="华文楷体" panose="02010600040101010101" charset="-122"/>
              <a:ea typeface="华文楷体" panose="02010600040101010101" charset="-122"/>
              <a:sym typeface="+mn-ea"/>
            </a:endParaRPr>
          </a:p>
          <a:p>
            <a:pPr algn="l">
              <a:lnSpc>
                <a:spcPct val="150000"/>
              </a:lnSpc>
              <a:buSzPct val="25000"/>
            </a:pPr>
            <a:r>
              <a:rPr lang="en-US" altLang="zh-CN" sz="1600">
                <a:latin typeface="华文楷体" panose="02010600040101010101" charset="-122"/>
                <a:ea typeface="华文楷体" panose="02010600040101010101" charset="-122"/>
                <a:sym typeface="+mn-ea"/>
              </a:rPr>
              <a:t>2. /etc/resolv.conf  </a:t>
            </a:r>
            <a:r>
              <a:rPr lang="zh-CN" altLang="en-US" sz="1600">
                <a:latin typeface="华文楷体" panose="02010600040101010101" charset="-122"/>
                <a:ea typeface="华文楷体" panose="02010600040101010101" charset="-122"/>
                <a:sym typeface="+mn-ea"/>
              </a:rPr>
              <a:t>网络</a:t>
            </a:r>
            <a:r>
              <a:rPr lang="en-US" altLang="zh-CN" sz="1600">
                <a:latin typeface="华文楷体" panose="02010600040101010101" charset="-122"/>
                <a:ea typeface="华文楷体" panose="02010600040101010101" charset="-122"/>
                <a:sym typeface="+mn-ea"/>
              </a:rPr>
              <a:t>dns</a:t>
            </a:r>
            <a:r>
              <a:rPr lang="zh-CN" altLang="en-US" sz="1600">
                <a:latin typeface="华文楷体" panose="02010600040101010101" charset="-122"/>
                <a:ea typeface="华文楷体" panose="02010600040101010101" charset="-122"/>
                <a:sym typeface="+mn-ea"/>
              </a:rPr>
              <a:t>配置文件</a:t>
            </a:r>
            <a:endParaRPr lang="zh-CN" altLang="en-US" sz="1600">
              <a:latin typeface="华文楷体" panose="02010600040101010101" charset="-122"/>
              <a:ea typeface="华文楷体" panose="02010600040101010101" charset="-122"/>
            </a:endParaRPr>
          </a:p>
          <a:p>
            <a:pPr algn="l">
              <a:lnSpc>
                <a:spcPct val="150000"/>
              </a:lnSpc>
              <a:buSzPct val="25000"/>
            </a:pPr>
            <a:r>
              <a:rPr lang="en-US" altLang="zh-CN" sz="1600">
                <a:latin typeface="华文楷体" panose="02010600040101010101" charset="-122"/>
                <a:ea typeface="华文楷体" panose="02010600040101010101" charset="-122"/>
                <a:sym typeface="+mn-ea"/>
              </a:rPr>
              <a:t>    </a:t>
            </a:r>
            <a:r>
              <a:rPr lang="zh-CN" altLang="en-US" sz="1600">
                <a:latin typeface="华文楷体" panose="02010600040101010101" charset="-122"/>
                <a:ea typeface="华文楷体" panose="02010600040101010101" charset="-122"/>
                <a:sym typeface="+mn-ea"/>
              </a:rPr>
              <a:t>需要上网时一般设置为</a:t>
            </a:r>
            <a:r>
              <a:rPr lang="en-US" altLang="zh-CN" sz="1600">
                <a:latin typeface="华文楷体" panose="02010600040101010101" charset="-122"/>
                <a:ea typeface="华文楷体" panose="02010600040101010101" charset="-122"/>
                <a:sym typeface="+mn-ea"/>
              </a:rPr>
              <a:t>114.114.114.114</a:t>
            </a:r>
            <a:endParaRPr lang="en-US" altLang="zh-CN" sz="1600">
              <a:latin typeface="华文楷体" panose="02010600040101010101" charset="-122"/>
              <a:ea typeface="华文楷体" panose="02010600040101010101" charset="-122"/>
            </a:endParaRPr>
          </a:p>
          <a:p>
            <a:pPr algn="l">
              <a:lnSpc>
                <a:spcPct val="150000"/>
              </a:lnSpc>
              <a:buSzPct val="25000"/>
            </a:pPr>
            <a:r>
              <a:rPr lang="en-US" altLang="zh-CN" sz="1600">
                <a:latin typeface="华文楷体" panose="02010600040101010101" charset="-122"/>
                <a:ea typeface="华文楷体" panose="02010600040101010101" charset="-122"/>
                <a:sym typeface="+mn-ea"/>
              </a:rPr>
              <a:t>3.ls /dev </a:t>
            </a:r>
            <a:r>
              <a:rPr lang="zh-CN" altLang="en-US" sz="1600">
                <a:latin typeface="华文楷体" panose="02010600040101010101" charset="-122"/>
                <a:ea typeface="华文楷体" panose="02010600040101010101" charset="-122"/>
                <a:sym typeface="+mn-ea"/>
              </a:rPr>
              <a:t>查看串口</a:t>
            </a:r>
            <a:endParaRPr lang="zh-CN" altLang="en-US" sz="1600">
              <a:latin typeface="华文楷体" panose="02010600040101010101" charset="-122"/>
              <a:ea typeface="华文楷体" panose="02010600040101010101" charset="-122"/>
            </a:endParaRPr>
          </a:p>
          <a:p>
            <a:pPr algn="l">
              <a:lnSpc>
                <a:spcPct val="150000"/>
              </a:lnSpc>
              <a:buSzPct val="25000"/>
            </a:pPr>
            <a:r>
              <a:rPr lang="en-US" altLang="zh-CN" sz="1600">
                <a:latin typeface="华文楷体" panose="02010600040101010101" charset="-122"/>
                <a:ea typeface="华文楷体" panose="02010600040101010101" charset="-122"/>
                <a:sym typeface="+mn-ea"/>
              </a:rPr>
              <a:t>    </a:t>
            </a:r>
            <a:r>
              <a:rPr lang="zh-CN" altLang="en-US" sz="1600">
                <a:latin typeface="华文楷体" panose="02010600040101010101" charset="-122"/>
                <a:ea typeface="华文楷体" panose="02010600040101010101" charset="-122"/>
                <a:sym typeface="+mn-ea"/>
              </a:rPr>
              <a:t>一般插上的</a:t>
            </a:r>
            <a:r>
              <a:rPr lang="en-US" altLang="zh-CN" sz="1600">
                <a:latin typeface="华文楷体" panose="02010600040101010101" charset="-122"/>
                <a:ea typeface="华文楷体" panose="02010600040101010101" charset="-122"/>
                <a:sym typeface="+mn-ea"/>
              </a:rPr>
              <a:t>usb</a:t>
            </a:r>
            <a:r>
              <a:rPr lang="zh-CN" altLang="en-US" sz="1600">
                <a:latin typeface="华文楷体" panose="02010600040101010101" charset="-122"/>
                <a:ea typeface="华文楷体" panose="02010600040101010101" charset="-122"/>
                <a:sym typeface="+mn-ea"/>
              </a:rPr>
              <a:t>都会被识别</a:t>
            </a:r>
            <a:r>
              <a:rPr lang="en-US" altLang="zh-CN" sz="1600">
                <a:latin typeface="华文楷体" panose="02010600040101010101" charset="-122"/>
                <a:ea typeface="华文楷体" panose="02010600040101010101" charset="-122"/>
                <a:sym typeface="+mn-ea"/>
              </a:rPr>
              <a:t>ttyUSB*</a:t>
            </a:r>
            <a:r>
              <a:rPr lang="zh-CN" altLang="en-US" sz="1600">
                <a:latin typeface="华文楷体" panose="02010600040101010101" charset="-122"/>
                <a:ea typeface="华文楷体" panose="02010600040101010101" charset="-122"/>
                <a:sym typeface="+mn-ea"/>
              </a:rPr>
              <a:t>，摄像头被识别成</a:t>
            </a:r>
            <a:r>
              <a:rPr lang="en-US" altLang="zh-CN" sz="1600">
                <a:latin typeface="华文楷体" panose="02010600040101010101" charset="-122"/>
                <a:ea typeface="华文楷体" panose="02010600040101010101" charset="-122"/>
                <a:sym typeface="+mn-ea"/>
              </a:rPr>
              <a:t>video*</a:t>
            </a:r>
            <a:endParaRPr lang="en-US" altLang="zh-CN" sz="1600">
              <a:latin typeface="华文楷体" panose="02010600040101010101" charset="-122"/>
              <a:ea typeface="华文楷体" panose="02010600040101010101" charset="-122"/>
            </a:endParaRPr>
          </a:p>
          <a:p>
            <a:pPr algn="l">
              <a:lnSpc>
                <a:spcPct val="150000"/>
              </a:lnSpc>
              <a:buSzPct val="25000"/>
            </a:pPr>
            <a:r>
              <a:rPr lang="en-US" altLang="zh-CN" sz="1600">
                <a:latin typeface="华文楷体" panose="02010600040101010101" charset="-122"/>
                <a:ea typeface="华文楷体" panose="02010600040101010101" charset="-122"/>
                <a:sym typeface="+mn-ea"/>
              </a:rPr>
              <a:t>4./etc/network/interfaces </a:t>
            </a:r>
            <a:r>
              <a:rPr lang="zh-CN" altLang="en-US" sz="1600">
                <a:latin typeface="华文楷体" panose="02010600040101010101" charset="-122"/>
                <a:ea typeface="华文楷体" panose="02010600040101010101" charset="-122"/>
                <a:sym typeface="+mn-ea"/>
              </a:rPr>
              <a:t>网卡设置</a:t>
            </a:r>
            <a:endParaRPr lang="en-US" altLang="zh-CN" sz="1600">
              <a:latin typeface="华文楷体" panose="02010600040101010101" charset="-122"/>
              <a:ea typeface="华文楷体" panose="02010600040101010101" charset="-122"/>
            </a:endParaRPr>
          </a:p>
          <a:p>
            <a:pPr algn="l">
              <a:lnSpc>
                <a:spcPct val="150000"/>
              </a:lnSpc>
              <a:buSzPct val="25000"/>
            </a:pPr>
            <a:r>
              <a:rPr lang="en-US" altLang="zh-CN" sz="1600">
                <a:latin typeface="华文楷体" panose="02010600040101010101" charset="-122"/>
                <a:ea typeface="华文楷体" panose="02010600040101010101" charset="-122"/>
                <a:sym typeface="+mn-ea"/>
              </a:rPr>
              <a:t>    </a:t>
            </a:r>
            <a:r>
              <a:rPr lang="zh-CN" altLang="en-US" sz="1600">
                <a:latin typeface="华文楷体" panose="02010600040101010101" charset="-122"/>
                <a:ea typeface="华文楷体" panose="02010600040101010101" charset="-122"/>
                <a:sym typeface="+mn-ea"/>
              </a:rPr>
              <a:t>给某个网卡（比如</a:t>
            </a:r>
            <a:r>
              <a:rPr lang="en-US" altLang="zh-CN" sz="1600">
                <a:latin typeface="华文楷体" panose="02010600040101010101" charset="-122"/>
                <a:ea typeface="华文楷体" panose="02010600040101010101" charset="-122"/>
                <a:sym typeface="+mn-ea"/>
              </a:rPr>
              <a:t>wifi</a:t>
            </a:r>
            <a:r>
              <a:rPr lang="zh-CN" altLang="en-US" sz="1600">
                <a:latin typeface="华文楷体" panose="02010600040101010101" charset="-122"/>
                <a:ea typeface="华文楷体" panose="02010600040101010101" charset="-122"/>
                <a:sym typeface="+mn-ea"/>
              </a:rPr>
              <a:t>）设置动态或静态</a:t>
            </a:r>
            <a:r>
              <a:rPr lang="en-US" altLang="zh-CN" sz="1600">
                <a:latin typeface="华文楷体" panose="02010600040101010101" charset="-122"/>
                <a:ea typeface="华文楷体" panose="02010600040101010101" charset="-122"/>
                <a:sym typeface="+mn-ea"/>
              </a:rPr>
              <a:t>ip</a:t>
            </a:r>
            <a:r>
              <a:rPr lang="zh-CN" altLang="en-US" sz="1600">
                <a:latin typeface="华文楷体" panose="02010600040101010101" charset="-122"/>
                <a:ea typeface="华文楷体" panose="02010600040101010101" charset="-122"/>
                <a:sym typeface="+mn-ea"/>
              </a:rPr>
              <a:t>，</a:t>
            </a:r>
            <a:r>
              <a:rPr lang="en-US" altLang="zh-CN" sz="1600">
                <a:latin typeface="华文楷体" panose="02010600040101010101" charset="-122"/>
                <a:ea typeface="华文楷体" panose="02010600040101010101" charset="-122"/>
                <a:sym typeface="+mn-ea"/>
              </a:rPr>
              <a:t>dns</a:t>
            </a:r>
            <a:r>
              <a:rPr lang="zh-CN" altLang="en-US" sz="1600">
                <a:latin typeface="华文楷体" panose="02010600040101010101" charset="-122"/>
                <a:ea typeface="华文楷体" panose="02010600040101010101" charset="-122"/>
                <a:sym typeface="+mn-ea"/>
              </a:rPr>
              <a:t>等。</a:t>
            </a:r>
            <a:endParaRPr lang="zh-CN" altLang="en-US" sz="1600">
              <a:latin typeface="华文楷体" panose="02010600040101010101" charset="-122"/>
              <a:ea typeface="华文楷体" panose="02010600040101010101" charset="-122"/>
            </a:endParaRPr>
          </a:p>
          <a:p>
            <a:pPr algn="l">
              <a:lnSpc>
                <a:spcPct val="150000"/>
              </a:lnSpc>
              <a:buSzPct val="25000"/>
            </a:pPr>
            <a:r>
              <a:rPr lang="en-US" altLang="zh-CN" sz="1600">
                <a:latin typeface="华文楷体" panose="02010600040101010101" charset="-122"/>
                <a:ea typeface="华文楷体" panose="02010600040101010101" charset="-122"/>
                <a:sym typeface="+mn-ea"/>
              </a:rPr>
              <a:t>5./etc/hosts   ip</a:t>
            </a:r>
            <a:r>
              <a:rPr lang="zh-CN" altLang="en-US" sz="1600">
                <a:latin typeface="华文楷体" panose="02010600040101010101" charset="-122"/>
                <a:ea typeface="华文楷体" panose="02010600040101010101" charset="-122"/>
                <a:sym typeface="+mn-ea"/>
              </a:rPr>
              <a:t>映射设置</a:t>
            </a:r>
            <a:endParaRPr lang="zh-CN" altLang="en-US" sz="1600">
              <a:latin typeface="华文楷体" panose="02010600040101010101" charset="-122"/>
              <a:ea typeface="华文楷体" panose="02010600040101010101" charset="-122"/>
            </a:endParaRPr>
          </a:p>
          <a:p>
            <a:pPr algn="l">
              <a:lnSpc>
                <a:spcPct val="150000"/>
              </a:lnSpc>
              <a:buSzPct val="25000"/>
            </a:pPr>
            <a:r>
              <a:rPr lang="en-US" altLang="zh-CN" sz="1600">
                <a:latin typeface="华文楷体" panose="02010600040101010101" charset="-122"/>
                <a:ea typeface="华文楷体" panose="02010600040101010101" charset="-122"/>
                <a:sym typeface="+mn-ea"/>
              </a:rPr>
              <a:t>    </a:t>
            </a:r>
            <a:r>
              <a:rPr lang="zh-CN" altLang="en-US" sz="1600">
                <a:latin typeface="华文楷体" panose="02010600040101010101" charset="-122"/>
                <a:ea typeface="华文楷体" panose="02010600040101010101" charset="-122"/>
                <a:sym typeface="+mn-ea"/>
              </a:rPr>
              <a:t>给某个</a:t>
            </a:r>
            <a:r>
              <a:rPr lang="en-US" altLang="zh-CN" sz="1600">
                <a:latin typeface="华文楷体" panose="02010600040101010101" charset="-122"/>
                <a:ea typeface="华文楷体" panose="02010600040101010101" charset="-122"/>
                <a:sym typeface="+mn-ea"/>
              </a:rPr>
              <a:t>ip</a:t>
            </a:r>
            <a:r>
              <a:rPr lang="zh-CN" altLang="en-US" sz="1600">
                <a:latin typeface="华文楷体" panose="02010600040101010101" charset="-122"/>
                <a:ea typeface="华文楷体" panose="02010600040101010101" charset="-122"/>
                <a:sym typeface="+mn-ea"/>
              </a:rPr>
              <a:t>绑定主机名。</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5"/>
          <p:cNvSpPr txBox="1"/>
          <p:nvPr/>
        </p:nvSpPr>
        <p:spPr>
          <a:xfrm>
            <a:off x="3899743" y="626524"/>
            <a:ext cx="2301319" cy="1014730"/>
          </a:xfrm>
          <a:prstGeom prst="rect">
            <a:avLst/>
          </a:prstGeom>
          <a:noFill/>
        </p:spPr>
        <p:txBody>
          <a:bodyPr wrap="square" rtlCol="0">
            <a:spAutoFit/>
          </a:bodyPr>
          <a:lstStyle/>
          <a:p>
            <a:pPr algn="ctr" defTabSz="457200"/>
            <a:r>
              <a:rPr lang="zh-CN" altLang="en-US" sz="6000" b="1" dirty="0">
                <a:solidFill>
                  <a:srgbClr val="335C80"/>
                </a:solidFill>
                <a:latin typeface="华文楷体" panose="02010600040101010101" charset="-122"/>
                <a:ea typeface="华文楷体" panose="02010600040101010101" charset="-122"/>
                <a:cs typeface="+mn-ea"/>
                <a:sym typeface="思源黑体" panose="020B0500000000000000" pitchFamily="34" charset="-122"/>
              </a:rPr>
              <a:t>目录</a:t>
            </a:r>
            <a:endParaRPr lang="zh-CN" altLang="en-US" sz="6000" b="1" dirty="0">
              <a:solidFill>
                <a:srgbClr val="335C80"/>
              </a:solidFill>
              <a:latin typeface="华文楷体" panose="02010600040101010101" charset="-122"/>
              <a:ea typeface="华文楷体" panose="02010600040101010101" charset="-122"/>
              <a:cs typeface="+mn-ea"/>
              <a:sym typeface="思源黑体" panose="020B0500000000000000" pitchFamily="34" charset="-122"/>
            </a:endParaRPr>
          </a:p>
        </p:txBody>
      </p:sp>
      <p:sp>
        <p:nvSpPr>
          <p:cNvPr id="6" name="TextBox 146"/>
          <p:cNvSpPr txBox="1"/>
          <p:nvPr/>
        </p:nvSpPr>
        <p:spPr>
          <a:xfrm>
            <a:off x="5756309" y="1019343"/>
            <a:ext cx="2445472" cy="523220"/>
          </a:xfrm>
          <a:prstGeom prst="rect">
            <a:avLst/>
          </a:prstGeom>
          <a:noFill/>
        </p:spPr>
        <p:txBody>
          <a:bodyPr wrap="square" rtlCol="0">
            <a:spAutoFit/>
          </a:bodyPr>
          <a:lstStyle/>
          <a:p>
            <a:pPr algn="ctr" defTabSz="457200"/>
            <a:r>
              <a:rPr lang="en-US" altLang="zh-CN" sz="2800" dirty="0">
                <a:solidFill>
                  <a:srgbClr val="335C80"/>
                </a:solidFill>
                <a:latin typeface="华文楷体" panose="02010600040101010101" charset="-122"/>
                <a:ea typeface="华文楷体" panose="02010600040101010101" charset="-122"/>
                <a:cs typeface="+mn-ea"/>
                <a:sym typeface="思源黑体" panose="020B0500000000000000" pitchFamily="34" charset="-122"/>
              </a:rPr>
              <a:t>CONTENTS</a:t>
            </a:r>
            <a:endParaRPr lang="en-US" altLang="zh-CN" sz="2800" dirty="0">
              <a:solidFill>
                <a:srgbClr val="335C80"/>
              </a:solidFill>
              <a:latin typeface="华文楷体" panose="02010600040101010101" charset="-122"/>
              <a:ea typeface="华文楷体" panose="02010600040101010101" charset="-122"/>
              <a:cs typeface="+mn-ea"/>
              <a:sym typeface="思源黑体" panose="020B0500000000000000" pitchFamily="34" charset="-122"/>
            </a:endParaRPr>
          </a:p>
        </p:txBody>
      </p:sp>
      <p:sp>
        <p:nvSpPr>
          <p:cNvPr id="42" name="Rectangle 2"/>
          <p:cNvSpPr/>
          <p:nvPr/>
        </p:nvSpPr>
        <p:spPr>
          <a:xfrm>
            <a:off x="750013" y="4377423"/>
            <a:ext cx="10944224" cy="103128"/>
          </a:xfrm>
          <a:prstGeom prst="rect">
            <a:avLst/>
          </a:prstGeom>
          <a:solidFill>
            <a:srgbClr val="335C80"/>
          </a:solidFill>
          <a:ln>
            <a:solidFill>
              <a:srgbClr val="335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latin typeface="华文楷体" panose="02010600040101010101" charset="-122"/>
              <a:ea typeface="华文楷体" panose="02010600040101010101" charset="-122"/>
              <a:sym typeface="思源黑体 Medium" panose="020B0600000000000000" pitchFamily="34" charset="-122"/>
            </a:endParaRPr>
          </a:p>
        </p:txBody>
      </p:sp>
      <p:cxnSp>
        <p:nvCxnSpPr>
          <p:cNvPr id="43" name="Straight Connector 24"/>
          <p:cNvCxnSpPr/>
          <p:nvPr/>
        </p:nvCxnSpPr>
        <p:spPr>
          <a:xfrm flipH="1">
            <a:off x="1591035" y="2648696"/>
            <a:ext cx="17006" cy="1668326"/>
          </a:xfrm>
          <a:prstGeom prst="line">
            <a:avLst/>
          </a:prstGeom>
          <a:solidFill>
            <a:srgbClr val="335C80"/>
          </a:solidFill>
          <a:ln w="28575">
            <a:solidFill>
              <a:srgbClr val="335C80"/>
            </a:solidFill>
          </a:ln>
        </p:spPr>
        <p:style>
          <a:lnRef idx="1">
            <a:schemeClr val="accent1"/>
          </a:lnRef>
          <a:fillRef idx="0">
            <a:schemeClr val="accent1"/>
          </a:fillRef>
          <a:effectRef idx="0">
            <a:schemeClr val="accent1"/>
          </a:effectRef>
          <a:fontRef idx="minor">
            <a:schemeClr val="tx1"/>
          </a:fontRef>
        </p:style>
      </p:cxnSp>
      <p:sp>
        <p:nvSpPr>
          <p:cNvPr id="44" name="Oval 3"/>
          <p:cNvSpPr>
            <a:spLocks noChangeAspect="1"/>
          </p:cNvSpPr>
          <p:nvPr/>
        </p:nvSpPr>
        <p:spPr>
          <a:xfrm>
            <a:off x="1459230" y="4298950"/>
            <a:ext cx="271145" cy="271145"/>
          </a:xfrm>
          <a:prstGeom prst="ellipse">
            <a:avLst/>
          </a:prstGeom>
          <a:solidFill>
            <a:srgbClr val="335C80"/>
          </a:solidFill>
          <a:ln w="38100">
            <a:solidFill>
              <a:srgbClr val="335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华文楷体" panose="02010600040101010101" charset="-122"/>
              <a:ea typeface="华文楷体" panose="02010600040101010101" charset="-122"/>
              <a:sym typeface="思源黑体 Medium" panose="020B0600000000000000" pitchFamily="34" charset="-122"/>
            </a:endParaRPr>
          </a:p>
        </p:txBody>
      </p:sp>
      <p:cxnSp>
        <p:nvCxnSpPr>
          <p:cNvPr id="45" name="Straight Connector 27"/>
          <p:cNvCxnSpPr/>
          <p:nvPr/>
        </p:nvCxnSpPr>
        <p:spPr>
          <a:xfrm>
            <a:off x="3773775" y="3146706"/>
            <a:ext cx="0" cy="1152000"/>
          </a:xfrm>
          <a:prstGeom prst="line">
            <a:avLst/>
          </a:prstGeom>
          <a:solidFill>
            <a:srgbClr val="7F7F7F"/>
          </a:solidFill>
          <a:ln w="28575">
            <a:solidFill>
              <a:srgbClr val="7F7F7F"/>
            </a:solidFill>
          </a:ln>
        </p:spPr>
        <p:style>
          <a:lnRef idx="1">
            <a:schemeClr val="accent1"/>
          </a:lnRef>
          <a:fillRef idx="0">
            <a:schemeClr val="accent1"/>
          </a:fillRef>
          <a:effectRef idx="0">
            <a:schemeClr val="accent1"/>
          </a:effectRef>
          <a:fontRef idx="minor">
            <a:schemeClr val="tx1"/>
          </a:fontRef>
        </p:style>
      </p:cxnSp>
      <p:sp>
        <p:nvSpPr>
          <p:cNvPr id="46" name="Oval 4"/>
          <p:cNvSpPr>
            <a:spLocks noChangeAspect="1"/>
          </p:cNvSpPr>
          <p:nvPr/>
        </p:nvSpPr>
        <p:spPr>
          <a:xfrm>
            <a:off x="3648127" y="4304750"/>
            <a:ext cx="270000" cy="270000"/>
          </a:xfrm>
          <a:prstGeom prst="ellipse">
            <a:avLst/>
          </a:prstGeom>
          <a:solidFill>
            <a:srgbClr val="7F7F7F"/>
          </a:solidFill>
          <a:ln w="381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华文楷体" panose="02010600040101010101" charset="-122"/>
              <a:ea typeface="华文楷体" panose="02010600040101010101" charset="-122"/>
              <a:sym typeface="思源黑体 Medium" panose="020B0600000000000000" pitchFamily="34" charset="-122"/>
            </a:endParaRPr>
          </a:p>
        </p:txBody>
      </p:sp>
      <p:grpSp>
        <p:nvGrpSpPr>
          <p:cNvPr id="53" name="Group 23"/>
          <p:cNvGrpSpPr/>
          <p:nvPr/>
        </p:nvGrpSpPr>
        <p:grpSpPr>
          <a:xfrm>
            <a:off x="868045" y="2237105"/>
            <a:ext cx="1557020" cy="411480"/>
            <a:chOff x="742012" y="2029161"/>
            <a:chExt cx="1970469" cy="607751"/>
          </a:xfrm>
          <a:solidFill>
            <a:srgbClr val="335C80"/>
          </a:solidFill>
        </p:grpSpPr>
        <p:sp>
          <p:nvSpPr>
            <p:cNvPr id="66" name="Chevron 18"/>
            <p:cNvSpPr/>
            <p:nvPr/>
          </p:nvSpPr>
          <p:spPr>
            <a:xfrm>
              <a:off x="742012" y="2029161"/>
              <a:ext cx="1970469" cy="607751"/>
            </a:xfrm>
            <a:prstGeom prst="chevron">
              <a:avLst/>
            </a:prstGeom>
            <a:grpFill/>
            <a:ln>
              <a:solidFill>
                <a:srgbClr val="335C8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2400" b="1">
                <a:solidFill>
                  <a:schemeClr val="bg1"/>
                </a:solidFill>
                <a:latin typeface="华文楷体" panose="02010600040101010101" charset="-122"/>
                <a:ea typeface="华文楷体" panose="02010600040101010101" charset="-122"/>
                <a:sym typeface="思源黑体 Medium" panose="020B0600000000000000" pitchFamily="34" charset="-122"/>
              </a:endParaRPr>
            </a:p>
          </p:txBody>
        </p:sp>
        <p:sp>
          <p:nvSpPr>
            <p:cNvPr id="67" name="Rectangle 32"/>
            <p:cNvSpPr/>
            <p:nvPr/>
          </p:nvSpPr>
          <p:spPr>
            <a:xfrm>
              <a:off x="1188981" y="2109337"/>
              <a:ext cx="815340" cy="307340"/>
            </a:xfrm>
            <a:prstGeom prst="rect">
              <a:avLst/>
            </a:prstGeom>
            <a:grpFill/>
            <a:ln>
              <a:solidFill>
                <a:srgbClr val="335C80"/>
              </a:solidFill>
            </a:ln>
          </p:spPr>
          <p:txBody>
            <a:bodyPr wrap="none" lIns="0" tIns="0" rIns="0" bIns="0">
              <a:noAutofit/>
            </a:bodyPr>
            <a:lstStyle/>
            <a:p>
              <a:r>
                <a:rPr lang="zh-CN" altLang="en-US" sz="2000" dirty="0">
                  <a:solidFill>
                    <a:schemeClr val="bg1"/>
                  </a:solidFill>
                  <a:latin typeface="华文楷体" panose="02010600040101010101" charset="-122"/>
                  <a:ea typeface="华文楷体" panose="02010600040101010101" charset="-122"/>
                  <a:sym typeface="思源黑体 Medium" panose="020B0600000000000000" pitchFamily="34" charset="-122"/>
                </a:rPr>
                <a:t>第一章</a:t>
              </a:r>
              <a:endParaRPr lang="zh-CN" altLang="en-US" sz="2000" dirty="0">
                <a:solidFill>
                  <a:schemeClr val="bg1"/>
                </a:solidFill>
                <a:latin typeface="华文楷体" panose="02010600040101010101" charset="-122"/>
                <a:ea typeface="华文楷体" panose="02010600040101010101" charset="-122"/>
                <a:sym typeface="思源黑体 Medium" panose="020B0600000000000000" pitchFamily="34" charset="-122"/>
              </a:endParaRPr>
            </a:p>
          </p:txBody>
        </p:sp>
      </p:grpSp>
      <p:sp>
        <p:nvSpPr>
          <p:cNvPr id="68" name="矩形 106"/>
          <p:cNvSpPr>
            <a:spLocks noChangeArrowheads="1"/>
          </p:cNvSpPr>
          <p:nvPr/>
        </p:nvSpPr>
        <p:spPr bwMode="auto">
          <a:xfrm>
            <a:off x="519430" y="4933950"/>
            <a:ext cx="2160905" cy="705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gn="ctr" defTabSz="457200">
              <a:spcBef>
                <a:spcPct val="0"/>
              </a:spcBef>
              <a:buNone/>
            </a:pPr>
            <a:r>
              <a:rPr lang="zh-CN" sz="2000" dirty="0">
                <a:solidFill>
                  <a:srgbClr val="335C80"/>
                </a:solidFill>
                <a:latin typeface="华文楷体" panose="02010600040101010101" charset="-122"/>
                <a:ea typeface="华文楷体" panose="02010600040101010101" charset="-122"/>
                <a:cs typeface="+mn-ea"/>
                <a:sym typeface="+mn-lt"/>
              </a:rPr>
              <a:t>比赛规则</a:t>
            </a:r>
            <a:endParaRPr lang="zh-CN" sz="2000" dirty="0">
              <a:solidFill>
                <a:srgbClr val="335C80"/>
              </a:solidFill>
              <a:latin typeface="华文楷体" panose="02010600040101010101" charset="-122"/>
              <a:ea typeface="华文楷体" panose="02010600040101010101" charset="-122"/>
              <a:cs typeface="+mn-ea"/>
              <a:sym typeface="+mn-lt"/>
            </a:endParaRPr>
          </a:p>
          <a:p>
            <a:pPr algn="ctr" defTabSz="457200">
              <a:spcBef>
                <a:spcPct val="0"/>
              </a:spcBef>
              <a:buNone/>
            </a:pPr>
            <a:r>
              <a:rPr lang="zh-CN" sz="2000" dirty="0">
                <a:solidFill>
                  <a:srgbClr val="335C80"/>
                </a:solidFill>
                <a:latin typeface="华文楷体" panose="02010600040101010101" charset="-122"/>
                <a:ea typeface="华文楷体" panose="02010600040101010101" charset="-122"/>
                <a:cs typeface="+mn-ea"/>
                <a:sym typeface="+mn-lt"/>
              </a:rPr>
              <a:t>讲解</a:t>
            </a:r>
            <a:endParaRPr lang="zh-CN" altLang="en-US" sz="2000" dirty="0">
              <a:solidFill>
                <a:srgbClr val="335C80"/>
              </a:solidFill>
              <a:latin typeface="华文楷体" panose="02010600040101010101" charset="-122"/>
              <a:ea typeface="华文楷体" panose="02010600040101010101" charset="-122"/>
              <a:cs typeface="+mn-ea"/>
              <a:sym typeface="+mn-lt"/>
            </a:endParaRPr>
          </a:p>
        </p:txBody>
      </p:sp>
      <p:grpSp>
        <p:nvGrpSpPr>
          <p:cNvPr id="81" name="Group 23"/>
          <p:cNvGrpSpPr/>
          <p:nvPr/>
        </p:nvGrpSpPr>
        <p:grpSpPr>
          <a:xfrm>
            <a:off x="3053335" y="2754848"/>
            <a:ext cx="1558800" cy="410400"/>
            <a:chOff x="742012" y="2029161"/>
            <a:chExt cx="1970469" cy="607751"/>
          </a:xfrm>
          <a:solidFill>
            <a:srgbClr val="7F7F7F"/>
          </a:solidFill>
        </p:grpSpPr>
        <p:sp>
          <p:nvSpPr>
            <p:cNvPr id="82" name="Chevron 18"/>
            <p:cNvSpPr/>
            <p:nvPr/>
          </p:nvSpPr>
          <p:spPr>
            <a:xfrm>
              <a:off x="742012" y="2029161"/>
              <a:ext cx="1970469" cy="607751"/>
            </a:xfrm>
            <a:prstGeom prst="chevron">
              <a:avLst/>
            </a:prstGeom>
            <a:grp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2400" b="1">
                <a:solidFill>
                  <a:schemeClr val="bg1"/>
                </a:solidFill>
                <a:latin typeface="华文楷体" panose="02010600040101010101" charset="-122"/>
                <a:ea typeface="华文楷体" panose="02010600040101010101" charset="-122"/>
                <a:sym typeface="思源黑体 Medium" panose="020B0600000000000000" pitchFamily="34" charset="-122"/>
              </a:endParaRPr>
            </a:p>
          </p:txBody>
        </p:sp>
        <p:sp>
          <p:nvSpPr>
            <p:cNvPr id="83" name="Rectangle 32"/>
            <p:cNvSpPr/>
            <p:nvPr/>
          </p:nvSpPr>
          <p:spPr>
            <a:xfrm>
              <a:off x="1156007" y="2112022"/>
              <a:ext cx="963239" cy="455132"/>
            </a:xfrm>
            <a:prstGeom prst="rect">
              <a:avLst/>
            </a:prstGeom>
            <a:grpFill/>
            <a:ln>
              <a:solidFill>
                <a:srgbClr val="7F7F7F"/>
              </a:solidFill>
            </a:ln>
          </p:spPr>
          <p:txBody>
            <a:bodyPr wrap="none" lIns="0" tIns="0" rIns="0" bIns="0">
              <a:spAutoFit/>
            </a:bodyPr>
            <a:lstStyle/>
            <a:p>
              <a:r>
                <a:rPr lang="zh-CN" altLang="en-US" sz="2000" dirty="0">
                  <a:solidFill>
                    <a:schemeClr val="bg1"/>
                  </a:solidFill>
                  <a:latin typeface="华文楷体" panose="02010600040101010101" charset="-122"/>
                  <a:ea typeface="华文楷体" panose="02010600040101010101" charset="-122"/>
                  <a:sym typeface="思源黑体 Medium" panose="020B0600000000000000" pitchFamily="34" charset="-122"/>
                </a:rPr>
                <a:t>第二章</a:t>
              </a:r>
              <a:endParaRPr lang="zh-CN" altLang="en-US" sz="2000" dirty="0">
                <a:solidFill>
                  <a:schemeClr val="bg1"/>
                </a:solidFill>
                <a:latin typeface="华文楷体" panose="02010600040101010101" charset="-122"/>
                <a:ea typeface="华文楷体" panose="02010600040101010101" charset="-122"/>
                <a:sym typeface="思源黑体 Medium" panose="020B0600000000000000" pitchFamily="34" charset="-122"/>
              </a:endParaRPr>
            </a:p>
          </p:txBody>
        </p:sp>
      </p:grpSp>
      <p:cxnSp>
        <p:nvCxnSpPr>
          <p:cNvPr id="2" name="Straight Connector 24"/>
          <p:cNvCxnSpPr/>
          <p:nvPr/>
        </p:nvCxnSpPr>
        <p:spPr>
          <a:xfrm flipH="1">
            <a:off x="6056990" y="2648696"/>
            <a:ext cx="17006" cy="1668326"/>
          </a:xfrm>
          <a:prstGeom prst="line">
            <a:avLst/>
          </a:prstGeom>
          <a:solidFill>
            <a:srgbClr val="335C80"/>
          </a:solidFill>
          <a:ln w="28575">
            <a:solidFill>
              <a:srgbClr val="335C80"/>
            </a:solidFill>
          </a:ln>
        </p:spPr>
        <p:style>
          <a:lnRef idx="1">
            <a:schemeClr val="accent1"/>
          </a:lnRef>
          <a:fillRef idx="0">
            <a:schemeClr val="accent1"/>
          </a:fillRef>
          <a:effectRef idx="0">
            <a:schemeClr val="accent1"/>
          </a:effectRef>
          <a:fontRef idx="minor">
            <a:schemeClr val="tx1"/>
          </a:fontRef>
        </p:style>
      </p:cxnSp>
      <p:sp>
        <p:nvSpPr>
          <p:cNvPr id="3" name="Oval 3"/>
          <p:cNvSpPr>
            <a:spLocks noChangeAspect="1"/>
          </p:cNvSpPr>
          <p:nvPr/>
        </p:nvSpPr>
        <p:spPr>
          <a:xfrm>
            <a:off x="5925185" y="4298950"/>
            <a:ext cx="271145" cy="271145"/>
          </a:xfrm>
          <a:prstGeom prst="ellipse">
            <a:avLst/>
          </a:prstGeom>
          <a:solidFill>
            <a:srgbClr val="335C80"/>
          </a:solidFill>
          <a:ln w="38100">
            <a:solidFill>
              <a:srgbClr val="335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华文楷体" panose="02010600040101010101" charset="-122"/>
              <a:ea typeface="华文楷体" panose="02010600040101010101" charset="-122"/>
              <a:sym typeface="思源黑体 Medium" panose="020B0600000000000000" pitchFamily="34" charset="-122"/>
            </a:endParaRPr>
          </a:p>
        </p:txBody>
      </p:sp>
      <p:grpSp>
        <p:nvGrpSpPr>
          <p:cNvPr id="4" name="Group 23"/>
          <p:cNvGrpSpPr/>
          <p:nvPr/>
        </p:nvGrpSpPr>
        <p:grpSpPr>
          <a:xfrm>
            <a:off x="5334000" y="2237105"/>
            <a:ext cx="1557020" cy="411480"/>
            <a:chOff x="742012" y="2029161"/>
            <a:chExt cx="1970469" cy="607751"/>
          </a:xfrm>
          <a:solidFill>
            <a:srgbClr val="335C80"/>
          </a:solidFill>
        </p:grpSpPr>
        <p:sp>
          <p:nvSpPr>
            <p:cNvPr id="7" name="Chevron 18"/>
            <p:cNvSpPr/>
            <p:nvPr/>
          </p:nvSpPr>
          <p:spPr>
            <a:xfrm>
              <a:off x="742012" y="2029161"/>
              <a:ext cx="1970469" cy="607751"/>
            </a:xfrm>
            <a:prstGeom prst="chevron">
              <a:avLst/>
            </a:prstGeom>
            <a:grpFill/>
            <a:ln>
              <a:solidFill>
                <a:srgbClr val="335C8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p>
              <a:pPr algn="ctr"/>
              <a:endParaRPr lang="en-US" sz="2400" b="1">
                <a:solidFill>
                  <a:schemeClr val="bg1"/>
                </a:solidFill>
                <a:latin typeface="华文楷体" panose="02010600040101010101" charset="-122"/>
                <a:ea typeface="华文楷体" panose="02010600040101010101" charset="-122"/>
                <a:sym typeface="思源黑体 Medium" panose="020B0600000000000000" pitchFamily="34" charset="-122"/>
              </a:endParaRPr>
            </a:p>
          </p:txBody>
        </p:sp>
        <p:sp>
          <p:nvSpPr>
            <p:cNvPr id="8" name="Rectangle 32"/>
            <p:cNvSpPr/>
            <p:nvPr/>
          </p:nvSpPr>
          <p:spPr>
            <a:xfrm>
              <a:off x="1188981" y="2109337"/>
              <a:ext cx="815340" cy="307340"/>
            </a:xfrm>
            <a:prstGeom prst="rect">
              <a:avLst/>
            </a:prstGeom>
            <a:grpFill/>
            <a:ln>
              <a:solidFill>
                <a:srgbClr val="335C80"/>
              </a:solidFill>
            </a:ln>
          </p:spPr>
          <p:txBody>
            <a:bodyPr wrap="none" lIns="0" tIns="0" rIns="0" bIns="0">
              <a:noAutofit/>
            </a:bodyPr>
            <a:p>
              <a:r>
                <a:rPr lang="zh-CN" altLang="en-US" sz="2000" dirty="0">
                  <a:solidFill>
                    <a:schemeClr val="bg1"/>
                  </a:solidFill>
                  <a:latin typeface="华文楷体" panose="02010600040101010101" charset="-122"/>
                  <a:ea typeface="华文楷体" panose="02010600040101010101" charset="-122"/>
                  <a:sym typeface="思源黑体 Medium" panose="020B0600000000000000" pitchFamily="34" charset="-122"/>
                </a:rPr>
                <a:t>第三章</a:t>
              </a:r>
              <a:endParaRPr lang="zh-CN" altLang="en-US" sz="2000" dirty="0">
                <a:solidFill>
                  <a:schemeClr val="bg1"/>
                </a:solidFill>
                <a:latin typeface="华文楷体" panose="02010600040101010101" charset="-122"/>
                <a:ea typeface="华文楷体" panose="02010600040101010101" charset="-122"/>
                <a:sym typeface="思源黑体 Medium" panose="020B0600000000000000" pitchFamily="34" charset="-122"/>
              </a:endParaRPr>
            </a:p>
          </p:txBody>
        </p:sp>
      </p:grpSp>
      <p:cxnSp>
        <p:nvCxnSpPr>
          <p:cNvPr id="9" name="Straight Connector 27"/>
          <p:cNvCxnSpPr/>
          <p:nvPr/>
        </p:nvCxnSpPr>
        <p:spPr>
          <a:xfrm>
            <a:off x="8239095" y="3146706"/>
            <a:ext cx="0" cy="1152000"/>
          </a:xfrm>
          <a:prstGeom prst="line">
            <a:avLst/>
          </a:prstGeom>
          <a:solidFill>
            <a:srgbClr val="7F7F7F"/>
          </a:solidFill>
          <a:ln w="28575">
            <a:solidFill>
              <a:srgbClr val="7F7F7F"/>
            </a:solidFill>
          </a:ln>
        </p:spPr>
        <p:style>
          <a:lnRef idx="1">
            <a:schemeClr val="accent1"/>
          </a:lnRef>
          <a:fillRef idx="0">
            <a:schemeClr val="accent1"/>
          </a:fillRef>
          <a:effectRef idx="0">
            <a:schemeClr val="accent1"/>
          </a:effectRef>
          <a:fontRef idx="minor">
            <a:schemeClr val="tx1"/>
          </a:fontRef>
        </p:style>
      </p:cxnSp>
      <p:sp>
        <p:nvSpPr>
          <p:cNvPr id="10" name="Oval 4"/>
          <p:cNvSpPr>
            <a:spLocks noChangeAspect="1"/>
          </p:cNvSpPr>
          <p:nvPr/>
        </p:nvSpPr>
        <p:spPr>
          <a:xfrm>
            <a:off x="8113447" y="4304750"/>
            <a:ext cx="270000" cy="270000"/>
          </a:xfrm>
          <a:prstGeom prst="ellipse">
            <a:avLst/>
          </a:prstGeom>
          <a:solidFill>
            <a:srgbClr val="7F7F7F"/>
          </a:solidFill>
          <a:ln w="381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华文楷体" panose="02010600040101010101" charset="-122"/>
              <a:ea typeface="华文楷体" panose="02010600040101010101" charset="-122"/>
              <a:sym typeface="思源黑体 Medium" panose="020B0600000000000000" pitchFamily="34" charset="-122"/>
            </a:endParaRPr>
          </a:p>
        </p:txBody>
      </p:sp>
      <p:grpSp>
        <p:nvGrpSpPr>
          <p:cNvPr id="11" name="Group 23"/>
          <p:cNvGrpSpPr/>
          <p:nvPr/>
        </p:nvGrpSpPr>
        <p:grpSpPr>
          <a:xfrm>
            <a:off x="7518655" y="2754848"/>
            <a:ext cx="1558800" cy="410400"/>
            <a:chOff x="742012" y="2029161"/>
            <a:chExt cx="1970469" cy="607751"/>
          </a:xfrm>
          <a:solidFill>
            <a:srgbClr val="7F7F7F"/>
          </a:solidFill>
        </p:grpSpPr>
        <p:sp>
          <p:nvSpPr>
            <p:cNvPr id="12" name="Chevron 18"/>
            <p:cNvSpPr/>
            <p:nvPr/>
          </p:nvSpPr>
          <p:spPr>
            <a:xfrm>
              <a:off x="742012" y="2029161"/>
              <a:ext cx="1970469" cy="607751"/>
            </a:xfrm>
            <a:prstGeom prst="chevron">
              <a:avLst/>
            </a:prstGeom>
            <a:grp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p>
              <a:pPr algn="ctr"/>
              <a:endParaRPr lang="en-US" sz="2400" b="1">
                <a:solidFill>
                  <a:schemeClr val="bg1"/>
                </a:solidFill>
                <a:latin typeface="华文楷体" panose="02010600040101010101" charset="-122"/>
                <a:ea typeface="华文楷体" panose="02010600040101010101" charset="-122"/>
                <a:sym typeface="思源黑体 Medium" panose="020B0600000000000000" pitchFamily="34" charset="-122"/>
              </a:endParaRPr>
            </a:p>
          </p:txBody>
        </p:sp>
        <p:sp>
          <p:nvSpPr>
            <p:cNvPr id="13" name="Rectangle 32"/>
            <p:cNvSpPr/>
            <p:nvPr/>
          </p:nvSpPr>
          <p:spPr>
            <a:xfrm>
              <a:off x="1156007" y="2112022"/>
              <a:ext cx="963239" cy="455132"/>
            </a:xfrm>
            <a:prstGeom prst="rect">
              <a:avLst/>
            </a:prstGeom>
            <a:grpFill/>
            <a:ln>
              <a:solidFill>
                <a:srgbClr val="7F7F7F"/>
              </a:solidFill>
            </a:ln>
          </p:spPr>
          <p:txBody>
            <a:bodyPr wrap="none" lIns="0" tIns="0" rIns="0" bIns="0">
              <a:spAutoFit/>
            </a:bodyPr>
            <a:p>
              <a:r>
                <a:rPr lang="zh-CN" altLang="en-US" sz="2000" dirty="0">
                  <a:solidFill>
                    <a:schemeClr val="bg1"/>
                  </a:solidFill>
                  <a:latin typeface="华文楷体" panose="02010600040101010101" charset="-122"/>
                  <a:ea typeface="华文楷体" panose="02010600040101010101" charset="-122"/>
                  <a:sym typeface="思源黑体 Medium" panose="020B0600000000000000" pitchFamily="34" charset="-122"/>
                </a:rPr>
                <a:t>第四章</a:t>
              </a:r>
              <a:endParaRPr lang="zh-CN" altLang="en-US" sz="2000" dirty="0">
                <a:solidFill>
                  <a:schemeClr val="bg1"/>
                </a:solidFill>
                <a:latin typeface="华文楷体" panose="02010600040101010101" charset="-122"/>
                <a:ea typeface="华文楷体" panose="02010600040101010101" charset="-122"/>
                <a:sym typeface="思源黑体 Medium" panose="020B0600000000000000" pitchFamily="34" charset="-122"/>
              </a:endParaRPr>
            </a:p>
          </p:txBody>
        </p:sp>
      </p:grpSp>
      <p:cxnSp>
        <p:nvCxnSpPr>
          <p:cNvPr id="14" name="Straight Connector 24"/>
          <p:cNvCxnSpPr/>
          <p:nvPr/>
        </p:nvCxnSpPr>
        <p:spPr>
          <a:xfrm flipH="1">
            <a:off x="10522310" y="2648696"/>
            <a:ext cx="17006" cy="1668326"/>
          </a:xfrm>
          <a:prstGeom prst="line">
            <a:avLst/>
          </a:prstGeom>
          <a:solidFill>
            <a:srgbClr val="335C80"/>
          </a:solidFill>
          <a:ln w="28575">
            <a:solidFill>
              <a:srgbClr val="335C80"/>
            </a:solidFill>
          </a:ln>
        </p:spPr>
        <p:style>
          <a:lnRef idx="1">
            <a:schemeClr val="accent1"/>
          </a:lnRef>
          <a:fillRef idx="0">
            <a:schemeClr val="accent1"/>
          </a:fillRef>
          <a:effectRef idx="0">
            <a:schemeClr val="accent1"/>
          </a:effectRef>
          <a:fontRef idx="minor">
            <a:schemeClr val="tx1"/>
          </a:fontRef>
        </p:style>
      </p:cxnSp>
      <p:sp>
        <p:nvSpPr>
          <p:cNvPr id="15" name="Oval 3"/>
          <p:cNvSpPr>
            <a:spLocks noChangeAspect="1"/>
          </p:cNvSpPr>
          <p:nvPr/>
        </p:nvSpPr>
        <p:spPr>
          <a:xfrm>
            <a:off x="10390505" y="4298950"/>
            <a:ext cx="271145" cy="271145"/>
          </a:xfrm>
          <a:prstGeom prst="ellipse">
            <a:avLst/>
          </a:prstGeom>
          <a:solidFill>
            <a:srgbClr val="335C80"/>
          </a:solidFill>
          <a:ln w="38100">
            <a:solidFill>
              <a:srgbClr val="335C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华文楷体" panose="02010600040101010101" charset="-122"/>
              <a:ea typeface="华文楷体" panose="02010600040101010101" charset="-122"/>
              <a:sym typeface="思源黑体 Medium" panose="020B0600000000000000" pitchFamily="34" charset="-122"/>
            </a:endParaRPr>
          </a:p>
        </p:txBody>
      </p:sp>
      <p:grpSp>
        <p:nvGrpSpPr>
          <p:cNvPr id="16" name="Group 23"/>
          <p:cNvGrpSpPr/>
          <p:nvPr/>
        </p:nvGrpSpPr>
        <p:grpSpPr>
          <a:xfrm>
            <a:off x="9799320" y="2237105"/>
            <a:ext cx="1557020" cy="411480"/>
            <a:chOff x="742012" y="2029161"/>
            <a:chExt cx="1970469" cy="607751"/>
          </a:xfrm>
          <a:solidFill>
            <a:srgbClr val="335C80"/>
          </a:solidFill>
        </p:grpSpPr>
        <p:sp>
          <p:nvSpPr>
            <p:cNvPr id="17" name="Chevron 18"/>
            <p:cNvSpPr/>
            <p:nvPr/>
          </p:nvSpPr>
          <p:spPr>
            <a:xfrm>
              <a:off x="742012" y="2029161"/>
              <a:ext cx="1970469" cy="607751"/>
            </a:xfrm>
            <a:prstGeom prst="chevron">
              <a:avLst/>
            </a:prstGeom>
            <a:grpFill/>
            <a:ln>
              <a:solidFill>
                <a:srgbClr val="335C8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p>
              <a:pPr algn="ctr"/>
              <a:endParaRPr lang="en-US" sz="2400" b="1">
                <a:solidFill>
                  <a:schemeClr val="bg1"/>
                </a:solidFill>
                <a:latin typeface="华文楷体" panose="02010600040101010101" charset="-122"/>
                <a:ea typeface="华文楷体" panose="02010600040101010101" charset="-122"/>
                <a:sym typeface="思源黑体 Medium" panose="020B0600000000000000" pitchFamily="34" charset="-122"/>
              </a:endParaRPr>
            </a:p>
          </p:txBody>
        </p:sp>
        <p:sp>
          <p:nvSpPr>
            <p:cNvPr id="18" name="Rectangle 32"/>
            <p:cNvSpPr/>
            <p:nvPr/>
          </p:nvSpPr>
          <p:spPr>
            <a:xfrm>
              <a:off x="1188981" y="2109337"/>
              <a:ext cx="815340" cy="307340"/>
            </a:xfrm>
            <a:prstGeom prst="rect">
              <a:avLst/>
            </a:prstGeom>
            <a:grpFill/>
            <a:ln>
              <a:solidFill>
                <a:srgbClr val="335C80"/>
              </a:solidFill>
            </a:ln>
          </p:spPr>
          <p:txBody>
            <a:bodyPr wrap="none" lIns="0" tIns="0" rIns="0" bIns="0">
              <a:noAutofit/>
            </a:bodyPr>
            <a:p>
              <a:r>
                <a:rPr lang="zh-CN" altLang="en-US" sz="2000" dirty="0">
                  <a:solidFill>
                    <a:schemeClr val="bg1"/>
                  </a:solidFill>
                  <a:latin typeface="华文楷体" panose="02010600040101010101" charset="-122"/>
                  <a:ea typeface="华文楷体" panose="02010600040101010101" charset="-122"/>
                  <a:sym typeface="思源黑体 Medium" panose="020B0600000000000000" pitchFamily="34" charset="-122"/>
                </a:rPr>
                <a:t>第五章</a:t>
              </a:r>
              <a:endParaRPr lang="zh-CN" altLang="en-US" sz="2000" dirty="0">
                <a:solidFill>
                  <a:schemeClr val="bg1"/>
                </a:solidFill>
                <a:latin typeface="华文楷体" panose="02010600040101010101" charset="-122"/>
                <a:ea typeface="华文楷体" panose="02010600040101010101" charset="-122"/>
                <a:sym typeface="思源黑体 Medium" panose="020B0600000000000000" pitchFamily="34" charset="-122"/>
              </a:endParaRPr>
            </a:p>
          </p:txBody>
        </p:sp>
      </p:grpSp>
      <p:sp>
        <p:nvSpPr>
          <p:cNvPr id="34" name="矩形 106"/>
          <p:cNvSpPr>
            <a:spLocks noChangeArrowheads="1"/>
          </p:cNvSpPr>
          <p:nvPr/>
        </p:nvSpPr>
        <p:spPr bwMode="auto">
          <a:xfrm>
            <a:off x="2902585" y="4933950"/>
            <a:ext cx="1741170" cy="705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p>
            <a:pPr algn="ctr" defTabSz="457200">
              <a:spcBef>
                <a:spcPct val="0"/>
              </a:spcBef>
              <a:buNone/>
            </a:pPr>
            <a:r>
              <a:rPr lang="en-US" altLang="zh-CN" sz="2000" dirty="0">
                <a:solidFill>
                  <a:srgbClr val="335C80"/>
                </a:solidFill>
                <a:latin typeface="华文楷体" panose="02010600040101010101" charset="-122"/>
                <a:ea typeface="华文楷体" panose="02010600040101010101" charset="-122"/>
                <a:cs typeface="+mn-ea"/>
                <a:sym typeface="+mn-lt"/>
              </a:rPr>
              <a:t>LEO</a:t>
            </a:r>
            <a:endParaRPr lang="en-US" altLang="zh-CN" sz="2000" dirty="0">
              <a:solidFill>
                <a:srgbClr val="335C80"/>
              </a:solidFill>
              <a:latin typeface="华文楷体" panose="02010600040101010101" charset="-122"/>
              <a:ea typeface="华文楷体" panose="02010600040101010101" charset="-122"/>
              <a:cs typeface="+mn-ea"/>
              <a:sym typeface="+mn-lt"/>
            </a:endParaRPr>
          </a:p>
          <a:p>
            <a:pPr algn="ctr" defTabSz="457200">
              <a:spcBef>
                <a:spcPct val="0"/>
              </a:spcBef>
              <a:buNone/>
            </a:pPr>
            <a:r>
              <a:rPr lang="zh-CN" altLang="en-US" sz="2000" dirty="0">
                <a:solidFill>
                  <a:srgbClr val="335C80"/>
                </a:solidFill>
                <a:latin typeface="华文楷体" panose="02010600040101010101" charset="-122"/>
                <a:ea typeface="华文楷体" panose="02010600040101010101" charset="-122"/>
                <a:cs typeface="+mn-ea"/>
                <a:sym typeface="+mn-lt"/>
              </a:rPr>
              <a:t>简单</a:t>
            </a:r>
            <a:r>
              <a:rPr lang="zh-CN" sz="2000" dirty="0">
                <a:solidFill>
                  <a:srgbClr val="335C80"/>
                </a:solidFill>
                <a:latin typeface="华文楷体" panose="02010600040101010101" charset="-122"/>
                <a:ea typeface="华文楷体" panose="02010600040101010101" charset="-122"/>
                <a:cs typeface="+mn-ea"/>
                <a:sym typeface="+mn-lt"/>
              </a:rPr>
              <a:t>介绍</a:t>
            </a:r>
            <a:endParaRPr lang="zh-CN" sz="2000" dirty="0">
              <a:solidFill>
                <a:srgbClr val="335C80"/>
              </a:solidFill>
              <a:latin typeface="华文楷体" panose="02010600040101010101" charset="-122"/>
              <a:ea typeface="华文楷体" panose="02010600040101010101" charset="-122"/>
              <a:cs typeface="+mn-ea"/>
              <a:sym typeface="+mn-lt"/>
            </a:endParaRPr>
          </a:p>
        </p:txBody>
      </p:sp>
      <p:sp>
        <p:nvSpPr>
          <p:cNvPr id="35" name="矩形 106"/>
          <p:cNvSpPr>
            <a:spLocks noChangeArrowheads="1"/>
          </p:cNvSpPr>
          <p:nvPr/>
        </p:nvSpPr>
        <p:spPr bwMode="auto">
          <a:xfrm>
            <a:off x="5130165" y="4933950"/>
            <a:ext cx="1860550" cy="705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p>
            <a:pPr algn="ctr" defTabSz="457200">
              <a:spcBef>
                <a:spcPct val="0"/>
              </a:spcBef>
              <a:buNone/>
            </a:pPr>
            <a:r>
              <a:rPr lang="en-US" altLang="zh-CN" sz="2000" dirty="0">
                <a:solidFill>
                  <a:srgbClr val="335C80"/>
                </a:solidFill>
                <a:latin typeface="华文楷体" panose="02010600040101010101" charset="-122"/>
                <a:ea typeface="华文楷体" panose="02010600040101010101" charset="-122"/>
                <a:cs typeface="+mn-ea"/>
                <a:sym typeface="+mn-lt"/>
              </a:rPr>
              <a:t>Ubuntu</a:t>
            </a:r>
            <a:r>
              <a:rPr lang="zh-CN" altLang="en-US" sz="2000" dirty="0">
                <a:solidFill>
                  <a:srgbClr val="335C80"/>
                </a:solidFill>
                <a:latin typeface="华文楷体" panose="02010600040101010101" charset="-122"/>
                <a:ea typeface="华文楷体" panose="02010600040101010101" charset="-122"/>
                <a:cs typeface="+mn-ea"/>
                <a:sym typeface="+mn-lt"/>
              </a:rPr>
              <a:t>系统</a:t>
            </a:r>
            <a:endParaRPr lang="zh-CN" altLang="en-US" sz="2000" dirty="0">
              <a:solidFill>
                <a:srgbClr val="335C80"/>
              </a:solidFill>
              <a:latin typeface="华文楷体" panose="02010600040101010101" charset="-122"/>
              <a:ea typeface="华文楷体" panose="02010600040101010101" charset="-122"/>
              <a:cs typeface="+mn-ea"/>
              <a:sym typeface="+mn-lt"/>
            </a:endParaRPr>
          </a:p>
          <a:p>
            <a:pPr algn="ctr" defTabSz="457200">
              <a:spcBef>
                <a:spcPct val="0"/>
              </a:spcBef>
              <a:buNone/>
            </a:pPr>
            <a:r>
              <a:rPr lang="zh-CN" altLang="en-US" sz="2000" dirty="0">
                <a:solidFill>
                  <a:srgbClr val="335C80"/>
                </a:solidFill>
                <a:latin typeface="华文楷体" panose="02010600040101010101" charset="-122"/>
                <a:ea typeface="华文楷体" panose="02010600040101010101" charset="-122"/>
                <a:cs typeface="+mn-ea"/>
                <a:sym typeface="+mn-lt"/>
              </a:rPr>
              <a:t>使用基础</a:t>
            </a:r>
            <a:endParaRPr lang="zh-CN" sz="2000" dirty="0">
              <a:solidFill>
                <a:srgbClr val="335C80"/>
              </a:solidFill>
              <a:latin typeface="华文楷体" panose="02010600040101010101" charset="-122"/>
              <a:ea typeface="华文楷体" panose="02010600040101010101" charset="-122"/>
              <a:cs typeface="+mn-ea"/>
              <a:sym typeface="+mn-lt"/>
            </a:endParaRPr>
          </a:p>
        </p:txBody>
      </p:sp>
      <p:sp>
        <p:nvSpPr>
          <p:cNvPr id="36" name="矩形 106"/>
          <p:cNvSpPr>
            <a:spLocks noChangeArrowheads="1"/>
          </p:cNvSpPr>
          <p:nvPr/>
        </p:nvSpPr>
        <p:spPr bwMode="auto">
          <a:xfrm>
            <a:off x="7383145" y="4933950"/>
            <a:ext cx="1730375" cy="705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p>
            <a:pPr algn="ctr" defTabSz="457200">
              <a:spcBef>
                <a:spcPct val="0"/>
              </a:spcBef>
              <a:buNone/>
            </a:pPr>
            <a:r>
              <a:rPr sz="2000" dirty="0">
                <a:solidFill>
                  <a:srgbClr val="335C80"/>
                </a:solidFill>
                <a:latin typeface="华文楷体" panose="02010600040101010101" charset="-122"/>
                <a:ea typeface="华文楷体" panose="02010600040101010101" charset="-122"/>
                <a:cs typeface="+mn-ea"/>
                <a:sym typeface="+mn-lt"/>
              </a:rPr>
              <a:t>移动抓取任务基础使用</a:t>
            </a:r>
            <a:endParaRPr lang="zh-CN" sz="2000" dirty="0">
              <a:solidFill>
                <a:srgbClr val="335C80"/>
              </a:solidFill>
              <a:latin typeface="华文楷体" panose="02010600040101010101" charset="-122"/>
              <a:ea typeface="华文楷体" panose="02010600040101010101" charset="-122"/>
              <a:cs typeface="+mn-ea"/>
              <a:sym typeface="+mn-lt"/>
            </a:endParaRPr>
          </a:p>
        </p:txBody>
      </p:sp>
      <p:sp>
        <p:nvSpPr>
          <p:cNvPr id="37" name="矩形 106"/>
          <p:cNvSpPr>
            <a:spLocks noChangeArrowheads="1"/>
          </p:cNvSpPr>
          <p:nvPr/>
        </p:nvSpPr>
        <p:spPr bwMode="auto">
          <a:xfrm>
            <a:off x="9641840" y="4933950"/>
            <a:ext cx="1765300" cy="705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p>
            <a:pPr algn="ctr" defTabSz="457200">
              <a:spcBef>
                <a:spcPct val="0"/>
              </a:spcBef>
              <a:buNone/>
            </a:pPr>
            <a:r>
              <a:rPr sz="2000" dirty="0">
                <a:solidFill>
                  <a:srgbClr val="335C80"/>
                </a:solidFill>
                <a:latin typeface="华文楷体" panose="02010600040101010101" charset="-122"/>
                <a:ea typeface="华文楷体" panose="02010600040101010101" charset="-122"/>
                <a:cs typeface="+mn-ea"/>
                <a:sym typeface="+mn-lt"/>
              </a:rPr>
              <a:t>移动抓取的进阶实现</a:t>
            </a:r>
            <a:endParaRPr lang="zh-CN" sz="2000" dirty="0">
              <a:solidFill>
                <a:srgbClr val="335C80"/>
              </a:solidFill>
              <a:latin typeface="华文楷体" panose="02010600040101010101" charset="-122"/>
              <a:ea typeface="华文楷体" panose="02010600040101010101"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450" y="184719"/>
            <a:ext cx="11849100" cy="1432832"/>
          </a:xfrm>
          <a:prstGeom prst="rect">
            <a:avLst/>
          </a:prstGeom>
          <a:solidFill>
            <a:srgbClr val="395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楷体" panose="02010600040101010101" charset="-122"/>
              <a:ea typeface="华文楷体" panose="02010600040101010101" charset="-122"/>
              <a:cs typeface="+mn-ea"/>
              <a:sym typeface="思源黑体" panose="020B0500000000000000" pitchFamily="34" charset="-122"/>
            </a:endParaRPr>
          </a:p>
        </p:txBody>
      </p:sp>
      <p:sp>
        <p:nvSpPr>
          <p:cNvPr id="6" name="文本框 5"/>
          <p:cNvSpPr txBox="1"/>
          <p:nvPr/>
        </p:nvSpPr>
        <p:spPr>
          <a:xfrm>
            <a:off x="3132885" y="3265705"/>
            <a:ext cx="5932714" cy="1291590"/>
          </a:xfrm>
          <a:prstGeom prst="rect">
            <a:avLst/>
          </a:prstGeom>
          <a:noFill/>
        </p:spPr>
        <p:txBody>
          <a:bodyPr wrap="square" rtlCol="0">
            <a:spAutoFit/>
          </a:bodyPr>
          <a:lstStyle/>
          <a:p>
            <a:pPr algn="ctr">
              <a:lnSpc>
                <a:spcPct val="130000"/>
              </a:lnSpc>
            </a:pPr>
            <a:r>
              <a:rPr lang="zh-CN" altLang="en-US" sz="6000" dirty="0">
                <a:solidFill>
                  <a:srgbClr val="395E7F"/>
                </a:solidFill>
                <a:latin typeface="华文楷体" panose="02010600040101010101" charset="-122"/>
                <a:ea typeface="华文楷体" panose="02010600040101010101" charset="-122"/>
                <a:cs typeface="+mn-ea"/>
                <a:sym typeface="思源黑体" panose="020B0500000000000000" pitchFamily="34" charset="-122"/>
              </a:rPr>
              <a:t>第四章</a:t>
            </a:r>
            <a:endParaRPr lang="zh-CN" altLang="en-US" sz="6000" dirty="0">
              <a:solidFill>
                <a:srgbClr val="395E7F"/>
              </a:solidFill>
              <a:latin typeface="华文楷体" panose="02010600040101010101" charset="-122"/>
              <a:ea typeface="华文楷体" panose="02010600040101010101" charset="-122"/>
              <a:cs typeface="+mn-ea"/>
              <a:sym typeface="思源黑体" panose="020B0500000000000000" pitchFamily="34" charset="-122"/>
            </a:endParaRPr>
          </a:p>
        </p:txBody>
      </p:sp>
      <p:sp>
        <p:nvSpPr>
          <p:cNvPr id="7" name="矩形 6"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2216418" y="4607024"/>
            <a:ext cx="7767052" cy="337185"/>
          </a:xfrm>
          <a:prstGeom prst="rect">
            <a:avLst/>
          </a:prstGeom>
        </p:spPr>
        <p:txBody>
          <a:bodyPr wrap="square">
            <a:spAutoFit/>
          </a:bodyPr>
          <a:lstStyle/>
          <a:p>
            <a:pPr algn="ctr" defTabSz="457200">
              <a:spcBef>
                <a:spcPct val="0"/>
              </a:spcBef>
              <a:buNone/>
            </a:pPr>
            <a:r>
              <a:rPr sz="1600" dirty="0">
                <a:solidFill>
                  <a:srgbClr val="335C80"/>
                </a:solidFill>
                <a:latin typeface="华文楷体" panose="02010600040101010101" charset="-122"/>
                <a:ea typeface="华文楷体" panose="02010600040101010101" charset="-122"/>
                <a:cs typeface="+mn-ea"/>
                <a:sym typeface="+mn-lt"/>
              </a:rPr>
              <a:t>移动抓取任务基础使用</a:t>
            </a:r>
            <a:endParaRPr lang="zh-CN" sz="1600" dirty="0">
              <a:solidFill>
                <a:srgbClr val="335C80"/>
              </a:solidFill>
              <a:latin typeface="华文楷体" panose="02010600040101010101" charset="-122"/>
              <a:ea typeface="华文楷体" panose="02010600040101010101" charset="-122"/>
              <a:cs typeface="+mn-ea"/>
              <a:sym typeface="+mn-lt"/>
            </a:endParaRPr>
          </a:p>
        </p:txBody>
      </p:sp>
      <p:sp>
        <p:nvSpPr>
          <p:cNvPr id="4" name="椭圆 18"/>
          <p:cNvSpPr>
            <a:spLocks noChangeArrowheads="1"/>
          </p:cNvSpPr>
          <p:nvPr/>
        </p:nvSpPr>
        <p:spPr bwMode="auto">
          <a:xfrm>
            <a:off x="4848994" y="763468"/>
            <a:ext cx="2447156" cy="2452540"/>
          </a:xfrm>
          <a:prstGeom prst="ellipse">
            <a:avLst/>
          </a:prstGeom>
          <a:solidFill>
            <a:srgbClr val="395E7F"/>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200">
              <a:spcBef>
                <a:spcPct val="0"/>
              </a:spcBef>
              <a:buNone/>
            </a:pPr>
            <a:endParaRPr lang="zh-CN" altLang="zh-CN" sz="2400">
              <a:solidFill>
                <a:srgbClr val="FFFFFF"/>
              </a:solidFill>
              <a:latin typeface="华文楷体" panose="02010600040101010101" charset="-122"/>
              <a:ea typeface="华文楷体" panose="02010600040101010101" charset="-122"/>
              <a:cs typeface="+mn-ea"/>
              <a:sym typeface="思源黑体" panose="020B0500000000000000" pitchFamily="34" charset="-122"/>
            </a:endParaRPr>
          </a:p>
        </p:txBody>
      </p:sp>
      <p:sp>
        <p:nvSpPr>
          <p:cNvPr id="8" name="medal-of-award_49824"/>
          <p:cNvSpPr>
            <a:spLocks noChangeAspect="1"/>
          </p:cNvSpPr>
          <p:nvPr/>
        </p:nvSpPr>
        <p:spPr bwMode="auto">
          <a:xfrm>
            <a:off x="5214930" y="1415111"/>
            <a:ext cx="1762140" cy="1134076"/>
          </a:xfrm>
          <a:custGeom>
            <a:avLst/>
            <a:gdLst>
              <a:gd name="connsiteX0" fmla="*/ 104550 w 604718"/>
              <a:gd name="connsiteY0" fmla="*/ 208330 h 382112"/>
              <a:gd name="connsiteX1" fmla="*/ 156180 w 604718"/>
              <a:gd name="connsiteY1" fmla="*/ 208330 h 382112"/>
              <a:gd name="connsiteX2" fmla="*/ 261642 w 604718"/>
              <a:gd name="connsiteY2" fmla="*/ 248878 h 382112"/>
              <a:gd name="connsiteX3" fmla="*/ 298947 w 604718"/>
              <a:gd name="connsiteY3" fmla="*/ 255007 h 382112"/>
              <a:gd name="connsiteX4" fmla="*/ 340187 w 604718"/>
              <a:gd name="connsiteY4" fmla="*/ 247621 h 382112"/>
              <a:gd name="connsiteX5" fmla="*/ 433687 w 604718"/>
              <a:gd name="connsiteY5" fmla="*/ 208330 h 382112"/>
              <a:gd name="connsiteX6" fmla="*/ 490825 w 604718"/>
              <a:gd name="connsiteY6" fmla="*/ 208330 h 382112"/>
              <a:gd name="connsiteX7" fmla="*/ 490825 w 604718"/>
              <a:gd name="connsiteY7" fmla="*/ 271509 h 382112"/>
              <a:gd name="connsiteX8" fmla="*/ 458400 w 604718"/>
              <a:gd name="connsiteY8" fmla="*/ 320701 h 382112"/>
              <a:gd name="connsiteX9" fmla="*/ 329326 w 604718"/>
              <a:gd name="connsiteY9" fmla="*/ 376337 h 382112"/>
              <a:gd name="connsiteX10" fmla="*/ 264632 w 604718"/>
              <a:gd name="connsiteY10" fmla="*/ 376337 h 382112"/>
              <a:gd name="connsiteX11" fmla="*/ 136819 w 604718"/>
              <a:gd name="connsiteY11" fmla="*/ 320701 h 382112"/>
              <a:gd name="connsiteX12" fmla="*/ 104550 w 604718"/>
              <a:gd name="connsiteY12" fmla="*/ 271509 h 382112"/>
              <a:gd name="connsiteX13" fmla="*/ 300973 w 604718"/>
              <a:gd name="connsiteY13" fmla="*/ 5 h 382112"/>
              <a:gd name="connsiteX14" fmla="*/ 334162 w 604718"/>
              <a:gd name="connsiteY14" fmla="*/ 4701 h 382112"/>
              <a:gd name="connsiteX15" fmla="*/ 581267 w 604718"/>
              <a:gd name="connsiteY15" fmla="*/ 92552 h 382112"/>
              <a:gd name="connsiteX16" fmla="*/ 588822 w 604718"/>
              <a:gd name="connsiteY16" fmla="*/ 114398 h 382112"/>
              <a:gd name="connsiteX17" fmla="*/ 589136 w 604718"/>
              <a:gd name="connsiteY17" fmla="*/ 114398 h 382112"/>
              <a:gd name="connsiteX18" fmla="*/ 589136 w 604718"/>
              <a:gd name="connsiteY18" fmla="*/ 270771 h 382112"/>
              <a:gd name="connsiteX19" fmla="*/ 604718 w 604718"/>
              <a:gd name="connsiteY19" fmla="*/ 321376 h 382112"/>
              <a:gd name="connsiteX20" fmla="*/ 561278 w 604718"/>
              <a:gd name="connsiteY20" fmla="*/ 321376 h 382112"/>
              <a:gd name="connsiteX21" fmla="*/ 576388 w 604718"/>
              <a:gd name="connsiteY21" fmla="*/ 271242 h 382112"/>
              <a:gd name="connsiteX22" fmla="*/ 576388 w 604718"/>
              <a:gd name="connsiteY22" fmla="*/ 120370 h 382112"/>
              <a:gd name="connsiteX23" fmla="*/ 333376 w 604718"/>
              <a:gd name="connsiteY23" fmla="*/ 222680 h 382112"/>
              <a:gd name="connsiteX24" fmla="*/ 268058 w 604718"/>
              <a:gd name="connsiteY24" fmla="*/ 223780 h 382112"/>
              <a:gd name="connsiteX25" fmla="*/ 13556 w 604718"/>
              <a:gd name="connsiteY25" fmla="*/ 125870 h 382112"/>
              <a:gd name="connsiteX26" fmla="*/ 13714 w 604718"/>
              <a:gd name="connsiteY26" fmla="*/ 100882 h 382112"/>
              <a:gd name="connsiteX27" fmla="*/ 267901 w 604718"/>
              <a:gd name="connsiteY27" fmla="*/ 5329 h 382112"/>
              <a:gd name="connsiteX28" fmla="*/ 300973 w 604718"/>
              <a:gd name="connsiteY28" fmla="*/ 5 h 38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4718" h="382112">
                <a:moveTo>
                  <a:pt x="104550" y="208330"/>
                </a:moveTo>
                <a:lnTo>
                  <a:pt x="156180" y="208330"/>
                </a:lnTo>
                <a:lnTo>
                  <a:pt x="261642" y="248878"/>
                </a:lnTo>
                <a:cubicBezTo>
                  <a:pt x="274864" y="253907"/>
                  <a:pt x="289188" y="255007"/>
                  <a:pt x="298947" y="255007"/>
                </a:cubicBezTo>
                <a:cubicBezTo>
                  <a:pt x="314373" y="255007"/>
                  <a:pt x="329012" y="252493"/>
                  <a:pt x="340187" y="247621"/>
                </a:cubicBezTo>
                <a:lnTo>
                  <a:pt x="433687" y="208330"/>
                </a:lnTo>
                <a:lnTo>
                  <a:pt x="490825" y="208330"/>
                </a:lnTo>
                <a:lnTo>
                  <a:pt x="490825" y="271509"/>
                </a:lnTo>
                <a:cubicBezTo>
                  <a:pt x="490825" y="290998"/>
                  <a:pt x="476344" y="313000"/>
                  <a:pt x="458400" y="320701"/>
                </a:cubicBezTo>
                <a:lnTo>
                  <a:pt x="329326" y="376337"/>
                </a:lnTo>
                <a:cubicBezTo>
                  <a:pt x="311382" y="384038"/>
                  <a:pt x="282419" y="384038"/>
                  <a:pt x="264632" y="376337"/>
                </a:cubicBezTo>
                <a:lnTo>
                  <a:pt x="136819" y="320701"/>
                </a:lnTo>
                <a:cubicBezTo>
                  <a:pt x="119032" y="313000"/>
                  <a:pt x="104550" y="290998"/>
                  <a:pt x="104550" y="271509"/>
                </a:cubicBezTo>
                <a:close/>
                <a:moveTo>
                  <a:pt x="300973" y="5"/>
                </a:moveTo>
                <a:cubicBezTo>
                  <a:pt x="312954" y="-93"/>
                  <a:pt x="324955" y="1479"/>
                  <a:pt x="334162" y="4701"/>
                </a:cubicBezTo>
                <a:lnTo>
                  <a:pt x="581267" y="92552"/>
                </a:lnTo>
                <a:cubicBezTo>
                  <a:pt x="596849" y="98053"/>
                  <a:pt x="599210" y="107168"/>
                  <a:pt x="588822" y="114398"/>
                </a:cubicBezTo>
                <a:lnTo>
                  <a:pt x="589136" y="114398"/>
                </a:lnTo>
                <a:lnTo>
                  <a:pt x="589136" y="270771"/>
                </a:lnTo>
                <a:lnTo>
                  <a:pt x="604718" y="321376"/>
                </a:lnTo>
                <a:lnTo>
                  <a:pt x="561278" y="321376"/>
                </a:lnTo>
                <a:lnTo>
                  <a:pt x="576388" y="271242"/>
                </a:lnTo>
                <a:lnTo>
                  <a:pt x="576388" y="120370"/>
                </a:lnTo>
                <a:lnTo>
                  <a:pt x="333376" y="222680"/>
                </a:lnTo>
                <a:cubicBezTo>
                  <a:pt x="315433" y="230224"/>
                  <a:pt x="286158" y="230695"/>
                  <a:pt x="268058" y="223780"/>
                </a:cubicBezTo>
                <a:lnTo>
                  <a:pt x="13556" y="125870"/>
                </a:lnTo>
                <a:cubicBezTo>
                  <a:pt x="-4544" y="118798"/>
                  <a:pt x="-4544" y="107640"/>
                  <a:pt x="13714" y="100882"/>
                </a:cubicBezTo>
                <a:lnTo>
                  <a:pt x="267901" y="5329"/>
                </a:lnTo>
                <a:cubicBezTo>
                  <a:pt x="277030" y="1872"/>
                  <a:pt x="288991" y="104"/>
                  <a:pt x="300973" y="5"/>
                </a:cubicBezTo>
                <a:close/>
              </a:path>
            </a:pathLst>
          </a:custGeom>
          <a:solidFill>
            <a:schemeClr val="bg1"/>
          </a:solidFill>
          <a:ln w="3175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0A081"/>
              </a:solidFill>
              <a:effectLst/>
              <a:uLnTx/>
              <a:uFillTx/>
              <a:latin typeface="华文楷体" panose="02010600040101010101" charset="-122"/>
              <a:ea typeface="华文楷体" panose="02010600040101010101" charset="-122"/>
              <a:sym typeface="思源黑体"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515683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defTabSz="914400">
              <a:lnSpc>
                <a:spcPct val="130000"/>
              </a:lnSpc>
              <a:spcBef>
                <a:spcPct val="20000"/>
              </a:spcBef>
              <a:buClrTx/>
              <a:buSzTx/>
              <a:buNone/>
            </a:pP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2.1.1</a:t>
            </a:r>
            <a:r>
              <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使用手机软件操作机器人建图</a:t>
            </a:r>
            <a:endPar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2" name="文本框 1"/>
          <p:cNvSpPr txBox="1"/>
          <p:nvPr/>
        </p:nvSpPr>
        <p:spPr>
          <a:xfrm>
            <a:off x="533400" y="922020"/>
            <a:ext cx="10885170" cy="1792605"/>
          </a:xfrm>
          <a:prstGeom prst="rect">
            <a:avLst/>
          </a:prstGeom>
          <a:noFill/>
        </p:spPr>
        <p:txBody>
          <a:bodyPr wrap="square" rtlCol="0">
            <a:noAutofit/>
          </a:bodyPr>
          <a:p>
            <a:pPr>
              <a:lnSpc>
                <a:spcPct val="130000"/>
              </a:lnSpc>
            </a:pPr>
            <a:r>
              <a:rPr lang="en-US" altLang="zh-CN" sz="1600" u="sng" dirty="0" smtClean="0">
                <a:solidFill>
                  <a:schemeClr val="tx1"/>
                </a:solidFill>
                <a:latin typeface="华文楷体" panose="02010600040101010101" charset="-122"/>
                <a:ea typeface="华文楷体" panose="02010600040101010101" charset="-122"/>
                <a:cs typeface="华文楷体" panose="02010600040101010101" charset="-122"/>
              </a:rPr>
              <a:t>LEO</a:t>
            </a:r>
            <a:r>
              <a:rPr lang="zh-CN" altLang="en-US" sz="1600" u="sng" dirty="0" smtClean="0">
                <a:solidFill>
                  <a:schemeClr val="tx1"/>
                </a:solidFill>
                <a:latin typeface="华文楷体" panose="02010600040101010101" charset="-122"/>
                <a:ea typeface="华文楷体" panose="02010600040101010101" charset="-122"/>
                <a:cs typeface="华文楷体" panose="02010600040101010101" charset="-122"/>
              </a:rPr>
              <a:t>支持安卓手机</a:t>
            </a:r>
            <a:r>
              <a:rPr lang="en-US" altLang="zh-CN" sz="1600" u="sng" dirty="0" smtClean="0">
                <a:solidFill>
                  <a:schemeClr val="tx1"/>
                </a:solidFill>
                <a:latin typeface="华文楷体" panose="02010600040101010101" charset="-122"/>
                <a:ea typeface="华文楷体" panose="02010600040101010101" charset="-122"/>
                <a:cs typeface="华文楷体" panose="02010600040101010101" charset="-122"/>
              </a:rPr>
              <a:t>APP</a:t>
            </a:r>
            <a:r>
              <a:rPr lang="zh-CN" altLang="en-US" sz="1600" u="sng" dirty="0" smtClean="0">
                <a:solidFill>
                  <a:schemeClr val="tx1"/>
                </a:solidFill>
                <a:latin typeface="华文楷体" panose="02010600040101010101" charset="-122"/>
                <a:ea typeface="华文楷体" panose="02010600040101010101" charset="-122"/>
                <a:cs typeface="华文楷体" panose="02010600040101010101" charset="-122"/>
              </a:rPr>
              <a:t>来控制它进行建图。</a:t>
            </a:r>
            <a:endParaRPr lang="zh-CN" sz="1600" u="sng" dirty="0" smtClean="0">
              <a:solidFill>
                <a:schemeClr val="tx1"/>
              </a:solidFill>
              <a:latin typeface="华文楷体" panose="02010600040101010101" charset="-122"/>
              <a:ea typeface="华文楷体" panose="02010600040101010101" charset="-122"/>
              <a:cs typeface="华文楷体" panose="02010600040101010101" charset="-122"/>
            </a:endParaRPr>
          </a:p>
          <a:p>
            <a:pPr>
              <a:lnSpc>
                <a:spcPct val="130000"/>
              </a:lnSpc>
            </a:pPr>
            <a:r>
              <a:rPr lang="zh-CN" sz="1600" dirty="0" smtClean="0">
                <a:solidFill>
                  <a:srgbClr val="0070C0"/>
                </a:solidFill>
                <a:latin typeface="华文楷体" panose="02010600040101010101" charset="-122"/>
                <a:ea typeface="华文楷体" panose="02010600040101010101" charset="-122"/>
                <a:cs typeface="华文楷体" panose="02010600040101010101" charset="-122"/>
              </a:rPr>
              <a:t>◆</a:t>
            </a:r>
            <a:r>
              <a:rPr lang="en-US" altLang="zh-CN" sz="1600" dirty="0" smtClean="0">
                <a:solidFill>
                  <a:srgbClr val="0070C0"/>
                </a:solidFill>
                <a:latin typeface="华文楷体" panose="02010600040101010101" charset="-122"/>
                <a:ea typeface="华文楷体" panose="02010600040101010101" charset="-122"/>
                <a:cs typeface="华文楷体" panose="02010600040101010101" charset="-122"/>
              </a:rPr>
              <a:t> </a:t>
            </a: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设备要求：安卓手机</a:t>
            </a:r>
            <a:r>
              <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rPr>
              <a:t>/</a:t>
            </a:r>
            <a:r>
              <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rPr>
              <a:t>平板</a:t>
            </a: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a:t>
            </a:r>
            <a:r>
              <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rPr>
              <a:t>Android 5.0</a:t>
            </a:r>
            <a:r>
              <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rPr>
              <a:t>以上</a:t>
            </a: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a:t>
            </a:r>
            <a:endParaRPr lang="zh-CN" sz="1600" dirty="0" smtClean="0">
              <a:solidFill>
                <a:schemeClr val="tx1"/>
              </a:solidFill>
              <a:latin typeface="华文楷体" panose="02010600040101010101" charset="-122"/>
              <a:ea typeface="华文楷体" panose="02010600040101010101" charset="-122"/>
              <a:cs typeface="华文楷体" panose="02010600040101010101" charset="-122"/>
            </a:endParaRPr>
          </a:p>
          <a:p>
            <a:pPr>
              <a:lnSpc>
                <a:spcPct val="130000"/>
              </a:lnSpc>
            </a:pPr>
            <a:r>
              <a:rPr 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a:t>
            </a:r>
            <a:r>
              <a:rPr lang="en-US" alt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sz="1600" dirty="0" smtClean="0">
                <a:latin typeface="华文楷体" panose="02010600040101010101" charset="-122"/>
                <a:ea typeface="华文楷体" panose="02010600040101010101" charset="-122"/>
                <a:cs typeface="华文楷体" panose="02010600040101010101" charset="-122"/>
                <a:sym typeface="+mn-ea"/>
              </a:rPr>
              <a:t>在安卓手机</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平板上</a:t>
            </a:r>
            <a:r>
              <a:rPr lang="zh-CN" sz="1600" dirty="0" smtClean="0">
                <a:latin typeface="华文楷体" panose="02010600040101010101" charset="-122"/>
                <a:ea typeface="华文楷体" panose="02010600040101010101" charset="-122"/>
                <a:cs typeface="华文楷体" panose="02010600040101010101" charset="-122"/>
                <a:sym typeface="+mn-ea"/>
              </a:rPr>
              <a:t>安装并运行</a:t>
            </a:r>
            <a:r>
              <a:rPr lang="en-US" altLang="zh-CN" sz="1600" dirty="0" smtClean="0">
                <a:latin typeface="华文楷体" panose="02010600040101010101" charset="-122"/>
                <a:ea typeface="华文楷体" panose="02010600040101010101" charset="-122"/>
                <a:cs typeface="华文楷体" panose="02010600040101010101" charset="-122"/>
                <a:sym typeface="+mn-ea"/>
              </a:rPr>
              <a:t>RosCore</a:t>
            </a:r>
            <a:r>
              <a:rPr lang="zh-CN" altLang="en-US" sz="1600" dirty="0" smtClean="0">
                <a:latin typeface="华文楷体" panose="02010600040101010101" charset="-122"/>
                <a:ea typeface="华文楷体" panose="02010600040101010101" charset="-122"/>
                <a:cs typeface="华文楷体" panose="02010600040101010101" charset="-122"/>
                <a:sym typeface="+mn-ea"/>
              </a:rPr>
              <a:t>软件，连接</a:t>
            </a:r>
            <a:r>
              <a:rPr lang="en-US" altLang="zh-CN" sz="1600" dirty="0" smtClean="0">
                <a:latin typeface="华文楷体" panose="02010600040101010101" charset="-122"/>
                <a:ea typeface="华文楷体" panose="02010600040101010101" charset="-122"/>
                <a:cs typeface="华文楷体" panose="02010600040101010101" charset="-122"/>
                <a:sym typeface="+mn-ea"/>
              </a:rPr>
              <a:t>LEO</a:t>
            </a:r>
            <a:r>
              <a:rPr lang="zh-CN" altLang="en-US" sz="1600" dirty="0" smtClean="0">
                <a:latin typeface="华文楷体" panose="02010600040101010101" charset="-122"/>
                <a:ea typeface="华文楷体" panose="02010600040101010101" charset="-122"/>
                <a:cs typeface="华文楷体" panose="02010600040101010101" charset="-122"/>
                <a:sym typeface="+mn-ea"/>
              </a:rPr>
              <a:t>机器人的</a:t>
            </a:r>
            <a:r>
              <a:rPr lang="en-US" altLang="zh-CN" sz="1600" dirty="0" smtClean="0">
                <a:latin typeface="华文楷体" panose="02010600040101010101" charset="-122"/>
                <a:ea typeface="华文楷体" panose="02010600040101010101" charset="-122"/>
                <a:cs typeface="华文楷体" panose="02010600040101010101" charset="-122"/>
                <a:sym typeface="+mn-ea"/>
              </a:rPr>
              <a:t>WiFi</a:t>
            </a:r>
            <a:r>
              <a:rPr lang="zh-CN" altLang="en-US" sz="1600" dirty="0" smtClean="0">
                <a:latin typeface="华文楷体" panose="02010600040101010101" charset="-122"/>
                <a:ea typeface="华文楷体" panose="02010600040101010101" charset="-122"/>
                <a:cs typeface="华文楷体" panose="02010600040101010101" charset="-122"/>
                <a:sym typeface="+mn-ea"/>
              </a:rPr>
              <a:t>。</a:t>
            </a:r>
            <a:r>
              <a:rPr lang="zh-CN" sz="1600" dirty="0" smtClean="0">
                <a:latin typeface="华文楷体" panose="02010600040101010101" charset="-122"/>
                <a:ea typeface="华文楷体" panose="02010600040101010101" charset="-122"/>
                <a:cs typeface="华文楷体" panose="02010600040101010101" charset="-122"/>
                <a:sym typeface="+mn-ea"/>
              </a:rPr>
              <a:t>由于</a:t>
            </a:r>
            <a:r>
              <a:rPr lang="en-US" altLang="zh-CN" sz="1600" dirty="0" smtClean="0">
                <a:latin typeface="华文楷体" panose="02010600040101010101" charset="-122"/>
                <a:ea typeface="华文楷体" panose="02010600040101010101" charset="-122"/>
                <a:cs typeface="华文楷体" panose="02010600040101010101" charset="-122"/>
                <a:sym typeface="+mn-ea"/>
              </a:rPr>
              <a:t>LEO</a:t>
            </a:r>
            <a:r>
              <a:rPr lang="zh-CN" altLang="en-US" sz="1600" dirty="0" smtClean="0">
                <a:latin typeface="华文楷体" panose="02010600040101010101" charset="-122"/>
                <a:ea typeface="华文楷体" panose="02010600040101010101" charset="-122"/>
                <a:cs typeface="华文楷体" panose="02010600040101010101" charset="-122"/>
                <a:sym typeface="+mn-ea"/>
              </a:rPr>
              <a:t>机器人默认未联网，所以当我们连接</a:t>
            </a:r>
            <a:r>
              <a:rPr lang="en-US" altLang="zh-CN" sz="1600" dirty="0" smtClean="0">
                <a:latin typeface="华文楷体" panose="02010600040101010101" charset="-122"/>
                <a:ea typeface="华文楷体" panose="02010600040101010101" charset="-122"/>
                <a:cs typeface="华文楷体" panose="02010600040101010101" charset="-122"/>
                <a:sym typeface="+mn-ea"/>
              </a:rPr>
              <a:t>LEO</a:t>
            </a:r>
            <a:r>
              <a:rPr lang="zh-CN" altLang="en-US" sz="1600" dirty="0" smtClean="0">
                <a:latin typeface="华文楷体" panose="02010600040101010101" charset="-122"/>
                <a:ea typeface="华文楷体" panose="02010600040101010101" charset="-122"/>
                <a:cs typeface="华文楷体" panose="02010600040101010101" charset="-122"/>
                <a:sym typeface="+mn-ea"/>
              </a:rPr>
              <a:t>的</a:t>
            </a:r>
            <a:r>
              <a:rPr lang="en-US" altLang="zh-CN" sz="1600" dirty="0" smtClean="0">
                <a:latin typeface="华文楷体" panose="02010600040101010101" charset="-122"/>
                <a:ea typeface="华文楷体" panose="02010600040101010101" charset="-122"/>
                <a:cs typeface="华文楷体" panose="02010600040101010101" charset="-122"/>
                <a:sym typeface="+mn-ea"/>
              </a:rPr>
              <a:t>WiFi</a:t>
            </a:r>
            <a:r>
              <a:rPr lang="zh-CN" altLang="en-US" sz="1600" dirty="0" smtClean="0">
                <a:latin typeface="华文楷体" panose="02010600040101010101" charset="-122"/>
                <a:ea typeface="华文楷体" panose="02010600040101010101" charset="-122"/>
                <a:cs typeface="华文楷体" panose="02010600040101010101" charset="-122"/>
                <a:sym typeface="+mn-ea"/>
              </a:rPr>
              <a:t>，大概</a:t>
            </a:r>
            <a:r>
              <a:rPr lang="en-US" altLang="zh-CN" sz="1600" dirty="0" smtClean="0">
                <a:latin typeface="华文楷体" panose="02010600040101010101" charset="-122"/>
                <a:ea typeface="华文楷体" panose="02010600040101010101" charset="-122"/>
                <a:cs typeface="华文楷体" panose="02010600040101010101" charset="-122"/>
                <a:sym typeface="+mn-ea"/>
              </a:rPr>
              <a:t>10</a:t>
            </a:r>
            <a:r>
              <a:rPr lang="zh-CN" altLang="en-US" sz="1600" dirty="0" smtClean="0">
                <a:latin typeface="华文楷体" panose="02010600040101010101" charset="-122"/>
                <a:ea typeface="华文楷体" panose="02010600040101010101" charset="-122"/>
                <a:cs typeface="华文楷体" panose="02010600040101010101" charset="-122"/>
                <a:sym typeface="+mn-ea"/>
              </a:rPr>
              <a:t>秒左右，手机会提示</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该网络无法上网，是否继续使用</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之类的提示，请选择继续连接</a:t>
            </a:r>
            <a:r>
              <a:rPr lang="en-US" altLang="zh-CN" sz="1600" dirty="0" smtClean="0">
                <a:latin typeface="华文楷体" panose="02010600040101010101" charset="-122"/>
                <a:ea typeface="华文楷体" panose="02010600040101010101" charset="-122"/>
                <a:cs typeface="华文楷体" panose="02010600040101010101" charset="-122"/>
                <a:sym typeface="+mn-ea"/>
              </a:rPr>
              <a:t>LEO</a:t>
            </a:r>
            <a:r>
              <a:rPr lang="zh-CN" altLang="en-US" sz="1600" dirty="0" smtClean="0">
                <a:latin typeface="华文楷体" panose="02010600040101010101" charset="-122"/>
                <a:ea typeface="华文楷体" panose="02010600040101010101" charset="-122"/>
                <a:cs typeface="华文楷体" panose="02010600040101010101" charset="-122"/>
                <a:sym typeface="+mn-ea"/>
              </a:rPr>
              <a:t>的</a:t>
            </a:r>
            <a:r>
              <a:rPr lang="en-US" altLang="zh-CN" sz="1600" dirty="0" smtClean="0">
                <a:latin typeface="华文楷体" panose="02010600040101010101" charset="-122"/>
                <a:ea typeface="华文楷体" panose="02010600040101010101" charset="-122"/>
                <a:cs typeface="华文楷体" panose="02010600040101010101" charset="-122"/>
                <a:sym typeface="+mn-ea"/>
              </a:rPr>
              <a:t>WiFi</a:t>
            </a:r>
            <a:r>
              <a:rPr lang="zh-CN" altLang="en-US" sz="1600" dirty="0" smtClean="0">
                <a:latin typeface="华文楷体" panose="02010600040101010101" charset="-122"/>
                <a:ea typeface="华文楷体" panose="02010600040101010101" charset="-122"/>
                <a:cs typeface="华文楷体" panose="02010600040101010101" charset="-122"/>
                <a:sym typeface="+mn-ea"/>
              </a:rPr>
              <a:t>。</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nSpc>
                <a:spcPct val="130000"/>
              </a:lnSpc>
            </a:pPr>
            <a:r>
              <a:rPr lang="zh-CN" altLang="en-US" sz="1600" dirty="0" smtClean="0">
                <a:latin typeface="华文楷体" panose="02010600040101010101" charset="-122"/>
                <a:ea typeface="华文楷体" panose="02010600040101010101" charset="-122"/>
                <a:cs typeface="华文楷体" panose="02010600040101010101" charset="-122"/>
                <a:sym typeface="+mn-ea"/>
              </a:rPr>
              <a:t>确定</a:t>
            </a:r>
            <a:r>
              <a:rPr lang="en-US" altLang="zh-CN" sz="1600" dirty="0" smtClean="0">
                <a:latin typeface="华文楷体" panose="02010600040101010101" charset="-122"/>
                <a:ea typeface="华文楷体" panose="02010600040101010101" charset="-122"/>
                <a:cs typeface="华文楷体" panose="02010600040101010101" charset="-122"/>
                <a:sym typeface="+mn-ea"/>
              </a:rPr>
              <a:t>WIFI</a:t>
            </a:r>
            <a:r>
              <a:rPr lang="zh-CN" altLang="en-US" sz="1600" dirty="0" smtClean="0">
                <a:latin typeface="华文楷体" panose="02010600040101010101" charset="-122"/>
                <a:ea typeface="华文楷体" panose="02010600040101010101" charset="-122"/>
                <a:cs typeface="华文楷体" panose="02010600040101010101" charset="-122"/>
                <a:sym typeface="+mn-ea"/>
              </a:rPr>
              <a:t>连接成功后，输入用户名和密码（都是</a:t>
            </a:r>
            <a:r>
              <a:rPr lang="en-US" altLang="zh-CN" sz="1600" dirty="0" smtClean="0">
                <a:latin typeface="华文楷体" panose="02010600040101010101" charset="-122"/>
                <a:ea typeface="华文楷体" panose="02010600040101010101" charset="-122"/>
                <a:cs typeface="华文楷体" panose="02010600040101010101" charset="-122"/>
                <a:sym typeface="+mn-ea"/>
              </a:rPr>
              <a:t>admin</a:t>
            </a:r>
            <a:r>
              <a:rPr lang="zh-CN" altLang="en-US" sz="1600" dirty="0" smtClean="0">
                <a:latin typeface="华文楷体" panose="02010600040101010101" charset="-122"/>
                <a:ea typeface="华文楷体" panose="02010600040101010101" charset="-122"/>
                <a:cs typeface="华文楷体" panose="02010600040101010101" charset="-122"/>
                <a:sym typeface="+mn-ea"/>
              </a:rPr>
              <a:t>）登录，进入软件主界面。</a:t>
            </a:r>
            <a:endParaRPr lang="zh-CN" sz="1600" dirty="0" smtClean="0">
              <a:latin typeface="华文楷体" panose="02010600040101010101" charset="-122"/>
              <a:ea typeface="华文楷体" panose="02010600040101010101" charset="-122"/>
              <a:cs typeface="华文楷体" panose="02010600040101010101" charset="-122"/>
              <a:sym typeface="+mn-ea"/>
            </a:endParaRPr>
          </a:p>
          <a:p>
            <a:pPr>
              <a:lnSpc>
                <a:spcPct val="130000"/>
              </a:lnSpc>
            </a:pPr>
            <a:endParaRPr lang="zh-CN" sz="1600" dirty="0" smtClean="0">
              <a:latin typeface="华文楷体" panose="02010600040101010101" charset="-122"/>
              <a:ea typeface="华文楷体" panose="02010600040101010101" charset="-122"/>
              <a:cs typeface="华文楷体" panose="02010600040101010101" charset="-122"/>
              <a:sym typeface="+mn-ea"/>
            </a:endParaRPr>
          </a:p>
        </p:txBody>
      </p:sp>
      <p:pic>
        <p:nvPicPr>
          <p:cNvPr id="6" name="图片 3"/>
          <p:cNvPicPr>
            <a:picLocks noChangeAspect="1"/>
          </p:cNvPicPr>
          <p:nvPr/>
        </p:nvPicPr>
        <p:blipFill>
          <a:blip r:embed="rId1"/>
          <a:stretch>
            <a:fillRect/>
          </a:stretch>
        </p:blipFill>
        <p:spPr>
          <a:xfrm>
            <a:off x="533400" y="2714625"/>
            <a:ext cx="6741795" cy="3845560"/>
          </a:xfrm>
          <a:prstGeom prst="rect">
            <a:avLst/>
          </a:prstGeom>
        </p:spPr>
      </p:pic>
      <p:sp>
        <p:nvSpPr>
          <p:cNvPr id="17" name="文本框 16"/>
          <p:cNvSpPr txBox="1"/>
          <p:nvPr/>
        </p:nvSpPr>
        <p:spPr>
          <a:xfrm>
            <a:off x="7722235" y="3644900"/>
            <a:ext cx="3696335" cy="2420620"/>
          </a:xfrm>
          <a:prstGeom prst="rect">
            <a:avLst/>
          </a:prstGeom>
          <a:noFill/>
        </p:spPr>
        <p:txBody>
          <a:bodyPr wrap="square" rtlCol="0">
            <a:noAutofit/>
          </a:bodyPr>
          <a:p>
            <a:pPr>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sym typeface="+mn-ea"/>
              </a:rPr>
              <a:t>如果没有其它设备用户连接到机器，登录后</a:t>
            </a:r>
            <a:r>
              <a:rPr lang="zh-CN" altLang="en-US" sz="1600" dirty="0" smtClean="0">
                <a:latin typeface="华文楷体" panose="02010600040101010101" charset="-122"/>
                <a:ea typeface="华文楷体" panose="02010600040101010101" charset="-122"/>
                <a:cs typeface="华文楷体" panose="02010600040101010101" charset="-122"/>
                <a:sym typeface="+mn-ea"/>
              </a:rPr>
              <a:t>会显示</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主控端</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，此时</a:t>
            </a:r>
            <a:r>
              <a:rPr lang="en-US" altLang="zh-CN" sz="1600" dirty="0" smtClean="0">
                <a:latin typeface="华文楷体" panose="02010600040101010101" charset="-122"/>
                <a:ea typeface="华文楷体" panose="02010600040101010101" charset="-122"/>
                <a:cs typeface="华文楷体" panose="02010600040101010101" charset="-122"/>
                <a:sym typeface="+mn-ea"/>
              </a:rPr>
              <a:t>可以全权操作；如果已经有其他设备用户连接了，登录之后，</a:t>
            </a:r>
            <a:r>
              <a:rPr lang="zh-CN" altLang="en-US" sz="1600" dirty="0" smtClean="0">
                <a:latin typeface="华文楷体" panose="02010600040101010101" charset="-122"/>
                <a:ea typeface="华文楷体" panose="02010600040101010101" charset="-122"/>
                <a:cs typeface="华文楷体" panose="02010600040101010101" charset="-122"/>
                <a:sym typeface="+mn-ea"/>
              </a:rPr>
              <a:t>显示</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非主控端</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a:t>
            </a:r>
            <a:r>
              <a:rPr lang="en-US" altLang="zh-CN" sz="1600" dirty="0" smtClean="0">
                <a:latin typeface="华文楷体" panose="02010600040101010101" charset="-122"/>
                <a:ea typeface="华文楷体" panose="02010600040101010101" charset="-122"/>
                <a:cs typeface="华文楷体" panose="02010600040101010101" charset="-122"/>
                <a:sym typeface="+mn-ea"/>
              </a:rPr>
              <a:t>仅可</a:t>
            </a:r>
            <a:r>
              <a:rPr lang="zh-CN" altLang="en-US" sz="1600" dirty="0" smtClean="0">
                <a:latin typeface="华文楷体" panose="02010600040101010101" charset="-122"/>
                <a:ea typeface="华文楷体" panose="02010600040101010101" charset="-122"/>
                <a:cs typeface="华文楷体" panose="02010600040101010101" charset="-122"/>
                <a:sym typeface="+mn-ea"/>
              </a:rPr>
              <a:t>查看不能控制</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strips(downLef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55943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defTabSz="914400">
              <a:lnSpc>
                <a:spcPct val="130000"/>
              </a:lnSpc>
              <a:spcBef>
                <a:spcPct val="20000"/>
              </a:spcBef>
              <a:buClrTx/>
              <a:buSzTx/>
              <a:buNone/>
            </a:pP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2.1.2 </a:t>
            </a:r>
            <a:r>
              <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使用手机软件操作机器人建图</a:t>
            </a:r>
            <a:endPar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2" name="文本框 1"/>
          <p:cNvSpPr txBox="1"/>
          <p:nvPr/>
        </p:nvSpPr>
        <p:spPr>
          <a:xfrm>
            <a:off x="533400" y="922020"/>
            <a:ext cx="10885170" cy="4371340"/>
          </a:xfrm>
          <a:prstGeom prst="rect">
            <a:avLst/>
          </a:prstGeom>
          <a:noFill/>
        </p:spPr>
        <p:txBody>
          <a:bodyPr wrap="square" rtlCol="0">
            <a:noAutofit/>
          </a:bodyPr>
          <a:p>
            <a:pPr>
              <a:lnSpc>
                <a:spcPct val="130000"/>
              </a:lnSpc>
            </a:pPr>
            <a:r>
              <a:rPr lang="zh-CN" sz="1600" dirty="0" smtClean="0">
                <a:solidFill>
                  <a:srgbClr val="0070C0"/>
                </a:solidFill>
                <a:latin typeface="华文楷体" panose="02010600040101010101" charset="-122"/>
                <a:ea typeface="华文楷体" panose="02010600040101010101" charset="-122"/>
                <a:cs typeface="华文楷体" panose="02010600040101010101" charset="-122"/>
              </a:rPr>
              <a:t>◆</a:t>
            </a:r>
            <a:r>
              <a:rPr lang="en-US" altLang="zh-CN" sz="1600" dirty="0" smtClean="0">
                <a:solidFill>
                  <a:srgbClr val="0070C0"/>
                </a:solidFill>
                <a:latin typeface="华文楷体" panose="02010600040101010101" charset="-122"/>
                <a:ea typeface="华文楷体" panose="02010600040101010101" charset="-122"/>
                <a:cs typeface="华文楷体" panose="02010600040101010101" charset="-122"/>
              </a:rPr>
              <a:t> </a:t>
            </a: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登录成功后，进入了主界面。点击左侧的</a:t>
            </a:r>
            <a:r>
              <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rPr>
              <a:t>“</a:t>
            </a:r>
            <a:r>
              <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rPr>
              <a:t>启动建图</a:t>
            </a:r>
            <a:r>
              <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rPr>
              <a:t>”</a:t>
            </a:r>
            <a:r>
              <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rPr>
              <a:t>，</a:t>
            </a:r>
            <a:r>
              <a:rPr sz="1600" dirty="0" smtClean="0">
                <a:solidFill>
                  <a:schemeClr val="tx1"/>
                </a:solidFill>
                <a:latin typeface="华文楷体" panose="02010600040101010101" charset="-122"/>
                <a:ea typeface="华文楷体" panose="02010600040101010101" charset="-122"/>
                <a:cs typeface="华文楷体" panose="02010600040101010101" charset="-122"/>
              </a:rPr>
              <a:t>机器将进入建图状态，我们使用底部的控制按键来控制机器行走。</a:t>
            </a:r>
            <a:endParaRPr sz="1600" dirty="0" smtClean="0">
              <a:solidFill>
                <a:schemeClr val="tx1"/>
              </a:solidFill>
              <a:latin typeface="华文楷体" panose="02010600040101010101" charset="-122"/>
              <a:ea typeface="华文楷体" panose="02010600040101010101" charset="-122"/>
              <a:cs typeface="华文楷体" panose="02010600040101010101" charset="-122"/>
            </a:endParaRPr>
          </a:p>
          <a:p>
            <a:pPr>
              <a:lnSpc>
                <a:spcPct val="130000"/>
              </a:lnSpc>
            </a:pPr>
            <a:r>
              <a:rPr 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a:t>
            </a:r>
            <a:r>
              <a:rPr lang="en-US" alt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 </a:t>
            </a:r>
            <a:r>
              <a:rPr sz="1600" dirty="0" smtClean="0">
                <a:latin typeface="华文楷体" panose="02010600040101010101" charset="-122"/>
                <a:ea typeface="华文楷体" panose="02010600040101010101" charset="-122"/>
                <a:cs typeface="华文楷体" panose="02010600040101010101" charset="-122"/>
                <a:sym typeface="+mn-ea"/>
              </a:rPr>
              <a:t>控制按键使用方法：（操控模式可在参数设置的速度选项中设置）</a:t>
            </a:r>
            <a:endParaRPr sz="1600" dirty="0" smtClean="0">
              <a:latin typeface="华文楷体" panose="02010600040101010101" charset="-122"/>
              <a:ea typeface="华文楷体" panose="02010600040101010101" charset="-122"/>
              <a:cs typeface="华文楷体" panose="02010600040101010101" charset="-122"/>
              <a:sym typeface="+mn-ea"/>
            </a:endParaRPr>
          </a:p>
          <a:p>
            <a:pPr>
              <a:lnSpc>
                <a:spcPct val="130000"/>
              </a:lnSpc>
            </a:pPr>
            <a:r>
              <a:rPr sz="1600" dirty="0" smtClean="0">
                <a:latin typeface="华文楷体" panose="02010600040101010101" charset="-122"/>
                <a:ea typeface="华文楷体" panose="02010600040101010101" charset="-122"/>
                <a:cs typeface="华文楷体" panose="02010600040101010101" charset="-122"/>
                <a:sym typeface="+mn-ea"/>
              </a:rPr>
              <a:t>1.遥控模式：点击对应方向的按键，该按键颜色显著变化，机器朝该方向持续直行或旋转，直到再次点击该按键，或点击中间的圆形停止按键，机器停止移动。</a:t>
            </a:r>
            <a:endParaRPr sz="1600" dirty="0" smtClean="0">
              <a:latin typeface="华文楷体" panose="02010600040101010101" charset="-122"/>
              <a:ea typeface="华文楷体" panose="02010600040101010101" charset="-122"/>
              <a:cs typeface="华文楷体" panose="02010600040101010101" charset="-122"/>
              <a:sym typeface="+mn-ea"/>
            </a:endParaRPr>
          </a:p>
          <a:p>
            <a:pPr>
              <a:lnSpc>
                <a:spcPct val="130000"/>
              </a:lnSpc>
            </a:pPr>
            <a:r>
              <a:rPr sz="1600" dirty="0" smtClean="0">
                <a:latin typeface="华文楷体" panose="02010600040101010101" charset="-122"/>
                <a:ea typeface="华文楷体" panose="02010600040101010101" charset="-122"/>
                <a:cs typeface="华文楷体" panose="02010600040101010101" charset="-122"/>
                <a:sym typeface="+mn-ea"/>
              </a:rPr>
              <a:t>2.摇杆模式：手指拖拽摇杆进行控制，松手机器停止移动。</a:t>
            </a:r>
            <a:endParaRPr sz="1600" dirty="0" smtClean="0">
              <a:latin typeface="华文楷体" panose="02010600040101010101" charset="-122"/>
              <a:ea typeface="华文楷体" panose="02010600040101010101" charset="-122"/>
              <a:cs typeface="华文楷体" panose="02010600040101010101" charset="-122"/>
              <a:sym typeface="+mn-ea"/>
            </a:endParaRPr>
          </a:p>
          <a:p>
            <a:pPr>
              <a:lnSpc>
                <a:spcPct val="130000"/>
              </a:lnSpc>
            </a:pPr>
            <a:endParaRPr sz="1600" dirty="0" smtClean="0">
              <a:latin typeface="华文楷体" panose="02010600040101010101" charset="-122"/>
              <a:ea typeface="华文楷体" panose="02010600040101010101" charset="-122"/>
              <a:cs typeface="华文楷体" panose="02010600040101010101" charset="-122"/>
              <a:sym typeface="+mn-ea"/>
            </a:endParaRPr>
          </a:p>
          <a:p>
            <a:pPr>
              <a:lnSpc>
                <a:spcPct val="130000"/>
              </a:lnSpc>
            </a:pPr>
            <a:r>
              <a:rPr 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a:t>
            </a:r>
            <a:r>
              <a:rPr lang="en-US" alt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sz="1600" dirty="0" smtClean="0">
                <a:latin typeface="华文楷体" panose="02010600040101010101" charset="-122"/>
                <a:ea typeface="华文楷体" panose="02010600040101010101" charset="-122"/>
                <a:cs typeface="华文楷体" panose="02010600040101010101" charset="-122"/>
                <a:sym typeface="+mn-ea"/>
              </a:rPr>
              <a:t>建图技巧与注意事项：</a:t>
            </a:r>
            <a:endParaRPr lang="zh-CN" sz="1600" dirty="0" smtClean="0">
              <a:latin typeface="华文楷体" panose="02010600040101010101" charset="-122"/>
              <a:ea typeface="华文楷体" panose="02010600040101010101" charset="-122"/>
              <a:cs typeface="华文楷体" panose="02010600040101010101" charset="-122"/>
              <a:sym typeface="+mn-ea"/>
            </a:endParaRPr>
          </a:p>
          <a:p>
            <a:pPr algn="l">
              <a:lnSpc>
                <a:spcPct val="150000"/>
              </a:lnSpc>
              <a:buSzPct val="25000"/>
            </a:pPr>
            <a:r>
              <a:rPr lang="en-US" altLang="zh-CN" sz="1600" dirty="0">
                <a:latin typeface="华文楷体" panose="02010600040101010101" charset="-122"/>
                <a:ea typeface="华文楷体" panose="02010600040101010101" charset="-122"/>
                <a:cs typeface="华文楷体" panose="02010600040101010101" charset="-122"/>
                <a:sym typeface="+mn-ea"/>
              </a:rPr>
              <a:t>    a.</a:t>
            </a:r>
            <a:r>
              <a:rPr lang="zh-CN" altLang="en-US" sz="1600" dirty="0">
                <a:latin typeface="华文楷体" panose="02010600040101010101" charset="-122"/>
                <a:ea typeface="华文楷体" panose="02010600040101010101" charset="-122"/>
                <a:cs typeface="华文楷体" panose="02010600040101010101" charset="-122"/>
                <a:sym typeface="+mn-ea"/>
              </a:rPr>
              <a:t>尽量平行于一条长边开始建图</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50000"/>
              </a:lnSpc>
              <a:buSzPct val="25000"/>
            </a:pPr>
            <a:r>
              <a:rPr lang="en-US" altLang="zh-CN" sz="1600" dirty="0">
                <a:latin typeface="华文楷体" panose="02010600040101010101" charset="-122"/>
                <a:ea typeface="华文楷体" panose="02010600040101010101" charset="-122"/>
                <a:cs typeface="华文楷体" panose="02010600040101010101" charset="-122"/>
                <a:sym typeface="+mn-ea"/>
              </a:rPr>
              <a:t>    b.</a:t>
            </a:r>
            <a:r>
              <a:rPr lang="zh-CN" altLang="en-US" sz="1600" dirty="0">
                <a:latin typeface="华文楷体" panose="02010600040101010101" charset="-122"/>
                <a:ea typeface="华文楷体" panose="02010600040101010101" charset="-122"/>
                <a:cs typeface="华文楷体" panose="02010600040101010101" charset="-122"/>
                <a:sym typeface="+mn-ea"/>
              </a:rPr>
              <a:t>建图尽量以直线行走</a:t>
            </a:r>
            <a:r>
              <a:rPr lang="en-US" altLang="zh-CN" sz="1600" dirty="0">
                <a:latin typeface="华文楷体" panose="02010600040101010101" charset="-122"/>
                <a:ea typeface="华文楷体" panose="02010600040101010101" charset="-122"/>
                <a:cs typeface="华文楷体" panose="02010600040101010101" charset="-122"/>
                <a:sym typeface="+mn-ea"/>
              </a:rPr>
              <a:t>+</a:t>
            </a:r>
            <a:r>
              <a:rPr lang="zh-CN" altLang="en-US" sz="1600" dirty="0">
                <a:latin typeface="华文楷体" panose="02010600040101010101" charset="-122"/>
                <a:ea typeface="华文楷体" panose="02010600040101010101" charset="-122"/>
                <a:cs typeface="华文楷体" panose="02010600040101010101" charset="-122"/>
                <a:sym typeface="+mn-ea"/>
              </a:rPr>
              <a:t>原地转弯的形式控制</a:t>
            </a:r>
            <a:r>
              <a:rPr lang="en-US" altLang="zh-CN" sz="1600" dirty="0">
                <a:latin typeface="华文楷体" panose="02010600040101010101" charset="-122"/>
                <a:ea typeface="华文楷体" panose="02010600040101010101" charset="-122"/>
                <a:cs typeface="华文楷体" panose="02010600040101010101" charset="-122"/>
                <a:sym typeface="+mn-ea"/>
              </a:rPr>
              <a:t>LEO</a:t>
            </a:r>
            <a:r>
              <a:rPr lang="zh-CN" altLang="en-US" sz="1600" dirty="0">
                <a:latin typeface="华文楷体" panose="02010600040101010101" charset="-122"/>
                <a:ea typeface="华文楷体" panose="02010600040101010101" charset="-122"/>
                <a:cs typeface="华文楷体" panose="02010600040101010101" charset="-122"/>
                <a:sym typeface="+mn-ea"/>
              </a:rPr>
              <a:t>移动，移动速度不宜过快，应尽量小于</a:t>
            </a:r>
            <a:r>
              <a:rPr lang="en-US" altLang="zh-CN" sz="1600" dirty="0">
                <a:latin typeface="华文楷体" panose="02010600040101010101" charset="-122"/>
                <a:ea typeface="华文楷体" panose="02010600040101010101" charset="-122"/>
                <a:cs typeface="华文楷体" panose="02010600040101010101" charset="-122"/>
                <a:sym typeface="+mn-ea"/>
              </a:rPr>
              <a:t>0.4m/s</a:t>
            </a:r>
            <a:endParaRPr lang="en-US" altLang="zh-CN" sz="1600" dirty="0">
              <a:latin typeface="华文楷体" panose="02010600040101010101" charset="-122"/>
              <a:ea typeface="华文楷体" panose="02010600040101010101" charset="-122"/>
              <a:cs typeface="华文楷体" panose="02010600040101010101" charset="-122"/>
              <a:sym typeface="+mn-ea"/>
            </a:endParaRPr>
          </a:p>
          <a:p>
            <a:pPr algn="l">
              <a:lnSpc>
                <a:spcPct val="150000"/>
              </a:lnSpc>
              <a:buSzPct val="25000"/>
            </a:pPr>
            <a:r>
              <a:rPr 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a:t>
            </a:r>
            <a:r>
              <a:rPr lang="en-US" alt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sz="1600" dirty="0" smtClean="0">
                <a:latin typeface="华文楷体" panose="02010600040101010101" charset="-122"/>
                <a:ea typeface="华文楷体" panose="02010600040101010101" charset="-122"/>
                <a:cs typeface="华文楷体" panose="02010600040101010101" charset="-122"/>
                <a:sym typeface="+mn-ea"/>
              </a:rPr>
              <a:t>当软件界面上已经显示了我们需要的地图，点击右下角的菜单按钮</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保存地图，输入地图名称点击确定；当地图保存成功后，会在</a:t>
            </a:r>
            <a:r>
              <a:rPr lang="en-US" altLang="zh-CN" sz="1600" dirty="0" smtClean="0">
                <a:latin typeface="华文楷体" panose="02010600040101010101" charset="-122"/>
                <a:ea typeface="华文楷体" panose="02010600040101010101" charset="-122"/>
                <a:cs typeface="华文楷体" panose="02010600040101010101" charset="-122"/>
                <a:sym typeface="+mn-ea"/>
              </a:rPr>
              <a:t>10</a:t>
            </a:r>
            <a:r>
              <a:rPr lang="zh-CN" altLang="en-US" sz="1600" dirty="0" smtClean="0">
                <a:latin typeface="华文楷体" panose="02010600040101010101" charset="-122"/>
                <a:ea typeface="华文楷体" panose="02010600040101010101" charset="-122"/>
                <a:cs typeface="华文楷体" panose="02010600040101010101" charset="-122"/>
                <a:sym typeface="+mn-ea"/>
              </a:rPr>
              <a:t>秒左右自动切换到该张地图，等待任务指令。</a:t>
            </a:r>
            <a:endParaRPr lang="zh-CN" altLang="en-US" sz="1600" dirty="0">
              <a:latin typeface="华文楷体" panose="02010600040101010101" charset="-122"/>
              <a:ea typeface="华文楷体" panose="02010600040101010101" charset="-122"/>
              <a:cs typeface="华文楷体" panose="02010600040101010101" charset="-122"/>
            </a:endParaRPr>
          </a:p>
          <a:p>
            <a:pPr>
              <a:lnSpc>
                <a:spcPct val="130000"/>
              </a:lnSpc>
            </a:pPr>
            <a:endParaRPr lang="zh-CN" sz="1600" dirty="0" smtClean="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67024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defTabSz="914400">
              <a:lnSpc>
                <a:spcPct val="130000"/>
              </a:lnSpc>
              <a:spcBef>
                <a:spcPct val="20000"/>
              </a:spcBef>
              <a:buClrTx/>
              <a:buSzTx/>
              <a:buNone/>
            </a:pP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2.2 </a:t>
            </a:r>
            <a:r>
              <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使用</a:t>
            </a: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Windows</a:t>
            </a:r>
            <a:r>
              <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电脑软件</a:t>
            </a:r>
            <a:r>
              <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操作机器人建图</a:t>
            </a:r>
            <a:endPar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2" name="文本框 1"/>
          <p:cNvSpPr txBox="1"/>
          <p:nvPr/>
        </p:nvSpPr>
        <p:spPr>
          <a:xfrm>
            <a:off x="533400" y="922020"/>
            <a:ext cx="10885170" cy="1388110"/>
          </a:xfrm>
          <a:prstGeom prst="rect">
            <a:avLst/>
          </a:prstGeom>
          <a:noFill/>
        </p:spPr>
        <p:txBody>
          <a:bodyPr wrap="square" rtlCol="0">
            <a:noAutofit/>
          </a:bodyPr>
          <a:p>
            <a:pPr>
              <a:lnSpc>
                <a:spcPct val="130000"/>
              </a:lnSpc>
            </a:pPr>
            <a:r>
              <a:rPr lang="en-US" altLang="zh-CN" sz="1600" u="sng" dirty="0" smtClean="0">
                <a:latin typeface="华文楷体" panose="02010600040101010101" charset="-122"/>
                <a:ea typeface="华文楷体" panose="02010600040101010101" charset="-122"/>
                <a:cs typeface="华文楷体" panose="02010600040101010101" charset="-122"/>
                <a:sym typeface="+mn-ea"/>
              </a:rPr>
              <a:t>LEO</a:t>
            </a:r>
            <a:r>
              <a:rPr lang="zh-CN" altLang="en-US" sz="1600" u="sng" dirty="0" smtClean="0">
                <a:latin typeface="华文楷体" panose="02010600040101010101" charset="-122"/>
                <a:ea typeface="华文楷体" panose="02010600040101010101" charset="-122"/>
                <a:cs typeface="华文楷体" panose="02010600040101010101" charset="-122"/>
                <a:sym typeface="+mn-ea"/>
              </a:rPr>
              <a:t>还支持</a:t>
            </a:r>
            <a:r>
              <a:rPr lang="en-US" sz="1600" u="sng" dirty="0" smtClean="0">
                <a:latin typeface="华文楷体" panose="02010600040101010101" charset="-122"/>
                <a:ea typeface="华文楷体" panose="02010600040101010101" charset="-122"/>
                <a:cs typeface="华文楷体" panose="02010600040101010101" charset="-122"/>
                <a:sym typeface="+mn-ea"/>
              </a:rPr>
              <a:t>Windows</a:t>
            </a:r>
            <a:r>
              <a:rPr lang="zh-CN" altLang="en-US" sz="1600" u="sng" dirty="0" smtClean="0">
                <a:latin typeface="华文楷体" panose="02010600040101010101" charset="-122"/>
                <a:ea typeface="华文楷体" panose="02010600040101010101" charset="-122"/>
                <a:cs typeface="华文楷体" panose="02010600040101010101" charset="-122"/>
                <a:sym typeface="+mn-ea"/>
              </a:rPr>
              <a:t>客户端软件来控制它进行建图。</a:t>
            </a:r>
            <a:endParaRPr lang="zh-CN" sz="1600" dirty="0" smtClean="0">
              <a:solidFill>
                <a:srgbClr val="0070C0"/>
              </a:solidFill>
              <a:latin typeface="华文楷体" panose="02010600040101010101" charset="-122"/>
              <a:ea typeface="华文楷体" panose="02010600040101010101" charset="-122"/>
              <a:cs typeface="华文楷体" panose="02010600040101010101" charset="-122"/>
            </a:endParaRPr>
          </a:p>
          <a:p>
            <a:pPr>
              <a:lnSpc>
                <a:spcPct val="130000"/>
              </a:lnSpc>
            </a:pPr>
            <a:r>
              <a:rPr lang="zh-CN" sz="1600" dirty="0" smtClean="0">
                <a:solidFill>
                  <a:srgbClr val="0070C0"/>
                </a:solidFill>
                <a:latin typeface="华文楷体" panose="02010600040101010101" charset="-122"/>
                <a:ea typeface="华文楷体" panose="02010600040101010101" charset="-122"/>
                <a:cs typeface="华文楷体" panose="02010600040101010101" charset="-122"/>
              </a:rPr>
              <a:t>◆</a:t>
            </a:r>
            <a:r>
              <a:rPr lang="en-US" altLang="zh-CN" sz="1600" dirty="0" smtClean="0">
                <a:solidFill>
                  <a:srgbClr val="0070C0"/>
                </a:solidFill>
                <a:latin typeface="华文楷体" panose="02010600040101010101" charset="-122"/>
                <a:ea typeface="华文楷体" panose="02010600040101010101" charset="-122"/>
                <a:cs typeface="华文楷体" panose="02010600040101010101" charset="-122"/>
              </a:rPr>
              <a:t> </a:t>
            </a:r>
            <a:r>
              <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rPr>
              <a:t>Windows</a:t>
            </a:r>
            <a:r>
              <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rPr>
              <a:t>电脑连接</a:t>
            </a:r>
            <a:r>
              <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rPr>
              <a:t>LEO</a:t>
            </a:r>
            <a:r>
              <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rPr>
              <a:t>的</a:t>
            </a:r>
            <a:r>
              <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rPr>
              <a:t>WIFI</a:t>
            </a:r>
            <a:r>
              <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rPr>
              <a:t>，然后</a:t>
            </a: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打开</a:t>
            </a:r>
            <a:r>
              <a:rPr sz="1600" dirty="0" smtClean="0">
                <a:solidFill>
                  <a:schemeClr val="tx1"/>
                </a:solidFill>
                <a:latin typeface="华文楷体" panose="02010600040101010101" charset="-122"/>
                <a:ea typeface="华文楷体" panose="02010600040101010101" charset="-122"/>
                <a:cs typeface="华文楷体" panose="02010600040101010101" charset="-122"/>
              </a:rPr>
              <a:t>QTEAIBotDemoPub(VER2)</a:t>
            </a: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文件夹，双击QtEAIDllDemo.exe运行。</a:t>
            </a:r>
            <a:endParaRPr lang="zh-CN" sz="1600" dirty="0" smtClean="0">
              <a:solidFill>
                <a:schemeClr val="tx1"/>
              </a:solidFill>
              <a:latin typeface="华文楷体" panose="02010600040101010101" charset="-122"/>
              <a:ea typeface="华文楷体" panose="02010600040101010101" charset="-122"/>
              <a:cs typeface="华文楷体" panose="02010600040101010101" charset="-122"/>
            </a:endParaRPr>
          </a:p>
          <a:p>
            <a:pPr>
              <a:lnSpc>
                <a:spcPct val="130000"/>
              </a:lnSpc>
            </a:pPr>
            <a:r>
              <a:rPr 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a:t>
            </a:r>
            <a:r>
              <a:rPr lang="en-US" alt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点击左上角启动建图的按钮开始建图。</a:t>
            </a:r>
            <a:r>
              <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rPr>
              <a:t> </a:t>
            </a: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点击左下角的前后左右按钮控制小车移动；如果控制机器人只能前后移动不能左右移动，则点击右下角菜单按钮</a:t>
            </a:r>
            <a:r>
              <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rPr>
              <a:t>-</a:t>
            </a:r>
            <a:r>
              <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rPr>
              <a:t>参数设置</a:t>
            </a: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，给行走速度和转动速度一个初值，比如0.5。</a:t>
            </a:r>
            <a:endParaRPr lang="zh-CN" sz="1600" dirty="0" smtClean="0">
              <a:solidFill>
                <a:schemeClr val="tx1"/>
              </a:solidFill>
              <a:latin typeface="华文楷体" panose="02010600040101010101" charset="-122"/>
              <a:ea typeface="华文楷体" panose="02010600040101010101" charset="-122"/>
              <a:cs typeface="华文楷体" panose="02010600040101010101" charset="-122"/>
            </a:endParaRPr>
          </a:p>
        </p:txBody>
      </p:sp>
      <p:pic>
        <p:nvPicPr>
          <p:cNvPr id="3" name="图片 2"/>
          <p:cNvPicPr>
            <a:picLocks noChangeAspect="1"/>
          </p:cNvPicPr>
          <p:nvPr/>
        </p:nvPicPr>
        <p:blipFill>
          <a:blip r:embed="rId1"/>
          <a:stretch>
            <a:fillRect/>
          </a:stretch>
        </p:blipFill>
        <p:spPr>
          <a:xfrm>
            <a:off x="533400" y="2673350"/>
            <a:ext cx="6390640" cy="3927475"/>
          </a:xfrm>
          <a:prstGeom prst="rect">
            <a:avLst/>
          </a:prstGeom>
        </p:spPr>
      </p:pic>
      <p:pic>
        <p:nvPicPr>
          <p:cNvPr id="4" name="图片 3"/>
          <p:cNvPicPr>
            <a:picLocks noChangeAspect="1"/>
          </p:cNvPicPr>
          <p:nvPr/>
        </p:nvPicPr>
        <p:blipFill>
          <a:blip r:embed="rId2"/>
          <a:stretch>
            <a:fillRect/>
          </a:stretch>
        </p:blipFill>
        <p:spPr>
          <a:xfrm>
            <a:off x="7196455" y="2304415"/>
            <a:ext cx="2621280" cy="2312035"/>
          </a:xfrm>
          <a:prstGeom prst="rect">
            <a:avLst/>
          </a:prstGeom>
        </p:spPr>
      </p:pic>
      <p:pic>
        <p:nvPicPr>
          <p:cNvPr id="8" name="图片 7"/>
          <p:cNvPicPr>
            <a:picLocks noChangeAspect="1"/>
          </p:cNvPicPr>
          <p:nvPr/>
        </p:nvPicPr>
        <p:blipFill>
          <a:blip r:embed="rId3"/>
          <a:stretch>
            <a:fillRect/>
          </a:stretch>
        </p:blipFill>
        <p:spPr>
          <a:xfrm>
            <a:off x="7196455" y="5067300"/>
            <a:ext cx="3609975" cy="1533525"/>
          </a:xfrm>
          <a:prstGeom prst="rect">
            <a:avLst/>
          </a:prstGeom>
        </p:spPr>
      </p:pic>
      <p:sp>
        <p:nvSpPr>
          <p:cNvPr id="9" name="文本框 8"/>
          <p:cNvSpPr txBox="1"/>
          <p:nvPr/>
        </p:nvSpPr>
        <p:spPr>
          <a:xfrm>
            <a:off x="7196455" y="4616450"/>
            <a:ext cx="4783455" cy="450850"/>
          </a:xfrm>
          <a:prstGeom prst="rect">
            <a:avLst/>
          </a:prstGeom>
          <a:noFill/>
        </p:spPr>
        <p:txBody>
          <a:bodyPr wrap="square" rtlCol="0">
            <a:noAutofit/>
          </a:bodyPr>
          <a:p>
            <a:pPr>
              <a:lnSpc>
                <a:spcPct val="130000"/>
              </a:lnSpc>
            </a:pP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建图模式下，点击右上角保存地图按钮保存地图。</a:t>
            </a:r>
            <a:endParaRPr lang="zh-CN" sz="1600" dirty="0" smtClean="0">
              <a:solidFill>
                <a:schemeClr val="tx1"/>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trips(down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67024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defTabSz="914400">
              <a:lnSpc>
                <a:spcPct val="130000"/>
              </a:lnSpc>
              <a:spcBef>
                <a:spcPct val="20000"/>
              </a:spcBef>
              <a:buClrTx/>
              <a:buSzTx/>
              <a:buNone/>
            </a:pP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2.3 </a:t>
            </a:r>
            <a:r>
              <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使用</a:t>
            </a: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Ubuntu</a:t>
            </a:r>
            <a:r>
              <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客户端软件操作机器人建图</a:t>
            </a:r>
            <a:endPar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2" name="文本框 1"/>
          <p:cNvSpPr txBox="1"/>
          <p:nvPr/>
        </p:nvSpPr>
        <p:spPr>
          <a:xfrm>
            <a:off x="533400" y="922020"/>
            <a:ext cx="10885170" cy="4570730"/>
          </a:xfrm>
          <a:prstGeom prst="rect">
            <a:avLst/>
          </a:prstGeom>
          <a:noFill/>
        </p:spPr>
        <p:txBody>
          <a:bodyPr wrap="square" rtlCol="0">
            <a:spAutoFit/>
          </a:bodyPr>
          <a:p>
            <a:pPr>
              <a:lnSpc>
                <a:spcPct val="130000"/>
              </a:lnSpc>
            </a:pPr>
            <a:r>
              <a:rPr lang="en-US" altLang="zh-CN" sz="1600" u="sng" dirty="0" smtClean="0">
                <a:latin typeface="华文楷体" panose="02010600040101010101" charset="-122"/>
                <a:ea typeface="华文楷体" panose="02010600040101010101" charset="-122"/>
                <a:cs typeface="华文楷体" panose="02010600040101010101" charset="-122"/>
                <a:sym typeface="+mn-ea"/>
              </a:rPr>
              <a:t>LEO</a:t>
            </a:r>
            <a:r>
              <a:rPr lang="zh-CN" altLang="en-US" sz="1600" u="sng" dirty="0" smtClean="0">
                <a:latin typeface="华文楷体" panose="02010600040101010101" charset="-122"/>
                <a:ea typeface="华文楷体" panose="02010600040101010101" charset="-122"/>
                <a:cs typeface="华文楷体" panose="02010600040101010101" charset="-122"/>
                <a:sym typeface="+mn-ea"/>
              </a:rPr>
              <a:t>还支持</a:t>
            </a:r>
            <a:r>
              <a:rPr lang="en-US" sz="1600" u="sng" dirty="0" smtClean="0">
                <a:latin typeface="华文楷体" panose="02010600040101010101" charset="-122"/>
                <a:ea typeface="华文楷体" panose="02010600040101010101" charset="-122"/>
                <a:cs typeface="华文楷体" panose="02010600040101010101" charset="-122"/>
                <a:sym typeface="+mn-ea"/>
              </a:rPr>
              <a:t>Ubuntu</a:t>
            </a:r>
            <a:r>
              <a:rPr lang="zh-CN" altLang="en-US" sz="1600" u="sng" dirty="0" smtClean="0">
                <a:latin typeface="华文楷体" panose="02010600040101010101" charset="-122"/>
                <a:ea typeface="华文楷体" panose="02010600040101010101" charset="-122"/>
                <a:cs typeface="华文楷体" panose="02010600040101010101" charset="-122"/>
                <a:sym typeface="+mn-ea"/>
              </a:rPr>
              <a:t>客户端软件来控制它进行建图。</a:t>
            </a:r>
            <a:endParaRPr lang="zh-CN" sz="1600" dirty="0" smtClean="0">
              <a:solidFill>
                <a:srgbClr val="0070C0"/>
              </a:solidFill>
              <a:latin typeface="华文楷体" panose="02010600040101010101" charset="-122"/>
              <a:ea typeface="华文楷体" panose="02010600040101010101" charset="-122"/>
              <a:cs typeface="华文楷体" panose="02010600040101010101" charset="-122"/>
            </a:endParaRPr>
          </a:p>
          <a:p>
            <a:pPr>
              <a:lnSpc>
                <a:spcPct val="130000"/>
              </a:lnSpc>
            </a:pPr>
            <a:r>
              <a:rPr lang="zh-CN" sz="1600" dirty="0" smtClean="0">
                <a:solidFill>
                  <a:srgbClr val="0070C0"/>
                </a:solidFill>
                <a:latin typeface="华文楷体" panose="02010600040101010101" charset="-122"/>
                <a:ea typeface="华文楷体" panose="02010600040101010101" charset="-122"/>
                <a:cs typeface="华文楷体" panose="02010600040101010101" charset="-122"/>
              </a:rPr>
              <a:t>◆</a:t>
            </a:r>
            <a:r>
              <a:rPr lang="en-US" altLang="zh-CN" sz="1600" dirty="0" smtClean="0">
                <a:solidFill>
                  <a:srgbClr val="0070C0"/>
                </a:solidFill>
                <a:latin typeface="华文楷体" panose="02010600040101010101" charset="-122"/>
                <a:ea typeface="华文楷体" panose="02010600040101010101" charset="-122"/>
                <a:cs typeface="华文楷体" panose="02010600040101010101" charset="-122"/>
              </a:rPr>
              <a:t> </a:t>
            </a: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一种方式是使用</a:t>
            </a:r>
            <a:r>
              <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rPr>
              <a:t>RosStudio</a:t>
            </a:r>
            <a:r>
              <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rPr>
              <a:t>软件中的客户端插件，</a:t>
            </a: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不过这种方式有一些局限性，对系统用户名和运行环境有一些要求，所以初学者通常是在我们提供的</a:t>
            </a:r>
            <a:r>
              <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rPr>
              <a:t>Ubuntu</a:t>
            </a:r>
            <a:r>
              <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rPr>
              <a:t>虚拟机上运行</a:t>
            </a:r>
            <a:r>
              <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rPr>
              <a:t>RosStudio</a:t>
            </a: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，但既然有</a:t>
            </a:r>
            <a:r>
              <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rPr>
              <a:t>windows</a:t>
            </a:r>
            <a:r>
              <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rPr>
              <a:t>系统电脑，</a:t>
            </a: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那这样就直接使用</a:t>
            </a:r>
            <a:r>
              <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rPr>
              <a:t>Windows</a:t>
            </a:r>
            <a:r>
              <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rPr>
              <a:t>的客户端更方便一点。</a:t>
            </a:r>
            <a:endPar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endParaRPr>
          </a:p>
          <a:p>
            <a:pPr>
              <a:lnSpc>
                <a:spcPct val="130000"/>
              </a:lnSpc>
            </a:pPr>
            <a:r>
              <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rPr>
              <a:t>另外一种方式是使用</a:t>
            </a:r>
            <a:r>
              <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rPr>
              <a:t>Ubuntu</a:t>
            </a:r>
            <a:r>
              <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rPr>
              <a:t>版本的客户端软件来操作，需要安装一些运行环境。</a:t>
            </a:r>
            <a:endPar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endParaRPr>
          </a:p>
          <a:p>
            <a:pPr>
              <a:lnSpc>
                <a:spcPct val="130000"/>
              </a:lnSpc>
            </a:pPr>
            <a:endPar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endParaRPr>
          </a:p>
          <a:p>
            <a:pPr>
              <a:lnSpc>
                <a:spcPct val="130000"/>
              </a:lnSpc>
            </a:pPr>
            <a:r>
              <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rPr>
              <a:t>这里的两种方式就不放到</a:t>
            </a:r>
            <a:r>
              <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rPr>
              <a:t>PPT</a:t>
            </a:r>
            <a:r>
              <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rPr>
              <a:t>中介绍了，有兴趣的同学或者电脑只安装了</a:t>
            </a:r>
            <a:r>
              <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rPr>
              <a:t>ubuntu</a:t>
            </a:r>
            <a:r>
              <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rPr>
              <a:t>系统的同学，可以在网盘中下载对应的软件和文档。</a:t>
            </a:r>
            <a:endPar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endParaRPr>
          </a:p>
          <a:p>
            <a:pPr>
              <a:lnSpc>
                <a:spcPct val="130000"/>
              </a:lnSpc>
            </a:pPr>
            <a:r>
              <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rPr>
              <a:t>（同理，后面的移动抓取任务设置，也只讲</a:t>
            </a:r>
            <a:r>
              <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rPr>
              <a:t>Windows</a:t>
            </a:r>
            <a:r>
              <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rPr>
              <a:t>下客户端的使用）</a:t>
            </a:r>
            <a:endPar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endParaRPr>
          </a:p>
          <a:p>
            <a:pPr>
              <a:lnSpc>
                <a:spcPct val="130000"/>
              </a:lnSpc>
            </a:pPr>
            <a:endPar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endParaRPr>
          </a:p>
          <a:p>
            <a:pPr>
              <a:lnSpc>
                <a:spcPct val="130000"/>
              </a:lnSpc>
            </a:pPr>
            <a:r>
              <a:rPr 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a:t>
            </a:r>
            <a:r>
              <a:rPr lang="en-US" alt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rPr>
              <a:t>建图总结：</a:t>
            </a:r>
            <a:endPar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endParaRPr>
          </a:p>
          <a:p>
            <a:pPr>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sym typeface="+mn-ea"/>
              </a:rPr>
              <a:t>    </a:t>
            </a:r>
            <a:r>
              <a:rPr lang="zh-CN" altLang="en-US" sz="1600" dirty="0" smtClean="0">
                <a:latin typeface="华文楷体" panose="02010600040101010101" charset="-122"/>
                <a:ea typeface="华文楷体" panose="02010600040101010101" charset="-122"/>
                <a:cs typeface="华文楷体" panose="02010600040101010101" charset="-122"/>
                <a:sym typeface="+mn-ea"/>
              </a:rPr>
              <a:t>要点</a:t>
            </a:r>
            <a:r>
              <a:rPr lang="en-US" altLang="zh-CN" sz="1600" dirty="0" smtClean="0">
                <a:latin typeface="华文楷体" panose="02010600040101010101" charset="-122"/>
                <a:ea typeface="华文楷体" panose="02010600040101010101" charset="-122"/>
                <a:cs typeface="华文楷体" panose="02010600040101010101" charset="-122"/>
                <a:sym typeface="+mn-ea"/>
              </a:rPr>
              <a:t>1</a:t>
            </a:r>
            <a:r>
              <a:rPr lang="zh-CN" altLang="en-US" sz="1600" dirty="0" smtClean="0">
                <a:latin typeface="华文楷体" panose="02010600040101010101" charset="-122"/>
                <a:ea typeface="华文楷体" panose="02010600040101010101" charset="-122"/>
                <a:cs typeface="华文楷体" panose="02010600040101010101" charset="-122"/>
                <a:sym typeface="+mn-ea"/>
              </a:rPr>
              <a:t>：建图时需要使用遥控的方式，不能人为推动或搬动小车建图，以避免里程误差。</a:t>
            </a:r>
            <a:endParaRPr lang="zh-CN" altLang="en-US" sz="1600" dirty="0" smtClean="0">
              <a:latin typeface="华文楷体" panose="02010600040101010101" charset="-122"/>
              <a:ea typeface="华文楷体" panose="02010600040101010101" charset="-122"/>
              <a:cs typeface="华文楷体" panose="02010600040101010101" charset="-122"/>
            </a:endParaRPr>
          </a:p>
          <a:p>
            <a:pPr>
              <a:lnSpc>
                <a:spcPct val="130000"/>
              </a:lnSpc>
            </a:pPr>
            <a:r>
              <a:rPr lang="zh-CN" altLang="en-US" sz="1600" dirty="0" smtClean="0">
                <a:latin typeface="华文楷体" panose="02010600040101010101" charset="-122"/>
                <a:ea typeface="华文楷体" panose="02010600040101010101" charset="-122"/>
                <a:cs typeface="华文楷体" panose="02010600040101010101" charset="-122"/>
                <a:sym typeface="+mn-ea"/>
              </a:rPr>
              <a:t> </a:t>
            </a:r>
            <a:r>
              <a:rPr lang="en-US" altLang="zh-CN" sz="1600" dirty="0" smtClean="0">
                <a:latin typeface="华文楷体" panose="02010600040101010101" charset="-122"/>
                <a:ea typeface="华文楷体" panose="02010600040101010101" charset="-122"/>
                <a:cs typeface="华文楷体" panose="02010600040101010101" charset="-122"/>
                <a:sym typeface="+mn-ea"/>
              </a:rPr>
              <a:t>   </a:t>
            </a:r>
            <a:r>
              <a:rPr lang="zh-CN" altLang="en-US" sz="1600" dirty="0" smtClean="0">
                <a:latin typeface="华文楷体" panose="02010600040101010101" charset="-122"/>
                <a:ea typeface="华文楷体" panose="02010600040101010101" charset="-122"/>
                <a:cs typeface="华文楷体" panose="02010600040101010101" charset="-122"/>
                <a:sym typeface="+mn-ea"/>
              </a:rPr>
              <a:t>要点</a:t>
            </a:r>
            <a:r>
              <a:rPr lang="en-US" altLang="zh-CN" sz="1600" dirty="0" smtClean="0">
                <a:latin typeface="华文楷体" panose="02010600040101010101" charset="-122"/>
                <a:ea typeface="华文楷体" panose="02010600040101010101" charset="-122"/>
                <a:cs typeface="华文楷体" panose="02010600040101010101" charset="-122"/>
                <a:sym typeface="+mn-ea"/>
              </a:rPr>
              <a:t>2</a:t>
            </a:r>
            <a:r>
              <a:rPr lang="zh-CN" altLang="en-US" sz="1600" dirty="0" smtClean="0">
                <a:latin typeface="华文楷体" panose="02010600040101010101" charset="-122"/>
                <a:ea typeface="华文楷体" panose="02010600040101010101" charset="-122"/>
                <a:cs typeface="华文楷体" panose="02010600040101010101" charset="-122"/>
                <a:sym typeface="+mn-ea"/>
              </a:rPr>
              <a:t>：建图时小车移动速度建议不超过</a:t>
            </a:r>
            <a:r>
              <a:rPr lang="en-US" altLang="zh-CN" sz="1600" dirty="0" smtClean="0">
                <a:latin typeface="华文楷体" panose="02010600040101010101" charset="-122"/>
                <a:ea typeface="华文楷体" panose="02010600040101010101" charset="-122"/>
                <a:cs typeface="华文楷体" panose="02010600040101010101" charset="-122"/>
                <a:sym typeface="+mn-ea"/>
              </a:rPr>
              <a:t>0.4m/s</a:t>
            </a:r>
            <a:r>
              <a:rPr lang="zh-CN" altLang="en-US" sz="1600" dirty="0" smtClean="0">
                <a:latin typeface="华文楷体" panose="02010600040101010101" charset="-122"/>
                <a:ea typeface="华文楷体" panose="02010600040101010101" charset="-122"/>
                <a:cs typeface="华文楷体" panose="02010600040101010101" charset="-122"/>
                <a:sym typeface="+mn-ea"/>
              </a:rPr>
              <a:t>，行走时应尽量直行</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原地旋转，不走弧线</a:t>
            </a:r>
            <a:endParaRPr lang="zh-CN" altLang="en-US" sz="1600" dirty="0" smtClean="0">
              <a:latin typeface="华文楷体" panose="02010600040101010101" charset="-122"/>
              <a:ea typeface="华文楷体" panose="02010600040101010101" charset="-122"/>
              <a:cs typeface="华文楷体" panose="02010600040101010101" charset="-122"/>
            </a:endParaRPr>
          </a:p>
          <a:p>
            <a:pPr>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sym typeface="+mn-ea"/>
              </a:rPr>
              <a:t>    </a:t>
            </a:r>
            <a:r>
              <a:rPr lang="zh-CN" altLang="en-US" sz="1600" dirty="0" smtClean="0">
                <a:latin typeface="华文楷体" panose="02010600040101010101" charset="-122"/>
                <a:ea typeface="华文楷体" panose="02010600040101010101" charset="-122"/>
                <a:cs typeface="华文楷体" panose="02010600040101010101" charset="-122"/>
                <a:sym typeface="+mn-ea"/>
              </a:rPr>
              <a:t>要点</a:t>
            </a:r>
            <a:r>
              <a:rPr lang="en-US" altLang="zh-CN" sz="1600" dirty="0" smtClean="0">
                <a:latin typeface="华文楷体" panose="02010600040101010101" charset="-122"/>
                <a:ea typeface="华文楷体" panose="02010600040101010101" charset="-122"/>
                <a:cs typeface="华文楷体" panose="02010600040101010101" charset="-122"/>
                <a:sym typeface="+mn-ea"/>
              </a:rPr>
              <a:t>3</a:t>
            </a:r>
            <a:r>
              <a:rPr lang="zh-CN" altLang="en-US" sz="1600" dirty="0" smtClean="0">
                <a:latin typeface="华文楷体" panose="02010600040101010101" charset="-122"/>
                <a:ea typeface="华文楷体" panose="02010600040101010101" charset="-122"/>
                <a:cs typeface="华文楷体" panose="02010600040101010101" charset="-122"/>
                <a:sym typeface="+mn-ea"/>
              </a:rPr>
              <a:t>：建图时为保证建图效果，建图出发位置应尽量平行于长直墙体。</a:t>
            </a:r>
            <a:endPar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678688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defTabSz="914400">
              <a:lnSpc>
                <a:spcPct val="130000"/>
              </a:lnSpc>
              <a:spcBef>
                <a:spcPct val="20000"/>
              </a:spcBef>
              <a:buClrTx/>
              <a:buSzTx/>
              <a:buNone/>
            </a:pPr>
            <a:r>
              <a:rPr 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3.1 </a:t>
            </a:r>
            <a:r>
              <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使用</a:t>
            </a: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Windows</a:t>
            </a:r>
            <a:r>
              <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客户端软件设置移动抓取任务</a:t>
            </a:r>
            <a:endPar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3" name="文本框 2"/>
          <p:cNvSpPr txBox="1"/>
          <p:nvPr/>
        </p:nvSpPr>
        <p:spPr>
          <a:xfrm>
            <a:off x="571500" y="890270"/>
            <a:ext cx="5410200" cy="2183765"/>
          </a:xfrm>
          <a:prstGeom prst="rect">
            <a:avLst/>
          </a:prstGeom>
          <a:noFill/>
          <a:ln>
            <a:noFill/>
          </a:ln>
        </p:spPr>
        <p:txBody>
          <a:bodyPr wrap="square" rtlCol="0">
            <a:spAutoFit/>
          </a:bodyPr>
          <a:p>
            <a:pPr algn="l"/>
            <a:r>
              <a:rPr lang="zh-CN" sz="1600">
                <a:latin typeface="华文楷体" panose="02010600040101010101" charset="-122"/>
                <a:ea typeface="华文楷体" panose="02010600040101010101" charset="-122"/>
                <a:cs typeface="华文楷体" panose="02010600040101010101" charset="-122"/>
                <a:sym typeface="+mn-ea"/>
              </a:rPr>
              <a:t>此处认为建图已经完成。</a:t>
            </a:r>
            <a:endParaRPr lang="zh-CN" sz="1600">
              <a:latin typeface="华文楷体" panose="02010600040101010101" charset="-122"/>
              <a:ea typeface="华文楷体" panose="02010600040101010101" charset="-122"/>
              <a:cs typeface="华文楷体" panose="02010600040101010101" charset="-122"/>
              <a:sym typeface="+mn-ea"/>
            </a:endParaRPr>
          </a:p>
          <a:p>
            <a:pPr algn="l"/>
            <a:r>
              <a:rPr lang="zh-CN" sz="2000" b="1">
                <a:latin typeface="华文楷体" panose="02010600040101010101" charset="-122"/>
                <a:ea typeface="华文楷体" panose="02010600040101010101" charset="-122"/>
                <a:cs typeface="华文楷体" panose="02010600040101010101" charset="-122"/>
                <a:sym typeface="+mn-ea"/>
              </a:rPr>
              <a:t>设置移动抓取任务前的</a:t>
            </a:r>
            <a:r>
              <a:rPr lang="en-US" altLang="zh-CN" sz="2000" b="1">
                <a:latin typeface="华文楷体" panose="02010600040101010101" charset="-122"/>
                <a:ea typeface="华文楷体" panose="02010600040101010101" charset="-122"/>
                <a:cs typeface="华文楷体" panose="02010600040101010101" charset="-122"/>
                <a:sym typeface="+mn-ea"/>
              </a:rPr>
              <a:t>3</a:t>
            </a:r>
            <a:r>
              <a:rPr lang="zh-CN" altLang="en-US" sz="2000" b="1">
                <a:latin typeface="华文楷体" panose="02010600040101010101" charset="-122"/>
                <a:ea typeface="华文楷体" panose="02010600040101010101" charset="-122"/>
                <a:cs typeface="华文楷体" panose="02010600040101010101" charset="-122"/>
                <a:sym typeface="+mn-ea"/>
              </a:rPr>
              <a:t>个准备步骤</a:t>
            </a:r>
            <a:r>
              <a:rPr lang="zh-CN" sz="2000" b="1">
                <a:latin typeface="华文楷体" panose="02010600040101010101" charset="-122"/>
                <a:ea typeface="华文楷体" panose="02010600040101010101" charset="-122"/>
                <a:cs typeface="华文楷体" panose="02010600040101010101" charset="-122"/>
                <a:sym typeface="+mn-ea"/>
              </a:rPr>
              <a:t>：</a:t>
            </a:r>
            <a:endParaRPr lang="zh-CN" sz="2000" b="1">
              <a:latin typeface="华文楷体" panose="02010600040101010101" charset="-122"/>
              <a:ea typeface="华文楷体" panose="02010600040101010101" charset="-122"/>
              <a:cs typeface="华文楷体" panose="02010600040101010101" charset="-122"/>
              <a:sym typeface="+mn-ea"/>
            </a:endParaRPr>
          </a:p>
          <a:p>
            <a:pPr algn="l"/>
            <a:endParaRPr lang="zh-CN" sz="2000" b="1">
              <a:latin typeface="华文楷体" panose="02010600040101010101" charset="-122"/>
              <a:ea typeface="华文楷体" panose="02010600040101010101" charset="-122"/>
              <a:cs typeface="华文楷体" panose="02010600040101010101" charset="-122"/>
              <a:sym typeface="+mn-ea"/>
            </a:endParaRPr>
          </a:p>
          <a:p>
            <a:pPr algn="l"/>
            <a:r>
              <a:rPr lang="zh-CN" sz="1600" b="1">
                <a:latin typeface="华文楷体" panose="02010600040101010101" charset="-122"/>
                <a:ea typeface="华文楷体" panose="02010600040101010101" charset="-122"/>
                <a:cs typeface="华文楷体" panose="02010600040101010101" charset="-122"/>
                <a:sym typeface="+mn-ea"/>
              </a:rPr>
              <a:t>步骤</a:t>
            </a:r>
            <a:r>
              <a:rPr lang="en-US" altLang="zh-CN" sz="1600" b="1">
                <a:latin typeface="华文楷体" panose="02010600040101010101" charset="-122"/>
                <a:ea typeface="华文楷体" panose="02010600040101010101" charset="-122"/>
                <a:cs typeface="华文楷体" panose="02010600040101010101" charset="-122"/>
                <a:sym typeface="+mn-ea"/>
              </a:rPr>
              <a:t>1</a:t>
            </a:r>
            <a:r>
              <a:rPr lang="zh-CN" altLang="en-US" sz="1600" b="1">
                <a:latin typeface="华文楷体" panose="02010600040101010101" charset="-122"/>
                <a:ea typeface="华文楷体" panose="02010600040101010101" charset="-122"/>
                <a:cs typeface="华文楷体" panose="02010600040101010101" charset="-122"/>
                <a:sym typeface="+mn-ea"/>
              </a:rPr>
              <a:t>：归零机械臂</a:t>
            </a:r>
            <a:endParaRPr lang="zh-CN" altLang="en-US" sz="1600" b="1">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    LEO</a:t>
            </a:r>
            <a:r>
              <a:rPr lang="zh-CN" altLang="en-US" sz="1600" dirty="0" smtClean="0">
                <a:latin typeface="华文楷体" panose="02010600040101010101" charset="-122"/>
                <a:ea typeface="华文楷体" panose="02010600040101010101" charset="-122"/>
                <a:cs typeface="华文楷体" panose="02010600040101010101" charset="-122"/>
                <a:sym typeface="+mn-ea"/>
              </a:rPr>
              <a:t>开机后，在使用机械臂前需要给机械臂归零。</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latin typeface="华文楷体" panose="02010600040101010101" charset="-122"/>
                <a:ea typeface="华文楷体" panose="02010600040101010101" charset="-122"/>
                <a:cs typeface="华文楷体" panose="02010600040101010101" charset="-122"/>
                <a:sym typeface="+mn-ea"/>
              </a:rPr>
              <a:t>（除此之外，拔插机械臂的电源线、关闭机械臂的</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latin typeface="华文楷体" panose="02010600040101010101" charset="-122"/>
                <a:ea typeface="华文楷体" panose="02010600040101010101" charset="-122"/>
                <a:cs typeface="华文楷体" panose="02010600040101010101" charset="-122"/>
                <a:sym typeface="+mn-ea"/>
              </a:rPr>
              <a:t> </a:t>
            </a:r>
            <a:r>
              <a:rPr lang="en-US" altLang="zh-CN" sz="1600" dirty="0" smtClean="0">
                <a:latin typeface="华文楷体" panose="02010600040101010101" charset="-122"/>
                <a:ea typeface="华文楷体" panose="02010600040101010101" charset="-122"/>
                <a:cs typeface="华文楷体" panose="02010600040101010101" charset="-122"/>
                <a:sym typeface="+mn-ea"/>
              </a:rPr>
              <a:t>   </a:t>
            </a:r>
            <a:r>
              <a:rPr lang="zh-CN" altLang="en-US" sz="1600" dirty="0" smtClean="0">
                <a:latin typeface="华文楷体" panose="02010600040101010101" charset="-122"/>
                <a:ea typeface="华文楷体" panose="02010600040101010101" charset="-122"/>
                <a:cs typeface="华文楷体" panose="02010600040101010101" charset="-122"/>
                <a:sym typeface="+mn-ea"/>
              </a:rPr>
              <a:t>电源后，都需要进行再次归零）</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zh-CN" altLang="en-US" sz="1600" b="1" dirty="0" smtClean="0">
              <a:latin typeface="华文楷体" panose="02010600040101010101" charset="-122"/>
              <a:ea typeface="华文楷体" panose="02010600040101010101" charset="-122"/>
              <a:cs typeface="华文楷体" panose="02010600040101010101" charset="-122"/>
              <a:sym typeface="+mn-ea"/>
            </a:endParaRPr>
          </a:p>
        </p:txBody>
      </p:sp>
      <p:sp>
        <p:nvSpPr>
          <p:cNvPr id="7" name="文本框 6"/>
          <p:cNvSpPr txBox="1"/>
          <p:nvPr/>
        </p:nvSpPr>
        <p:spPr>
          <a:xfrm>
            <a:off x="571500" y="3074035"/>
            <a:ext cx="5410200" cy="1076325"/>
          </a:xfrm>
          <a:prstGeom prst="rect">
            <a:avLst/>
          </a:prstGeom>
          <a:noFill/>
          <a:ln>
            <a:noFill/>
          </a:ln>
        </p:spPr>
        <p:txBody>
          <a:bodyPr wrap="square" rtlCol="0">
            <a:spAutoFit/>
          </a:bodyPr>
          <a:p>
            <a:pPr algn="l"/>
            <a:r>
              <a:rPr lang="zh-CN" altLang="en-US" sz="1600" b="1" dirty="0" smtClean="0">
                <a:latin typeface="华文楷体" panose="02010600040101010101" charset="-122"/>
                <a:ea typeface="华文楷体" panose="02010600040101010101" charset="-122"/>
                <a:cs typeface="华文楷体" panose="02010600040101010101" charset="-122"/>
                <a:sym typeface="+mn-ea"/>
              </a:rPr>
              <a:t>步骤</a:t>
            </a:r>
            <a:r>
              <a:rPr lang="en-US" altLang="zh-CN" sz="1600" b="1" dirty="0" smtClean="0">
                <a:latin typeface="华文楷体" panose="02010600040101010101" charset="-122"/>
                <a:ea typeface="华文楷体" panose="02010600040101010101" charset="-122"/>
                <a:cs typeface="华文楷体" panose="02010600040101010101" charset="-122"/>
                <a:sym typeface="+mn-ea"/>
              </a:rPr>
              <a:t>2</a:t>
            </a:r>
            <a:r>
              <a:rPr lang="zh-CN" altLang="en-US" sz="1600" b="1" dirty="0" smtClean="0">
                <a:latin typeface="华文楷体" panose="02010600040101010101" charset="-122"/>
                <a:ea typeface="华文楷体" panose="02010600040101010101" charset="-122"/>
                <a:cs typeface="华文楷体" panose="02010600040101010101" charset="-122"/>
                <a:sym typeface="+mn-ea"/>
              </a:rPr>
              <a:t>：机械臂回到</a:t>
            </a:r>
            <a:r>
              <a:rPr lang="en-US" altLang="zh-CN" sz="1600" b="1" dirty="0" smtClean="0">
                <a:latin typeface="华文楷体" panose="02010600040101010101" charset="-122"/>
                <a:ea typeface="华文楷体" panose="02010600040101010101" charset="-122"/>
                <a:cs typeface="华文楷体" panose="02010600040101010101" charset="-122"/>
                <a:sym typeface="+mn-ea"/>
              </a:rPr>
              <a:t>Home</a:t>
            </a:r>
            <a:r>
              <a:rPr lang="zh-CN" altLang="en-US" sz="1600" b="1" dirty="0" smtClean="0">
                <a:latin typeface="华文楷体" panose="02010600040101010101" charset="-122"/>
                <a:ea typeface="华文楷体" panose="02010600040101010101" charset="-122"/>
                <a:cs typeface="华文楷体" panose="02010600040101010101" charset="-122"/>
                <a:sym typeface="+mn-ea"/>
              </a:rPr>
              <a:t>位</a:t>
            </a:r>
            <a:endParaRPr lang="zh-CN" altLang="en-US" sz="1600" b="1"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    </a:t>
            </a:r>
            <a:r>
              <a:rPr lang="zh-CN" altLang="en-US" sz="1600" dirty="0" smtClean="0">
                <a:latin typeface="华文楷体" panose="02010600040101010101" charset="-122"/>
                <a:ea typeface="华文楷体" panose="02010600040101010101" charset="-122"/>
                <a:cs typeface="华文楷体" panose="02010600040101010101" charset="-122"/>
                <a:sym typeface="+mn-ea"/>
              </a:rPr>
              <a:t>让机械臂回到机器人前方的等待位置，</a:t>
            </a:r>
            <a:r>
              <a:rPr lang="en-US" altLang="zh-CN" sz="1600" dirty="0" smtClean="0">
                <a:latin typeface="华文楷体" panose="02010600040101010101" charset="-122"/>
                <a:ea typeface="华文楷体" panose="02010600040101010101" charset="-122"/>
                <a:cs typeface="华文楷体" panose="02010600040101010101" charset="-122"/>
                <a:sym typeface="+mn-ea"/>
              </a:rPr>
              <a:t>避免机器人移动</a:t>
            </a:r>
            <a:r>
              <a:rPr lang="zh-CN" altLang="en-US" sz="1600" dirty="0" smtClean="0">
                <a:latin typeface="华文楷体" panose="02010600040101010101" charset="-122"/>
                <a:ea typeface="华文楷体" panose="02010600040101010101" charset="-122"/>
                <a:cs typeface="华文楷体" panose="02010600040101010101" charset="-122"/>
                <a:sym typeface="+mn-ea"/>
              </a:rPr>
              <a:t>过程中机械臂</a:t>
            </a:r>
            <a:r>
              <a:rPr lang="en-US" altLang="zh-CN" sz="1600" dirty="0" smtClean="0">
                <a:latin typeface="华文楷体" panose="02010600040101010101" charset="-122"/>
                <a:ea typeface="华文楷体" panose="02010600040101010101" charset="-122"/>
                <a:cs typeface="华文楷体" panose="02010600040101010101" charset="-122"/>
                <a:sym typeface="+mn-ea"/>
              </a:rPr>
              <a:t>撞到障碍物</a:t>
            </a:r>
            <a:r>
              <a:rPr lang="zh-CN" altLang="en-US" sz="1600" dirty="0" smtClean="0">
                <a:latin typeface="华文楷体" panose="02010600040101010101" charset="-122"/>
                <a:ea typeface="华文楷体" panose="02010600040101010101" charset="-122"/>
                <a:cs typeface="华文楷体" panose="02010600040101010101" charset="-122"/>
                <a:sym typeface="+mn-ea"/>
              </a:rPr>
              <a:t>。</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p:txBody>
      </p:sp>
      <p:sp>
        <p:nvSpPr>
          <p:cNvPr id="8" name="文本框 7"/>
          <p:cNvSpPr txBox="1"/>
          <p:nvPr/>
        </p:nvSpPr>
        <p:spPr>
          <a:xfrm>
            <a:off x="571500" y="4150360"/>
            <a:ext cx="5410200" cy="2061210"/>
          </a:xfrm>
          <a:prstGeom prst="rect">
            <a:avLst/>
          </a:prstGeom>
          <a:noFill/>
          <a:ln>
            <a:noFill/>
          </a:ln>
        </p:spPr>
        <p:txBody>
          <a:bodyPr wrap="square" rtlCol="0">
            <a:spAutoFit/>
          </a:bodyPr>
          <a:p>
            <a:pPr algn="l"/>
            <a:r>
              <a:rPr lang="zh-CN" altLang="en-US" sz="1600" b="1" dirty="0" smtClean="0">
                <a:latin typeface="华文楷体" panose="02010600040101010101" charset="-122"/>
                <a:ea typeface="华文楷体" panose="02010600040101010101" charset="-122"/>
                <a:cs typeface="华文楷体" panose="02010600040101010101" charset="-122"/>
                <a:sym typeface="+mn-ea"/>
              </a:rPr>
              <a:t>步骤</a:t>
            </a:r>
            <a:r>
              <a:rPr lang="en-US" altLang="zh-CN" sz="1600" b="1" dirty="0" smtClean="0">
                <a:latin typeface="华文楷体" panose="02010600040101010101" charset="-122"/>
                <a:ea typeface="华文楷体" panose="02010600040101010101" charset="-122"/>
                <a:cs typeface="华文楷体" panose="02010600040101010101" charset="-122"/>
                <a:sym typeface="+mn-ea"/>
              </a:rPr>
              <a:t>3</a:t>
            </a:r>
            <a:r>
              <a:rPr lang="zh-CN" altLang="en-US" sz="1600" b="1" dirty="0" smtClean="0">
                <a:latin typeface="华文楷体" panose="02010600040101010101" charset="-122"/>
                <a:ea typeface="华文楷体" panose="02010600040101010101" charset="-122"/>
                <a:cs typeface="华文楷体" panose="02010600040101010101" charset="-122"/>
                <a:sym typeface="+mn-ea"/>
              </a:rPr>
              <a:t>：</a:t>
            </a:r>
            <a:r>
              <a:rPr lang="zh-CN" sz="1600" b="1" dirty="0" smtClean="0">
                <a:latin typeface="华文楷体" panose="02010600040101010101" charset="-122"/>
                <a:ea typeface="华文楷体" panose="02010600040101010101" charset="-122"/>
                <a:cs typeface="华文楷体" panose="02010600040101010101" charset="-122"/>
                <a:sym typeface="+mn-ea"/>
              </a:rPr>
              <a:t>测试原地抓取和原地释放</a:t>
            </a:r>
            <a:endParaRPr lang="zh-CN" altLang="en-US" sz="1600" b="1"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    </a:t>
            </a:r>
            <a:r>
              <a:rPr lang="zh-CN" altLang="en-US" sz="1600" b="1" dirty="0" smtClean="0">
                <a:solidFill>
                  <a:srgbClr val="FF0000"/>
                </a:solidFill>
                <a:latin typeface="华文楷体" panose="02010600040101010101" charset="-122"/>
                <a:ea typeface="华文楷体" panose="02010600040101010101" charset="-122"/>
                <a:cs typeface="华文楷体" panose="02010600040101010101" charset="-122"/>
                <a:sym typeface="+mn-ea"/>
              </a:rPr>
              <a:t>首次</a:t>
            </a:r>
            <a:r>
              <a:rPr lang="zh-CN" altLang="en-US" sz="1600" dirty="0" smtClean="0">
                <a:latin typeface="华文楷体" panose="02010600040101010101" charset="-122"/>
                <a:ea typeface="华文楷体" panose="02010600040101010101" charset="-122"/>
                <a:cs typeface="华文楷体" panose="02010600040101010101" charset="-122"/>
                <a:sym typeface="+mn-ea"/>
              </a:rPr>
              <a:t>使用</a:t>
            </a:r>
            <a:r>
              <a:rPr lang="en-US" altLang="zh-CN" sz="1600" dirty="0" smtClean="0">
                <a:latin typeface="华文楷体" panose="02010600040101010101" charset="-122"/>
                <a:ea typeface="华文楷体" panose="02010600040101010101" charset="-122"/>
                <a:cs typeface="华文楷体" panose="02010600040101010101" charset="-122"/>
                <a:sym typeface="+mn-ea"/>
              </a:rPr>
              <a:t>LEO</a:t>
            </a:r>
            <a:r>
              <a:rPr lang="zh-CN" altLang="en-US" sz="1600" dirty="0" smtClean="0">
                <a:latin typeface="华文楷体" panose="02010600040101010101" charset="-122"/>
                <a:ea typeface="华文楷体" panose="02010600040101010101" charset="-122"/>
                <a:cs typeface="华文楷体" panose="02010600040101010101" charset="-122"/>
                <a:sym typeface="+mn-ea"/>
              </a:rPr>
              <a:t>进行移动抓取前，需测试原地抓取精度，调节</a:t>
            </a:r>
            <a:r>
              <a:rPr lang="zh-CN" altLang="en-US" sz="1600" u="sng" dirty="0" smtClean="0">
                <a:latin typeface="华文楷体" panose="02010600040101010101" charset="-122"/>
                <a:ea typeface="华文楷体" panose="02010600040101010101" charset="-122"/>
                <a:cs typeface="华文楷体" panose="02010600040101010101" charset="-122"/>
                <a:sym typeface="+mn-ea"/>
              </a:rPr>
              <a:t>摄像头参数</a:t>
            </a:r>
            <a:r>
              <a:rPr lang="zh-CN" altLang="en-US" sz="1600" dirty="0" smtClean="0">
                <a:latin typeface="华文楷体" panose="02010600040101010101" charset="-122"/>
                <a:ea typeface="华文楷体" panose="02010600040101010101" charset="-122"/>
                <a:cs typeface="华文楷体" panose="02010600040101010101" charset="-122"/>
                <a:sym typeface="+mn-ea"/>
              </a:rPr>
              <a:t>和</a:t>
            </a:r>
            <a:r>
              <a:rPr lang="zh-CN" altLang="en-US" sz="1600" u="sng" dirty="0" smtClean="0">
                <a:latin typeface="华文楷体" panose="02010600040101010101" charset="-122"/>
                <a:ea typeface="华文楷体" panose="02010600040101010101" charset="-122"/>
                <a:cs typeface="华文楷体" panose="02010600040101010101" charset="-122"/>
                <a:sym typeface="+mn-ea"/>
              </a:rPr>
              <a:t>默认抓取参数</a:t>
            </a:r>
            <a:r>
              <a:rPr lang="en-US" altLang="zh-CN" sz="1600" dirty="0" smtClean="0">
                <a:latin typeface="华文楷体" panose="02010600040101010101" charset="-122"/>
                <a:ea typeface="华文楷体" panose="02010600040101010101" charset="-122"/>
                <a:cs typeface="华文楷体" panose="02010600040101010101" charset="-122"/>
                <a:sym typeface="+mn-ea"/>
              </a:rPr>
              <a:t>(/home/eaibot/moveit_ws/src/moveit/visual_grab/config/default.yaml)</a:t>
            </a:r>
            <a:r>
              <a:rPr lang="zh-CN" altLang="en-US" sz="1600" dirty="0" smtClean="0">
                <a:latin typeface="华文楷体" panose="02010600040101010101" charset="-122"/>
                <a:ea typeface="华文楷体" panose="02010600040101010101" charset="-122"/>
                <a:cs typeface="华文楷体" panose="02010600040101010101" charset="-122"/>
                <a:sym typeface="+mn-ea"/>
              </a:rPr>
              <a:t>，使得</a:t>
            </a:r>
            <a:r>
              <a:rPr lang="en-US" altLang="zh-CN" sz="1600" dirty="0" smtClean="0">
                <a:latin typeface="华文楷体" panose="02010600040101010101" charset="-122"/>
                <a:ea typeface="华文楷体" panose="02010600040101010101" charset="-122"/>
                <a:cs typeface="华文楷体" panose="02010600040101010101" charset="-122"/>
                <a:sym typeface="+mn-ea"/>
              </a:rPr>
              <a:t>LEO</a:t>
            </a:r>
            <a:r>
              <a:rPr lang="zh-CN" altLang="en-US" sz="1600" dirty="0" smtClean="0">
                <a:latin typeface="华文楷体" panose="02010600040101010101" charset="-122"/>
                <a:ea typeface="华文楷体" panose="02010600040101010101" charset="-122"/>
                <a:cs typeface="华文楷体" panose="02010600040101010101" charset="-122"/>
                <a:sym typeface="+mn-ea"/>
              </a:rPr>
              <a:t>能够准确地识别小方块的二维码并进行抓取</a:t>
            </a:r>
            <a:r>
              <a:rPr lang="zh-CN" sz="1600" dirty="0" smtClean="0">
                <a:latin typeface="华文楷体" panose="02010600040101010101" charset="-122"/>
                <a:ea typeface="华文楷体" panose="02010600040101010101" charset="-122"/>
                <a:cs typeface="华文楷体" panose="02010600040101010101" charset="-122"/>
                <a:sym typeface="+mn-ea"/>
              </a:rPr>
              <a:t>。</a:t>
            </a:r>
            <a:r>
              <a:rPr lang="en-US" altLang="zh-CN" sz="1600" dirty="0" smtClean="0">
                <a:latin typeface="华文楷体" panose="02010600040101010101" charset="-122"/>
                <a:ea typeface="华文楷体" panose="02010600040101010101" charset="-122"/>
                <a:cs typeface="华文楷体" panose="02010600040101010101" charset="-122"/>
                <a:sym typeface="+mn-ea"/>
              </a:rPr>
              <a:t> </a:t>
            </a:r>
            <a:r>
              <a:rPr lang="zh-CN" altLang="en-US" sz="1600" dirty="0" smtClean="0">
                <a:latin typeface="华文楷体" panose="02010600040101010101" charset="-122"/>
                <a:ea typeface="华文楷体" panose="02010600040101010101" charset="-122"/>
                <a:cs typeface="华文楷体" panose="02010600040101010101" charset="-122"/>
                <a:sym typeface="+mn-ea"/>
              </a:rPr>
              <a:t>如果已经完成了这个步骤，以后再次使用时，可以跳过此步骤。</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p:txBody>
      </p:sp>
      <p:pic>
        <p:nvPicPr>
          <p:cNvPr id="9" name="图片 8"/>
          <p:cNvPicPr>
            <a:picLocks noChangeAspect="1"/>
          </p:cNvPicPr>
          <p:nvPr>
            <p:custDataLst>
              <p:tags r:id="rId1"/>
            </p:custDataLst>
          </p:nvPr>
        </p:nvPicPr>
        <p:blipFill>
          <a:blip r:embed="rId2"/>
          <a:stretch>
            <a:fillRect/>
          </a:stretch>
        </p:blipFill>
        <p:spPr>
          <a:xfrm>
            <a:off x="5981700" y="1195705"/>
            <a:ext cx="5810885" cy="3355975"/>
          </a:xfrm>
          <a:prstGeom prst="rect">
            <a:avLst/>
          </a:prstGeom>
        </p:spPr>
      </p:pic>
      <p:cxnSp>
        <p:nvCxnSpPr>
          <p:cNvPr id="10" name="直接箭头连接符 9"/>
          <p:cNvCxnSpPr/>
          <p:nvPr/>
        </p:nvCxnSpPr>
        <p:spPr>
          <a:xfrm>
            <a:off x="9337675" y="610235"/>
            <a:ext cx="432435" cy="1570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720330" y="338455"/>
            <a:ext cx="3427730" cy="730885"/>
          </a:xfrm>
          <a:prstGeom prst="rect">
            <a:avLst/>
          </a:prstGeom>
          <a:noFill/>
        </p:spPr>
        <p:txBody>
          <a:bodyPr wrap="square" rtlCol="0">
            <a:spAutoFit/>
          </a:bodyPr>
          <a:p>
            <a:pPr>
              <a:lnSpc>
                <a:spcPct val="130000"/>
              </a:lnSpc>
            </a:pPr>
            <a:r>
              <a:rPr lang="zh-CN" altLang="en-US" sz="1600" b="1" dirty="0" smtClean="0">
                <a:latin typeface="华文楷体" panose="02010600040101010101" charset="-122"/>
                <a:ea typeface="华文楷体" panose="02010600040101010101" charset="-122"/>
                <a:cs typeface="华文楷体" panose="02010600040101010101" charset="-122"/>
                <a:sym typeface="+mn-ea"/>
              </a:rPr>
              <a:t>后面讲的</a:t>
            </a:r>
            <a:r>
              <a:rPr lang="en-US" altLang="zh-CN" sz="1600" b="1" dirty="0" smtClean="0">
                <a:latin typeface="华文楷体" panose="02010600040101010101" charset="-122"/>
                <a:ea typeface="华文楷体" panose="02010600040101010101" charset="-122"/>
                <a:cs typeface="华文楷体" panose="02010600040101010101" charset="-122"/>
                <a:sym typeface="+mn-ea"/>
              </a:rPr>
              <a:t>TCP</a:t>
            </a:r>
            <a:r>
              <a:rPr lang="zh-CN" altLang="en-US" sz="1600" b="1" dirty="0" smtClean="0">
                <a:latin typeface="华文楷体" panose="02010600040101010101" charset="-122"/>
                <a:ea typeface="华文楷体" panose="02010600040101010101" charset="-122"/>
                <a:cs typeface="华文楷体" panose="02010600040101010101" charset="-122"/>
              </a:rPr>
              <a:t>自定义任务也需要事先调节好这个参数</a:t>
            </a:r>
            <a:endParaRPr lang="zh-CN" altLang="en-US" sz="1600" b="1" dirty="0" smtClean="0">
              <a:latin typeface="华文楷体" panose="02010600040101010101" charset="-122"/>
              <a:ea typeface="华文楷体" panose="02010600040101010101" charset="-122"/>
              <a:cs typeface="华文楷体" panose="02010600040101010101" charset="-122"/>
            </a:endParaRPr>
          </a:p>
        </p:txBody>
      </p:sp>
      <p:pic>
        <p:nvPicPr>
          <p:cNvPr id="12" name="图片 11"/>
          <p:cNvPicPr>
            <a:picLocks noChangeAspect="1"/>
          </p:cNvPicPr>
          <p:nvPr/>
        </p:nvPicPr>
        <p:blipFill>
          <a:blip r:embed="rId3"/>
          <a:stretch>
            <a:fillRect/>
          </a:stretch>
        </p:blipFill>
        <p:spPr>
          <a:xfrm>
            <a:off x="5981700" y="4678045"/>
            <a:ext cx="5648325" cy="1504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par>
                          <p:cTn id="13" fill="hold">
                            <p:stCondLst>
                              <p:cond delay="500"/>
                            </p:stCondLst>
                            <p:childTnLst>
                              <p:par>
                                <p:cTn id="14" presetID="18" presetClass="entr" presetSubtype="12"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strips(down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trips(downLeft)">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strips(downLeft)">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ldLvl="0" animBg="1"/>
      <p:bldP spid="7" grpId="0" bldLvl="0" animBg="1"/>
      <p:bldP spid="8"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545719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defTabSz="914400">
              <a:lnSpc>
                <a:spcPct val="130000"/>
              </a:lnSpc>
              <a:spcBef>
                <a:spcPct val="20000"/>
              </a:spcBef>
              <a:buClrTx/>
              <a:buSzTx/>
              <a:buNone/>
            </a:pP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3.2 </a:t>
            </a:r>
            <a:r>
              <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机械臂抓取释放二维码方块</a:t>
            </a:r>
            <a:endPar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2" name="文本框 1"/>
          <p:cNvSpPr txBox="1"/>
          <p:nvPr/>
        </p:nvSpPr>
        <p:spPr>
          <a:xfrm>
            <a:off x="533400" y="922020"/>
            <a:ext cx="7296150" cy="4877435"/>
          </a:xfrm>
          <a:prstGeom prst="rect">
            <a:avLst/>
          </a:prstGeom>
          <a:noFill/>
        </p:spPr>
        <p:txBody>
          <a:bodyPr wrap="square" rtlCol="0">
            <a:noAutofit/>
          </a:bodyPr>
          <a:p>
            <a:pPr>
              <a:lnSpc>
                <a:spcPct val="130000"/>
              </a:lnSpc>
            </a:pPr>
            <a:r>
              <a:rPr lang="zh-CN" sz="1600" b="1" dirty="0" smtClean="0">
                <a:latin typeface="华文楷体" panose="02010600040101010101" charset="-122"/>
                <a:ea typeface="华文楷体" panose="02010600040101010101" charset="-122"/>
                <a:cs typeface="华文楷体" panose="02010600040101010101" charset="-122"/>
                <a:sym typeface="+mn-ea"/>
              </a:rPr>
              <a:t>测</a:t>
            </a:r>
            <a:r>
              <a:rPr lang="zh-CN" sz="1600" b="1" dirty="0" smtClean="0">
                <a:solidFill>
                  <a:schemeClr val="tx1"/>
                </a:solidFill>
                <a:latin typeface="华文楷体" panose="02010600040101010101" charset="-122"/>
                <a:ea typeface="华文楷体" panose="02010600040101010101" charset="-122"/>
                <a:cs typeface="华文楷体" panose="02010600040101010101" charset="-122"/>
              </a:rPr>
              <a:t>试原地抓取</a:t>
            </a: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功能是否正常（一般只需要在拿到设备的首次使用时测试此项功能，或者更换了其他的抓取平台后需要测试）。</a:t>
            </a:r>
            <a:endParaRPr lang="zh-CN" sz="1600" dirty="0" smtClean="0">
              <a:solidFill>
                <a:schemeClr val="tx1"/>
              </a:solidFill>
              <a:latin typeface="华文楷体" panose="02010600040101010101" charset="-122"/>
              <a:ea typeface="华文楷体" panose="02010600040101010101" charset="-122"/>
              <a:cs typeface="华文楷体" panose="02010600040101010101" charset="-122"/>
            </a:endParaRPr>
          </a:p>
          <a:p>
            <a:pPr>
              <a:lnSpc>
                <a:spcPct val="130000"/>
              </a:lnSpc>
            </a:pPr>
            <a:r>
              <a:rPr lang="en-US" alt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在机器的气泵后方摆好‘抓取盒’，放好二维码，如右图所示。</a:t>
            </a:r>
            <a:endParaRPr lang="zh-CN" sz="1600" dirty="0" smtClean="0">
              <a:solidFill>
                <a:schemeClr val="tx1"/>
              </a:solidFill>
              <a:latin typeface="华文楷体" panose="02010600040101010101" charset="-122"/>
              <a:ea typeface="华文楷体" panose="02010600040101010101" charset="-122"/>
              <a:cs typeface="华文楷体" panose="02010600040101010101" charset="-122"/>
            </a:endParaRPr>
          </a:p>
          <a:p>
            <a:pPr>
              <a:lnSpc>
                <a:spcPct val="130000"/>
              </a:lnSpc>
            </a:pPr>
            <a:r>
              <a:rPr lang="en-US" alt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点击</a:t>
            </a:r>
            <a:r>
              <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rPr>
              <a:t>‘</a:t>
            </a: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原地抓取</a:t>
            </a:r>
            <a:r>
              <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rPr>
              <a:t>’</a:t>
            </a: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按钮，机械臂开始抓取动作。</a:t>
            </a:r>
            <a:endParaRPr lang="zh-CN" sz="1600" dirty="0" smtClean="0">
              <a:solidFill>
                <a:schemeClr val="tx1"/>
              </a:solidFill>
              <a:latin typeface="华文楷体" panose="02010600040101010101" charset="-122"/>
              <a:ea typeface="华文楷体" panose="02010600040101010101" charset="-122"/>
              <a:cs typeface="华文楷体" panose="02010600040101010101" charset="-122"/>
            </a:endParaRPr>
          </a:p>
          <a:p>
            <a:pPr>
              <a:lnSpc>
                <a:spcPct val="130000"/>
              </a:lnSpc>
            </a:pP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 </a:t>
            </a:r>
            <a:r>
              <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rPr>
              <a:t>    </a:t>
            </a: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1）如果机械臂抓取过程中出现摄像头看见但是不抓，则可能二维码出现反光， 在光照均匀的地方再尝试。</a:t>
            </a:r>
            <a:endParaRPr lang="zh-CN" sz="1600" dirty="0" smtClean="0">
              <a:solidFill>
                <a:schemeClr val="tx1"/>
              </a:solidFill>
              <a:latin typeface="华文楷体" panose="02010600040101010101" charset="-122"/>
              <a:ea typeface="华文楷体" panose="02010600040101010101" charset="-122"/>
              <a:cs typeface="华文楷体" panose="02010600040101010101" charset="-122"/>
            </a:endParaRPr>
          </a:p>
          <a:p>
            <a:pPr>
              <a:lnSpc>
                <a:spcPct val="130000"/>
              </a:lnSpc>
            </a:pP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 </a:t>
            </a:r>
            <a:r>
              <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rPr>
              <a:t>    </a:t>
            </a: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2）如果机械臂抓取过程中出现抓不到方块中心，则修改界面中摄像头距离的x和y值，保存参数。</a:t>
            </a:r>
            <a:endParaRPr lang="zh-CN" sz="1600" dirty="0" smtClean="0">
              <a:solidFill>
                <a:schemeClr val="tx1"/>
              </a:solidFill>
              <a:latin typeface="华文楷体" panose="02010600040101010101" charset="-122"/>
              <a:ea typeface="华文楷体" panose="02010600040101010101" charset="-122"/>
              <a:cs typeface="华文楷体" panose="02010600040101010101" charset="-122"/>
            </a:endParaRPr>
          </a:p>
          <a:p>
            <a:pPr>
              <a:lnSpc>
                <a:spcPct val="130000"/>
              </a:lnSpc>
            </a:pP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 </a:t>
            </a:r>
            <a:r>
              <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rPr>
              <a:t>    </a:t>
            </a: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3）如果机械臂抓取过程中出现吸盘吸不住方块（高度不够）或压翻了方块（高度太低），则修改参数文件中的target_height值，参数文件位置在小车系统中的moveit_ws/src/moveit/visual_grab/config/default.yaml，修改完之后需要重启</a:t>
            </a:r>
            <a:r>
              <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rPr>
              <a:t>LEO</a:t>
            </a: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驱动。</a:t>
            </a:r>
            <a:endParaRPr lang="zh-CN" sz="1600" dirty="0" smtClean="0">
              <a:solidFill>
                <a:schemeClr val="tx1"/>
              </a:solidFill>
              <a:latin typeface="华文楷体" panose="02010600040101010101" charset="-122"/>
              <a:ea typeface="华文楷体" panose="02010600040101010101" charset="-122"/>
              <a:cs typeface="华文楷体" panose="02010600040101010101" charset="-122"/>
            </a:endParaRPr>
          </a:p>
          <a:p>
            <a:pPr>
              <a:lnSpc>
                <a:spcPct val="130000"/>
              </a:lnSpc>
            </a:pPr>
            <a:endParaRPr lang="zh-CN" sz="1600" dirty="0" smtClean="0">
              <a:solidFill>
                <a:schemeClr val="tx1"/>
              </a:solidFill>
              <a:latin typeface="华文楷体" panose="02010600040101010101" charset="-122"/>
              <a:ea typeface="华文楷体" panose="02010600040101010101" charset="-122"/>
              <a:cs typeface="华文楷体" panose="02010600040101010101" charset="-122"/>
            </a:endParaRPr>
          </a:p>
          <a:p>
            <a:pPr>
              <a:lnSpc>
                <a:spcPct val="130000"/>
              </a:lnSpc>
            </a:pP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注：测试原地抓取如果没有正确抓取的话，再自动地重试两次，重试两次后不再尝试抓取。</a:t>
            </a:r>
            <a:r>
              <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rPr>
              <a:t>  </a:t>
            </a:r>
            <a:r>
              <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rPr>
              <a:t>在此期间，不要反复点击</a:t>
            </a:r>
            <a:r>
              <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rPr>
              <a:t>“</a:t>
            </a:r>
            <a:r>
              <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rPr>
              <a:t>原地抓取按钮</a:t>
            </a:r>
            <a:r>
              <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rPr>
              <a:t>”</a:t>
            </a:r>
            <a:r>
              <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rPr>
              <a:t>。</a:t>
            </a:r>
            <a:endParaRPr lang="zh-CN" altLang="en-US" sz="1600" dirty="0" smtClean="0">
              <a:solidFill>
                <a:schemeClr val="tx1"/>
              </a:solidFill>
              <a:latin typeface="华文楷体" panose="02010600040101010101" charset="-122"/>
              <a:ea typeface="华文楷体" panose="02010600040101010101" charset="-122"/>
              <a:cs typeface="华文楷体" panose="02010600040101010101" charset="-122"/>
            </a:endParaRPr>
          </a:p>
        </p:txBody>
      </p:sp>
      <p:pic>
        <p:nvPicPr>
          <p:cNvPr id="16" name="图片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29550" y="1549400"/>
            <a:ext cx="3921760" cy="22059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545719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defTabSz="914400">
              <a:lnSpc>
                <a:spcPct val="130000"/>
              </a:lnSpc>
              <a:spcBef>
                <a:spcPct val="20000"/>
              </a:spcBef>
              <a:buClrTx/>
              <a:buSzTx/>
              <a:buNone/>
            </a:pP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3.3 </a:t>
            </a:r>
            <a:r>
              <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机械臂抓取释放二维码方块</a:t>
            </a:r>
            <a:endPar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2" name="文本框 1"/>
          <p:cNvSpPr txBox="1"/>
          <p:nvPr/>
        </p:nvSpPr>
        <p:spPr>
          <a:xfrm>
            <a:off x="533400" y="922020"/>
            <a:ext cx="10054590" cy="2402840"/>
          </a:xfrm>
          <a:prstGeom prst="rect">
            <a:avLst/>
          </a:prstGeom>
          <a:noFill/>
        </p:spPr>
        <p:txBody>
          <a:bodyPr wrap="square" rtlCol="0">
            <a:noAutofit/>
          </a:bodyPr>
          <a:p>
            <a:pPr>
              <a:lnSpc>
                <a:spcPct val="130000"/>
              </a:lnSpc>
            </a:pPr>
            <a:r>
              <a:rPr lang="zh-CN" sz="1600" b="1" dirty="0" smtClean="0">
                <a:latin typeface="华文楷体" panose="02010600040101010101" charset="-122"/>
                <a:ea typeface="华文楷体" panose="02010600040101010101" charset="-122"/>
                <a:cs typeface="华文楷体" panose="02010600040101010101" charset="-122"/>
                <a:sym typeface="+mn-ea"/>
              </a:rPr>
              <a:t>测</a:t>
            </a:r>
            <a:r>
              <a:rPr lang="zh-CN" sz="1600" b="1" dirty="0" smtClean="0">
                <a:solidFill>
                  <a:schemeClr val="tx1"/>
                </a:solidFill>
                <a:latin typeface="华文楷体" panose="02010600040101010101" charset="-122"/>
                <a:ea typeface="华文楷体" panose="02010600040101010101" charset="-122"/>
                <a:cs typeface="华文楷体" panose="02010600040101010101" charset="-122"/>
              </a:rPr>
              <a:t>试原地释放</a:t>
            </a: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功能是否正常（一般只需要在拿到设备的首次使用时测试此项功能，或者更换了其他的释放平台后需要测试）。</a:t>
            </a:r>
            <a:endParaRPr lang="zh-CN" sz="1600" dirty="0" smtClean="0">
              <a:solidFill>
                <a:schemeClr val="tx1"/>
              </a:solidFill>
              <a:latin typeface="华文楷体" panose="02010600040101010101" charset="-122"/>
              <a:ea typeface="华文楷体" panose="02010600040101010101" charset="-122"/>
              <a:cs typeface="华文楷体" panose="02010600040101010101" charset="-122"/>
            </a:endParaRPr>
          </a:p>
          <a:p>
            <a:pPr>
              <a:lnSpc>
                <a:spcPct val="130000"/>
              </a:lnSpc>
            </a:pPr>
            <a:r>
              <a:rPr lang="en-US" alt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在机器的气泵后方摆好‘释放盒’，安装好二维码夹片，如下图左所示。</a:t>
            </a:r>
            <a:endParaRPr lang="zh-CN" sz="1600" dirty="0" smtClean="0">
              <a:solidFill>
                <a:schemeClr val="tx1"/>
              </a:solidFill>
              <a:latin typeface="华文楷体" panose="02010600040101010101" charset="-122"/>
              <a:ea typeface="华文楷体" panose="02010600040101010101" charset="-122"/>
              <a:cs typeface="华文楷体" panose="02010600040101010101" charset="-122"/>
            </a:endParaRPr>
          </a:p>
          <a:p>
            <a:pPr>
              <a:lnSpc>
                <a:spcPct val="130000"/>
              </a:lnSpc>
            </a:pPr>
            <a:r>
              <a:rPr lang="en-US" alt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点击</a:t>
            </a:r>
            <a:r>
              <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rPr>
              <a:t>‘</a:t>
            </a: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原地释放</a:t>
            </a:r>
            <a:r>
              <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rPr>
              <a:t>’</a:t>
            </a: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按钮，机械臂开始释放动作。</a:t>
            </a:r>
            <a:endParaRPr lang="zh-CN" sz="1600" dirty="0" smtClean="0">
              <a:solidFill>
                <a:schemeClr val="tx1"/>
              </a:solidFill>
              <a:latin typeface="华文楷体" panose="02010600040101010101" charset="-122"/>
              <a:ea typeface="华文楷体" panose="02010600040101010101" charset="-122"/>
              <a:cs typeface="华文楷体" panose="02010600040101010101" charset="-122"/>
            </a:endParaRPr>
          </a:p>
          <a:p>
            <a:pPr>
              <a:lnSpc>
                <a:spcPct val="130000"/>
              </a:lnSpc>
            </a:pP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 </a:t>
            </a:r>
            <a:r>
              <a:rPr lang="en-US" altLang="zh-CN" sz="1600" dirty="0" smtClean="0">
                <a:solidFill>
                  <a:schemeClr val="tx1"/>
                </a:solidFill>
                <a:latin typeface="华文楷体" panose="02010600040101010101" charset="-122"/>
                <a:ea typeface="华文楷体" panose="02010600040101010101" charset="-122"/>
                <a:cs typeface="华文楷体" panose="02010600040101010101" charset="-122"/>
              </a:rPr>
              <a:t>    </a:t>
            </a:r>
            <a:r>
              <a:rPr lang="zh-CN" sz="1600" dirty="0" smtClean="0">
                <a:solidFill>
                  <a:schemeClr val="tx1"/>
                </a:solidFill>
                <a:latin typeface="华文楷体" panose="02010600040101010101" charset="-122"/>
                <a:ea typeface="华文楷体" panose="02010600040101010101" charset="-122"/>
                <a:cs typeface="华文楷体" panose="02010600040101010101" charset="-122"/>
              </a:rPr>
              <a:t>如果机械臂释放过程中出现吸盘吸不住方块（太高）或过于下压（太低），则修改robotReleasePose的第三个数据。（文件位置在moveit_ws/src/moveit/visual_grab/config/default.yaml）。</a:t>
            </a:r>
            <a:endParaRPr lang="zh-CN" sz="1600" dirty="0" smtClean="0">
              <a:solidFill>
                <a:schemeClr val="tx1"/>
              </a:solidFill>
              <a:latin typeface="华文楷体" panose="02010600040101010101" charset="-122"/>
              <a:ea typeface="华文楷体" panose="02010600040101010101" charset="-122"/>
              <a:cs typeface="华文楷体" panose="02010600040101010101" charset="-122"/>
            </a:endParaRPr>
          </a:p>
          <a:p>
            <a:pPr>
              <a:lnSpc>
                <a:spcPct val="130000"/>
              </a:lnSpc>
            </a:pPr>
            <a:r>
              <a:rPr lang="en-US" alt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sz="1600" dirty="0" smtClean="0">
                <a:latin typeface="华文楷体" panose="02010600040101010101" charset="-122"/>
                <a:ea typeface="华文楷体" panose="02010600040101010101" charset="-122"/>
                <a:cs typeface="华文楷体" panose="02010600040101010101" charset="-122"/>
                <a:sym typeface="+mn-ea"/>
              </a:rPr>
              <a:t>最终如下右图所示，方块被释放到带有二维码的盒子里。</a:t>
            </a:r>
            <a:endParaRPr lang="zh-CN" sz="1600" dirty="0" smtClean="0">
              <a:latin typeface="华文楷体" panose="02010600040101010101" charset="-122"/>
              <a:ea typeface="华文楷体" panose="02010600040101010101" charset="-122"/>
              <a:cs typeface="华文楷体" panose="02010600040101010101" charset="-122"/>
              <a:sym typeface="+mn-ea"/>
            </a:endParaRPr>
          </a:p>
        </p:txBody>
      </p:sp>
      <p:pic>
        <p:nvPicPr>
          <p:cNvPr id="6"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408488" y="3847783"/>
            <a:ext cx="3927475" cy="2209165"/>
          </a:xfrm>
          <a:prstGeom prst="rect">
            <a:avLst/>
          </a:prstGeom>
        </p:spPr>
      </p:pic>
      <p:pic>
        <p:nvPicPr>
          <p:cNvPr id="3" name="图片 2"/>
          <p:cNvPicPr>
            <a:picLocks noChangeAspect="1"/>
          </p:cNvPicPr>
          <p:nvPr/>
        </p:nvPicPr>
        <p:blipFill>
          <a:blip r:embed="rId2"/>
          <a:stretch>
            <a:fillRect/>
          </a:stretch>
        </p:blipFill>
        <p:spPr>
          <a:xfrm>
            <a:off x="1393825" y="3376295"/>
            <a:ext cx="2609850" cy="3152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587" y="322124"/>
            <a:ext cx="4065203" cy="60007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l">
              <a:lnSpc>
                <a:spcPct val="130000"/>
              </a:lnSpc>
              <a:buClrTx/>
              <a:buSzTx/>
              <a:buNone/>
            </a:pPr>
            <a:r>
              <a:rPr 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3.4</a:t>
            </a:r>
            <a:r>
              <a:rPr 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 </a:t>
            </a:r>
            <a:r>
              <a:rPr 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移动抓取任务基础使用</a:t>
            </a:r>
            <a:endParaRPr 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3" name="文本框 2"/>
          <p:cNvSpPr txBox="1"/>
          <p:nvPr/>
        </p:nvSpPr>
        <p:spPr>
          <a:xfrm>
            <a:off x="571500" y="890270"/>
            <a:ext cx="6985635" cy="1568450"/>
          </a:xfrm>
          <a:prstGeom prst="rect">
            <a:avLst/>
          </a:prstGeom>
          <a:noFill/>
          <a:ln>
            <a:noFill/>
          </a:ln>
        </p:spPr>
        <p:txBody>
          <a:bodyPr wrap="square" rtlCol="0">
            <a:spAutoFit/>
          </a:bodyPr>
          <a:p>
            <a:pPr algn="l"/>
            <a:r>
              <a:rPr lang="zh-CN" sz="1600" b="1">
                <a:latin typeface="华文楷体" panose="02010600040101010101" charset="-122"/>
                <a:ea typeface="华文楷体" panose="02010600040101010101" charset="-122"/>
                <a:cs typeface="华文楷体" panose="02010600040101010101" charset="-122"/>
                <a:sym typeface="+mn-ea"/>
              </a:rPr>
              <a:t>步骤</a:t>
            </a:r>
            <a:r>
              <a:rPr lang="en-US" altLang="zh-CN" sz="1600" b="1">
                <a:latin typeface="华文楷体" panose="02010600040101010101" charset="-122"/>
                <a:ea typeface="华文楷体" panose="02010600040101010101" charset="-122"/>
                <a:cs typeface="华文楷体" panose="02010600040101010101" charset="-122"/>
                <a:sym typeface="+mn-ea"/>
              </a:rPr>
              <a:t>4</a:t>
            </a:r>
            <a:r>
              <a:rPr lang="zh-CN" altLang="en-US" sz="1600" b="1">
                <a:latin typeface="华文楷体" panose="02010600040101010101" charset="-122"/>
                <a:ea typeface="华文楷体" panose="02010600040101010101" charset="-122"/>
                <a:cs typeface="华文楷体" panose="02010600040101010101" charset="-122"/>
                <a:sym typeface="+mn-ea"/>
              </a:rPr>
              <a:t>：选择地图并校准位置</a:t>
            </a:r>
            <a:endParaRPr lang="zh-CN" altLang="en-US" sz="1600" b="1">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    </a:t>
            </a:r>
            <a:r>
              <a:rPr lang="zh-CN" sz="1600" dirty="0" smtClean="0">
                <a:latin typeface="华文楷体" panose="02010600040101010101" charset="-122"/>
                <a:ea typeface="华文楷体" panose="02010600040101010101" charset="-122"/>
                <a:cs typeface="华文楷体" panose="02010600040101010101" charset="-122"/>
                <a:sym typeface="+mn-ea"/>
              </a:rPr>
              <a:t>选择事先建好的地图，并在地图上校准</a:t>
            </a:r>
            <a:r>
              <a:rPr lang="en-US" altLang="zh-CN" sz="1600" dirty="0" smtClean="0">
                <a:latin typeface="华文楷体" panose="02010600040101010101" charset="-122"/>
                <a:ea typeface="华文楷体" panose="02010600040101010101" charset="-122"/>
                <a:cs typeface="华文楷体" panose="02010600040101010101" charset="-122"/>
                <a:sym typeface="+mn-ea"/>
              </a:rPr>
              <a:t>LEO</a:t>
            </a:r>
            <a:r>
              <a:rPr lang="zh-CN" altLang="en-US" sz="1600" dirty="0" smtClean="0">
                <a:latin typeface="华文楷体" panose="02010600040101010101" charset="-122"/>
                <a:ea typeface="华文楷体" panose="02010600040101010101" charset="-122"/>
                <a:cs typeface="华文楷体" panose="02010600040101010101" charset="-122"/>
                <a:sym typeface="+mn-ea"/>
              </a:rPr>
              <a:t>的当前位置。</a:t>
            </a:r>
            <a:r>
              <a:rPr lang="zh-CN" altLang="en-US" sz="1600" b="1" dirty="0" smtClean="0">
                <a:latin typeface="华文楷体" panose="02010600040101010101" charset="-122"/>
                <a:ea typeface="华文楷体" panose="02010600040101010101" charset="-122"/>
                <a:cs typeface="华文楷体" panose="02010600040101010101" charset="-122"/>
                <a:sym typeface="+mn-ea"/>
              </a:rPr>
              <a:t>具体操作</a:t>
            </a:r>
            <a:r>
              <a:rPr lang="zh-CN" altLang="en-US" sz="1600" dirty="0" smtClean="0">
                <a:latin typeface="华文楷体" panose="02010600040101010101" charset="-122"/>
                <a:ea typeface="华文楷体" panose="02010600040101010101" charset="-122"/>
                <a:cs typeface="华文楷体" panose="02010600040101010101" charset="-122"/>
                <a:sym typeface="+mn-ea"/>
              </a:rPr>
              <a:t>：点击右下角的菜单按钮</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设置初始位置，然后鼠标左键在地图上</a:t>
            </a:r>
            <a:r>
              <a:rPr lang="en-US" altLang="zh-CN" sz="1600" dirty="0" smtClean="0">
                <a:latin typeface="华文楷体" panose="02010600040101010101" charset="-122"/>
                <a:ea typeface="华文楷体" panose="02010600040101010101" charset="-122"/>
                <a:cs typeface="华文楷体" panose="02010600040101010101" charset="-122"/>
                <a:sym typeface="+mn-ea"/>
              </a:rPr>
              <a:t>LEO</a:t>
            </a:r>
            <a:r>
              <a:rPr lang="zh-CN" altLang="en-US" sz="1600" dirty="0" smtClean="0">
                <a:latin typeface="华文楷体" panose="02010600040101010101" charset="-122"/>
                <a:ea typeface="华文楷体" panose="02010600040101010101" charset="-122"/>
                <a:cs typeface="华文楷体" panose="02010600040101010101" charset="-122"/>
                <a:sym typeface="+mn-ea"/>
              </a:rPr>
              <a:t>大致所在的位置点击并拖拽设置方向，松开鼠标左键，观察红色激光点云与地图轮廓相匹配即为校准完成。</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zh-CN" altLang="en-US" sz="1600" b="1" dirty="0" smtClean="0">
              <a:latin typeface="华文楷体" panose="02010600040101010101" charset="-122"/>
              <a:ea typeface="华文楷体" panose="02010600040101010101" charset="-122"/>
              <a:cs typeface="华文楷体" panose="02010600040101010101" charset="-122"/>
              <a:sym typeface="+mn-ea"/>
            </a:endParaRPr>
          </a:p>
        </p:txBody>
      </p:sp>
      <p:sp>
        <p:nvSpPr>
          <p:cNvPr id="7" name="文本框 6"/>
          <p:cNvSpPr txBox="1"/>
          <p:nvPr/>
        </p:nvSpPr>
        <p:spPr>
          <a:xfrm>
            <a:off x="571500" y="2458720"/>
            <a:ext cx="6986270" cy="2799715"/>
          </a:xfrm>
          <a:prstGeom prst="rect">
            <a:avLst/>
          </a:prstGeom>
          <a:noFill/>
          <a:ln>
            <a:noFill/>
          </a:ln>
        </p:spPr>
        <p:txBody>
          <a:bodyPr wrap="square" rtlCol="0">
            <a:spAutoFit/>
          </a:bodyPr>
          <a:p>
            <a:pPr algn="l"/>
            <a:r>
              <a:rPr lang="zh-CN" altLang="en-US" sz="1600" b="1" dirty="0" smtClean="0">
                <a:latin typeface="华文楷体" panose="02010600040101010101" charset="-122"/>
                <a:ea typeface="华文楷体" panose="02010600040101010101" charset="-122"/>
                <a:cs typeface="华文楷体" panose="02010600040101010101" charset="-122"/>
                <a:sym typeface="+mn-ea"/>
              </a:rPr>
              <a:t>步骤</a:t>
            </a:r>
            <a:r>
              <a:rPr lang="en-US" altLang="zh-CN" sz="1600" b="1" dirty="0" smtClean="0">
                <a:latin typeface="华文楷体" panose="02010600040101010101" charset="-122"/>
                <a:ea typeface="华文楷体" panose="02010600040101010101" charset="-122"/>
                <a:cs typeface="华文楷体" panose="02010600040101010101" charset="-122"/>
                <a:sym typeface="+mn-ea"/>
              </a:rPr>
              <a:t>5</a:t>
            </a:r>
            <a:r>
              <a:rPr lang="zh-CN" altLang="en-US" sz="1600" b="1" dirty="0" smtClean="0">
                <a:latin typeface="华文楷体" panose="02010600040101010101" charset="-122"/>
                <a:ea typeface="华文楷体" panose="02010600040101010101" charset="-122"/>
                <a:cs typeface="华文楷体" panose="02010600040101010101" charset="-122"/>
                <a:sym typeface="+mn-ea"/>
              </a:rPr>
              <a:t>：在各码放台处设置抓取点，在打包箱处</a:t>
            </a:r>
            <a:r>
              <a:rPr lang="zh-CN" sz="1600" b="1" dirty="0" smtClean="0">
                <a:latin typeface="华文楷体" panose="02010600040101010101" charset="-122"/>
                <a:ea typeface="华文楷体" panose="02010600040101010101" charset="-122"/>
                <a:cs typeface="华文楷体" panose="02010600040101010101" charset="-122"/>
                <a:sym typeface="+mn-ea"/>
              </a:rPr>
              <a:t>设定释放点</a:t>
            </a:r>
            <a:endParaRPr lang="zh-CN" sz="1600" b="1"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    </a:t>
            </a:r>
            <a:r>
              <a:rPr lang="zh-CN" altLang="en-US" sz="1600" dirty="0" smtClean="0">
                <a:latin typeface="华文楷体" panose="02010600040101010101" charset="-122"/>
                <a:ea typeface="华文楷体" panose="02010600040101010101" charset="-122"/>
                <a:cs typeface="华文楷体" panose="02010600040101010101" charset="-122"/>
                <a:sym typeface="+mn-ea"/>
              </a:rPr>
              <a:t>为了节省比赛时我们的调试时间，可以将</a:t>
            </a:r>
            <a:r>
              <a:rPr lang="en-US" altLang="zh-CN" sz="1600" dirty="0" smtClean="0">
                <a:latin typeface="华文楷体" panose="02010600040101010101" charset="-122"/>
                <a:ea typeface="华文楷体" panose="02010600040101010101" charset="-122"/>
                <a:cs typeface="华文楷体" panose="02010600040101010101" charset="-122"/>
                <a:sym typeface="+mn-ea"/>
              </a:rPr>
              <a:t>LEO</a:t>
            </a:r>
            <a:r>
              <a:rPr lang="zh-CN" altLang="en-US" sz="1600" dirty="0" smtClean="0">
                <a:latin typeface="华文楷体" panose="02010600040101010101" charset="-122"/>
                <a:ea typeface="华文楷体" panose="02010600040101010101" charset="-122"/>
                <a:cs typeface="华文楷体" panose="02010600040101010101" charset="-122"/>
                <a:sym typeface="+mn-ea"/>
              </a:rPr>
              <a:t>机器人为搬动到码放台或打包箱处，然后校准当前位置，再设置抓取点或释放点。</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b="1" dirty="0" smtClean="0">
                <a:latin typeface="华文楷体" panose="02010600040101010101" charset="-122"/>
                <a:ea typeface="华文楷体" panose="02010600040101010101" charset="-122"/>
                <a:cs typeface="华文楷体" panose="02010600040101010101" charset="-122"/>
                <a:sym typeface="+mn-ea"/>
              </a:rPr>
              <a:t>具体操作</a:t>
            </a:r>
            <a:r>
              <a:rPr lang="zh-CN" altLang="en-US" sz="1600" dirty="0" smtClean="0">
                <a:latin typeface="华文楷体" panose="02010600040101010101" charset="-122"/>
                <a:ea typeface="华文楷体" panose="02010600040101010101" charset="-122"/>
                <a:cs typeface="华文楷体" panose="02010600040101010101" charset="-122"/>
                <a:sym typeface="+mn-ea"/>
              </a:rPr>
              <a:t>：</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latin typeface="华文楷体" panose="02010600040101010101" charset="-122"/>
                <a:ea typeface="华文楷体" panose="02010600040101010101" charset="-122"/>
                <a:cs typeface="华文楷体" panose="02010600040101010101" charset="-122"/>
                <a:sym typeface="+mn-ea"/>
              </a:rPr>
              <a:t>设置抓取点：将</a:t>
            </a:r>
            <a:r>
              <a:rPr lang="en-US" altLang="zh-CN" sz="1600" dirty="0" smtClean="0">
                <a:latin typeface="华文楷体" panose="02010600040101010101" charset="-122"/>
                <a:ea typeface="华文楷体" panose="02010600040101010101" charset="-122"/>
                <a:cs typeface="华文楷体" panose="02010600040101010101" charset="-122"/>
                <a:sym typeface="+mn-ea"/>
              </a:rPr>
              <a:t>LEO</a:t>
            </a:r>
            <a:r>
              <a:rPr lang="zh-CN" altLang="en-US" sz="1600" dirty="0" smtClean="0">
                <a:latin typeface="华文楷体" panose="02010600040101010101" charset="-122"/>
                <a:ea typeface="华文楷体" panose="02010600040101010101" charset="-122"/>
                <a:cs typeface="华文楷体" panose="02010600040101010101" charset="-122"/>
                <a:sym typeface="+mn-ea"/>
              </a:rPr>
              <a:t>搬到一个分拣台处，校准当前位置后，然后点击</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添加资源</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按钮，勾选</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抓取点</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，点击</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获取当前位置</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，点击</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使用默认值</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，再点击添加资源点，输入资源点名称即可。</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latin typeface="华文楷体" panose="02010600040101010101" charset="-122"/>
                <a:ea typeface="华文楷体" panose="02010600040101010101" charset="-122"/>
                <a:cs typeface="华文楷体" panose="02010600040101010101" charset="-122"/>
                <a:sym typeface="+mn-ea"/>
              </a:rPr>
              <a:t>设置释放点则勾选释放点，其他操作和设置抓取点一样。</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如果抓取点或释放点的高度不一致，还可以在</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机械臂相关点位</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这里修改待抓取物高度，这样就可以到各位置进行不同高度的抓取或者是否动作。</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p:txBody>
      </p:sp>
      <p:sp>
        <p:nvSpPr>
          <p:cNvPr id="8" name="文本框 7"/>
          <p:cNvSpPr txBox="1"/>
          <p:nvPr/>
        </p:nvSpPr>
        <p:spPr>
          <a:xfrm>
            <a:off x="572135" y="5343525"/>
            <a:ext cx="6985635" cy="1076325"/>
          </a:xfrm>
          <a:prstGeom prst="rect">
            <a:avLst/>
          </a:prstGeom>
          <a:noFill/>
          <a:ln>
            <a:noFill/>
          </a:ln>
        </p:spPr>
        <p:txBody>
          <a:bodyPr wrap="square" rtlCol="0">
            <a:spAutoFit/>
          </a:bodyPr>
          <a:p>
            <a:pPr algn="l"/>
            <a:r>
              <a:rPr lang="zh-CN" altLang="en-US" sz="1600" b="1" dirty="0" smtClean="0">
                <a:latin typeface="华文楷体" panose="02010600040101010101" charset="-122"/>
                <a:ea typeface="华文楷体" panose="02010600040101010101" charset="-122"/>
                <a:cs typeface="华文楷体" panose="02010600040101010101" charset="-122"/>
                <a:sym typeface="+mn-ea"/>
              </a:rPr>
              <a:t>步骤</a:t>
            </a:r>
            <a:r>
              <a:rPr lang="en-US" altLang="zh-CN" sz="1600" b="1" dirty="0" smtClean="0">
                <a:latin typeface="华文楷体" panose="02010600040101010101" charset="-122"/>
                <a:ea typeface="华文楷体" panose="02010600040101010101" charset="-122"/>
                <a:cs typeface="华文楷体" panose="02010600040101010101" charset="-122"/>
                <a:sym typeface="+mn-ea"/>
              </a:rPr>
              <a:t>6</a:t>
            </a:r>
            <a:r>
              <a:rPr lang="zh-CN" altLang="en-US" sz="1600" b="1" dirty="0" smtClean="0">
                <a:latin typeface="华文楷体" panose="02010600040101010101" charset="-122"/>
                <a:ea typeface="华文楷体" panose="02010600040101010101" charset="-122"/>
                <a:cs typeface="华文楷体" panose="02010600040101010101" charset="-122"/>
                <a:sym typeface="+mn-ea"/>
              </a:rPr>
              <a:t>：</a:t>
            </a:r>
            <a:r>
              <a:rPr lang="zh-CN" sz="1600" b="1" dirty="0" smtClean="0">
                <a:latin typeface="华文楷体" panose="02010600040101010101" charset="-122"/>
                <a:ea typeface="华文楷体" panose="02010600040101010101" charset="-122"/>
                <a:cs typeface="华文楷体" panose="02010600040101010101" charset="-122"/>
                <a:sym typeface="+mn-ea"/>
              </a:rPr>
              <a:t>设置移动抓取任务并执行</a:t>
            </a:r>
            <a:endParaRPr lang="zh-CN" altLang="en-US" sz="1600" b="1"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    </a:t>
            </a:r>
            <a:r>
              <a:rPr lang="zh-CN" sz="1600" dirty="0" smtClean="0">
                <a:latin typeface="华文楷体" panose="02010600040101010101" charset="-122"/>
                <a:ea typeface="华文楷体" panose="02010600040101010101" charset="-122"/>
                <a:cs typeface="华文楷体" panose="02010600040101010101" charset="-122"/>
                <a:sym typeface="+mn-ea"/>
              </a:rPr>
              <a:t>点击</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任务管理</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新建任务</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，按照自己的任务需求，从</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目标点列表</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中选择抓取点并点击</a:t>
            </a:r>
            <a:r>
              <a:rPr lang="en-US" altLang="zh-CN" sz="1600" dirty="0" smtClean="0">
                <a:latin typeface="华文楷体" panose="02010600040101010101" charset="-122"/>
                <a:ea typeface="华文楷体" panose="02010600040101010101" charset="-122"/>
                <a:cs typeface="华文楷体" panose="02010600040101010101" charset="-122"/>
                <a:sym typeface="+mn-ea"/>
              </a:rPr>
              <a:t>[GotoTarget]</a:t>
            </a:r>
            <a:r>
              <a:rPr lang="zh-CN" altLang="en-US" sz="1600" dirty="0" smtClean="0">
                <a:latin typeface="华文楷体" panose="02010600040101010101" charset="-122"/>
                <a:ea typeface="华文楷体" panose="02010600040101010101" charset="-122"/>
                <a:cs typeface="华文楷体" panose="02010600040101010101" charset="-122"/>
                <a:sym typeface="+mn-ea"/>
              </a:rPr>
              <a:t>，选择释放点并点击</a:t>
            </a:r>
            <a:r>
              <a:rPr lang="en-US" altLang="zh-CN" sz="1600" dirty="0" smtClean="0">
                <a:latin typeface="华文楷体" panose="02010600040101010101" charset="-122"/>
                <a:ea typeface="华文楷体" panose="02010600040101010101" charset="-122"/>
                <a:cs typeface="华文楷体" panose="02010600040101010101" charset="-122"/>
                <a:sym typeface="+mn-ea"/>
              </a:rPr>
              <a:t>[GotoTarget]</a:t>
            </a:r>
            <a:r>
              <a:rPr lang="zh-CN" altLang="en-US" sz="1600" dirty="0" smtClean="0">
                <a:latin typeface="华文楷体" panose="02010600040101010101" charset="-122"/>
                <a:ea typeface="华文楷体" panose="02010600040101010101" charset="-122"/>
                <a:cs typeface="华文楷体" panose="02010600040101010101" charset="-122"/>
                <a:sym typeface="+mn-ea"/>
              </a:rPr>
              <a:t>。保存任务，再执行任务。</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p:txBody>
      </p:sp>
      <p:pic>
        <p:nvPicPr>
          <p:cNvPr id="6" name="图片 5"/>
          <p:cNvPicPr>
            <a:picLocks noChangeAspect="1"/>
          </p:cNvPicPr>
          <p:nvPr/>
        </p:nvPicPr>
        <p:blipFill>
          <a:blip r:embed="rId1"/>
          <a:stretch>
            <a:fillRect/>
          </a:stretch>
        </p:blipFill>
        <p:spPr>
          <a:xfrm>
            <a:off x="7557135" y="519430"/>
            <a:ext cx="4114800" cy="50768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trips(down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ldLvl="0" animBg="1"/>
      <p:bldP spid="7" grpId="0" bldLvl="0" animBg="1"/>
      <p:bldP spid="8"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587" y="322124"/>
            <a:ext cx="4065203" cy="60007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l">
              <a:lnSpc>
                <a:spcPct val="130000"/>
              </a:lnSpc>
              <a:buClrTx/>
              <a:buSzTx/>
              <a:buNone/>
            </a:pPr>
            <a:r>
              <a:rPr 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3.5 </a:t>
            </a:r>
            <a:r>
              <a:rPr 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移动抓取任务基础使用</a:t>
            </a:r>
            <a:endParaRPr 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3" name="文本框 2"/>
          <p:cNvSpPr txBox="1"/>
          <p:nvPr/>
        </p:nvSpPr>
        <p:spPr>
          <a:xfrm>
            <a:off x="571500" y="890270"/>
            <a:ext cx="10245090" cy="5210810"/>
          </a:xfrm>
          <a:prstGeom prst="rect">
            <a:avLst/>
          </a:prstGeom>
          <a:noFill/>
          <a:ln>
            <a:noFill/>
          </a:ln>
        </p:spPr>
        <p:txBody>
          <a:bodyPr wrap="square" rtlCol="0">
            <a:spAutoFit/>
          </a:bodyPr>
          <a:p>
            <a:pPr algn="l">
              <a:lnSpc>
                <a:spcPct val="130000"/>
              </a:lnSpc>
            </a:pPr>
            <a:r>
              <a:rPr lang="zh-CN" altLang="en-US" sz="1600" dirty="0" smtClean="0">
                <a:latin typeface="华文楷体" panose="02010600040101010101" charset="-122"/>
                <a:ea typeface="华文楷体" panose="02010600040101010101" charset="-122"/>
                <a:cs typeface="华文楷体" panose="02010600040101010101" charset="-122"/>
                <a:sym typeface="+mn-ea"/>
              </a:rPr>
              <a:t>要点总结：</a:t>
            </a:r>
            <a:r>
              <a:rPr lang="en-US" altLang="zh-CN" sz="1600" dirty="0" smtClean="0">
                <a:latin typeface="华文楷体" panose="02010600040101010101" charset="-122"/>
                <a:ea typeface="华文楷体" panose="02010600040101010101" charset="-122"/>
                <a:cs typeface="华文楷体" panose="02010600040101010101" charset="-122"/>
                <a:sym typeface="+mn-ea"/>
              </a:rPr>
              <a:t>  </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gn="l">
              <a:lnSpc>
                <a:spcPct val="130000"/>
              </a:lnSpc>
            </a:pPr>
            <a:r>
              <a:rPr lang="zh-CN" sz="1600" dirty="0" smtClean="0">
                <a:latin typeface="华文楷体" panose="02010600040101010101" charset="-122"/>
                <a:ea typeface="华文楷体" panose="02010600040101010101" charset="-122"/>
                <a:cs typeface="华文楷体" panose="02010600040101010101" charset="-122"/>
                <a:sym typeface="+mn-ea"/>
              </a:rPr>
              <a:t>①</a:t>
            </a:r>
            <a:r>
              <a:rPr lang="zh-CN" altLang="en-US" sz="1600" dirty="0" smtClean="0">
                <a:latin typeface="华文楷体" panose="02010600040101010101" charset="-122"/>
                <a:ea typeface="华文楷体" panose="02010600040101010101" charset="-122"/>
                <a:cs typeface="华文楷体" panose="02010600040101010101" charset="-122"/>
                <a:sym typeface="+mn-ea"/>
              </a:rPr>
              <a:t>选择地图后，需要人为给小车设定初始位置（小车当前在地图中的位置）。</a:t>
            </a:r>
            <a:endParaRPr lang="zh-CN" altLang="en-US" sz="1600" dirty="0" smtClean="0">
              <a:latin typeface="华文楷体" panose="02010600040101010101" charset="-122"/>
              <a:ea typeface="华文楷体" panose="02010600040101010101" charset="-122"/>
              <a:cs typeface="华文楷体" panose="02010600040101010101" charset="-122"/>
            </a:endParaRPr>
          </a:p>
          <a:p>
            <a:pPr algn="l">
              <a:lnSpc>
                <a:spcPct val="130000"/>
              </a:lnSpc>
            </a:pPr>
            <a:r>
              <a:rPr lang="zh-CN" altLang="en-US" sz="1600" dirty="0" smtClean="0">
                <a:latin typeface="华文楷体" panose="02010600040101010101" charset="-122"/>
                <a:ea typeface="华文楷体" panose="02010600040101010101" charset="-122"/>
                <a:cs typeface="华文楷体" panose="02010600040101010101" charset="-122"/>
                <a:sym typeface="+mn-ea"/>
              </a:rPr>
              <a:t>②导航点不要离地图中的墙体过近，否则可能无法到达。</a:t>
            </a:r>
            <a:endParaRPr lang="zh-CN" altLang="en-US" sz="1600" dirty="0" smtClean="0">
              <a:latin typeface="华文楷体" panose="02010600040101010101" charset="-122"/>
              <a:ea typeface="华文楷体" panose="02010600040101010101" charset="-122"/>
              <a:cs typeface="华文楷体" panose="02010600040101010101" charset="-122"/>
            </a:endParaRPr>
          </a:p>
          <a:p>
            <a:pPr algn="l">
              <a:lnSpc>
                <a:spcPct val="130000"/>
              </a:lnSpc>
            </a:pPr>
            <a:r>
              <a:rPr lang="zh-CN" altLang="en-US" sz="1600" dirty="0" smtClean="0">
                <a:latin typeface="华文楷体" panose="02010600040101010101" charset="-122"/>
                <a:ea typeface="华文楷体" panose="02010600040101010101" charset="-122"/>
                <a:cs typeface="华文楷体" panose="02010600040101010101" charset="-122"/>
                <a:sym typeface="+mn-ea"/>
              </a:rPr>
              <a:t>③小车只能看到处于激光雷达高度上的物体，雷达无法看到的物体，将无法避开。</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lnSpc>
                <a:spcPct val="130000"/>
              </a:lnSpc>
            </a:pPr>
            <a:r>
              <a:rPr lang="zh-CN" altLang="en-US" sz="1600" dirty="0" smtClean="0">
                <a:latin typeface="华文楷体" panose="02010600040101010101" charset="-122"/>
                <a:ea typeface="华文楷体" panose="02010600040101010101" charset="-122"/>
                <a:cs typeface="华文楷体" panose="02010600040101010101" charset="-122"/>
                <a:sym typeface="+mn-ea"/>
              </a:rPr>
              <a:t>④</a:t>
            </a:r>
            <a:r>
              <a:rPr lang="zh-CN" altLang="en-US" sz="1600" dirty="0" smtClean="0">
                <a:latin typeface="华文楷体" panose="02010600040101010101" charset="-122"/>
                <a:ea typeface="华文楷体" panose="02010600040101010101" charset="-122"/>
                <a:cs typeface="华文楷体" panose="02010600040101010101" charset="-122"/>
                <a:sym typeface="+mn-ea"/>
              </a:rPr>
              <a:t>归零前请先确保机械臂在旋转一周的过程中不会被线扯住，如果出现</a:t>
            </a:r>
            <a:r>
              <a:rPr lang="en-US" altLang="zh-CN" sz="1600" dirty="0" smtClean="0">
                <a:latin typeface="华文楷体" panose="02010600040101010101" charset="-122"/>
                <a:ea typeface="华文楷体" panose="02010600040101010101" charset="-122"/>
                <a:cs typeface="华文楷体" panose="02010600040101010101" charset="-122"/>
                <a:sym typeface="+mn-ea"/>
              </a:rPr>
              <a:t>USB</a:t>
            </a:r>
            <a:r>
              <a:rPr lang="zh-CN" altLang="en-US" sz="1600" dirty="0" smtClean="0">
                <a:latin typeface="华文楷体" panose="02010600040101010101" charset="-122"/>
                <a:ea typeface="华文楷体" panose="02010600040101010101" charset="-122"/>
                <a:cs typeface="华文楷体" panose="02010600040101010101" charset="-122"/>
                <a:sym typeface="+mn-ea"/>
              </a:rPr>
              <a:t>线、气泵管扯到机械臂使其无法正常转动，请先整理接线。</a:t>
            </a:r>
            <a:r>
              <a:rPr lang="zh-CN" altLang="en-US" sz="1600" dirty="0" smtClean="0">
                <a:latin typeface="华文楷体" panose="02010600040101010101" charset="-122"/>
                <a:ea typeface="华文楷体" panose="02010600040101010101" charset="-122"/>
                <a:cs typeface="华文楷体" panose="02010600040101010101" charset="-122"/>
                <a:sym typeface="+mn-ea"/>
              </a:rPr>
              <a:t>归零成功时，机械臂发出</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滴</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的一声提示，且指示灯变绿。归零完成后，点击Go Home位，使机械臂回到待命位置。</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lnSpc>
                <a:spcPct val="130000"/>
              </a:lnSpc>
            </a:pPr>
            <a:r>
              <a:rPr lang="zh-CN" altLang="en-US" sz="1600" dirty="0" smtClean="0">
                <a:latin typeface="华文楷体" panose="02010600040101010101" charset="-122"/>
                <a:ea typeface="华文楷体" panose="02010600040101010101" charset="-122"/>
                <a:cs typeface="华文楷体" panose="02010600040101010101" charset="-122"/>
                <a:sym typeface="+mn-ea"/>
              </a:rPr>
              <a:t>⑤</a:t>
            </a:r>
            <a:r>
              <a:rPr lang="en-US" altLang="zh-CN" sz="1600" dirty="0" smtClean="0">
                <a:latin typeface="华文楷体" panose="02010600040101010101" charset="-122"/>
                <a:ea typeface="华文楷体" panose="02010600040101010101" charset="-122"/>
                <a:cs typeface="华文楷体" panose="02010600040101010101" charset="-122"/>
                <a:sym typeface="+mn-ea"/>
              </a:rPr>
              <a:t>如果机械臂归零过程中出现卡住现象，则</a:t>
            </a:r>
            <a:r>
              <a:rPr lang="zh-CN" altLang="en-US" sz="1600" dirty="0" smtClean="0">
                <a:latin typeface="华文楷体" panose="02010600040101010101" charset="-122"/>
                <a:ea typeface="华文楷体" panose="02010600040101010101" charset="-122"/>
                <a:cs typeface="华文楷体" panose="02010600040101010101" charset="-122"/>
                <a:sym typeface="+mn-ea"/>
              </a:rPr>
              <a:t>拔插机械臂的电源线，然后</a:t>
            </a:r>
            <a:r>
              <a:rPr lang="en-US" altLang="zh-CN" sz="1600" dirty="0" smtClean="0">
                <a:latin typeface="华文楷体" panose="02010600040101010101" charset="-122"/>
                <a:ea typeface="华文楷体" panose="02010600040101010101" charset="-122"/>
                <a:cs typeface="华文楷体" panose="02010600040101010101" charset="-122"/>
                <a:sym typeface="+mn-ea"/>
              </a:rPr>
              <a:t>重启LEO驱动（重启驱动后第一次点击归零会提示操作失败，再点一次即可），再重新归零。</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gn="l">
              <a:lnSpc>
                <a:spcPct val="130000"/>
              </a:lnSpc>
            </a:pPr>
            <a:r>
              <a:rPr lang="zh-CN" altLang="en-US" sz="1600" dirty="0" smtClean="0">
                <a:latin typeface="华文楷体" panose="02010600040101010101" charset="-122"/>
                <a:ea typeface="华文楷体" panose="02010600040101010101" charset="-122"/>
                <a:cs typeface="华文楷体" panose="02010600040101010101" charset="-122"/>
                <a:sym typeface="+mn-ea"/>
              </a:rPr>
              <a:t>⑥</a:t>
            </a:r>
            <a:r>
              <a:rPr lang="zh-CN" sz="1600" dirty="0" smtClean="0">
                <a:latin typeface="华文楷体" panose="02010600040101010101" charset="-122"/>
                <a:ea typeface="华文楷体" panose="02010600040101010101" charset="-122"/>
                <a:cs typeface="华文楷体" panose="02010600040101010101" charset="-122"/>
                <a:sym typeface="+mn-ea"/>
              </a:rPr>
              <a:t>若摄像头没有数据，将摄像头的数据线重新插拔,然后重启</a:t>
            </a:r>
            <a:r>
              <a:rPr lang="en-US" altLang="zh-CN" sz="1600" dirty="0" smtClean="0">
                <a:latin typeface="华文楷体" panose="02010600040101010101" charset="-122"/>
                <a:ea typeface="华文楷体" panose="02010600040101010101" charset="-122"/>
                <a:cs typeface="华文楷体" panose="02010600040101010101" charset="-122"/>
                <a:sym typeface="+mn-ea"/>
              </a:rPr>
              <a:t>LEO</a:t>
            </a:r>
            <a:r>
              <a:rPr lang="zh-CN" altLang="en-US" sz="1600" dirty="0" smtClean="0">
                <a:latin typeface="华文楷体" panose="02010600040101010101" charset="-122"/>
                <a:ea typeface="华文楷体" panose="02010600040101010101" charset="-122"/>
                <a:cs typeface="华文楷体" panose="02010600040101010101" charset="-122"/>
                <a:sym typeface="+mn-ea"/>
              </a:rPr>
              <a:t>驱动。</a:t>
            </a:r>
            <a:endParaRPr lang="zh-CN" altLang="en-US" sz="1600" dirty="0" smtClean="0">
              <a:latin typeface="华文楷体" panose="02010600040101010101" charset="-122"/>
              <a:ea typeface="华文楷体" panose="02010600040101010101" charset="-122"/>
              <a:cs typeface="华文楷体" panose="02010600040101010101" charset="-122"/>
            </a:endParaRPr>
          </a:p>
          <a:p>
            <a:pPr algn="l">
              <a:lnSpc>
                <a:spcPct val="130000"/>
              </a:lnSpc>
            </a:pPr>
            <a:r>
              <a:rPr lang="zh-CN" altLang="en-US" sz="1600" dirty="0" smtClean="0">
                <a:latin typeface="华文楷体" panose="02010600040101010101" charset="-122"/>
                <a:ea typeface="华文楷体" panose="02010600040101010101" charset="-122"/>
                <a:cs typeface="华文楷体" panose="02010600040101010101" charset="-122"/>
                <a:sym typeface="+mn-ea"/>
              </a:rPr>
              <a:t>⑦</a:t>
            </a:r>
            <a:r>
              <a:rPr lang="zh-CN" sz="1600" dirty="0" smtClean="0">
                <a:latin typeface="华文楷体" panose="02010600040101010101" charset="-122"/>
                <a:ea typeface="华文楷体" panose="02010600040101010101" charset="-122"/>
                <a:cs typeface="华文楷体" panose="02010600040101010101" charset="-122"/>
                <a:sym typeface="+mn-ea"/>
              </a:rPr>
              <a:t>若机械臂在抓取过程中，摄像头有图像,但是不抓,则观察摄像头图像，看二维码释放出现反光,如果有明显反光，请选择弱灯光下再尝试。</a:t>
            </a:r>
            <a:endParaRPr lang="zh-CN" sz="1600" dirty="0" smtClean="0">
              <a:latin typeface="华文楷体" panose="02010600040101010101" charset="-122"/>
              <a:ea typeface="华文楷体" panose="02010600040101010101" charset="-122"/>
              <a:cs typeface="华文楷体" panose="02010600040101010101" charset="-122"/>
              <a:sym typeface="+mn-ea"/>
            </a:endParaRPr>
          </a:p>
          <a:p>
            <a:pPr algn="l">
              <a:lnSpc>
                <a:spcPct val="130000"/>
              </a:lnSpc>
            </a:pPr>
            <a:r>
              <a:rPr lang="zh-CN" altLang="en-US" sz="1600" dirty="0" smtClean="0">
                <a:latin typeface="华文楷体" panose="02010600040101010101" charset="-122"/>
                <a:ea typeface="华文楷体" panose="02010600040101010101" charset="-122"/>
                <a:cs typeface="华文楷体" panose="02010600040101010101" charset="-122"/>
                <a:sym typeface="+mn-ea"/>
              </a:rPr>
              <a:t>⑧</a:t>
            </a:r>
            <a:r>
              <a:rPr lang="zh-CN" sz="1600" dirty="0" smtClean="0">
                <a:latin typeface="华文楷体" panose="02010600040101010101" charset="-122"/>
                <a:ea typeface="华文楷体" panose="02010600040101010101" charset="-122"/>
                <a:cs typeface="华文楷体" panose="02010600040101010101" charset="-122"/>
                <a:sym typeface="+mn-ea"/>
              </a:rPr>
              <a:t>若机械臂在抓取过程中，吸盘抓不到方块中心，则修改控制台机械臂控制界面x,y的值，点击保存参数，继续测试抓取，直到找到一个合适的值，使吸盘能够稳定抓到方块。</a:t>
            </a:r>
            <a:endParaRPr lang="zh-CN" sz="1600" dirty="0" smtClean="0">
              <a:latin typeface="华文楷体" panose="02010600040101010101" charset="-122"/>
              <a:ea typeface="华文楷体" panose="02010600040101010101" charset="-122"/>
              <a:cs typeface="华文楷体" panose="02010600040101010101" charset="-122"/>
              <a:sym typeface="+mn-ea"/>
            </a:endParaRPr>
          </a:p>
          <a:p>
            <a:pPr algn="l">
              <a:lnSpc>
                <a:spcPct val="130000"/>
              </a:lnSpc>
            </a:pPr>
            <a:r>
              <a:rPr lang="zh-CN" altLang="en-US" sz="1600" dirty="0" smtClean="0">
                <a:latin typeface="华文楷体" panose="02010600040101010101" charset="-122"/>
                <a:ea typeface="华文楷体" panose="02010600040101010101" charset="-122"/>
                <a:cs typeface="华文楷体" panose="02010600040101010101" charset="-122"/>
                <a:sym typeface="+mn-ea"/>
              </a:rPr>
              <a:t>⑨</a:t>
            </a:r>
            <a:r>
              <a:rPr lang="zh-CN" sz="1600" dirty="0" smtClean="0">
                <a:latin typeface="华文楷体" panose="02010600040101010101" charset="-122"/>
                <a:ea typeface="华文楷体" panose="02010600040101010101" charset="-122"/>
                <a:cs typeface="华文楷体" panose="02010600040101010101" charset="-122"/>
                <a:sym typeface="+mn-ea"/>
              </a:rPr>
              <a:t>在</a:t>
            </a:r>
            <a:r>
              <a:rPr lang="en-US" altLang="zh-CN" sz="1600" dirty="0" smtClean="0">
                <a:latin typeface="华文楷体" panose="02010600040101010101" charset="-122"/>
                <a:ea typeface="华文楷体" panose="02010600040101010101" charset="-122"/>
                <a:cs typeface="华文楷体" panose="02010600040101010101" charset="-122"/>
                <a:sym typeface="+mn-ea"/>
              </a:rPr>
              <a:t>LEO</a:t>
            </a:r>
            <a:r>
              <a:rPr lang="zh-CN" altLang="en-US" sz="1600" dirty="0" smtClean="0">
                <a:latin typeface="华文楷体" panose="02010600040101010101" charset="-122"/>
                <a:ea typeface="华文楷体" panose="02010600040101010101" charset="-122"/>
                <a:cs typeface="华文楷体" panose="02010600040101010101" charset="-122"/>
                <a:sym typeface="+mn-ea"/>
              </a:rPr>
              <a:t>机器刚开机时，机械臂指示灯默认是红色，只有我们归零机械臂后，指示灯才会变绿色。</a:t>
            </a:r>
            <a:r>
              <a:rPr lang="zh-CN" sz="1600" dirty="0" smtClean="0">
                <a:latin typeface="华文楷体" panose="02010600040101010101" charset="-122"/>
                <a:ea typeface="华文楷体" panose="02010600040101010101" charset="-122"/>
                <a:cs typeface="华文楷体" panose="02010600040101010101" charset="-122"/>
                <a:sym typeface="+mn-ea"/>
              </a:rPr>
              <a:t>如果机械臂在归零成功后，在抓取或释放的过程中机械臂指示灯变红，则拔插机械臂的电源线，然后重启</a:t>
            </a:r>
            <a:r>
              <a:rPr lang="en-US" altLang="zh-CN" sz="1600" dirty="0" smtClean="0">
                <a:latin typeface="华文楷体" panose="02010600040101010101" charset="-122"/>
                <a:ea typeface="华文楷体" panose="02010600040101010101" charset="-122"/>
                <a:cs typeface="华文楷体" panose="02010600040101010101" charset="-122"/>
                <a:sym typeface="+mn-ea"/>
              </a:rPr>
              <a:t>LEO</a:t>
            </a:r>
            <a:r>
              <a:rPr lang="zh-CN" altLang="en-US" sz="1600" dirty="0" smtClean="0">
                <a:latin typeface="华文楷体" panose="02010600040101010101" charset="-122"/>
                <a:ea typeface="华文楷体" panose="02010600040101010101" charset="-122"/>
                <a:cs typeface="华文楷体" panose="02010600040101010101" charset="-122"/>
                <a:sym typeface="+mn-ea"/>
              </a:rPr>
              <a:t>驱动。</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450" y="184719"/>
            <a:ext cx="11849100" cy="1432832"/>
          </a:xfrm>
          <a:prstGeom prst="rect">
            <a:avLst/>
          </a:prstGeom>
          <a:solidFill>
            <a:srgbClr val="395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楷体" panose="02010600040101010101" charset="-122"/>
              <a:ea typeface="华文楷体" panose="02010600040101010101" charset="-122"/>
              <a:cs typeface="+mn-ea"/>
              <a:sym typeface="思源黑体" panose="020B0500000000000000" pitchFamily="34" charset="-122"/>
            </a:endParaRPr>
          </a:p>
        </p:txBody>
      </p:sp>
      <p:sp>
        <p:nvSpPr>
          <p:cNvPr id="6" name="文本框 5"/>
          <p:cNvSpPr txBox="1"/>
          <p:nvPr/>
        </p:nvSpPr>
        <p:spPr>
          <a:xfrm>
            <a:off x="3132885" y="3265705"/>
            <a:ext cx="5932714" cy="1291590"/>
          </a:xfrm>
          <a:prstGeom prst="rect">
            <a:avLst/>
          </a:prstGeom>
          <a:noFill/>
        </p:spPr>
        <p:txBody>
          <a:bodyPr wrap="square" rtlCol="0">
            <a:spAutoFit/>
          </a:bodyPr>
          <a:lstStyle/>
          <a:p>
            <a:pPr algn="ctr">
              <a:lnSpc>
                <a:spcPct val="130000"/>
              </a:lnSpc>
            </a:pPr>
            <a:r>
              <a:rPr lang="zh-CN" altLang="en-US" sz="6000" dirty="0">
                <a:solidFill>
                  <a:srgbClr val="395E7F"/>
                </a:solidFill>
                <a:latin typeface="华文楷体" panose="02010600040101010101" charset="-122"/>
                <a:ea typeface="华文楷体" panose="02010600040101010101" charset="-122"/>
                <a:cs typeface="+mn-ea"/>
                <a:sym typeface="思源黑体" panose="020B0500000000000000" pitchFamily="34" charset="-122"/>
              </a:rPr>
              <a:t>第一章</a:t>
            </a:r>
            <a:endParaRPr lang="zh-CN" altLang="en-US" sz="6000" dirty="0">
              <a:solidFill>
                <a:srgbClr val="395E7F"/>
              </a:solidFill>
              <a:latin typeface="华文楷体" panose="02010600040101010101" charset="-122"/>
              <a:ea typeface="华文楷体" panose="02010600040101010101" charset="-122"/>
              <a:cs typeface="+mn-ea"/>
              <a:sym typeface="思源黑体" panose="020B0500000000000000" pitchFamily="34" charset="-122"/>
            </a:endParaRPr>
          </a:p>
        </p:txBody>
      </p:sp>
      <p:sp>
        <p:nvSpPr>
          <p:cNvPr id="7" name="矩形 6"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2216418" y="4607024"/>
            <a:ext cx="7767052" cy="337185"/>
          </a:xfrm>
          <a:prstGeom prst="rect">
            <a:avLst/>
          </a:prstGeom>
        </p:spPr>
        <p:txBody>
          <a:bodyPr wrap="square">
            <a:spAutoFit/>
          </a:bodyPr>
          <a:lstStyle/>
          <a:p>
            <a:pPr algn="ctr" defTabSz="457200">
              <a:spcBef>
                <a:spcPct val="0"/>
              </a:spcBef>
              <a:buNone/>
            </a:pPr>
            <a:r>
              <a:rPr lang="zh-CN" sz="1600" dirty="0">
                <a:solidFill>
                  <a:srgbClr val="335C80"/>
                </a:solidFill>
                <a:latin typeface="华文楷体" panose="02010600040101010101" charset="-122"/>
                <a:ea typeface="华文楷体" panose="02010600040101010101" charset="-122"/>
                <a:cs typeface="+mn-ea"/>
                <a:sym typeface="+mn-lt"/>
              </a:rPr>
              <a:t>比赛规则讲解</a:t>
            </a:r>
            <a:endParaRPr lang="zh-CN" altLang="en-US" sz="1600" spc="300" dirty="0">
              <a:solidFill>
                <a:srgbClr val="335C80"/>
              </a:solidFill>
              <a:latin typeface="华文楷体" panose="02010600040101010101" charset="-122"/>
              <a:ea typeface="华文楷体" panose="02010600040101010101" charset="-122"/>
              <a:cs typeface="+mn-ea"/>
              <a:sym typeface="+mn-lt"/>
            </a:endParaRPr>
          </a:p>
        </p:txBody>
      </p:sp>
      <p:sp>
        <p:nvSpPr>
          <p:cNvPr id="4" name="椭圆 18"/>
          <p:cNvSpPr>
            <a:spLocks noChangeArrowheads="1"/>
          </p:cNvSpPr>
          <p:nvPr/>
        </p:nvSpPr>
        <p:spPr bwMode="auto">
          <a:xfrm>
            <a:off x="4848994" y="763468"/>
            <a:ext cx="2447156" cy="2452540"/>
          </a:xfrm>
          <a:prstGeom prst="ellipse">
            <a:avLst/>
          </a:prstGeom>
          <a:solidFill>
            <a:srgbClr val="395E7F"/>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200">
              <a:spcBef>
                <a:spcPct val="0"/>
              </a:spcBef>
              <a:buNone/>
            </a:pPr>
            <a:endParaRPr lang="zh-CN" altLang="zh-CN" sz="2400">
              <a:solidFill>
                <a:srgbClr val="FFFFFF"/>
              </a:solidFill>
              <a:latin typeface="华文楷体" panose="02010600040101010101" charset="-122"/>
              <a:ea typeface="华文楷体" panose="02010600040101010101" charset="-122"/>
              <a:cs typeface="+mn-ea"/>
              <a:sym typeface="思源黑体" panose="020B0500000000000000" pitchFamily="34" charset="-122"/>
            </a:endParaRPr>
          </a:p>
        </p:txBody>
      </p:sp>
      <p:sp>
        <p:nvSpPr>
          <p:cNvPr id="8" name="medal-of-award_49824"/>
          <p:cNvSpPr>
            <a:spLocks noChangeAspect="1"/>
          </p:cNvSpPr>
          <p:nvPr/>
        </p:nvSpPr>
        <p:spPr bwMode="auto">
          <a:xfrm>
            <a:off x="5214930" y="1415111"/>
            <a:ext cx="1762140" cy="1134076"/>
          </a:xfrm>
          <a:custGeom>
            <a:avLst/>
            <a:gdLst>
              <a:gd name="connsiteX0" fmla="*/ 104550 w 604718"/>
              <a:gd name="connsiteY0" fmla="*/ 208330 h 382112"/>
              <a:gd name="connsiteX1" fmla="*/ 156180 w 604718"/>
              <a:gd name="connsiteY1" fmla="*/ 208330 h 382112"/>
              <a:gd name="connsiteX2" fmla="*/ 261642 w 604718"/>
              <a:gd name="connsiteY2" fmla="*/ 248878 h 382112"/>
              <a:gd name="connsiteX3" fmla="*/ 298947 w 604718"/>
              <a:gd name="connsiteY3" fmla="*/ 255007 h 382112"/>
              <a:gd name="connsiteX4" fmla="*/ 340187 w 604718"/>
              <a:gd name="connsiteY4" fmla="*/ 247621 h 382112"/>
              <a:gd name="connsiteX5" fmla="*/ 433687 w 604718"/>
              <a:gd name="connsiteY5" fmla="*/ 208330 h 382112"/>
              <a:gd name="connsiteX6" fmla="*/ 490825 w 604718"/>
              <a:gd name="connsiteY6" fmla="*/ 208330 h 382112"/>
              <a:gd name="connsiteX7" fmla="*/ 490825 w 604718"/>
              <a:gd name="connsiteY7" fmla="*/ 271509 h 382112"/>
              <a:gd name="connsiteX8" fmla="*/ 458400 w 604718"/>
              <a:gd name="connsiteY8" fmla="*/ 320701 h 382112"/>
              <a:gd name="connsiteX9" fmla="*/ 329326 w 604718"/>
              <a:gd name="connsiteY9" fmla="*/ 376337 h 382112"/>
              <a:gd name="connsiteX10" fmla="*/ 264632 w 604718"/>
              <a:gd name="connsiteY10" fmla="*/ 376337 h 382112"/>
              <a:gd name="connsiteX11" fmla="*/ 136819 w 604718"/>
              <a:gd name="connsiteY11" fmla="*/ 320701 h 382112"/>
              <a:gd name="connsiteX12" fmla="*/ 104550 w 604718"/>
              <a:gd name="connsiteY12" fmla="*/ 271509 h 382112"/>
              <a:gd name="connsiteX13" fmla="*/ 300973 w 604718"/>
              <a:gd name="connsiteY13" fmla="*/ 5 h 382112"/>
              <a:gd name="connsiteX14" fmla="*/ 334162 w 604718"/>
              <a:gd name="connsiteY14" fmla="*/ 4701 h 382112"/>
              <a:gd name="connsiteX15" fmla="*/ 581267 w 604718"/>
              <a:gd name="connsiteY15" fmla="*/ 92552 h 382112"/>
              <a:gd name="connsiteX16" fmla="*/ 588822 w 604718"/>
              <a:gd name="connsiteY16" fmla="*/ 114398 h 382112"/>
              <a:gd name="connsiteX17" fmla="*/ 589136 w 604718"/>
              <a:gd name="connsiteY17" fmla="*/ 114398 h 382112"/>
              <a:gd name="connsiteX18" fmla="*/ 589136 w 604718"/>
              <a:gd name="connsiteY18" fmla="*/ 270771 h 382112"/>
              <a:gd name="connsiteX19" fmla="*/ 604718 w 604718"/>
              <a:gd name="connsiteY19" fmla="*/ 321376 h 382112"/>
              <a:gd name="connsiteX20" fmla="*/ 561278 w 604718"/>
              <a:gd name="connsiteY20" fmla="*/ 321376 h 382112"/>
              <a:gd name="connsiteX21" fmla="*/ 576388 w 604718"/>
              <a:gd name="connsiteY21" fmla="*/ 271242 h 382112"/>
              <a:gd name="connsiteX22" fmla="*/ 576388 w 604718"/>
              <a:gd name="connsiteY22" fmla="*/ 120370 h 382112"/>
              <a:gd name="connsiteX23" fmla="*/ 333376 w 604718"/>
              <a:gd name="connsiteY23" fmla="*/ 222680 h 382112"/>
              <a:gd name="connsiteX24" fmla="*/ 268058 w 604718"/>
              <a:gd name="connsiteY24" fmla="*/ 223780 h 382112"/>
              <a:gd name="connsiteX25" fmla="*/ 13556 w 604718"/>
              <a:gd name="connsiteY25" fmla="*/ 125870 h 382112"/>
              <a:gd name="connsiteX26" fmla="*/ 13714 w 604718"/>
              <a:gd name="connsiteY26" fmla="*/ 100882 h 382112"/>
              <a:gd name="connsiteX27" fmla="*/ 267901 w 604718"/>
              <a:gd name="connsiteY27" fmla="*/ 5329 h 382112"/>
              <a:gd name="connsiteX28" fmla="*/ 300973 w 604718"/>
              <a:gd name="connsiteY28" fmla="*/ 5 h 38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4718" h="382112">
                <a:moveTo>
                  <a:pt x="104550" y="208330"/>
                </a:moveTo>
                <a:lnTo>
                  <a:pt x="156180" y="208330"/>
                </a:lnTo>
                <a:lnTo>
                  <a:pt x="261642" y="248878"/>
                </a:lnTo>
                <a:cubicBezTo>
                  <a:pt x="274864" y="253907"/>
                  <a:pt x="289188" y="255007"/>
                  <a:pt x="298947" y="255007"/>
                </a:cubicBezTo>
                <a:cubicBezTo>
                  <a:pt x="314373" y="255007"/>
                  <a:pt x="329012" y="252493"/>
                  <a:pt x="340187" y="247621"/>
                </a:cubicBezTo>
                <a:lnTo>
                  <a:pt x="433687" y="208330"/>
                </a:lnTo>
                <a:lnTo>
                  <a:pt x="490825" y="208330"/>
                </a:lnTo>
                <a:lnTo>
                  <a:pt x="490825" y="271509"/>
                </a:lnTo>
                <a:cubicBezTo>
                  <a:pt x="490825" y="290998"/>
                  <a:pt x="476344" y="313000"/>
                  <a:pt x="458400" y="320701"/>
                </a:cubicBezTo>
                <a:lnTo>
                  <a:pt x="329326" y="376337"/>
                </a:lnTo>
                <a:cubicBezTo>
                  <a:pt x="311382" y="384038"/>
                  <a:pt x="282419" y="384038"/>
                  <a:pt x="264632" y="376337"/>
                </a:cubicBezTo>
                <a:lnTo>
                  <a:pt x="136819" y="320701"/>
                </a:lnTo>
                <a:cubicBezTo>
                  <a:pt x="119032" y="313000"/>
                  <a:pt x="104550" y="290998"/>
                  <a:pt x="104550" y="271509"/>
                </a:cubicBezTo>
                <a:close/>
                <a:moveTo>
                  <a:pt x="300973" y="5"/>
                </a:moveTo>
                <a:cubicBezTo>
                  <a:pt x="312954" y="-93"/>
                  <a:pt x="324955" y="1479"/>
                  <a:pt x="334162" y="4701"/>
                </a:cubicBezTo>
                <a:lnTo>
                  <a:pt x="581267" y="92552"/>
                </a:lnTo>
                <a:cubicBezTo>
                  <a:pt x="596849" y="98053"/>
                  <a:pt x="599210" y="107168"/>
                  <a:pt x="588822" y="114398"/>
                </a:cubicBezTo>
                <a:lnTo>
                  <a:pt x="589136" y="114398"/>
                </a:lnTo>
                <a:lnTo>
                  <a:pt x="589136" y="270771"/>
                </a:lnTo>
                <a:lnTo>
                  <a:pt x="604718" y="321376"/>
                </a:lnTo>
                <a:lnTo>
                  <a:pt x="561278" y="321376"/>
                </a:lnTo>
                <a:lnTo>
                  <a:pt x="576388" y="271242"/>
                </a:lnTo>
                <a:lnTo>
                  <a:pt x="576388" y="120370"/>
                </a:lnTo>
                <a:lnTo>
                  <a:pt x="333376" y="222680"/>
                </a:lnTo>
                <a:cubicBezTo>
                  <a:pt x="315433" y="230224"/>
                  <a:pt x="286158" y="230695"/>
                  <a:pt x="268058" y="223780"/>
                </a:cubicBezTo>
                <a:lnTo>
                  <a:pt x="13556" y="125870"/>
                </a:lnTo>
                <a:cubicBezTo>
                  <a:pt x="-4544" y="118798"/>
                  <a:pt x="-4544" y="107640"/>
                  <a:pt x="13714" y="100882"/>
                </a:cubicBezTo>
                <a:lnTo>
                  <a:pt x="267901" y="5329"/>
                </a:lnTo>
                <a:cubicBezTo>
                  <a:pt x="277030" y="1872"/>
                  <a:pt x="288991" y="104"/>
                  <a:pt x="300973" y="5"/>
                </a:cubicBezTo>
                <a:close/>
              </a:path>
            </a:pathLst>
          </a:custGeom>
          <a:solidFill>
            <a:schemeClr val="bg1"/>
          </a:solidFill>
          <a:ln w="3175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0A081"/>
              </a:solidFill>
              <a:effectLst/>
              <a:uLnTx/>
              <a:uFillTx/>
              <a:latin typeface="华文楷体" panose="02010600040101010101" charset="-122"/>
              <a:ea typeface="华文楷体" panose="02010600040101010101" charset="-122"/>
              <a:sym typeface="思源黑体"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450" y="184719"/>
            <a:ext cx="11849100" cy="1432832"/>
          </a:xfrm>
          <a:prstGeom prst="rect">
            <a:avLst/>
          </a:prstGeom>
          <a:solidFill>
            <a:srgbClr val="395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楷体" panose="02010600040101010101" charset="-122"/>
              <a:ea typeface="华文楷体" panose="02010600040101010101" charset="-122"/>
              <a:cs typeface="+mn-ea"/>
              <a:sym typeface="思源黑体" panose="020B0500000000000000" pitchFamily="34" charset="-122"/>
            </a:endParaRPr>
          </a:p>
        </p:txBody>
      </p:sp>
      <p:sp>
        <p:nvSpPr>
          <p:cNvPr id="6" name="文本框 5"/>
          <p:cNvSpPr txBox="1"/>
          <p:nvPr/>
        </p:nvSpPr>
        <p:spPr>
          <a:xfrm>
            <a:off x="3132885" y="3265705"/>
            <a:ext cx="5932714" cy="1291590"/>
          </a:xfrm>
          <a:prstGeom prst="rect">
            <a:avLst/>
          </a:prstGeom>
          <a:noFill/>
        </p:spPr>
        <p:txBody>
          <a:bodyPr wrap="square" rtlCol="0">
            <a:spAutoFit/>
          </a:bodyPr>
          <a:lstStyle/>
          <a:p>
            <a:pPr algn="ctr">
              <a:lnSpc>
                <a:spcPct val="130000"/>
              </a:lnSpc>
            </a:pPr>
            <a:r>
              <a:rPr lang="zh-CN" altLang="en-US" sz="6000" dirty="0">
                <a:solidFill>
                  <a:srgbClr val="395E7F"/>
                </a:solidFill>
                <a:latin typeface="华文楷体" panose="02010600040101010101" charset="-122"/>
                <a:ea typeface="华文楷体" panose="02010600040101010101" charset="-122"/>
                <a:cs typeface="+mn-ea"/>
                <a:sym typeface="思源黑体" panose="020B0500000000000000" pitchFamily="34" charset="-122"/>
              </a:rPr>
              <a:t>第五章</a:t>
            </a:r>
            <a:endParaRPr lang="zh-CN" altLang="en-US" sz="6000" dirty="0">
              <a:solidFill>
                <a:srgbClr val="395E7F"/>
              </a:solidFill>
              <a:latin typeface="华文楷体" panose="02010600040101010101" charset="-122"/>
              <a:ea typeface="华文楷体" panose="02010600040101010101" charset="-122"/>
              <a:cs typeface="+mn-ea"/>
              <a:sym typeface="思源黑体" panose="020B0500000000000000" pitchFamily="34" charset="-122"/>
            </a:endParaRPr>
          </a:p>
        </p:txBody>
      </p:sp>
      <p:sp>
        <p:nvSpPr>
          <p:cNvPr id="7" name="矩形 6"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2216418" y="4607024"/>
            <a:ext cx="7767052" cy="337185"/>
          </a:xfrm>
          <a:prstGeom prst="rect">
            <a:avLst/>
          </a:prstGeom>
        </p:spPr>
        <p:txBody>
          <a:bodyPr wrap="square">
            <a:spAutoFit/>
          </a:bodyPr>
          <a:lstStyle/>
          <a:p>
            <a:pPr algn="ctr" defTabSz="457200">
              <a:spcBef>
                <a:spcPct val="0"/>
              </a:spcBef>
              <a:buNone/>
            </a:pPr>
            <a:r>
              <a:rPr sz="1600" dirty="0">
                <a:solidFill>
                  <a:srgbClr val="335C80"/>
                </a:solidFill>
                <a:latin typeface="华文楷体" panose="02010600040101010101" charset="-122"/>
                <a:ea typeface="华文楷体" panose="02010600040101010101" charset="-122"/>
                <a:cs typeface="+mn-ea"/>
                <a:sym typeface="+mn-lt"/>
              </a:rPr>
              <a:t>移动抓取的进阶实现</a:t>
            </a:r>
            <a:endParaRPr lang="zh-CN" sz="1600" dirty="0">
              <a:solidFill>
                <a:srgbClr val="335C80"/>
              </a:solidFill>
              <a:latin typeface="华文楷体" panose="02010600040101010101" charset="-122"/>
              <a:ea typeface="华文楷体" panose="02010600040101010101" charset="-122"/>
              <a:cs typeface="+mn-ea"/>
              <a:sym typeface="+mn-lt"/>
            </a:endParaRPr>
          </a:p>
        </p:txBody>
      </p:sp>
      <p:sp>
        <p:nvSpPr>
          <p:cNvPr id="4" name="椭圆 18"/>
          <p:cNvSpPr>
            <a:spLocks noChangeArrowheads="1"/>
          </p:cNvSpPr>
          <p:nvPr/>
        </p:nvSpPr>
        <p:spPr bwMode="auto">
          <a:xfrm>
            <a:off x="4848994" y="763468"/>
            <a:ext cx="2447156" cy="2452540"/>
          </a:xfrm>
          <a:prstGeom prst="ellipse">
            <a:avLst/>
          </a:prstGeom>
          <a:solidFill>
            <a:srgbClr val="395E7F"/>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200">
              <a:spcBef>
                <a:spcPct val="0"/>
              </a:spcBef>
              <a:buNone/>
            </a:pPr>
            <a:endParaRPr lang="zh-CN" altLang="zh-CN" sz="2400">
              <a:solidFill>
                <a:srgbClr val="FFFFFF"/>
              </a:solidFill>
              <a:latin typeface="华文楷体" panose="02010600040101010101" charset="-122"/>
              <a:ea typeface="华文楷体" panose="02010600040101010101" charset="-122"/>
              <a:cs typeface="+mn-ea"/>
              <a:sym typeface="思源黑体" panose="020B0500000000000000" pitchFamily="34" charset="-122"/>
            </a:endParaRPr>
          </a:p>
        </p:txBody>
      </p:sp>
      <p:sp>
        <p:nvSpPr>
          <p:cNvPr id="8" name="medal-of-award_49824"/>
          <p:cNvSpPr>
            <a:spLocks noChangeAspect="1"/>
          </p:cNvSpPr>
          <p:nvPr/>
        </p:nvSpPr>
        <p:spPr bwMode="auto">
          <a:xfrm>
            <a:off x="5214930" y="1415111"/>
            <a:ext cx="1762140" cy="1134076"/>
          </a:xfrm>
          <a:custGeom>
            <a:avLst/>
            <a:gdLst>
              <a:gd name="connsiteX0" fmla="*/ 104550 w 604718"/>
              <a:gd name="connsiteY0" fmla="*/ 208330 h 382112"/>
              <a:gd name="connsiteX1" fmla="*/ 156180 w 604718"/>
              <a:gd name="connsiteY1" fmla="*/ 208330 h 382112"/>
              <a:gd name="connsiteX2" fmla="*/ 261642 w 604718"/>
              <a:gd name="connsiteY2" fmla="*/ 248878 h 382112"/>
              <a:gd name="connsiteX3" fmla="*/ 298947 w 604718"/>
              <a:gd name="connsiteY3" fmla="*/ 255007 h 382112"/>
              <a:gd name="connsiteX4" fmla="*/ 340187 w 604718"/>
              <a:gd name="connsiteY4" fmla="*/ 247621 h 382112"/>
              <a:gd name="connsiteX5" fmla="*/ 433687 w 604718"/>
              <a:gd name="connsiteY5" fmla="*/ 208330 h 382112"/>
              <a:gd name="connsiteX6" fmla="*/ 490825 w 604718"/>
              <a:gd name="connsiteY6" fmla="*/ 208330 h 382112"/>
              <a:gd name="connsiteX7" fmla="*/ 490825 w 604718"/>
              <a:gd name="connsiteY7" fmla="*/ 271509 h 382112"/>
              <a:gd name="connsiteX8" fmla="*/ 458400 w 604718"/>
              <a:gd name="connsiteY8" fmla="*/ 320701 h 382112"/>
              <a:gd name="connsiteX9" fmla="*/ 329326 w 604718"/>
              <a:gd name="connsiteY9" fmla="*/ 376337 h 382112"/>
              <a:gd name="connsiteX10" fmla="*/ 264632 w 604718"/>
              <a:gd name="connsiteY10" fmla="*/ 376337 h 382112"/>
              <a:gd name="connsiteX11" fmla="*/ 136819 w 604718"/>
              <a:gd name="connsiteY11" fmla="*/ 320701 h 382112"/>
              <a:gd name="connsiteX12" fmla="*/ 104550 w 604718"/>
              <a:gd name="connsiteY12" fmla="*/ 271509 h 382112"/>
              <a:gd name="connsiteX13" fmla="*/ 300973 w 604718"/>
              <a:gd name="connsiteY13" fmla="*/ 5 h 382112"/>
              <a:gd name="connsiteX14" fmla="*/ 334162 w 604718"/>
              <a:gd name="connsiteY14" fmla="*/ 4701 h 382112"/>
              <a:gd name="connsiteX15" fmla="*/ 581267 w 604718"/>
              <a:gd name="connsiteY15" fmla="*/ 92552 h 382112"/>
              <a:gd name="connsiteX16" fmla="*/ 588822 w 604718"/>
              <a:gd name="connsiteY16" fmla="*/ 114398 h 382112"/>
              <a:gd name="connsiteX17" fmla="*/ 589136 w 604718"/>
              <a:gd name="connsiteY17" fmla="*/ 114398 h 382112"/>
              <a:gd name="connsiteX18" fmla="*/ 589136 w 604718"/>
              <a:gd name="connsiteY18" fmla="*/ 270771 h 382112"/>
              <a:gd name="connsiteX19" fmla="*/ 604718 w 604718"/>
              <a:gd name="connsiteY19" fmla="*/ 321376 h 382112"/>
              <a:gd name="connsiteX20" fmla="*/ 561278 w 604718"/>
              <a:gd name="connsiteY20" fmla="*/ 321376 h 382112"/>
              <a:gd name="connsiteX21" fmla="*/ 576388 w 604718"/>
              <a:gd name="connsiteY21" fmla="*/ 271242 h 382112"/>
              <a:gd name="connsiteX22" fmla="*/ 576388 w 604718"/>
              <a:gd name="connsiteY22" fmla="*/ 120370 h 382112"/>
              <a:gd name="connsiteX23" fmla="*/ 333376 w 604718"/>
              <a:gd name="connsiteY23" fmla="*/ 222680 h 382112"/>
              <a:gd name="connsiteX24" fmla="*/ 268058 w 604718"/>
              <a:gd name="connsiteY24" fmla="*/ 223780 h 382112"/>
              <a:gd name="connsiteX25" fmla="*/ 13556 w 604718"/>
              <a:gd name="connsiteY25" fmla="*/ 125870 h 382112"/>
              <a:gd name="connsiteX26" fmla="*/ 13714 w 604718"/>
              <a:gd name="connsiteY26" fmla="*/ 100882 h 382112"/>
              <a:gd name="connsiteX27" fmla="*/ 267901 w 604718"/>
              <a:gd name="connsiteY27" fmla="*/ 5329 h 382112"/>
              <a:gd name="connsiteX28" fmla="*/ 300973 w 604718"/>
              <a:gd name="connsiteY28" fmla="*/ 5 h 38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4718" h="382112">
                <a:moveTo>
                  <a:pt x="104550" y="208330"/>
                </a:moveTo>
                <a:lnTo>
                  <a:pt x="156180" y="208330"/>
                </a:lnTo>
                <a:lnTo>
                  <a:pt x="261642" y="248878"/>
                </a:lnTo>
                <a:cubicBezTo>
                  <a:pt x="274864" y="253907"/>
                  <a:pt x="289188" y="255007"/>
                  <a:pt x="298947" y="255007"/>
                </a:cubicBezTo>
                <a:cubicBezTo>
                  <a:pt x="314373" y="255007"/>
                  <a:pt x="329012" y="252493"/>
                  <a:pt x="340187" y="247621"/>
                </a:cubicBezTo>
                <a:lnTo>
                  <a:pt x="433687" y="208330"/>
                </a:lnTo>
                <a:lnTo>
                  <a:pt x="490825" y="208330"/>
                </a:lnTo>
                <a:lnTo>
                  <a:pt x="490825" y="271509"/>
                </a:lnTo>
                <a:cubicBezTo>
                  <a:pt x="490825" y="290998"/>
                  <a:pt x="476344" y="313000"/>
                  <a:pt x="458400" y="320701"/>
                </a:cubicBezTo>
                <a:lnTo>
                  <a:pt x="329326" y="376337"/>
                </a:lnTo>
                <a:cubicBezTo>
                  <a:pt x="311382" y="384038"/>
                  <a:pt x="282419" y="384038"/>
                  <a:pt x="264632" y="376337"/>
                </a:cubicBezTo>
                <a:lnTo>
                  <a:pt x="136819" y="320701"/>
                </a:lnTo>
                <a:cubicBezTo>
                  <a:pt x="119032" y="313000"/>
                  <a:pt x="104550" y="290998"/>
                  <a:pt x="104550" y="271509"/>
                </a:cubicBezTo>
                <a:close/>
                <a:moveTo>
                  <a:pt x="300973" y="5"/>
                </a:moveTo>
                <a:cubicBezTo>
                  <a:pt x="312954" y="-93"/>
                  <a:pt x="324955" y="1479"/>
                  <a:pt x="334162" y="4701"/>
                </a:cubicBezTo>
                <a:lnTo>
                  <a:pt x="581267" y="92552"/>
                </a:lnTo>
                <a:cubicBezTo>
                  <a:pt x="596849" y="98053"/>
                  <a:pt x="599210" y="107168"/>
                  <a:pt x="588822" y="114398"/>
                </a:cubicBezTo>
                <a:lnTo>
                  <a:pt x="589136" y="114398"/>
                </a:lnTo>
                <a:lnTo>
                  <a:pt x="589136" y="270771"/>
                </a:lnTo>
                <a:lnTo>
                  <a:pt x="604718" y="321376"/>
                </a:lnTo>
                <a:lnTo>
                  <a:pt x="561278" y="321376"/>
                </a:lnTo>
                <a:lnTo>
                  <a:pt x="576388" y="271242"/>
                </a:lnTo>
                <a:lnTo>
                  <a:pt x="576388" y="120370"/>
                </a:lnTo>
                <a:lnTo>
                  <a:pt x="333376" y="222680"/>
                </a:lnTo>
                <a:cubicBezTo>
                  <a:pt x="315433" y="230224"/>
                  <a:pt x="286158" y="230695"/>
                  <a:pt x="268058" y="223780"/>
                </a:cubicBezTo>
                <a:lnTo>
                  <a:pt x="13556" y="125870"/>
                </a:lnTo>
                <a:cubicBezTo>
                  <a:pt x="-4544" y="118798"/>
                  <a:pt x="-4544" y="107640"/>
                  <a:pt x="13714" y="100882"/>
                </a:cubicBezTo>
                <a:lnTo>
                  <a:pt x="267901" y="5329"/>
                </a:lnTo>
                <a:cubicBezTo>
                  <a:pt x="277030" y="1872"/>
                  <a:pt x="288991" y="104"/>
                  <a:pt x="300973" y="5"/>
                </a:cubicBezTo>
                <a:close/>
              </a:path>
            </a:pathLst>
          </a:custGeom>
          <a:solidFill>
            <a:schemeClr val="bg1"/>
          </a:solidFill>
          <a:ln w="3175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0A081"/>
              </a:solidFill>
              <a:effectLst/>
              <a:uLnTx/>
              <a:uFillTx/>
              <a:latin typeface="华文楷体" panose="02010600040101010101" charset="-122"/>
              <a:ea typeface="华文楷体" panose="02010600040101010101" charset="-122"/>
              <a:sym typeface="思源黑体"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587" y="322124"/>
            <a:ext cx="4065203" cy="60007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l">
              <a:lnSpc>
                <a:spcPct val="130000"/>
              </a:lnSpc>
              <a:buClrTx/>
              <a:buSzTx/>
              <a:buNone/>
            </a:pPr>
            <a:r>
              <a:rPr 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1 </a:t>
            </a:r>
            <a:r>
              <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基本思路</a:t>
            </a:r>
            <a:endPar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3" name="文本框 2"/>
          <p:cNvSpPr txBox="1"/>
          <p:nvPr/>
        </p:nvSpPr>
        <p:spPr>
          <a:xfrm>
            <a:off x="571500" y="890270"/>
            <a:ext cx="11278870" cy="5262245"/>
          </a:xfrm>
          <a:prstGeom prst="rect">
            <a:avLst/>
          </a:prstGeom>
          <a:noFill/>
          <a:ln>
            <a:noFill/>
          </a:ln>
        </p:spPr>
        <p:txBody>
          <a:bodyPr wrap="square" rtlCol="0">
            <a:spAutoFit/>
          </a:bodyPr>
          <a:p>
            <a:pPr algn="l">
              <a:lnSpc>
                <a:spcPct val="150000"/>
              </a:lnSpc>
              <a:buSzPct val="25000"/>
            </a:pPr>
            <a:r>
              <a:rPr lang="en-US" altLang="zh-CN" sz="1600" b="1" dirty="0">
                <a:latin typeface="华文楷体" panose="02010600040101010101" charset="-122"/>
                <a:ea typeface="华文楷体" panose="02010600040101010101" charset="-122"/>
                <a:cs typeface="华文楷体" panose="02010600040101010101" charset="-122"/>
                <a:sym typeface="+mn-ea"/>
              </a:rPr>
              <a:t>1. </a:t>
            </a:r>
            <a:r>
              <a:rPr lang="en-US" altLang="zh-CN" sz="1600" dirty="0">
                <a:latin typeface="华文楷体" panose="02010600040101010101" charset="-122"/>
                <a:ea typeface="华文楷体" panose="02010600040101010101" charset="-122"/>
                <a:cs typeface="华文楷体" panose="02010600040101010101" charset="-122"/>
                <a:sym typeface="+mn-ea"/>
              </a:rPr>
              <a:t>LEO</a:t>
            </a:r>
            <a:r>
              <a:rPr lang="zh-CN" altLang="en-US" sz="1600" dirty="0">
                <a:latin typeface="华文楷体" panose="02010600040101010101" charset="-122"/>
                <a:ea typeface="华文楷体" panose="02010600040101010101" charset="-122"/>
                <a:cs typeface="华文楷体" panose="02010600040101010101" charset="-122"/>
                <a:sym typeface="+mn-ea"/>
              </a:rPr>
              <a:t>小车自带的移动抓取功能的任务逻辑是固定的，即去到一个固定目标点，抓取摄像头看到的最近的一个二维码方块，然后去到下一个固定目标点释放，</a:t>
            </a:r>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zh-CN" altLang="en-US" sz="1600" dirty="0">
                <a:latin typeface="华文楷体" panose="02010600040101010101" charset="-122"/>
                <a:ea typeface="华文楷体" panose="02010600040101010101" charset="-122"/>
                <a:cs typeface="华文楷体" panose="02010600040101010101" charset="-122"/>
                <a:sym typeface="+mn-ea"/>
              </a:rPr>
              <a:t>它不会根据抓到的二维码方块去对应的目标点进行释放。</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50000"/>
              </a:lnSpc>
              <a:buSzPct val="25000"/>
            </a:pPr>
            <a:r>
              <a:rPr lang="zh-CN" altLang="en-US" sz="1600" dirty="0">
                <a:latin typeface="华文楷体" panose="02010600040101010101" charset="-122"/>
                <a:ea typeface="华文楷体" panose="02010600040101010101" charset="-122"/>
                <a:cs typeface="华文楷体" panose="02010600040101010101" charset="-122"/>
                <a:sym typeface="+mn-ea"/>
              </a:rPr>
              <a:t>也就是说，如果你不进行任何的编程而参加比赛，至少你的机器是能够移动并进行抓取的，只是可能抓取的不对，分数较低。</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50000"/>
              </a:lnSpc>
              <a:buSzPct val="25000"/>
            </a:pPr>
            <a:r>
              <a:rPr lang="zh-CN" altLang="en-US" sz="1600" dirty="0">
                <a:latin typeface="华文楷体" panose="02010600040101010101" charset="-122"/>
                <a:ea typeface="华文楷体" panose="02010600040101010101" charset="-122"/>
                <a:cs typeface="华文楷体" panose="02010600040101010101" charset="-122"/>
                <a:sym typeface="+mn-ea"/>
              </a:rPr>
              <a:t>（不编程：在</a:t>
            </a:r>
            <a:r>
              <a:rPr lang="en-US" altLang="zh-CN" sz="1600" dirty="0">
                <a:latin typeface="华文楷体" panose="02010600040101010101" charset="-122"/>
                <a:ea typeface="华文楷体" panose="02010600040101010101" charset="-122"/>
                <a:cs typeface="华文楷体" panose="02010600040101010101" charset="-122"/>
                <a:sym typeface="+mn-ea"/>
              </a:rPr>
              <a:t>Windows</a:t>
            </a:r>
            <a:r>
              <a:rPr lang="zh-CN" altLang="en-US" sz="1600" dirty="0">
                <a:latin typeface="华文楷体" panose="02010600040101010101" charset="-122"/>
                <a:ea typeface="华文楷体" panose="02010600040101010101" charset="-122"/>
                <a:cs typeface="华文楷体" panose="02010600040101010101" charset="-122"/>
                <a:sym typeface="+mn-ea"/>
              </a:rPr>
              <a:t>客户端上，设置某个固定台子作为抓取点，然后设置某一个固定的投放箱为释放点。添加任务设定要去的点，在台子和投递箱这样往复。这样只能拿拿保底分数）</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50000"/>
              </a:lnSpc>
              <a:buSzPct val="25000"/>
            </a:pPr>
            <a:r>
              <a:rPr lang="en-US" altLang="zh-CN" sz="1600" b="1" dirty="0">
                <a:latin typeface="华文楷体" panose="02010600040101010101" charset="-122"/>
                <a:ea typeface="华文楷体" panose="02010600040101010101" charset="-122"/>
                <a:cs typeface="华文楷体" panose="02010600040101010101" charset="-122"/>
                <a:sym typeface="+mn-ea"/>
              </a:rPr>
              <a:t>2. </a:t>
            </a:r>
            <a:r>
              <a:rPr lang="zh-CN" altLang="en-US" sz="1600" dirty="0">
                <a:latin typeface="华文楷体" panose="02010600040101010101" charset="-122"/>
                <a:ea typeface="华文楷体" panose="02010600040101010101" charset="-122"/>
                <a:cs typeface="华文楷体" panose="02010600040101010101" charset="-122"/>
                <a:sym typeface="+mn-ea"/>
              </a:rPr>
              <a:t>如果要拿更高的分数，就需要我们利用小车的</a:t>
            </a:r>
            <a:r>
              <a:rPr lang="en-US" altLang="zh-CN" sz="1600" dirty="0">
                <a:latin typeface="华文楷体" panose="02010600040101010101" charset="-122"/>
                <a:ea typeface="华文楷体" panose="02010600040101010101" charset="-122"/>
                <a:cs typeface="华文楷体" panose="02010600040101010101" charset="-122"/>
                <a:sym typeface="+mn-ea"/>
              </a:rPr>
              <a:t>ROS</a:t>
            </a:r>
            <a:r>
              <a:rPr lang="zh-CN" altLang="en-US" sz="1600" dirty="0">
                <a:latin typeface="华文楷体" panose="02010600040101010101" charset="-122"/>
                <a:ea typeface="华文楷体" panose="02010600040101010101" charset="-122"/>
                <a:cs typeface="华文楷体" panose="02010600040101010101" charset="-122"/>
                <a:sym typeface="+mn-ea"/>
              </a:rPr>
              <a:t>话题机制，以及机械臂控制</a:t>
            </a:r>
            <a:r>
              <a:rPr lang="en-US" altLang="zh-CN" sz="1600" dirty="0">
                <a:latin typeface="华文楷体" panose="02010600040101010101" charset="-122"/>
                <a:ea typeface="华文楷体" panose="02010600040101010101" charset="-122"/>
                <a:cs typeface="华文楷体" panose="02010600040101010101" charset="-122"/>
                <a:sym typeface="+mn-ea"/>
              </a:rPr>
              <a:t>+</a:t>
            </a:r>
            <a:r>
              <a:rPr lang="zh-CN" altLang="en-US" sz="1600" dirty="0">
                <a:latin typeface="华文楷体" panose="02010600040101010101" charset="-122"/>
                <a:ea typeface="华文楷体" panose="02010600040101010101" charset="-122"/>
                <a:cs typeface="华文楷体" panose="02010600040101010101" charset="-122"/>
                <a:sym typeface="+mn-ea"/>
              </a:rPr>
              <a:t>摄像头识别的接口，来实现我们的自定义任务。</a:t>
            </a:r>
            <a:r>
              <a:rPr lang="en-US" altLang="zh-CN" sz="1600" dirty="0">
                <a:latin typeface="华文楷体" panose="02010600040101010101" charset="-122"/>
                <a:ea typeface="华文楷体" panose="02010600040101010101" charset="-122"/>
                <a:cs typeface="华文楷体" panose="02010600040101010101" charset="-122"/>
                <a:sym typeface="+mn-ea"/>
              </a:rPr>
              <a:t> </a:t>
            </a:r>
            <a:endParaRPr lang="en-US" altLang="zh-CN" sz="1600" dirty="0">
              <a:latin typeface="华文楷体" panose="02010600040101010101" charset="-122"/>
              <a:ea typeface="华文楷体" panose="02010600040101010101" charset="-122"/>
              <a:cs typeface="华文楷体" panose="02010600040101010101" charset="-122"/>
              <a:sym typeface="+mn-ea"/>
            </a:endParaRPr>
          </a:p>
          <a:p>
            <a:pPr algn="l">
              <a:lnSpc>
                <a:spcPct val="150000"/>
              </a:lnSpc>
              <a:buSzPct val="25000"/>
            </a:pPr>
            <a:r>
              <a:rPr lang="zh-CN" altLang="en-US" sz="1600" dirty="0" smtClean="0">
                <a:latin typeface="华文楷体" panose="02010600040101010101" charset="-122"/>
                <a:ea typeface="华文楷体" panose="02010600040101010101" charset="-122"/>
                <a:cs typeface="华文楷体" panose="02010600040101010101" charset="-122"/>
                <a:sym typeface="+mn-ea"/>
              </a:rPr>
              <a:t>整理思路如下：</a:t>
            </a:r>
            <a:r>
              <a:rPr lang="en-US" altLang="zh-CN" sz="1600" dirty="0" smtClean="0">
                <a:latin typeface="华文楷体" panose="02010600040101010101" charset="-122"/>
                <a:ea typeface="华文楷体" panose="02010600040101010101" charset="-122"/>
                <a:cs typeface="华文楷体" panose="02010600040101010101" charset="-122"/>
                <a:sym typeface="+mn-ea"/>
              </a:rPr>
              <a:t> </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gn="l">
              <a:lnSpc>
                <a:spcPct val="150000"/>
              </a:lnSpc>
              <a:buSzPct val="25000"/>
            </a:pPr>
            <a:r>
              <a:rPr lang="zh-CN" altLang="en-US" sz="1600" dirty="0" smtClean="0">
                <a:latin typeface="华文楷体" panose="02010600040101010101" charset="-122"/>
                <a:ea typeface="华文楷体" panose="02010600040101010101" charset="-122"/>
                <a:cs typeface="华文楷体" panose="02010600040101010101" charset="-122"/>
                <a:sym typeface="+mn-ea"/>
              </a:rPr>
              <a:t>①用代码发送目标点去码放台</a:t>
            </a:r>
            <a:r>
              <a:rPr lang="en-US" altLang="zh-CN" sz="1600" dirty="0" smtClean="0">
                <a:latin typeface="华文楷体" panose="02010600040101010101" charset="-122"/>
                <a:ea typeface="华文楷体" panose="02010600040101010101" charset="-122"/>
                <a:cs typeface="华文楷体" panose="02010600040101010101" charset="-122"/>
                <a:sym typeface="+mn-ea"/>
              </a:rPr>
              <a:t>  </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gn="l">
              <a:lnSpc>
                <a:spcPct val="150000"/>
              </a:lnSpc>
              <a:buSzPct val="25000"/>
            </a:pPr>
            <a:r>
              <a:rPr lang="zh-CN" altLang="en-US" sz="1600" dirty="0" smtClean="0">
                <a:latin typeface="华文楷体" panose="02010600040101010101" charset="-122"/>
                <a:ea typeface="华文楷体" panose="02010600040101010101" charset="-122"/>
                <a:cs typeface="华文楷体" panose="02010600040101010101" charset="-122"/>
                <a:sym typeface="+mn-ea"/>
              </a:rPr>
              <a:t>②然后监听目标点导航结果</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lnSpc>
                <a:spcPct val="150000"/>
              </a:lnSpc>
              <a:buSzPct val="25000"/>
            </a:pPr>
            <a:r>
              <a:rPr lang="zh-CN" altLang="en-US" sz="1600" dirty="0" smtClean="0">
                <a:latin typeface="华文楷体" panose="02010600040101010101" charset="-122"/>
                <a:ea typeface="华文楷体" panose="02010600040101010101" charset="-122"/>
                <a:cs typeface="华文楷体" panose="02010600040101010101" charset="-122"/>
                <a:sym typeface="+mn-ea"/>
              </a:rPr>
              <a:t>③当知道</a:t>
            </a:r>
            <a:r>
              <a:rPr lang="en-US" altLang="zh-CN" sz="1600" dirty="0" smtClean="0">
                <a:latin typeface="华文楷体" panose="02010600040101010101" charset="-122"/>
                <a:ea typeface="华文楷体" panose="02010600040101010101" charset="-122"/>
                <a:cs typeface="华文楷体" panose="02010600040101010101" charset="-122"/>
                <a:sym typeface="+mn-ea"/>
              </a:rPr>
              <a:t>LEO</a:t>
            </a:r>
            <a:r>
              <a:rPr lang="zh-CN" altLang="en-US" sz="1600" dirty="0" smtClean="0">
                <a:latin typeface="华文楷体" panose="02010600040101010101" charset="-122"/>
                <a:ea typeface="华文楷体" panose="02010600040101010101" charset="-122"/>
                <a:cs typeface="华文楷体" panose="02010600040101010101" charset="-122"/>
                <a:sym typeface="+mn-ea"/>
              </a:rPr>
              <a:t>到了码放台，让机械臂转到观察位去看二维码方块，根据识别结果，抓起来放到暂放区域，比如组合了</a:t>
            </a:r>
            <a:r>
              <a:rPr lang="en-US" altLang="zh-CN" sz="1600" dirty="0" smtClean="0">
                <a:latin typeface="华文楷体" panose="02010600040101010101" charset="-122"/>
                <a:ea typeface="华文楷体" panose="02010600040101010101" charset="-122"/>
                <a:cs typeface="华文楷体" panose="02010600040101010101" charset="-122"/>
                <a:sym typeface="+mn-ea"/>
              </a:rPr>
              <a:t>AB</a:t>
            </a:r>
            <a:r>
              <a:rPr lang="zh-CN" altLang="en-US" sz="1600" dirty="0" smtClean="0">
                <a:latin typeface="华文楷体" panose="02010600040101010101" charset="-122"/>
                <a:ea typeface="华文楷体" panose="02010600040101010101" charset="-122"/>
                <a:cs typeface="华文楷体" panose="02010600040101010101" charset="-122"/>
                <a:sym typeface="+mn-ea"/>
              </a:rPr>
              <a:t>方块。</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lnSpc>
                <a:spcPct val="150000"/>
              </a:lnSpc>
              <a:buSzPct val="25000"/>
            </a:pPr>
            <a:r>
              <a:rPr lang="zh-CN" altLang="en-US" sz="1600" dirty="0" smtClean="0">
                <a:latin typeface="华文楷体" panose="02010600040101010101" charset="-122"/>
                <a:ea typeface="华文楷体" panose="02010600040101010101" charset="-122"/>
                <a:cs typeface="华文楷体" panose="02010600040101010101" charset="-122"/>
                <a:sym typeface="+mn-ea"/>
              </a:rPr>
              <a:t>④因为抓的是</a:t>
            </a:r>
            <a:r>
              <a:rPr lang="en-US" altLang="zh-CN" sz="1600" dirty="0" smtClean="0">
                <a:latin typeface="华文楷体" panose="02010600040101010101" charset="-122"/>
                <a:ea typeface="华文楷体" panose="02010600040101010101" charset="-122"/>
                <a:cs typeface="华文楷体" panose="02010600040101010101" charset="-122"/>
                <a:sym typeface="+mn-ea"/>
              </a:rPr>
              <a:t>AB</a:t>
            </a:r>
            <a:r>
              <a:rPr lang="zh-CN" altLang="en-US" sz="1600" dirty="0" smtClean="0">
                <a:latin typeface="华文楷体" panose="02010600040101010101" charset="-122"/>
                <a:ea typeface="华文楷体" panose="02010600040101010101" charset="-122"/>
                <a:cs typeface="华文楷体" panose="02010600040101010101" charset="-122"/>
                <a:sym typeface="+mn-ea"/>
              </a:rPr>
              <a:t>，所以发送目标点去</a:t>
            </a:r>
            <a:r>
              <a:rPr lang="en-US" altLang="zh-CN" sz="1600" dirty="0" smtClean="0">
                <a:latin typeface="华文楷体" panose="02010600040101010101" charset="-122"/>
                <a:ea typeface="华文楷体" panose="02010600040101010101" charset="-122"/>
                <a:cs typeface="华文楷体" panose="02010600040101010101" charset="-122"/>
                <a:sym typeface="+mn-ea"/>
              </a:rPr>
              <a:t>AB</a:t>
            </a:r>
            <a:r>
              <a:rPr lang="zh-CN" altLang="en-US" sz="1600" dirty="0" smtClean="0">
                <a:latin typeface="华文楷体" panose="02010600040101010101" charset="-122"/>
                <a:ea typeface="华文楷体" panose="02010600040101010101" charset="-122"/>
                <a:cs typeface="华文楷体" panose="02010600040101010101" charset="-122"/>
                <a:sym typeface="+mn-ea"/>
              </a:rPr>
              <a:t>，继续监听导航结果，到了</a:t>
            </a:r>
            <a:r>
              <a:rPr lang="en-US" altLang="zh-CN" sz="1600" dirty="0" smtClean="0">
                <a:latin typeface="华文楷体" panose="02010600040101010101" charset="-122"/>
                <a:ea typeface="华文楷体" panose="02010600040101010101" charset="-122"/>
                <a:cs typeface="华文楷体" panose="02010600040101010101" charset="-122"/>
                <a:sym typeface="+mn-ea"/>
              </a:rPr>
              <a:t>AB</a:t>
            </a:r>
            <a:r>
              <a:rPr lang="zh-CN" altLang="en-US" sz="1600" dirty="0" smtClean="0">
                <a:latin typeface="华文楷体" panose="02010600040101010101" charset="-122"/>
                <a:ea typeface="华文楷体" panose="02010600040101010101" charset="-122"/>
                <a:cs typeface="华文楷体" panose="02010600040101010101" charset="-122"/>
                <a:sym typeface="+mn-ea"/>
              </a:rPr>
              <a:t>，就把暂放区域的二维码方块抓起来发到</a:t>
            </a:r>
            <a:r>
              <a:rPr lang="en-US" altLang="zh-CN" sz="1600" dirty="0" smtClean="0">
                <a:latin typeface="华文楷体" panose="02010600040101010101" charset="-122"/>
                <a:ea typeface="华文楷体" panose="02010600040101010101" charset="-122"/>
                <a:cs typeface="华文楷体" panose="02010600040101010101" charset="-122"/>
                <a:sym typeface="+mn-ea"/>
              </a:rPr>
              <a:t>AB</a:t>
            </a:r>
            <a:r>
              <a:rPr lang="zh-CN" altLang="en-US" sz="1600" dirty="0" smtClean="0">
                <a:latin typeface="华文楷体" panose="02010600040101010101" charset="-122"/>
                <a:ea typeface="华文楷体" panose="02010600040101010101" charset="-122"/>
                <a:cs typeface="华文楷体" panose="02010600040101010101" charset="-122"/>
                <a:sym typeface="+mn-ea"/>
              </a:rPr>
              <a:t>打包箱里面。</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lnSpc>
                <a:spcPct val="150000"/>
              </a:lnSpc>
              <a:buSzPct val="25000"/>
            </a:pPr>
            <a:r>
              <a:rPr lang="zh-CN" altLang="en-US" sz="1600" dirty="0" smtClean="0">
                <a:latin typeface="华文楷体" panose="02010600040101010101" charset="-122"/>
                <a:ea typeface="华文楷体" panose="02010600040101010101" charset="-122"/>
                <a:cs typeface="华文楷体" panose="02010600040101010101" charset="-122"/>
                <a:sym typeface="+mn-ea"/>
              </a:rPr>
              <a:t>⑤以此循环，直到抓完或比赛结束。</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587" y="322124"/>
            <a:ext cx="4065203" cy="60007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l">
              <a:lnSpc>
                <a:spcPct val="130000"/>
              </a:lnSpc>
              <a:buClrTx/>
              <a:buSzTx/>
              <a:buNone/>
            </a:pPr>
            <a:r>
              <a:rPr 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2.1 </a:t>
            </a:r>
            <a:r>
              <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接口说明</a:t>
            </a:r>
            <a:endPar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3" name="文本框 2"/>
          <p:cNvSpPr txBox="1"/>
          <p:nvPr/>
        </p:nvSpPr>
        <p:spPr>
          <a:xfrm>
            <a:off x="571500" y="922020"/>
            <a:ext cx="10634980" cy="5139055"/>
          </a:xfrm>
          <a:prstGeom prst="rect">
            <a:avLst/>
          </a:prstGeom>
          <a:noFill/>
          <a:ln>
            <a:noFill/>
          </a:ln>
        </p:spPr>
        <p:txBody>
          <a:bodyPr wrap="square" rtlCol="0">
            <a:spAutoFit/>
          </a:bodyPr>
          <a:p>
            <a:pPr algn="l">
              <a:lnSpc>
                <a:spcPct val="150000"/>
              </a:lnSpc>
              <a:buSzPct val="25000"/>
            </a:pPr>
            <a:r>
              <a:rPr lang="zh-CN" altLang="en-US" sz="1600" dirty="0" smtClean="0">
                <a:latin typeface="华文楷体" panose="02010600040101010101" charset="-122"/>
                <a:ea typeface="华文楷体" panose="02010600040101010101" charset="-122"/>
                <a:cs typeface="华文楷体" panose="02010600040101010101" charset="-122"/>
                <a:sym typeface="+mn-ea"/>
              </a:rPr>
              <a:t>知道了思路，还需要知道各部分的接口。</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a:latin typeface="华文楷体" panose="02010600040101010101" charset="-122"/>
                <a:ea typeface="华文楷体" panose="02010600040101010101" charset="-122"/>
                <a:cs typeface="华文楷体" panose="02010600040101010101" charset="-122"/>
                <a:sym typeface="+mn-ea"/>
              </a:rPr>
              <a:t>一、首先是</a:t>
            </a:r>
            <a:r>
              <a:rPr lang="en-US" altLang="zh-CN" sz="1600">
                <a:latin typeface="华文楷体" panose="02010600040101010101" charset="-122"/>
                <a:ea typeface="华文楷体" panose="02010600040101010101" charset="-122"/>
                <a:cs typeface="华文楷体" panose="02010600040101010101" charset="-122"/>
                <a:sym typeface="+mn-ea"/>
              </a:rPr>
              <a:t>TCP</a:t>
            </a:r>
            <a:r>
              <a:rPr lang="zh-CN" altLang="en-US" sz="1600">
                <a:latin typeface="华文楷体" panose="02010600040101010101" charset="-122"/>
                <a:ea typeface="华文楷体" panose="02010600040101010101" charset="-122"/>
                <a:cs typeface="华文楷体" panose="02010600040101010101" charset="-122"/>
                <a:sym typeface="+mn-ea"/>
              </a:rPr>
              <a:t>的接口，往对应的</a:t>
            </a:r>
            <a:r>
              <a:rPr lang="en-US" altLang="zh-CN" sz="1600">
                <a:latin typeface="华文楷体" panose="02010600040101010101" charset="-122"/>
                <a:ea typeface="华文楷体" panose="02010600040101010101" charset="-122"/>
                <a:cs typeface="华文楷体" panose="02010600040101010101" charset="-122"/>
                <a:sym typeface="+mn-ea"/>
              </a:rPr>
              <a:t>TCP</a:t>
            </a:r>
            <a:r>
              <a:rPr lang="zh-CN" altLang="en-US" sz="1600">
                <a:latin typeface="华文楷体" panose="02010600040101010101" charset="-122"/>
                <a:ea typeface="华文楷体" panose="02010600040101010101" charset="-122"/>
                <a:cs typeface="华文楷体" panose="02010600040101010101" charset="-122"/>
                <a:sym typeface="+mn-ea"/>
              </a:rPr>
              <a:t>服务器地址中发送指定的字符串指令，告诉机器怎么做，或从机器得到信息。</a:t>
            </a:r>
            <a:endParaRPr lang="zh-CN" altLang="en-US" sz="1600">
              <a:latin typeface="华文楷体" panose="02010600040101010101" charset="-122"/>
              <a:ea typeface="华文楷体" panose="02010600040101010101" charset="-122"/>
              <a:cs typeface="华文楷体" panose="02010600040101010101" charset="-122"/>
              <a:sym typeface="+mn-ea"/>
            </a:endParaRPr>
          </a:p>
          <a:p>
            <a:pPr algn="l"/>
            <a:r>
              <a:rPr lang="zh-CN" altLang="en-US" sz="1600">
                <a:latin typeface="华文楷体" panose="02010600040101010101" charset="-122"/>
                <a:ea typeface="华文楷体" panose="02010600040101010101" charset="-122"/>
                <a:cs typeface="华文楷体" panose="02010600040101010101" charset="-122"/>
                <a:sym typeface="+mn-ea"/>
              </a:rPr>
              <a:t>【</a:t>
            </a:r>
            <a:r>
              <a:rPr lang="en-US" altLang="zh-CN" sz="1600">
                <a:latin typeface="华文楷体" panose="02010600040101010101" charset="-122"/>
                <a:ea typeface="华文楷体" panose="02010600040101010101" charset="-122"/>
                <a:cs typeface="华文楷体" panose="02010600040101010101" charset="-122"/>
                <a:sym typeface="+mn-ea"/>
              </a:rPr>
              <a:t>TCP</a:t>
            </a:r>
            <a:r>
              <a:rPr lang="zh-CN" altLang="en-US" sz="1600">
                <a:latin typeface="华文楷体" panose="02010600040101010101" charset="-122"/>
                <a:ea typeface="华文楷体" panose="02010600040101010101" charset="-122"/>
                <a:cs typeface="华文楷体" panose="02010600040101010101" charset="-122"/>
                <a:sym typeface="+mn-ea"/>
              </a:rPr>
              <a:t>服务器地址</a:t>
            </a:r>
            <a:r>
              <a:rPr lang="en-US" altLang="zh-CN" sz="1600">
                <a:latin typeface="华文楷体" panose="02010600040101010101" charset="-122"/>
                <a:ea typeface="华文楷体" panose="02010600040101010101" charset="-122"/>
                <a:cs typeface="华文楷体" panose="02010600040101010101" charset="-122"/>
                <a:sym typeface="+mn-ea"/>
              </a:rPr>
              <a:t>192.168.31.200</a:t>
            </a:r>
            <a:r>
              <a:rPr lang="zh-CN" altLang="en-US" sz="1600">
                <a:latin typeface="华文楷体" panose="02010600040101010101" charset="-122"/>
                <a:ea typeface="华文楷体" panose="02010600040101010101" charset="-122"/>
                <a:cs typeface="华文楷体" panose="02010600040101010101" charset="-122"/>
                <a:sym typeface="+mn-ea"/>
              </a:rPr>
              <a:t>，端口</a:t>
            </a:r>
            <a:r>
              <a:rPr lang="en-US" altLang="zh-CN" sz="1600">
                <a:latin typeface="华文楷体" panose="02010600040101010101" charset="-122"/>
                <a:ea typeface="华文楷体" panose="02010600040101010101" charset="-122"/>
                <a:cs typeface="华文楷体" panose="02010600040101010101" charset="-122"/>
                <a:sym typeface="+mn-ea"/>
              </a:rPr>
              <a:t>9093</a:t>
            </a:r>
            <a:r>
              <a:rPr lang="zh-CN" altLang="en-US" sz="1600">
                <a:latin typeface="华文楷体" panose="02010600040101010101" charset="-122"/>
                <a:ea typeface="华文楷体" panose="02010600040101010101" charset="-122"/>
                <a:cs typeface="华文楷体" panose="02010600040101010101" charset="-122"/>
                <a:sym typeface="+mn-ea"/>
              </a:rPr>
              <a:t>】</a:t>
            </a:r>
            <a:endParaRPr lang="zh-CN" altLang="en-US" sz="160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latin typeface="华文楷体" panose="02010600040101010101" charset="-122"/>
                <a:ea typeface="华文楷体" panose="02010600040101010101" charset="-122"/>
                <a:cs typeface="华文楷体" panose="02010600040101010101" charset="-122"/>
                <a:sym typeface="+mn-ea"/>
              </a:rPr>
              <a:t>将【机械臂从放置二维码方块的台子上抓取二维码方块放到机器身上的暂存位】分解为以下的步骤。</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latin typeface="华文楷体" panose="02010600040101010101" charset="-122"/>
                <a:ea typeface="华文楷体" panose="02010600040101010101" charset="-122"/>
                <a:cs typeface="华文楷体" panose="02010600040101010101" charset="-122"/>
                <a:sym typeface="+mn-ea"/>
              </a:rPr>
              <a:t>1.机械臂去观察位（参数依次是：B1M1SetCmd</a:t>
            </a:r>
            <a:r>
              <a:rPr lang="en-US" altLang="zh-CN" sz="1600" dirty="0" smtClean="0">
                <a:latin typeface="华文楷体" panose="02010600040101010101" charset="-122"/>
                <a:ea typeface="华文楷体" panose="02010600040101010101" charset="-122"/>
                <a:cs typeface="华文楷体" panose="02010600040101010101" charset="-122"/>
                <a:sym typeface="+mn-ea"/>
              </a:rPr>
              <a:t>;1</a:t>
            </a:r>
            <a:r>
              <a:rPr lang="en-US" altLang="zh-CN" sz="1600" dirty="0" smtClean="0">
                <a:latin typeface="华文楷体" panose="02010600040101010101" charset="-122"/>
                <a:ea typeface="华文楷体" panose="02010600040101010101" charset="-122"/>
                <a:cs typeface="华文楷体" panose="02010600040101010101" charset="-122"/>
                <a:sym typeface="+mn-ea"/>
              </a:rPr>
              <a:t>;x;y;z;</a:t>
            </a:r>
            <a:r>
              <a:rPr lang="zh-CN" altLang="en-US" sz="1600" dirty="0" smtClean="0">
                <a:latin typeface="华文楷体" panose="02010600040101010101" charset="-122"/>
                <a:ea typeface="华文楷体" panose="02010600040101010101" charset="-122"/>
                <a:cs typeface="华文楷体" panose="02010600040101010101" charset="-122"/>
                <a:sym typeface="+mn-ea"/>
              </a:rPr>
              <a:t>吸盘旋转角度</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是否队列执行</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solidFill>
                  <a:srgbClr val="FF0000"/>
                </a:solidFill>
                <a:latin typeface="华文楷体" panose="02010600040101010101" charset="-122"/>
                <a:ea typeface="华文楷体" panose="02010600040101010101" charset="-122"/>
                <a:cs typeface="华文楷体" panose="02010600040101010101" charset="-122"/>
                <a:sym typeface="+mn-ea"/>
              </a:rPr>
              <a:t>B1M1SetCmd</a:t>
            </a:r>
            <a:r>
              <a:rPr lang="zh-CN" altLang="en-US" sz="1600" dirty="0" smtClean="0">
                <a:latin typeface="华文楷体" panose="02010600040101010101" charset="-122"/>
                <a:ea typeface="华文楷体" panose="02010600040101010101" charset="-122"/>
                <a:cs typeface="华文楷体" panose="02010600040101010101" charset="-122"/>
                <a:sym typeface="+mn-ea"/>
              </a:rPr>
              <a:t>;1;-8.750649;-233.727203;150.918655;-182.144135;1#</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latin typeface="华文楷体" panose="02010600040101010101" charset="-122"/>
                <a:ea typeface="华文楷体" panose="02010600040101010101" charset="-122"/>
                <a:cs typeface="华文楷体" panose="02010600040101010101" charset="-122"/>
                <a:sym typeface="+mn-ea"/>
              </a:rPr>
              <a:t>//返回消息示例：B1M1SetCmd;88#</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2.看二维码（返回所有看到的二维码的坐标和编号, 1#</a:t>
            </a:r>
            <a:r>
              <a:rPr lang="zh-CN" altLang="en-US" sz="1600" dirty="0" smtClean="0">
                <a:latin typeface="华文楷体" panose="02010600040101010101" charset="-122"/>
                <a:ea typeface="华文楷体" panose="02010600040101010101" charset="-122"/>
                <a:cs typeface="华文楷体" panose="02010600040101010101" charset="-122"/>
                <a:sym typeface="+mn-ea"/>
              </a:rPr>
              <a:t>看抓取点，</a:t>
            </a:r>
            <a:r>
              <a:rPr lang="en-US" altLang="zh-CN" sz="1600" dirty="0" smtClean="0">
                <a:latin typeface="华文楷体" panose="02010600040101010101" charset="-122"/>
                <a:ea typeface="华文楷体" panose="02010600040101010101" charset="-122"/>
                <a:cs typeface="华文楷体" panose="02010600040101010101" charset="-122"/>
                <a:sym typeface="+mn-ea"/>
              </a:rPr>
              <a:t>0#</a:t>
            </a:r>
            <a:r>
              <a:rPr lang="zh-CN" altLang="en-US" sz="1600" dirty="0" smtClean="0">
                <a:latin typeface="华文楷体" panose="02010600040101010101" charset="-122"/>
                <a:ea typeface="华文楷体" panose="02010600040101010101" charset="-122"/>
                <a:cs typeface="华文楷体" panose="02010600040101010101" charset="-122"/>
                <a:sym typeface="+mn-ea"/>
              </a:rPr>
              <a:t>看释放点</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solidFill>
                  <a:srgbClr val="FFC000"/>
                </a:solidFill>
                <a:latin typeface="华文楷体" panose="02010600040101010101" charset="-122"/>
                <a:ea typeface="华文楷体" panose="02010600040101010101" charset="-122"/>
                <a:cs typeface="华文楷体" panose="02010600040101010101" charset="-122"/>
                <a:sym typeface="+mn-ea"/>
              </a:rPr>
              <a:t>B1M1GetAdjustPose</a:t>
            </a:r>
            <a:r>
              <a:rPr lang="en-US" altLang="zh-CN" sz="1600" dirty="0" smtClean="0">
                <a:latin typeface="华文楷体" panose="02010600040101010101" charset="-122"/>
                <a:ea typeface="华文楷体" panose="02010600040101010101" charset="-122"/>
                <a:cs typeface="华文楷体" panose="02010600040101010101" charset="-122"/>
                <a:sym typeface="+mn-ea"/>
              </a:rPr>
              <a:t>;1#</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//返回消息示例：B1M1GetAdjustPose;(39.434628,-300.490356,0)*(-3.318930,-325.067261,3)*(24.600719,-225.225098,21)#</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3.</a:t>
            </a:r>
            <a:r>
              <a:rPr lang="zh-CN" altLang="en-US" sz="1600" dirty="0" smtClean="0">
                <a:latin typeface="华文楷体" panose="02010600040101010101" charset="-122"/>
                <a:ea typeface="华文楷体" panose="02010600040101010101" charset="-122"/>
                <a:cs typeface="华文楷体" panose="02010600040101010101" charset="-122"/>
                <a:sym typeface="+mn-ea"/>
              </a:rPr>
              <a:t>如果太远，</a:t>
            </a:r>
            <a:r>
              <a:rPr lang="en-US" altLang="zh-CN" sz="1600" dirty="0" smtClean="0">
                <a:latin typeface="华文楷体" panose="02010600040101010101" charset="-122"/>
                <a:ea typeface="华文楷体" panose="02010600040101010101" charset="-122"/>
                <a:cs typeface="华文楷体" panose="02010600040101010101" charset="-122"/>
                <a:sym typeface="+mn-ea"/>
              </a:rPr>
              <a:t>机器微调位置(挪到靠近二维码的近处</a:t>
            </a:r>
            <a:r>
              <a:rPr lang="zh-CN" altLang="en-US" sz="1600" dirty="0" smtClean="0">
                <a:latin typeface="华文楷体" panose="02010600040101010101" charset="-122"/>
                <a:ea typeface="华文楷体" panose="02010600040101010101" charset="-122"/>
                <a:cs typeface="华文楷体" panose="02010600040101010101" charset="-122"/>
                <a:sym typeface="+mn-ea"/>
              </a:rPr>
              <a:t>，参数依次是：</a:t>
            </a:r>
            <a:r>
              <a:rPr lang="en-US" altLang="zh-CN" sz="1600" dirty="0" smtClean="0">
                <a:latin typeface="华文楷体" panose="02010600040101010101" charset="-122"/>
                <a:ea typeface="华文楷体" panose="02010600040101010101" charset="-122"/>
                <a:cs typeface="华文楷体" panose="02010600040101010101" charset="-122"/>
                <a:sym typeface="+mn-ea"/>
              </a:rPr>
              <a:t>B1M1AdjustPose;x;y;</a:t>
            </a:r>
            <a:r>
              <a:rPr lang="zh-CN" altLang="en-US" sz="1600" dirty="0" smtClean="0">
                <a:latin typeface="华文楷体" panose="02010600040101010101" charset="-122"/>
                <a:ea typeface="华文楷体" panose="02010600040101010101" charset="-122"/>
                <a:cs typeface="华文楷体" panose="02010600040101010101" charset="-122"/>
                <a:sym typeface="+mn-ea"/>
              </a:rPr>
              <a:t>是否队列执行</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solidFill>
                  <a:srgbClr val="92D050"/>
                </a:solidFill>
                <a:latin typeface="华文楷体" panose="02010600040101010101" charset="-122"/>
                <a:ea typeface="华文楷体" panose="02010600040101010101" charset="-122"/>
                <a:cs typeface="华文楷体" panose="02010600040101010101" charset="-122"/>
                <a:sym typeface="+mn-ea"/>
              </a:rPr>
              <a:t>B1M1AdjustPose</a:t>
            </a:r>
            <a:r>
              <a:rPr lang="en-US" altLang="zh-CN" sz="1600" dirty="0" smtClean="0">
                <a:latin typeface="华文楷体" panose="02010600040101010101" charset="-122"/>
                <a:ea typeface="华文楷体" panose="02010600040101010101" charset="-122"/>
                <a:cs typeface="华文楷体" panose="02010600040101010101" charset="-122"/>
                <a:sym typeface="+mn-ea"/>
              </a:rPr>
              <a:t>;-60.930302;-440.902649;1#</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//返回消息示例：B1M1AdjustPose;OK;1#</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4.在近处再看二维码（返回所有看到的二维码的坐标和编号）</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solidFill>
                  <a:srgbClr val="FFC000"/>
                </a:solidFill>
                <a:latin typeface="华文楷体" panose="02010600040101010101" charset="-122"/>
                <a:ea typeface="华文楷体" panose="02010600040101010101" charset="-122"/>
                <a:cs typeface="华文楷体" panose="02010600040101010101" charset="-122"/>
                <a:sym typeface="+mn-ea"/>
              </a:rPr>
              <a:t>B1M1GetAdjustPose</a:t>
            </a:r>
            <a:r>
              <a:rPr lang="en-US" altLang="zh-CN" sz="1600" dirty="0" smtClean="0">
                <a:latin typeface="华文楷体" panose="02010600040101010101" charset="-122"/>
                <a:ea typeface="华文楷体" panose="02010600040101010101" charset="-122"/>
                <a:cs typeface="华文楷体" panose="02010600040101010101" charset="-122"/>
                <a:sym typeface="+mn-ea"/>
              </a:rPr>
              <a:t>;1#</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//返回消息示例：B1M1GetAdjustPose;(39.434628,-300.490356,0)*(-3.318930,-325.067261,3)*(24.600719,-225.225098,21)#</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587" y="322124"/>
            <a:ext cx="4065203" cy="60007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l">
              <a:lnSpc>
                <a:spcPct val="130000"/>
              </a:lnSpc>
              <a:buClrTx/>
              <a:buSzTx/>
              <a:buNone/>
            </a:pPr>
            <a:r>
              <a:rPr 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2.2 </a:t>
            </a:r>
            <a:r>
              <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接口说明</a:t>
            </a:r>
            <a:endPar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3" name="文本框 2"/>
          <p:cNvSpPr txBox="1"/>
          <p:nvPr/>
        </p:nvSpPr>
        <p:spPr>
          <a:xfrm>
            <a:off x="571500" y="922020"/>
            <a:ext cx="10634980" cy="5754370"/>
          </a:xfrm>
          <a:prstGeom prst="rect">
            <a:avLst/>
          </a:prstGeom>
          <a:noFill/>
          <a:ln>
            <a:noFill/>
          </a:ln>
        </p:spPr>
        <p:txBody>
          <a:bodyPr wrap="square" rtlCol="0">
            <a:spAutoFit/>
          </a:bodyPr>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5.机械臂去抓取位(二维码方块的上方)</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solidFill>
                  <a:srgbClr val="FF0000"/>
                </a:solidFill>
                <a:latin typeface="华文楷体" panose="02010600040101010101" charset="-122"/>
                <a:ea typeface="华文楷体" panose="02010600040101010101" charset="-122"/>
                <a:cs typeface="华文楷体" panose="02010600040101010101" charset="-122"/>
                <a:sym typeface="+mn-ea"/>
              </a:rPr>
              <a:t>B1M1SetCmd</a:t>
            </a:r>
            <a:r>
              <a:rPr lang="en-US" altLang="zh-CN" sz="1600" dirty="0" smtClean="0">
                <a:latin typeface="华文楷体" panose="02010600040101010101" charset="-122"/>
                <a:ea typeface="华文楷体" panose="02010600040101010101" charset="-122"/>
                <a:cs typeface="华文楷体" panose="02010600040101010101" charset="-122"/>
                <a:sym typeface="+mn-ea"/>
              </a:rPr>
              <a:t>;1;-12.319066;-255.748795;-50;-184.314713;1#</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//返回消息示例：B1M1SetCmd;89#</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latin typeface="华文楷体" panose="02010600040101010101" charset="-122"/>
                <a:ea typeface="华文楷体" panose="02010600040101010101" charset="-122"/>
                <a:cs typeface="华文楷体" panose="02010600040101010101" charset="-122"/>
                <a:sym typeface="+mn-ea"/>
              </a:rPr>
              <a:t>6.吸取二维码方块</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solidFill>
                  <a:srgbClr val="00B0F0"/>
                </a:solidFill>
                <a:latin typeface="华文楷体" panose="02010600040101010101" charset="-122"/>
                <a:ea typeface="华文楷体" panose="02010600040101010101" charset="-122"/>
                <a:cs typeface="华文楷体" panose="02010600040101010101" charset="-122"/>
                <a:sym typeface="+mn-ea"/>
              </a:rPr>
              <a:t>B1M1Pump</a:t>
            </a:r>
            <a:r>
              <a:rPr lang="zh-CN" altLang="en-US" sz="1600" dirty="0" smtClean="0">
                <a:latin typeface="华文楷体" panose="02010600040101010101" charset="-122"/>
                <a:ea typeface="华文楷体" panose="02010600040101010101" charset="-122"/>
                <a:cs typeface="华文楷体" panose="02010600040101010101" charset="-122"/>
                <a:sym typeface="+mn-ea"/>
              </a:rPr>
              <a:t>;1#</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latin typeface="华文楷体" panose="02010600040101010101" charset="-122"/>
                <a:ea typeface="华文楷体" panose="02010600040101010101" charset="-122"/>
                <a:cs typeface="华文楷体" panose="02010600040101010101" charset="-122"/>
                <a:sym typeface="+mn-ea"/>
              </a:rPr>
              <a:t>//返回消息示例：B1M1Pump;0#</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latin typeface="华文楷体" panose="02010600040101010101" charset="-122"/>
                <a:ea typeface="华文楷体" panose="02010600040101010101" charset="-122"/>
                <a:cs typeface="华文楷体" panose="02010600040101010101" charset="-122"/>
                <a:sym typeface="+mn-ea"/>
              </a:rPr>
              <a:t>7.机械臂再去观察位</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solidFill>
                  <a:srgbClr val="FF0000"/>
                </a:solidFill>
                <a:latin typeface="华文楷体" panose="02010600040101010101" charset="-122"/>
                <a:ea typeface="华文楷体" panose="02010600040101010101" charset="-122"/>
                <a:cs typeface="华文楷体" panose="02010600040101010101" charset="-122"/>
                <a:sym typeface="+mn-ea"/>
              </a:rPr>
              <a:t>B1M1SetCmd</a:t>
            </a:r>
            <a:r>
              <a:rPr lang="zh-CN" altLang="en-US" sz="1600" dirty="0" smtClean="0">
                <a:latin typeface="华文楷体" panose="02010600040101010101" charset="-122"/>
                <a:ea typeface="华文楷体" panose="02010600040101010101" charset="-122"/>
                <a:cs typeface="华文楷体" panose="02010600040101010101" charset="-122"/>
                <a:sym typeface="+mn-ea"/>
              </a:rPr>
              <a:t>;1;-8.750649;-233.727203;150.918655;-182.144135;1#</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latin typeface="华文楷体" panose="02010600040101010101" charset="-122"/>
                <a:ea typeface="华文楷体" panose="02010600040101010101" charset="-122"/>
                <a:cs typeface="华文楷体" panose="02010600040101010101" charset="-122"/>
                <a:sym typeface="+mn-ea"/>
              </a:rPr>
              <a:t>//返回消息示例：B1M1SetCmd;90#</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latin typeface="华文楷体" panose="02010600040101010101" charset="-122"/>
                <a:ea typeface="华文楷体" panose="02010600040101010101" charset="-122"/>
                <a:cs typeface="华文楷体" panose="02010600040101010101" charset="-122"/>
                <a:sym typeface="+mn-ea"/>
              </a:rPr>
              <a:t>8.机械臂去Home位</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solidFill>
                  <a:srgbClr val="FF0000"/>
                </a:solidFill>
                <a:latin typeface="华文楷体" panose="02010600040101010101" charset="-122"/>
                <a:ea typeface="华文楷体" panose="02010600040101010101" charset="-122"/>
                <a:cs typeface="华文楷体" panose="02010600040101010101" charset="-122"/>
                <a:sym typeface="+mn-ea"/>
              </a:rPr>
              <a:t>B1M1SetCmd</a:t>
            </a:r>
            <a:r>
              <a:rPr lang="zh-CN" altLang="en-US" sz="1600" dirty="0" smtClean="0">
                <a:latin typeface="华文楷体" panose="02010600040101010101" charset="-122"/>
                <a:ea typeface="华文楷体" panose="02010600040101010101" charset="-122"/>
                <a:cs typeface="华文楷体" panose="02010600040101010101" charset="-122"/>
                <a:sym typeface="+mn-ea"/>
              </a:rPr>
              <a:t>;1;0;258;121;0;1#</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latin typeface="华文楷体" panose="02010600040101010101" charset="-122"/>
                <a:ea typeface="华文楷体" panose="02010600040101010101" charset="-122"/>
                <a:cs typeface="华文楷体" panose="02010600040101010101" charset="-122"/>
                <a:sym typeface="+mn-ea"/>
              </a:rPr>
              <a:t>//返回消息示例：B1M1SetCmd;91#</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latin typeface="华文楷体" panose="02010600040101010101" charset="-122"/>
                <a:ea typeface="华文楷体" panose="02010600040101010101" charset="-122"/>
                <a:cs typeface="华文楷体" panose="02010600040101010101" charset="-122"/>
                <a:sym typeface="+mn-ea"/>
              </a:rPr>
              <a:t>9.机械臂去暂存位</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solidFill>
                  <a:srgbClr val="FF0000"/>
                </a:solidFill>
                <a:latin typeface="华文楷体" panose="02010600040101010101" charset="-122"/>
                <a:ea typeface="华文楷体" panose="02010600040101010101" charset="-122"/>
                <a:cs typeface="华文楷体" panose="02010600040101010101" charset="-122"/>
                <a:sym typeface="+mn-ea"/>
              </a:rPr>
              <a:t>B1M1SetCmd</a:t>
            </a:r>
            <a:r>
              <a:rPr lang="zh-CN" altLang="en-US" sz="1600" dirty="0" smtClean="0">
                <a:latin typeface="华文楷体" panose="02010600040101010101" charset="-122"/>
                <a:ea typeface="华文楷体" panose="02010600040101010101" charset="-122"/>
                <a:cs typeface="华文楷体" panose="02010600040101010101" charset="-122"/>
                <a:sym typeface="+mn-ea"/>
              </a:rPr>
              <a:t>;1;2.583556;223.671753;-25.136147;-0.661774;1#</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latin typeface="华文楷体" panose="02010600040101010101" charset="-122"/>
                <a:ea typeface="华文楷体" panose="02010600040101010101" charset="-122"/>
                <a:cs typeface="华文楷体" panose="02010600040101010101" charset="-122"/>
                <a:sym typeface="+mn-ea"/>
              </a:rPr>
              <a:t>//返回消息示例：B1M1SetCmd;90#</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latin typeface="华文楷体" panose="02010600040101010101" charset="-122"/>
                <a:ea typeface="华文楷体" panose="02010600040101010101" charset="-122"/>
                <a:cs typeface="华文楷体" panose="02010600040101010101" charset="-122"/>
                <a:sym typeface="+mn-ea"/>
              </a:rPr>
              <a:t>10.释放二维码方块</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solidFill>
                  <a:srgbClr val="00B0F0"/>
                </a:solidFill>
                <a:latin typeface="华文楷体" panose="02010600040101010101" charset="-122"/>
                <a:ea typeface="华文楷体" panose="02010600040101010101" charset="-122"/>
                <a:cs typeface="华文楷体" panose="02010600040101010101" charset="-122"/>
                <a:sym typeface="+mn-ea"/>
              </a:rPr>
              <a:t>B1M1Pump</a:t>
            </a:r>
            <a:r>
              <a:rPr lang="zh-CN" altLang="en-US" sz="1600" dirty="0" smtClean="0">
                <a:latin typeface="华文楷体" panose="02010600040101010101" charset="-122"/>
                <a:ea typeface="华文楷体" panose="02010600040101010101" charset="-122"/>
                <a:cs typeface="华文楷体" panose="02010600040101010101" charset="-122"/>
                <a:sym typeface="+mn-ea"/>
              </a:rPr>
              <a:t>;0#</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latin typeface="华文楷体" panose="02010600040101010101" charset="-122"/>
                <a:ea typeface="华文楷体" panose="02010600040101010101" charset="-122"/>
                <a:cs typeface="华文楷体" panose="02010600040101010101" charset="-122"/>
                <a:sym typeface="+mn-ea"/>
              </a:rPr>
              <a:t>//返回消息示例：B1M1Pump;0#</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587" y="322124"/>
            <a:ext cx="4065203" cy="60007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l">
              <a:lnSpc>
                <a:spcPct val="130000"/>
              </a:lnSpc>
              <a:buClrTx/>
              <a:buSzTx/>
              <a:buNone/>
            </a:pPr>
            <a:r>
              <a:rPr 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2.3 </a:t>
            </a:r>
            <a:r>
              <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接口说明</a:t>
            </a:r>
            <a:endPar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3" name="文本框 2"/>
          <p:cNvSpPr txBox="1"/>
          <p:nvPr/>
        </p:nvSpPr>
        <p:spPr>
          <a:xfrm>
            <a:off x="571500" y="922020"/>
            <a:ext cx="11372850" cy="5262245"/>
          </a:xfrm>
          <a:prstGeom prst="rect">
            <a:avLst/>
          </a:prstGeom>
          <a:noFill/>
          <a:ln>
            <a:noFill/>
          </a:ln>
        </p:spPr>
        <p:txBody>
          <a:bodyPr wrap="square" rtlCol="0">
            <a:spAutoFit/>
          </a:bodyPr>
          <a:p>
            <a:pPr algn="l"/>
            <a:r>
              <a:rPr lang="zh-CN" altLang="en-US" sz="1600" dirty="0" smtClean="0">
                <a:latin typeface="华文楷体" panose="02010600040101010101" charset="-122"/>
                <a:ea typeface="华文楷体" panose="02010600040101010101" charset="-122"/>
                <a:cs typeface="华文楷体" panose="02010600040101010101" charset="-122"/>
                <a:sym typeface="+mn-ea"/>
              </a:rPr>
              <a:t>11.再回到Home位</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solidFill>
                  <a:srgbClr val="FF0000"/>
                </a:solidFill>
                <a:latin typeface="华文楷体" panose="02010600040101010101" charset="-122"/>
                <a:ea typeface="华文楷体" panose="02010600040101010101" charset="-122"/>
                <a:cs typeface="华文楷体" panose="02010600040101010101" charset="-122"/>
                <a:sym typeface="+mn-ea"/>
              </a:rPr>
              <a:t>B1M1SetCmd;</a:t>
            </a:r>
            <a:r>
              <a:rPr lang="zh-CN" altLang="en-US" sz="1600" dirty="0" smtClean="0">
                <a:latin typeface="华文楷体" panose="02010600040101010101" charset="-122"/>
                <a:ea typeface="华文楷体" panose="02010600040101010101" charset="-122"/>
                <a:cs typeface="华文楷体" panose="02010600040101010101" charset="-122"/>
                <a:sym typeface="+mn-ea"/>
              </a:rPr>
              <a:t>1;0;258;121;0;1#</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latin typeface="华文楷体" panose="02010600040101010101" charset="-122"/>
                <a:ea typeface="华文楷体" panose="02010600040101010101" charset="-122"/>
                <a:cs typeface="华文楷体" panose="02010600040101010101" charset="-122"/>
                <a:sym typeface="+mn-ea"/>
              </a:rPr>
              <a:t>//返回消息示例：B1M1SetCmd;91#</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b="1" dirty="0" smtClean="0">
                <a:latin typeface="华文楷体" panose="02010600040101010101" charset="-122"/>
                <a:ea typeface="华文楷体" panose="02010600040101010101" charset="-122"/>
                <a:cs typeface="华文楷体" panose="02010600040101010101" charset="-122"/>
                <a:sym typeface="+mn-ea"/>
              </a:rPr>
              <a:t>导航接口或话题：</a:t>
            </a:r>
            <a:endParaRPr lang="zh-CN" altLang="en-US" sz="1600" b="1"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latin typeface="华文楷体" panose="02010600040101010101" charset="-122"/>
                <a:ea typeface="华文楷体" panose="02010600040101010101" charset="-122"/>
                <a:cs typeface="华文楷体" panose="02010600040101010101" charset="-122"/>
                <a:sym typeface="+mn-ea"/>
              </a:rPr>
              <a:t>1</a:t>
            </a:r>
            <a:r>
              <a:rPr lang="en-US" altLang="zh-CN" sz="1600" dirty="0" smtClean="0">
                <a:latin typeface="华文楷体" panose="02010600040101010101" charset="-122"/>
                <a:ea typeface="华文楷体" panose="02010600040101010101" charset="-122"/>
                <a:cs typeface="华文楷体" panose="02010600040101010101" charset="-122"/>
                <a:sym typeface="+mn-ea"/>
              </a:rPr>
              <a:t>2</a:t>
            </a:r>
            <a:r>
              <a:rPr lang="zh-CN" altLang="en-US" sz="1600" dirty="0" smtClean="0">
                <a:latin typeface="华文楷体" panose="02010600040101010101" charset="-122"/>
                <a:ea typeface="华文楷体" panose="02010600040101010101" charset="-122"/>
                <a:cs typeface="华文楷体" panose="02010600040101010101" charset="-122"/>
                <a:sym typeface="+mn-ea"/>
              </a:rPr>
              <a:t>.导航到目标点</a:t>
            </a:r>
            <a:r>
              <a:rPr lang="en-US" altLang="zh-CN" sz="1600" dirty="0" smtClean="0">
                <a:latin typeface="华文楷体" panose="02010600040101010101" charset="-122"/>
                <a:ea typeface="华文楷体" panose="02010600040101010101" charset="-122"/>
                <a:cs typeface="华文楷体" panose="02010600040101010101" charset="-122"/>
                <a:sym typeface="+mn-ea"/>
              </a:rPr>
              <a:t>A</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latin typeface="华文楷体" panose="02010600040101010101" charset="-122"/>
                <a:ea typeface="华文楷体" panose="02010600040101010101" charset="-122"/>
                <a:cs typeface="华文楷体" panose="02010600040101010101" charset="-122"/>
                <a:sym typeface="+mn-ea"/>
              </a:rPr>
              <a:t>B1GotoTarget;A#</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latin typeface="华文楷体" panose="02010600040101010101" charset="-122"/>
                <a:ea typeface="华文楷体" panose="02010600040101010101" charset="-122"/>
                <a:cs typeface="华文楷体" panose="02010600040101010101" charset="-122"/>
                <a:sym typeface="+mn-ea"/>
              </a:rPr>
              <a:t>//返回消息示例：B1GotoTarget;OK#</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13.</a:t>
            </a:r>
            <a:r>
              <a:rPr lang="zh-CN" altLang="en-US" sz="1600" dirty="0" smtClean="0">
                <a:latin typeface="华文楷体" panose="02010600040101010101" charset="-122"/>
                <a:ea typeface="华文楷体" panose="02010600040101010101" charset="-122"/>
                <a:cs typeface="华文楷体" panose="02010600040101010101" charset="-122"/>
                <a:sym typeface="+mn-ea"/>
              </a:rPr>
              <a:t>导航结果话题：</a:t>
            </a:r>
            <a:r>
              <a:rPr lang="en-US" altLang="zh-CN" sz="1600" dirty="0" smtClean="0">
                <a:latin typeface="华文楷体" panose="02010600040101010101" charset="-122"/>
                <a:ea typeface="华文楷体" panose="02010600040101010101" charset="-122"/>
                <a:cs typeface="华文楷体" panose="02010600040101010101" charset="-122"/>
                <a:sym typeface="+mn-ea"/>
              </a:rPr>
              <a:t> /move_base/result   2</a:t>
            </a:r>
            <a:r>
              <a:rPr lang="zh-CN" altLang="en-US" sz="1600" dirty="0" smtClean="0">
                <a:latin typeface="华文楷体" panose="02010600040101010101" charset="-122"/>
                <a:ea typeface="华文楷体" panose="02010600040101010101" charset="-122"/>
                <a:cs typeface="华文楷体" panose="02010600040101010101" charset="-122"/>
                <a:sym typeface="+mn-ea"/>
              </a:rPr>
              <a:t>为被取消，</a:t>
            </a:r>
            <a:r>
              <a:rPr lang="en-US" altLang="zh-CN" sz="1600" dirty="0" smtClean="0">
                <a:latin typeface="华文楷体" panose="02010600040101010101" charset="-122"/>
                <a:ea typeface="华文楷体" panose="02010600040101010101" charset="-122"/>
                <a:cs typeface="华文楷体" panose="02010600040101010101" charset="-122"/>
                <a:sym typeface="+mn-ea"/>
              </a:rPr>
              <a:t>3</a:t>
            </a:r>
            <a:r>
              <a:rPr lang="zh-CN" altLang="en-US" sz="1600" dirty="0" smtClean="0">
                <a:latin typeface="华文楷体" panose="02010600040101010101" charset="-122"/>
                <a:ea typeface="华文楷体" panose="02010600040101010101" charset="-122"/>
                <a:cs typeface="华文楷体" panose="02010600040101010101" charset="-122"/>
                <a:sym typeface="+mn-ea"/>
              </a:rPr>
              <a:t>为成功，</a:t>
            </a:r>
            <a:r>
              <a:rPr lang="en-US" altLang="zh-CN" sz="1600" dirty="0" smtClean="0">
                <a:latin typeface="华文楷体" panose="02010600040101010101" charset="-122"/>
                <a:ea typeface="华文楷体" panose="02010600040101010101" charset="-122"/>
                <a:cs typeface="华文楷体" panose="02010600040101010101" charset="-122"/>
                <a:sym typeface="+mn-ea"/>
              </a:rPr>
              <a:t> 4</a:t>
            </a:r>
            <a:r>
              <a:rPr lang="zh-CN" altLang="en-US" sz="1600" dirty="0" smtClean="0">
                <a:latin typeface="华文楷体" panose="02010600040101010101" charset="-122"/>
                <a:ea typeface="华文楷体" panose="02010600040101010101" charset="-122"/>
                <a:cs typeface="华文楷体" panose="02010600040101010101" charset="-122"/>
                <a:sym typeface="+mn-ea"/>
              </a:rPr>
              <a:t>为失败</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    </a:t>
            </a:r>
            <a:r>
              <a:rPr lang="zh-CN" altLang="en-US" sz="1600" dirty="0" smtClean="0">
                <a:latin typeface="华文楷体" panose="02010600040101010101" charset="-122"/>
                <a:ea typeface="华文楷体" panose="02010600040101010101" charset="-122"/>
                <a:cs typeface="华文楷体" panose="02010600040101010101" charset="-122"/>
                <a:sym typeface="+mn-ea"/>
              </a:rPr>
              <a:t>取消导航话题：</a:t>
            </a:r>
            <a:r>
              <a:rPr lang="en-US" altLang="zh-CN" sz="1600" dirty="0" smtClean="0">
                <a:latin typeface="华文楷体" panose="02010600040101010101" charset="-122"/>
                <a:ea typeface="华文楷体" panose="02010600040101010101" charset="-122"/>
                <a:cs typeface="华文楷体" panose="02010600040101010101" charset="-122"/>
                <a:sym typeface="+mn-ea"/>
              </a:rPr>
              <a:t> /move_base/cancel</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b="1" dirty="0" smtClean="0">
                <a:latin typeface="华文楷体" panose="02010600040101010101" charset="-122"/>
                <a:ea typeface="华文楷体" panose="02010600040101010101" charset="-122"/>
                <a:cs typeface="华文楷体" panose="02010600040101010101" charset="-122"/>
                <a:sym typeface="+mn-ea"/>
              </a:rPr>
              <a:t>其他接口或话题</a:t>
            </a:r>
            <a:r>
              <a:rPr lang="en-US" altLang="zh-CN" sz="1600" b="1" dirty="0" smtClean="0">
                <a:latin typeface="华文楷体" panose="02010600040101010101" charset="-122"/>
                <a:ea typeface="华文楷体" panose="02010600040101010101" charset="-122"/>
                <a:cs typeface="华文楷体" panose="02010600040101010101" charset="-122"/>
                <a:sym typeface="+mn-ea"/>
              </a:rPr>
              <a:t>/</a:t>
            </a:r>
            <a:r>
              <a:rPr lang="zh-CN" altLang="en-US" sz="1600" b="1" dirty="0" smtClean="0">
                <a:latin typeface="华文楷体" panose="02010600040101010101" charset="-122"/>
                <a:ea typeface="华文楷体" panose="02010600040101010101" charset="-122"/>
                <a:cs typeface="华文楷体" panose="02010600040101010101" charset="-122"/>
                <a:sym typeface="+mn-ea"/>
              </a:rPr>
              <a:t>服务：</a:t>
            </a:r>
            <a:endParaRPr lang="zh-CN" altLang="en-US" sz="1600" b="1"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14.</a:t>
            </a:r>
            <a:r>
              <a:rPr lang="zh-CN" altLang="en-US" sz="1600" dirty="0" smtClean="0">
                <a:latin typeface="华文楷体" panose="02010600040101010101" charset="-122"/>
                <a:ea typeface="华文楷体" panose="02010600040101010101" charset="-122"/>
                <a:cs typeface="华文楷体" panose="02010600040101010101" charset="-122"/>
                <a:sym typeface="+mn-ea"/>
              </a:rPr>
              <a:t>设置机械臂转动速度（默认是</a:t>
            </a:r>
            <a:r>
              <a:rPr lang="en-US" altLang="zh-CN" sz="1600" dirty="0" smtClean="0">
                <a:latin typeface="华文楷体" panose="02010600040101010101" charset="-122"/>
                <a:ea typeface="华文楷体" panose="02010600040101010101" charset="-122"/>
                <a:cs typeface="华文楷体" panose="02010600040101010101" charset="-122"/>
                <a:sym typeface="+mn-ea"/>
              </a:rPr>
              <a:t>50;50</a:t>
            </a:r>
            <a:r>
              <a:rPr lang="zh-CN" altLang="en-US" sz="1600" dirty="0" smtClean="0">
                <a:latin typeface="华文楷体" panose="02010600040101010101" charset="-122"/>
                <a:ea typeface="华文楷体" panose="02010600040101010101" charset="-122"/>
                <a:cs typeface="华文楷体" panose="02010600040101010101" charset="-122"/>
                <a:sym typeface="+mn-ea"/>
              </a:rPr>
              <a:t>，</a:t>
            </a:r>
            <a:r>
              <a:rPr lang="en-US" altLang="zh-CN" sz="1600" dirty="0" smtClean="0">
                <a:latin typeface="华文楷体" panose="02010600040101010101" charset="-122"/>
                <a:ea typeface="华文楷体" panose="02010600040101010101" charset="-122"/>
                <a:cs typeface="华文楷体" panose="02010600040101010101" charset="-122"/>
                <a:sym typeface="+mn-ea"/>
              </a:rPr>
              <a:t>200;200</a:t>
            </a:r>
            <a:r>
              <a:rPr lang="zh-CN" altLang="en-US" sz="1600" dirty="0" smtClean="0">
                <a:latin typeface="华文楷体" panose="02010600040101010101" charset="-122"/>
                <a:ea typeface="华文楷体" panose="02010600040101010101" charset="-122"/>
                <a:cs typeface="华文楷体" panose="02010600040101010101" charset="-122"/>
                <a:sym typeface="+mn-ea"/>
              </a:rPr>
              <a:t>最大）</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latin typeface="华文楷体" panose="02010600040101010101" charset="-122"/>
                <a:ea typeface="华文楷体" panose="02010600040101010101" charset="-122"/>
                <a:cs typeface="华文楷体" panose="02010600040101010101" charset="-122"/>
                <a:sym typeface="+mn-ea"/>
              </a:rPr>
              <a:t>B1M1SetPTPPrm;</a:t>
            </a:r>
            <a:r>
              <a:rPr lang="en-US" altLang="zh-CN" sz="1600" dirty="0" smtClean="0">
                <a:latin typeface="华文楷体" panose="02010600040101010101" charset="-122"/>
                <a:ea typeface="华文楷体" panose="02010600040101010101" charset="-122"/>
                <a:cs typeface="华文楷体" panose="02010600040101010101" charset="-122"/>
                <a:sym typeface="+mn-ea"/>
              </a:rPr>
              <a:t>200</a:t>
            </a:r>
            <a:r>
              <a:rPr lang="zh-CN" altLang="en-US" sz="1600" dirty="0" smtClean="0">
                <a:latin typeface="华文楷体" panose="02010600040101010101" charset="-122"/>
                <a:ea typeface="华文楷体" panose="02010600040101010101" charset="-122"/>
                <a:cs typeface="华文楷体" panose="02010600040101010101" charset="-122"/>
                <a:sym typeface="+mn-ea"/>
              </a:rPr>
              <a:t>;</a:t>
            </a:r>
            <a:r>
              <a:rPr lang="en-US" altLang="zh-CN" sz="1600" dirty="0" smtClean="0">
                <a:latin typeface="华文楷体" panose="02010600040101010101" charset="-122"/>
                <a:ea typeface="华文楷体" panose="02010600040101010101" charset="-122"/>
                <a:cs typeface="华文楷体" panose="02010600040101010101" charset="-122"/>
                <a:sym typeface="+mn-ea"/>
              </a:rPr>
              <a:t>200</a:t>
            </a:r>
            <a:r>
              <a:rPr lang="zh-CN" altLang="en-US" sz="1600" dirty="0" smtClean="0">
                <a:latin typeface="华文楷体" panose="02010600040101010101" charset="-122"/>
                <a:ea typeface="华文楷体" panose="02010600040101010101" charset="-122"/>
                <a:cs typeface="华文楷体" panose="02010600040101010101" charset="-122"/>
                <a:sym typeface="+mn-ea"/>
              </a:rPr>
              <a:t>;</a:t>
            </a:r>
            <a:r>
              <a:rPr lang="en-US" altLang="zh-CN" sz="1600" dirty="0" smtClean="0">
                <a:latin typeface="华文楷体" panose="02010600040101010101" charset="-122"/>
                <a:ea typeface="华文楷体" panose="02010600040101010101" charset="-122"/>
                <a:cs typeface="华文楷体" panose="02010600040101010101" charset="-122"/>
                <a:sym typeface="+mn-ea"/>
              </a:rPr>
              <a:t>1</a:t>
            </a:r>
            <a:r>
              <a:rPr lang="zh-CN" altLang="en-US" sz="1600" dirty="0" smtClean="0">
                <a:latin typeface="华文楷体" panose="02010600040101010101" charset="-122"/>
                <a:ea typeface="华文楷体" panose="02010600040101010101" charset="-122"/>
                <a:cs typeface="华文楷体" panose="02010600040101010101" charset="-122"/>
                <a:sym typeface="+mn-ea"/>
              </a:rPr>
              <a:t>#</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返回消息示例：B1M1SetPTPPrm</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en-US" altLang="zh-CN" sz="1600" dirty="0" smtClean="0">
                <a:latin typeface="华文楷体" panose="02010600040101010101" charset="-122"/>
                <a:ea typeface="华文楷体" panose="02010600040101010101" charset="-122"/>
                <a:cs typeface="华文楷体" panose="02010600040101010101" charset="-122"/>
                <a:sym typeface="+mn-ea"/>
              </a:rPr>
              <a:t>30</a:t>
            </a:r>
            <a:r>
              <a:rPr lang="zh-CN" altLang="en-US" sz="1600" dirty="0" smtClean="0">
                <a:latin typeface="华文楷体" panose="02010600040101010101" charset="-122"/>
                <a:ea typeface="华文楷体" panose="02010600040101010101" charset="-122"/>
                <a:cs typeface="华文楷体" panose="02010600040101010101" charset="-122"/>
                <a:sym typeface="+mn-ea"/>
              </a:rPr>
              <a:t>#</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15.</a:t>
            </a:r>
            <a:r>
              <a:rPr lang="zh-CN" altLang="en-US" sz="1600" dirty="0" smtClean="0">
                <a:latin typeface="华文楷体" panose="02010600040101010101" charset="-122"/>
                <a:ea typeface="华文楷体" panose="02010600040101010101" charset="-122"/>
                <a:cs typeface="华文楷体" panose="02010600040101010101" charset="-122"/>
                <a:sym typeface="+mn-ea"/>
              </a:rPr>
              <a:t>清除机械臂软件层警告</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latin typeface="华文楷体" panose="02010600040101010101" charset="-122"/>
                <a:ea typeface="华文楷体" panose="02010600040101010101" charset="-122"/>
                <a:cs typeface="华文楷体" panose="02010600040101010101" charset="-122"/>
                <a:sym typeface="+mn-ea"/>
              </a:rPr>
              <a:t>B1M1ClearAlarms#</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返回消息示例：B1M1ClearAlarms;OK#</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p:txBody>
      </p:sp>
      <p:sp>
        <p:nvSpPr>
          <p:cNvPr id="2" name="矩形 1"/>
          <p:cNvSpPr/>
          <p:nvPr/>
        </p:nvSpPr>
        <p:spPr>
          <a:xfrm>
            <a:off x="5600700" y="3457575"/>
            <a:ext cx="6159500" cy="1168400"/>
          </a:xfrm>
          <a:prstGeom prst="rect">
            <a:avLst/>
          </a:prstGeom>
        </p:spPr>
        <p:txBody>
          <a:bodyPr wrap="square" rtlCol="0">
            <a:spAutoFit/>
          </a:bodyPr>
          <a:p>
            <a:pPr lvl="0" algn="l">
              <a:buClrTx/>
              <a:buSzTx/>
              <a:buFontTx/>
            </a:pPr>
            <a:r>
              <a:rPr lang="zh-CN" altLang="en-US" sz="1400" dirty="0" smtClean="0">
                <a:latin typeface="华文楷体" panose="02010600040101010101" charset="-122"/>
                <a:ea typeface="华文楷体" panose="02010600040101010101" charset="-122"/>
                <a:cs typeface="华文楷体" panose="02010600040101010101" charset="-122"/>
                <a:sym typeface="+mn-ea"/>
              </a:rPr>
              <a:t>这个停止导航简单一点的方法就是你比赛开始前专门打开一个终端窗口ssh远程到小车，</a:t>
            </a:r>
            <a:endParaRPr lang="zh-CN" altLang="en-US" sz="1400" dirty="0" smtClean="0">
              <a:latin typeface="华文楷体" panose="02010600040101010101" charset="-122"/>
              <a:ea typeface="华文楷体" panose="02010600040101010101" charset="-122"/>
              <a:cs typeface="华文楷体" panose="02010600040101010101" charset="-122"/>
              <a:sym typeface="+mn-ea"/>
            </a:endParaRPr>
          </a:p>
          <a:p>
            <a:pPr lvl="0" algn="l">
              <a:buClrTx/>
              <a:buSzTx/>
              <a:buFontTx/>
            </a:pPr>
            <a:r>
              <a:rPr lang="zh-CN" altLang="en-US" sz="1400" dirty="0" smtClean="0">
                <a:latin typeface="华文楷体" panose="02010600040101010101" charset="-122"/>
                <a:ea typeface="华文楷体" panose="02010600040101010101" charset="-122"/>
                <a:cs typeface="华文楷体" panose="02010600040101010101" charset="-122"/>
                <a:sym typeface="+mn-ea"/>
              </a:rPr>
              <a:t>输入rostopic pub /move_base/cancel actionlib_msgs/GoalID -- {}</a:t>
            </a:r>
            <a:endParaRPr lang="zh-CN" altLang="en-US" sz="1400" dirty="0" smtClean="0">
              <a:latin typeface="华文楷体" panose="02010600040101010101" charset="-122"/>
              <a:ea typeface="华文楷体" panose="02010600040101010101" charset="-122"/>
              <a:cs typeface="华文楷体" panose="02010600040101010101" charset="-122"/>
              <a:sym typeface="+mn-ea"/>
            </a:endParaRPr>
          </a:p>
          <a:p>
            <a:pPr lvl="0" algn="l">
              <a:buClrTx/>
              <a:buSzTx/>
              <a:buFontTx/>
            </a:pPr>
            <a:r>
              <a:rPr lang="zh-CN" altLang="en-US" sz="1400" dirty="0" smtClean="0">
                <a:latin typeface="华文楷体" panose="02010600040101010101" charset="-122"/>
                <a:ea typeface="华文楷体" panose="02010600040101010101" charset="-122"/>
                <a:cs typeface="华文楷体" panose="02010600040101010101" charset="-122"/>
                <a:sym typeface="+mn-ea"/>
              </a:rPr>
              <a:t>先输入好待命，不要回车。</a:t>
            </a:r>
            <a:endParaRPr lang="zh-CN" altLang="en-US" sz="1400" dirty="0" smtClean="0">
              <a:latin typeface="华文楷体" panose="02010600040101010101" charset="-122"/>
              <a:ea typeface="华文楷体" panose="02010600040101010101" charset="-122"/>
              <a:cs typeface="华文楷体" panose="02010600040101010101" charset="-122"/>
              <a:sym typeface="+mn-ea"/>
            </a:endParaRPr>
          </a:p>
          <a:p>
            <a:pPr lvl="0" algn="l">
              <a:buClrTx/>
              <a:buSzTx/>
              <a:buFontTx/>
            </a:pPr>
            <a:r>
              <a:rPr lang="zh-CN" altLang="en-US" sz="1400" dirty="0" smtClean="0">
                <a:latin typeface="华文楷体" panose="02010600040101010101" charset="-122"/>
                <a:ea typeface="华文楷体" panose="02010600040101010101" charset="-122"/>
                <a:cs typeface="华文楷体" panose="02010600040101010101" charset="-122"/>
                <a:sym typeface="+mn-ea"/>
              </a:rPr>
              <a:t>这样一旦需要停止小车的导航，就按回车，执行它，小车就停了。</a:t>
            </a:r>
            <a:endParaRPr lang="zh-CN" altLang="en-US" sz="1400" dirty="0" smtClean="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trips(down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ldLvl="0" animBg="1"/>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587" y="322124"/>
            <a:ext cx="4065203" cy="60007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l">
              <a:lnSpc>
                <a:spcPct val="130000"/>
              </a:lnSpc>
              <a:buClrTx/>
              <a:buSzTx/>
              <a:buNone/>
            </a:pPr>
            <a:r>
              <a:rPr 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2.4 </a:t>
            </a:r>
            <a:r>
              <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接口说明</a:t>
            </a:r>
            <a:endPar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3" name="文本框 2"/>
          <p:cNvSpPr txBox="1"/>
          <p:nvPr/>
        </p:nvSpPr>
        <p:spPr>
          <a:xfrm>
            <a:off x="571500" y="922020"/>
            <a:ext cx="11372850" cy="5556885"/>
          </a:xfrm>
          <a:prstGeom prst="rect">
            <a:avLst/>
          </a:prstGeom>
          <a:noFill/>
          <a:ln>
            <a:noFill/>
          </a:ln>
        </p:spPr>
        <p:txBody>
          <a:bodyPr wrap="square" rtlCol="0">
            <a:spAutoFit/>
          </a:bodyPr>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16.</a:t>
            </a:r>
            <a:r>
              <a:rPr lang="zh-CN" altLang="en-US" sz="1600" dirty="0" smtClean="0">
                <a:latin typeface="华文楷体" panose="02010600040101010101" charset="-122"/>
                <a:ea typeface="华文楷体" panose="02010600040101010101" charset="-122"/>
                <a:cs typeface="华文楷体" panose="02010600040101010101" charset="-122"/>
                <a:sym typeface="+mn-ea"/>
              </a:rPr>
              <a:t>获取机械臂坐标（返回B1M1GetStatus;x;y;z;r;joint1;joint2;joint3;joing4#只需要关注</a:t>
            </a:r>
            <a:r>
              <a:rPr lang="en-US" altLang="zh-CN" sz="1600" dirty="0" smtClean="0">
                <a:latin typeface="华文楷体" panose="02010600040101010101" charset="-122"/>
                <a:ea typeface="华文楷体" panose="02010600040101010101" charset="-122"/>
                <a:cs typeface="华文楷体" panose="02010600040101010101" charset="-122"/>
                <a:sym typeface="+mn-ea"/>
              </a:rPr>
              <a:t>x,y,z,r</a:t>
            </a:r>
            <a:r>
              <a:rPr lang="zh-CN" altLang="en-US" sz="1600" dirty="0" smtClean="0">
                <a:latin typeface="华文楷体" panose="02010600040101010101" charset="-122"/>
                <a:ea typeface="华文楷体" panose="02010600040101010101" charset="-122"/>
                <a:cs typeface="华文楷体" panose="02010600040101010101" charset="-122"/>
                <a:sym typeface="+mn-ea"/>
              </a:rPr>
              <a:t>即可）</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B1M1GetStatus#</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返回消息示例：B1M1GetStatus;9.033227;-227.235367;48.425667;-87.723534;-87.723534;18.976263;32.617695;0.000000#</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17.</a:t>
            </a:r>
            <a:r>
              <a:rPr lang="zh-CN" altLang="en-US" sz="1600" dirty="0" smtClean="0">
                <a:latin typeface="华文楷体" panose="02010600040101010101" charset="-122"/>
                <a:ea typeface="华文楷体" panose="02010600040101010101" charset="-122"/>
                <a:cs typeface="华文楷体" panose="02010600040101010101" charset="-122"/>
                <a:sym typeface="+mn-ea"/>
              </a:rPr>
              <a:t>停止机械臂当前队列指令</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B1M1SetQueuedStop#</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返回消息示例：B1M1SetQueuedStop;</a:t>
            </a:r>
            <a:r>
              <a:rPr lang="en-US" altLang="zh-CN" sz="1600" dirty="0" smtClean="0">
                <a:latin typeface="华文楷体" panose="02010600040101010101" charset="-122"/>
                <a:ea typeface="华文楷体" panose="02010600040101010101" charset="-122"/>
                <a:cs typeface="华文楷体" panose="02010600040101010101" charset="-122"/>
                <a:sym typeface="+mn-ea"/>
              </a:rPr>
              <a:t>OK</a:t>
            </a:r>
            <a:r>
              <a:rPr lang="zh-CN" altLang="en-US" sz="1600" dirty="0" smtClean="0">
                <a:latin typeface="华文楷体" panose="02010600040101010101" charset="-122"/>
                <a:ea typeface="华文楷体" panose="02010600040101010101" charset="-122"/>
                <a:cs typeface="华文楷体" panose="02010600040101010101" charset="-122"/>
                <a:sym typeface="+mn-ea"/>
              </a:rPr>
              <a:t>#</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18.</a:t>
            </a:r>
            <a:r>
              <a:rPr lang="zh-CN" altLang="en-US" sz="1600" dirty="0" smtClean="0">
                <a:latin typeface="华文楷体" panose="02010600040101010101" charset="-122"/>
                <a:ea typeface="华文楷体" panose="02010600040101010101" charset="-122"/>
                <a:cs typeface="华文楷体" panose="02010600040101010101" charset="-122"/>
                <a:sym typeface="+mn-ea"/>
              </a:rPr>
              <a:t>清除机械臂动作队列</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B1M1SetQueuedClear#</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返回消息示例：B1M1SetQueuedClear;</a:t>
            </a:r>
            <a:r>
              <a:rPr lang="en-US" altLang="zh-CN" sz="1600" dirty="0" smtClean="0">
                <a:latin typeface="华文楷体" panose="02010600040101010101" charset="-122"/>
                <a:ea typeface="华文楷体" panose="02010600040101010101" charset="-122"/>
                <a:cs typeface="华文楷体" panose="02010600040101010101" charset="-122"/>
                <a:sym typeface="+mn-ea"/>
              </a:rPr>
              <a:t>OK</a:t>
            </a:r>
            <a:r>
              <a:rPr lang="zh-CN" altLang="en-US" sz="1600" dirty="0" smtClean="0">
                <a:latin typeface="华文楷体" panose="02010600040101010101" charset="-122"/>
                <a:ea typeface="华文楷体" panose="02010600040101010101" charset="-122"/>
                <a:cs typeface="华文楷体" panose="02010600040101010101" charset="-122"/>
                <a:sym typeface="+mn-ea"/>
              </a:rPr>
              <a:t>#</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19.</a:t>
            </a:r>
            <a:r>
              <a:rPr lang="zh-CN" altLang="en-US" sz="1600" dirty="0" smtClean="0">
                <a:latin typeface="华文楷体" panose="02010600040101010101" charset="-122"/>
                <a:ea typeface="华文楷体" panose="02010600040101010101" charset="-122"/>
                <a:cs typeface="华文楷体" panose="02010600040101010101" charset="-122"/>
                <a:sym typeface="+mn-ea"/>
              </a:rPr>
              <a:t>校准机器当前位置的话题</a:t>
            </a:r>
            <a:r>
              <a:rPr lang="en-US" altLang="zh-CN" sz="1600" dirty="0" smtClean="0">
                <a:latin typeface="华文楷体" panose="02010600040101010101" charset="-122"/>
                <a:ea typeface="华文楷体" panose="02010600040101010101" charset="-122"/>
                <a:cs typeface="华文楷体" panose="02010600040101010101" charset="-122"/>
                <a:sym typeface="+mn-ea"/>
              </a:rPr>
              <a:t>:  /initialpose  </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    </a:t>
            </a:r>
            <a:r>
              <a:rPr lang="zh-CN" altLang="en-US" sz="1600" dirty="0" smtClean="0">
                <a:latin typeface="华文楷体" panose="02010600040101010101" charset="-122"/>
                <a:ea typeface="华文楷体" panose="02010600040101010101" charset="-122"/>
                <a:cs typeface="华文楷体" panose="02010600040101010101" charset="-122"/>
                <a:sym typeface="+mn-ea"/>
              </a:rPr>
              <a:t>机器当前位置坐标：</a:t>
            </a:r>
            <a:r>
              <a:rPr lang="en-US" altLang="zh-CN" sz="1600" dirty="0" smtClean="0">
                <a:latin typeface="华文楷体" panose="02010600040101010101" charset="-122"/>
                <a:ea typeface="华文楷体" panose="02010600040101010101" charset="-122"/>
                <a:cs typeface="华文楷体" panose="02010600040101010101" charset="-122"/>
                <a:sym typeface="+mn-ea"/>
              </a:rPr>
              <a:t>/robot_pose</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sym typeface="+mn-ea"/>
              </a:rPr>
              <a:t>20.</a:t>
            </a:r>
            <a:r>
              <a:rPr lang="zh-CN" altLang="en-US" sz="1600" dirty="0" smtClean="0">
                <a:latin typeface="华文楷体" panose="02010600040101010101" charset="-122"/>
                <a:ea typeface="华文楷体" panose="02010600040101010101" charset="-122"/>
                <a:cs typeface="华文楷体" panose="02010600040101010101" charset="-122"/>
                <a:sym typeface="+mn-ea"/>
              </a:rPr>
              <a:t>按照格式发送数据，则进行直线移动</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原地旋转，例如：</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        </a:t>
            </a:r>
            <a:r>
              <a:rPr lang="zh-CN" altLang="en-US" sz="1600" u="sng" dirty="0">
                <a:latin typeface="华文楷体" panose="02010600040101010101" charset="-122"/>
                <a:ea typeface="华文楷体" panose="02010600040101010101" charset="-122"/>
                <a:cs typeface="华文楷体" panose="02010600040101010101" charset="-122"/>
                <a:sym typeface="+mn-ea"/>
              </a:rPr>
              <a:t>rostopic pub /check std_msgs/String 'line true -1 0.2 0.05'</a:t>
            </a:r>
            <a:r>
              <a:rPr lang="en-US" altLang="zh-CN" sz="1600" u="sng" dirty="0">
                <a:latin typeface="华文楷体" panose="02010600040101010101" charset="-122"/>
                <a:ea typeface="华文楷体" panose="02010600040101010101" charset="-122"/>
                <a:cs typeface="华文楷体" panose="02010600040101010101" charset="-122"/>
                <a:sym typeface="+mn-ea"/>
              </a:rPr>
              <a:t>    </a:t>
            </a:r>
            <a:r>
              <a:rPr lang="zh-CN" altLang="en-US" sz="1600" u="sng" dirty="0">
                <a:latin typeface="华文楷体" panose="02010600040101010101" charset="-122"/>
                <a:ea typeface="华文楷体" panose="02010600040101010101" charset="-122"/>
                <a:cs typeface="华文楷体" panose="02010600040101010101" charset="-122"/>
                <a:sym typeface="+mn-ea"/>
              </a:rPr>
              <a:t>数据格式为'</a:t>
            </a:r>
            <a:r>
              <a:rPr lang="en-US" altLang="zh-CN" sz="1600" u="sng" dirty="0">
                <a:latin typeface="华文楷体" panose="02010600040101010101" charset="-122"/>
                <a:ea typeface="华文楷体" panose="02010600040101010101" charset="-122"/>
                <a:cs typeface="华文楷体" panose="02010600040101010101" charset="-122"/>
                <a:sym typeface="+mn-ea"/>
              </a:rPr>
              <a:t>linear true </a:t>
            </a:r>
            <a:r>
              <a:rPr lang="zh-CN" altLang="en-US" sz="1600" u="sng" dirty="0">
                <a:latin typeface="华文楷体" panose="02010600040101010101" charset="-122"/>
                <a:ea typeface="华文楷体" panose="02010600040101010101" charset="-122"/>
                <a:cs typeface="华文楷体" panose="02010600040101010101" charset="-122"/>
                <a:sym typeface="+mn-ea"/>
              </a:rPr>
              <a:t>距离</a:t>
            </a:r>
            <a:r>
              <a:rPr lang="en-US" altLang="zh-CN" sz="1600" u="sng" dirty="0">
                <a:latin typeface="华文楷体" panose="02010600040101010101" charset="-122"/>
                <a:ea typeface="华文楷体" panose="02010600040101010101" charset="-122"/>
                <a:cs typeface="华文楷体" panose="02010600040101010101" charset="-122"/>
                <a:sym typeface="+mn-ea"/>
              </a:rPr>
              <a:t>(</a:t>
            </a:r>
            <a:r>
              <a:rPr lang="zh-CN" altLang="en-US" sz="1600" u="sng" dirty="0">
                <a:latin typeface="华文楷体" panose="02010600040101010101" charset="-122"/>
                <a:ea typeface="华文楷体" panose="02010600040101010101" charset="-122"/>
                <a:cs typeface="华文楷体" panose="02010600040101010101" charset="-122"/>
                <a:sym typeface="+mn-ea"/>
              </a:rPr>
              <a:t>米</a:t>
            </a:r>
            <a:r>
              <a:rPr lang="en-US" altLang="zh-CN" sz="1600" u="sng" dirty="0">
                <a:latin typeface="华文楷体" panose="02010600040101010101" charset="-122"/>
                <a:ea typeface="华文楷体" panose="02010600040101010101" charset="-122"/>
                <a:cs typeface="华文楷体" panose="02010600040101010101" charset="-122"/>
                <a:sym typeface="+mn-ea"/>
              </a:rPr>
              <a:t>) </a:t>
            </a:r>
            <a:r>
              <a:rPr lang="zh-CN" altLang="en-US" sz="1600" u="sng" dirty="0">
                <a:latin typeface="华文楷体" panose="02010600040101010101" charset="-122"/>
                <a:ea typeface="华文楷体" panose="02010600040101010101" charset="-122"/>
                <a:cs typeface="华文楷体" panose="02010600040101010101" charset="-122"/>
                <a:sym typeface="+mn-ea"/>
              </a:rPr>
              <a:t>速度</a:t>
            </a:r>
            <a:r>
              <a:rPr lang="en-US" altLang="zh-CN" sz="1600" u="sng" dirty="0">
                <a:latin typeface="华文楷体" panose="02010600040101010101" charset="-122"/>
                <a:ea typeface="华文楷体" panose="02010600040101010101" charset="-122"/>
                <a:cs typeface="华文楷体" panose="02010600040101010101" charset="-122"/>
                <a:sym typeface="+mn-ea"/>
              </a:rPr>
              <a:t>(</a:t>
            </a:r>
            <a:r>
              <a:rPr lang="zh-CN" altLang="en-US" sz="1600" u="sng" dirty="0">
                <a:latin typeface="华文楷体" panose="02010600040101010101" charset="-122"/>
                <a:ea typeface="华文楷体" panose="02010600040101010101" charset="-122"/>
                <a:cs typeface="华文楷体" panose="02010600040101010101" charset="-122"/>
                <a:sym typeface="+mn-ea"/>
              </a:rPr>
              <a:t>米每秒</a:t>
            </a:r>
            <a:r>
              <a:rPr lang="en-US" altLang="zh-CN" sz="1600" u="sng" dirty="0">
                <a:latin typeface="华文楷体" panose="02010600040101010101" charset="-122"/>
                <a:ea typeface="华文楷体" panose="02010600040101010101" charset="-122"/>
                <a:cs typeface="华文楷体" panose="02010600040101010101" charset="-122"/>
                <a:sym typeface="+mn-ea"/>
              </a:rPr>
              <a:t>) </a:t>
            </a:r>
            <a:r>
              <a:rPr lang="zh-CN" altLang="en-US" sz="1600" u="sng" dirty="0">
                <a:latin typeface="华文楷体" panose="02010600040101010101" charset="-122"/>
                <a:ea typeface="华文楷体" panose="02010600040101010101" charset="-122"/>
                <a:cs typeface="华文楷体" panose="02010600040101010101" charset="-122"/>
                <a:sym typeface="+mn-ea"/>
              </a:rPr>
              <a:t>误差</a:t>
            </a:r>
            <a:r>
              <a:rPr lang="en-US" altLang="zh-CN" sz="1600" u="sng" dirty="0">
                <a:latin typeface="华文楷体" panose="02010600040101010101" charset="-122"/>
                <a:ea typeface="华文楷体" panose="02010600040101010101" charset="-122"/>
                <a:cs typeface="华文楷体" panose="02010600040101010101" charset="-122"/>
                <a:sym typeface="+mn-ea"/>
              </a:rPr>
              <a:t>(</a:t>
            </a:r>
            <a:r>
              <a:rPr lang="zh-CN" altLang="en-US" sz="1600" u="sng" dirty="0">
                <a:latin typeface="华文楷体" panose="02010600040101010101" charset="-122"/>
                <a:ea typeface="华文楷体" panose="02010600040101010101" charset="-122"/>
                <a:cs typeface="华文楷体" panose="02010600040101010101" charset="-122"/>
                <a:sym typeface="+mn-ea"/>
              </a:rPr>
              <a:t>米</a:t>
            </a:r>
            <a:r>
              <a:rPr lang="en-US" altLang="zh-CN" sz="1600" u="sng" dirty="0">
                <a:latin typeface="华文楷体" panose="02010600040101010101" charset="-122"/>
                <a:ea typeface="华文楷体" panose="02010600040101010101" charset="-122"/>
                <a:cs typeface="华文楷体" panose="02010600040101010101" charset="-122"/>
                <a:sym typeface="+mn-ea"/>
              </a:rPr>
              <a:t>)</a:t>
            </a:r>
            <a:r>
              <a:rPr lang="zh-CN" altLang="en-US" sz="1600" u="sng" dirty="0">
                <a:latin typeface="华文楷体" panose="02010600040101010101" charset="-122"/>
                <a:ea typeface="华文楷体" panose="02010600040101010101" charset="-122"/>
                <a:cs typeface="华文楷体" panose="02010600040101010101" charset="-122"/>
                <a:sym typeface="+mn-ea"/>
              </a:rPr>
              <a:t>'</a:t>
            </a:r>
            <a:endParaRPr lang="zh-CN" altLang="en-US" sz="1600" dirty="0">
              <a:latin typeface="华文楷体" panose="02010600040101010101" charset="-122"/>
              <a:ea typeface="华文楷体" panose="02010600040101010101" charset="-122"/>
              <a:cs typeface="华文楷体" panose="02010600040101010101" charset="-122"/>
            </a:endParaRPr>
          </a:p>
          <a:p>
            <a:pPr algn="l"/>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zh-CN" altLang="en-US" sz="1600" u="sng" dirty="0">
                <a:latin typeface="华文楷体" panose="02010600040101010101" charset="-122"/>
                <a:ea typeface="华文楷体" panose="02010600040101010101" charset="-122"/>
                <a:cs typeface="华文楷体" panose="02010600040101010101" charset="-122"/>
                <a:sym typeface="+mn-ea"/>
              </a:rPr>
              <a:t>rostopic pub /check std_msgs/String 'angule true -360 0.5 5'</a:t>
            </a:r>
            <a:r>
              <a:rPr lang="en-US" altLang="zh-CN" sz="1600" u="sng" dirty="0">
                <a:latin typeface="华文楷体" panose="02010600040101010101" charset="-122"/>
                <a:ea typeface="华文楷体" panose="02010600040101010101" charset="-122"/>
                <a:cs typeface="华文楷体" panose="02010600040101010101" charset="-122"/>
                <a:sym typeface="+mn-ea"/>
              </a:rPr>
              <a:t>    </a:t>
            </a:r>
            <a:r>
              <a:rPr lang="zh-CN" altLang="en-US" sz="1600" u="sng" dirty="0">
                <a:latin typeface="华文楷体" panose="02010600040101010101" charset="-122"/>
                <a:ea typeface="华文楷体" panose="02010600040101010101" charset="-122"/>
                <a:cs typeface="华文楷体" panose="02010600040101010101" charset="-122"/>
                <a:sym typeface="+mn-ea"/>
              </a:rPr>
              <a:t>数据格式为'</a:t>
            </a:r>
            <a:r>
              <a:rPr lang="en-US" altLang="zh-CN" sz="1600" u="sng" dirty="0">
                <a:latin typeface="华文楷体" panose="02010600040101010101" charset="-122"/>
                <a:ea typeface="华文楷体" panose="02010600040101010101" charset="-122"/>
                <a:cs typeface="华文楷体" panose="02010600040101010101" charset="-122"/>
                <a:sym typeface="+mn-ea"/>
              </a:rPr>
              <a:t>angular true </a:t>
            </a:r>
            <a:r>
              <a:rPr lang="zh-CN" altLang="en-US" sz="1600" u="sng" dirty="0">
                <a:latin typeface="华文楷体" panose="02010600040101010101" charset="-122"/>
                <a:ea typeface="华文楷体" panose="02010600040101010101" charset="-122"/>
                <a:cs typeface="华文楷体" panose="02010600040101010101" charset="-122"/>
                <a:sym typeface="+mn-ea"/>
              </a:rPr>
              <a:t>角度</a:t>
            </a:r>
            <a:r>
              <a:rPr lang="en-US" altLang="zh-CN" sz="1600" u="sng" dirty="0">
                <a:latin typeface="华文楷体" panose="02010600040101010101" charset="-122"/>
                <a:ea typeface="华文楷体" panose="02010600040101010101" charset="-122"/>
                <a:cs typeface="华文楷体" panose="02010600040101010101" charset="-122"/>
                <a:sym typeface="+mn-ea"/>
              </a:rPr>
              <a:t>(</a:t>
            </a:r>
            <a:r>
              <a:rPr lang="zh-CN" altLang="en-US" sz="1600" u="sng" dirty="0">
                <a:latin typeface="华文楷体" panose="02010600040101010101" charset="-122"/>
                <a:ea typeface="华文楷体" panose="02010600040101010101" charset="-122"/>
                <a:cs typeface="华文楷体" panose="02010600040101010101" charset="-122"/>
                <a:sym typeface="+mn-ea"/>
              </a:rPr>
              <a:t>度</a:t>
            </a:r>
            <a:r>
              <a:rPr lang="en-US" altLang="zh-CN" sz="1600" u="sng" dirty="0">
                <a:latin typeface="华文楷体" panose="02010600040101010101" charset="-122"/>
                <a:ea typeface="华文楷体" panose="02010600040101010101" charset="-122"/>
                <a:cs typeface="华文楷体" panose="02010600040101010101" charset="-122"/>
                <a:sym typeface="+mn-ea"/>
              </a:rPr>
              <a:t>) </a:t>
            </a:r>
            <a:r>
              <a:rPr lang="zh-CN" altLang="en-US" sz="1600" u="sng" dirty="0">
                <a:latin typeface="华文楷体" panose="02010600040101010101" charset="-122"/>
                <a:ea typeface="华文楷体" panose="02010600040101010101" charset="-122"/>
                <a:cs typeface="华文楷体" panose="02010600040101010101" charset="-122"/>
                <a:sym typeface="+mn-ea"/>
              </a:rPr>
              <a:t>速度</a:t>
            </a:r>
            <a:r>
              <a:rPr lang="en-US" altLang="zh-CN" sz="1600" u="sng" dirty="0">
                <a:latin typeface="华文楷体" panose="02010600040101010101" charset="-122"/>
                <a:ea typeface="华文楷体" panose="02010600040101010101" charset="-122"/>
                <a:cs typeface="华文楷体" panose="02010600040101010101" charset="-122"/>
                <a:sym typeface="+mn-ea"/>
              </a:rPr>
              <a:t>(</a:t>
            </a:r>
            <a:r>
              <a:rPr lang="zh-CN" altLang="en-US" sz="1600" u="sng" dirty="0">
                <a:latin typeface="华文楷体" panose="02010600040101010101" charset="-122"/>
                <a:ea typeface="华文楷体" panose="02010600040101010101" charset="-122"/>
                <a:cs typeface="华文楷体" panose="02010600040101010101" charset="-122"/>
                <a:sym typeface="+mn-ea"/>
              </a:rPr>
              <a:t>弧度每秒</a:t>
            </a:r>
            <a:r>
              <a:rPr lang="en-US" altLang="zh-CN" sz="1600" u="sng" dirty="0">
                <a:latin typeface="华文楷体" panose="02010600040101010101" charset="-122"/>
                <a:ea typeface="华文楷体" panose="02010600040101010101" charset="-122"/>
                <a:cs typeface="华文楷体" panose="02010600040101010101" charset="-122"/>
                <a:sym typeface="+mn-ea"/>
              </a:rPr>
              <a:t>) </a:t>
            </a:r>
            <a:r>
              <a:rPr lang="zh-CN" altLang="en-US" sz="1600" u="sng" dirty="0">
                <a:latin typeface="华文楷体" panose="02010600040101010101" charset="-122"/>
                <a:ea typeface="华文楷体" panose="02010600040101010101" charset="-122"/>
                <a:cs typeface="华文楷体" panose="02010600040101010101" charset="-122"/>
                <a:sym typeface="+mn-ea"/>
              </a:rPr>
              <a:t>误差</a:t>
            </a:r>
            <a:r>
              <a:rPr lang="en-US" altLang="zh-CN" sz="1600" u="sng" dirty="0">
                <a:latin typeface="华文楷体" panose="02010600040101010101" charset="-122"/>
                <a:ea typeface="华文楷体" panose="02010600040101010101" charset="-122"/>
                <a:cs typeface="华文楷体" panose="02010600040101010101" charset="-122"/>
                <a:sym typeface="+mn-ea"/>
              </a:rPr>
              <a:t>(</a:t>
            </a:r>
            <a:r>
              <a:rPr lang="zh-CN" altLang="en-US" sz="1600" u="sng" dirty="0">
                <a:latin typeface="华文楷体" panose="02010600040101010101" charset="-122"/>
                <a:ea typeface="华文楷体" panose="02010600040101010101" charset="-122"/>
                <a:cs typeface="华文楷体" panose="02010600040101010101" charset="-122"/>
                <a:sym typeface="+mn-ea"/>
              </a:rPr>
              <a:t>度</a:t>
            </a:r>
            <a:r>
              <a:rPr lang="en-US" altLang="zh-CN" sz="1600" u="sng" dirty="0">
                <a:latin typeface="华文楷体" panose="02010600040101010101" charset="-122"/>
                <a:ea typeface="华文楷体" panose="02010600040101010101" charset="-122"/>
                <a:cs typeface="华文楷体" panose="02010600040101010101" charset="-122"/>
                <a:sym typeface="+mn-ea"/>
              </a:rPr>
              <a:t>)</a:t>
            </a:r>
            <a:r>
              <a:rPr lang="zh-CN" altLang="en-US" sz="1600" u="sng" dirty="0">
                <a:latin typeface="华文楷体" panose="02010600040101010101" charset="-122"/>
                <a:ea typeface="华文楷体" panose="02010600040101010101" charset="-122"/>
                <a:cs typeface="华文楷体" panose="02010600040101010101" charset="-122"/>
                <a:sym typeface="+mn-ea"/>
              </a:rPr>
              <a:t>'</a:t>
            </a:r>
            <a:endParaRPr lang="zh-CN" altLang="en-US" sz="1600" dirty="0">
              <a:latin typeface="华文楷体" panose="02010600040101010101" charset="-122"/>
              <a:ea typeface="华文楷体" panose="02010600040101010101" charset="-122"/>
              <a:cs typeface="华文楷体" panose="02010600040101010101" charset="-122"/>
            </a:endParaRPr>
          </a:p>
          <a:p>
            <a:pPr>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sym typeface="+mn-ea"/>
              </a:rPr>
              <a:t>        </a:t>
            </a:r>
            <a:r>
              <a:rPr lang="zh-CN" altLang="en-US" sz="1600" dirty="0" smtClean="0">
                <a:latin typeface="华文楷体" panose="02010600040101010101" charset="-122"/>
                <a:ea typeface="华文楷体" panose="02010600040101010101" charset="-122"/>
                <a:cs typeface="华文楷体" panose="02010600040101010101" charset="-122"/>
                <a:sym typeface="+mn-ea"/>
              </a:rPr>
              <a:t>另有：</a:t>
            </a:r>
            <a:r>
              <a:rPr lang="en-US" altLang="zh-CN" sz="1600" dirty="0" smtClean="0">
                <a:latin typeface="华文楷体" panose="02010600040101010101" charset="-122"/>
                <a:ea typeface="华文楷体" panose="02010600040101010101" charset="-122"/>
                <a:cs typeface="华文楷体" panose="02010600040101010101" charset="-122"/>
                <a:sym typeface="+mn-ea"/>
              </a:rPr>
              <a:t>/check_server/cancel  </a:t>
            </a:r>
            <a:r>
              <a:rPr lang="zh-CN" altLang="en-US" sz="1600" dirty="0" smtClean="0">
                <a:latin typeface="华文楷体" panose="02010600040101010101" charset="-122"/>
                <a:ea typeface="华文楷体" panose="02010600040101010101" charset="-122"/>
                <a:cs typeface="华文楷体" panose="02010600040101010101" charset="-122"/>
                <a:sym typeface="+mn-ea"/>
              </a:rPr>
              <a:t>取消上面的直线移动</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原地旋转</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nSpc>
                <a:spcPct val="130000"/>
              </a:lnSpc>
            </a:pPr>
            <a:r>
              <a:rPr lang="zh-CN" altLang="en-US" sz="1600" dirty="0" smtClean="0">
                <a:latin typeface="华文楷体" panose="02010600040101010101" charset="-122"/>
                <a:ea typeface="华文楷体" panose="02010600040101010101" charset="-122"/>
                <a:cs typeface="华文楷体" panose="02010600040101010101" charset="-122"/>
                <a:sym typeface="+mn-ea"/>
              </a:rPr>
              <a:t> </a:t>
            </a:r>
            <a:r>
              <a:rPr lang="en-US" altLang="zh-CN" sz="1600" dirty="0" smtClean="0">
                <a:latin typeface="华文楷体" panose="02010600040101010101" charset="-122"/>
                <a:ea typeface="华文楷体" panose="02010600040101010101" charset="-122"/>
                <a:cs typeface="华文楷体" panose="02010600040101010101" charset="-122"/>
                <a:sym typeface="+mn-ea"/>
              </a:rPr>
              <a:t>                   /check_server/feedback  </a:t>
            </a:r>
            <a:r>
              <a:rPr lang="zh-CN" altLang="en-US" sz="1600" dirty="0" smtClean="0">
                <a:latin typeface="华文楷体" panose="02010600040101010101" charset="-122"/>
                <a:ea typeface="华文楷体" panose="02010600040101010101" charset="-122"/>
                <a:cs typeface="华文楷体" panose="02010600040101010101" charset="-122"/>
                <a:sym typeface="+mn-ea"/>
              </a:rPr>
              <a:t>上面的直线移动</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原地旋转的进度</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nSpc>
                <a:spcPct val="130000"/>
              </a:lnSpc>
            </a:pPr>
            <a:r>
              <a:rPr lang="zh-CN" altLang="en-US" sz="1600" dirty="0" smtClean="0">
                <a:latin typeface="华文楷体" panose="02010600040101010101" charset="-122"/>
                <a:ea typeface="华文楷体" panose="02010600040101010101" charset="-122"/>
                <a:cs typeface="华文楷体" panose="02010600040101010101" charset="-122"/>
                <a:sym typeface="+mn-ea"/>
              </a:rPr>
              <a:t> </a:t>
            </a:r>
            <a:r>
              <a:rPr lang="en-US" altLang="zh-CN" sz="1600" dirty="0" smtClean="0">
                <a:latin typeface="华文楷体" panose="02010600040101010101" charset="-122"/>
                <a:ea typeface="华文楷体" panose="02010600040101010101" charset="-122"/>
                <a:cs typeface="华文楷体" panose="02010600040101010101" charset="-122"/>
                <a:sym typeface="+mn-ea"/>
              </a:rPr>
              <a:t>                   /check_server/result  </a:t>
            </a:r>
            <a:r>
              <a:rPr lang="zh-CN" altLang="en-US" sz="1600" dirty="0" smtClean="0">
                <a:latin typeface="华文楷体" panose="02010600040101010101" charset="-122"/>
                <a:ea typeface="华文楷体" panose="02010600040101010101" charset="-122"/>
                <a:cs typeface="华文楷体" panose="02010600040101010101" charset="-122"/>
                <a:sym typeface="+mn-ea"/>
              </a:rPr>
              <a:t>上面的直线移动</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原地旋转的结果</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587" y="322124"/>
            <a:ext cx="4065203" cy="60007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l">
              <a:lnSpc>
                <a:spcPct val="130000"/>
              </a:lnSpc>
              <a:buClrTx/>
              <a:buSzTx/>
              <a:buNone/>
            </a:pPr>
            <a:r>
              <a:rPr 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3 </a:t>
            </a:r>
            <a:r>
              <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推荐编程语言</a:t>
            </a:r>
            <a:endPar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3" name="文本框 2"/>
          <p:cNvSpPr txBox="1"/>
          <p:nvPr/>
        </p:nvSpPr>
        <p:spPr>
          <a:xfrm>
            <a:off x="571500" y="890270"/>
            <a:ext cx="10245090" cy="5400675"/>
          </a:xfrm>
          <a:prstGeom prst="rect">
            <a:avLst/>
          </a:prstGeom>
          <a:noFill/>
          <a:ln>
            <a:noFill/>
          </a:ln>
        </p:spPr>
        <p:txBody>
          <a:bodyPr wrap="square" rtlCol="0">
            <a:spAutoFit/>
          </a:bodyPr>
          <a:p>
            <a:pPr algn="l">
              <a:lnSpc>
                <a:spcPct val="120000"/>
              </a:lnSpc>
              <a:spcBef>
                <a:spcPts val="0"/>
              </a:spcBef>
              <a:spcAft>
                <a:spcPts val="0"/>
              </a:spcAft>
              <a:buSzPct val="25000"/>
            </a:pPr>
            <a:r>
              <a:rPr lang="zh-CN" altLang="en-US" sz="1600" dirty="0">
                <a:latin typeface="华文楷体" panose="02010600040101010101" charset="-122"/>
                <a:ea typeface="华文楷体" panose="02010600040101010101" charset="-122"/>
                <a:cs typeface="华文楷体" panose="02010600040101010101" charset="-122"/>
                <a:sym typeface="+mn-ea"/>
              </a:rPr>
              <a:t>一、接口也有了，就可以尝试写代码实现功能了。这里推荐使用</a:t>
            </a:r>
            <a:r>
              <a:rPr lang="en-US" altLang="zh-CN" sz="1600" dirty="0">
                <a:latin typeface="华文楷体" panose="02010600040101010101" charset="-122"/>
                <a:ea typeface="华文楷体" panose="02010600040101010101" charset="-122"/>
                <a:cs typeface="华文楷体" panose="02010600040101010101" charset="-122"/>
                <a:sym typeface="+mn-ea"/>
              </a:rPr>
              <a:t>python</a:t>
            </a:r>
            <a:r>
              <a:rPr lang="zh-CN" altLang="en-US" sz="1600" dirty="0">
                <a:latin typeface="华文楷体" panose="02010600040101010101" charset="-122"/>
                <a:ea typeface="华文楷体" panose="02010600040101010101" charset="-122"/>
                <a:cs typeface="华文楷体" panose="02010600040101010101" charset="-122"/>
                <a:sym typeface="+mn-ea"/>
              </a:rPr>
              <a:t>语言。</a:t>
            </a:r>
            <a:endParaRPr lang="zh-CN" altLang="en-US" sz="1600" dirty="0">
              <a:latin typeface="华文楷体" panose="02010600040101010101" charset="-122"/>
              <a:ea typeface="华文楷体" panose="02010600040101010101" charset="-122"/>
              <a:cs typeface="华文楷体" panose="02010600040101010101" charset="-122"/>
              <a:sym typeface="+mn-ea"/>
            </a:endParaRPr>
          </a:p>
          <a:p>
            <a:pPr algn="l">
              <a:lnSpc>
                <a:spcPct val="120000"/>
              </a:lnSpc>
              <a:spcBef>
                <a:spcPts val="0"/>
              </a:spcBef>
              <a:spcAft>
                <a:spcPts val="0"/>
              </a:spcAft>
              <a:buSzPct val="25000"/>
            </a:pPr>
            <a:r>
              <a:rPr lang="zh-CN" altLang="en-US" sz="1600" dirty="0">
                <a:latin typeface="华文楷体" panose="02010600040101010101" charset="-122"/>
                <a:ea typeface="华文楷体" panose="02010600040101010101" charset="-122"/>
                <a:cs typeface="华文楷体" panose="02010600040101010101" charset="-122"/>
                <a:sym typeface="+mn-ea"/>
              </a:rPr>
              <a:t> </a:t>
            </a:r>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zh-CN" altLang="en-US" sz="1600" dirty="0">
                <a:latin typeface="华文楷体" panose="02010600040101010101" charset="-122"/>
                <a:ea typeface="华文楷体" panose="02010600040101010101" charset="-122"/>
                <a:cs typeface="华文楷体" panose="02010600040101010101" charset="-122"/>
                <a:sym typeface="+mn-ea"/>
              </a:rPr>
              <a:t>这里的</a:t>
            </a:r>
            <a:r>
              <a:rPr lang="en-US" altLang="zh-CN" sz="1600" dirty="0">
                <a:latin typeface="华文楷体" panose="02010600040101010101" charset="-122"/>
                <a:ea typeface="华文楷体" panose="02010600040101010101" charset="-122"/>
                <a:cs typeface="华文楷体" panose="02010600040101010101" charset="-122"/>
                <a:sym typeface="+mn-ea"/>
              </a:rPr>
              <a:t>Python</a:t>
            </a:r>
            <a:r>
              <a:rPr lang="zh-CN" altLang="en-US" sz="1600" dirty="0">
                <a:latin typeface="华文楷体" panose="02010600040101010101" charset="-122"/>
                <a:ea typeface="华文楷体" panose="02010600040101010101" charset="-122"/>
                <a:cs typeface="华文楷体" panose="02010600040101010101" charset="-122"/>
                <a:sym typeface="+mn-ea"/>
              </a:rPr>
              <a:t>指的是</a:t>
            </a:r>
            <a:r>
              <a:rPr lang="en-US" altLang="zh-CN" sz="1600" dirty="0">
                <a:latin typeface="华文楷体" panose="02010600040101010101" charset="-122"/>
                <a:ea typeface="华文楷体" panose="02010600040101010101" charset="-122"/>
                <a:cs typeface="华文楷体" panose="02010600040101010101" charset="-122"/>
                <a:sym typeface="+mn-ea"/>
              </a:rPr>
              <a:t>Python2</a:t>
            </a:r>
            <a:endParaRPr lang="en-US" altLang="zh-CN" sz="1600" dirty="0">
              <a:latin typeface="华文楷体" panose="02010600040101010101" charset="-122"/>
              <a:ea typeface="华文楷体" panose="02010600040101010101" charset="-122"/>
              <a:cs typeface="华文楷体" panose="02010600040101010101" charset="-122"/>
            </a:endParaRPr>
          </a:p>
          <a:p>
            <a:pPr algn="l">
              <a:lnSpc>
                <a:spcPct val="120000"/>
              </a:lnSpc>
              <a:spcBef>
                <a:spcPts val="0"/>
              </a:spcBef>
              <a:spcAft>
                <a:spcPts val="0"/>
              </a:spcAft>
              <a:buSzPct val="25000"/>
            </a:pPr>
            <a:r>
              <a:rPr lang="en-US" altLang="zh-CN" sz="1600" dirty="0">
                <a:latin typeface="华文楷体" panose="02010600040101010101" charset="-122"/>
                <a:ea typeface="华文楷体" panose="02010600040101010101" charset="-122"/>
                <a:cs typeface="华文楷体" panose="02010600040101010101" charset="-122"/>
                <a:sym typeface="+mn-ea"/>
              </a:rPr>
              <a:t>    ROS</a:t>
            </a:r>
            <a:r>
              <a:rPr lang="zh-CN" altLang="en-US" sz="1600" dirty="0">
                <a:latin typeface="华文楷体" panose="02010600040101010101" charset="-122"/>
                <a:ea typeface="华文楷体" panose="02010600040101010101" charset="-122"/>
                <a:cs typeface="华文楷体" panose="02010600040101010101" charset="-122"/>
                <a:sym typeface="+mn-ea"/>
              </a:rPr>
              <a:t>目前官方支持的</a:t>
            </a:r>
            <a:r>
              <a:rPr lang="en-US" altLang="zh-CN" sz="1600" dirty="0">
                <a:latin typeface="华文楷体" panose="02010600040101010101" charset="-122"/>
                <a:ea typeface="华文楷体" panose="02010600040101010101" charset="-122"/>
                <a:cs typeface="华文楷体" panose="02010600040101010101" charset="-122"/>
                <a:sym typeface="+mn-ea"/>
              </a:rPr>
              <a:t>Python</a:t>
            </a:r>
            <a:r>
              <a:rPr lang="zh-CN" altLang="en-US" sz="1600" dirty="0">
                <a:latin typeface="华文楷体" panose="02010600040101010101" charset="-122"/>
                <a:ea typeface="华文楷体" panose="02010600040101010101" charset="-122"/>
                <a:cs typeface="华文楷体" panose="02010600040101010101" charset="-122"/>
                <a:sym typeface="+mn-ea"/>
              </a:rPr>
              <a:t>版本是</a:t>
            </a:r>
            <a:r>
              <a:rPr lang="en-US" altLang="zh-CN" sz="1600" dirty="0">
                <a:latin typeface="华文楷体" panose="02010600040101010101" charset="-122"/>
                <a:ea typeface="华文楷体" panose="02010600040101010101" charset="-122"/>
                <a:cs typeface="华文楷体" panose="02010600040101010101" charset="-122"/>
                <a:sym typeface="+mn-ea"/>
              </a:rPr>
              <a:t>Python2</a:t>
            </a:r>
            <a:r>
              <a:rPr lang="zh-CN" altLang="en-US" sz="1600" dirty="0">
                <a:latin typeface="华文楷体" panose="02010600040101010101" charset="-122"/>
                <a:ea typeface="华文楷体" panose="02010600040101010101" charset="-122"/>
                <a:cs typeface="华文楷体" panose="02010600040101010101" charset="-122"/>
                <a:sym typeface="+mn-ea"/>
              </a:rPr>
              <a:t>，提供的开源包都是在</a:t>
            </a:r>
            <a:r>
              <a:rPr lang="en-US" altLang="zh-CN" sz="1600" dirty="0">
                <a:latin typeface="华文楷体" panose="02010600040101010101" charset="-122"/>
                <a:ea typeface="华文楷体" panose="02010600040101010101" charset="-122"/>
                <a:cs typeface="华文楷体" panose="02010600040101010101" charset="-122"/>
                <a:sym typeface="+mn-ea"/>
              </a:rPr>
              <a:t>Python2</a:t>
            </a:r>
            <a:r>
              <a:rPr lang="zh-CN" altLang="en-US" sz="1600" dirty="0">
                <a:latin typeface="华文楷体" panose="02010600040101010101" charset="-122"/>
                <a:ea typeface="华文楷体" panose="02010600040101010101" charset="-122"/>
                <a:cs typeface="华文楷体" panose="02010600040101010101" charset="-122"/>
                <a:sym typeface="+mn-ea"/>
              </a:rPr>
              <a:t>的环境下编译的版本。</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20000"/>
              </a:lnSpc>
              <a:spcBef>
                <a:spcPts val="0"/>
              </a:spcBef>
              <a:spcAft>
                <a:spcPts val="0"/>
              </a:spcAft>
              <a:buSzPct val="25000"/>
            </a:pPr>
            <a:r>
              <a:rPr lang="zh-CN" altLang="en-US" sz="1600" dirty="0">
                <a:latin typeface="华文楷体" panose="02010600040101010101" charset="-122"/>
                <a:ea typeface="华文楷体" panose="02010600040101010101" charset="-122"/>
                <a:cs typeface="华文楷体" panose="02010600040101010101" charset="-122"/>
                <a:sym typeface="+mn-ea"/>
              </a:rPr>
              <a:t> </a:t>
            </a:r>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en-US" sz="1600" dirty="0">
                <a:latin typeface="华文楷体" panose="02010600040101010101" charset="-122"/>
                <a:ea typeface="华文楷体" panose="02010600040101010101" charset="-122"/>
                <a:cs typeface="华文楷体" panose="02010600040101010101" charset="-122"/>
                <a:sym typeface="+mn-ea"/>
              </a:rPr>
              <a:t>LEO</a:t>
            </a:r>
            <a:r>
              <a:rPr lang="zh-CN" altLang="en-US" sz="1600" dirty="0">
                <a:latin typeface="华文楷体" panose="02010600040101010101" charset="-122"/>
                <a:ea typeface="华文楷体" panose="02010600040101010101" charset="-122"/>
                <a:cs typeface="华文楷体" panose="02010600040101010101" charset="-122"/>
                <a:sym typeface="+mn-ea"/>
              </a:rPr>
              <a:t>机器使用的</a:t>
            </a:r>
            <a:r>
              <a:rPr lang="en-US" altLang="zh-CN" sz="1600" dirty="0">
                <a:latin typeface="华文楷体" panose="02010600040101010101" charset="-122"/>
                <a:ea typeface="华文楷体" panose="02010600040101010101" charset="-122"/>
                <a:cs typeface="华文楷体" panose="02010600040101010101" charset="-122"/>
                <a:sym typeface="+mn-ea"/>
              </a:rPr>
              <a:t>Python</a:t>
            </a:r>
            <a:r>
              <a:rPr lang="zh-CN" altLang="en-US" sz="1600" dirty="0">
                <a:latin typeface="华文楷体" panose="02010600040101010101" charset="-122"/>
                <a:ea typeface="华文楷体" panose="02010600040101010101" charset="-122"/>
                <a:cs typeface="华文楷体" panose="02010600040101010101" charset="-122"/>
                <a:sym typeface="+mn-ea"/>
              </a:rPr>
              <a:t>就是</a:t>
            </a:r>
            <a:r>
              <a:rPr lang="en-US" altLang="zh-CN" sz="1600" dirty="0">
                <a:latin typeface="华文楷体" panose="02010600040101010101" charset="-122"/>
                <a:ea typeface="华文楷体" panose="02010600040101010101" charset="-122"/>
                <a:cs typeface="华文楷体" panose="02010600040101010101" charset="-122"/>
                <a:sym typeface="+mn-ea"/>
              </a:rPr>
              <a:t>python2.7</a:t>
            </a:r>
            <a:r>
              <a:rPr lang="zh-CN" altLang="en-US" sz="1600" dirty="0">
                <a:latin typeface="华文楷体" panose="02010600040101010101" charset="-122"/>
                <a:ea typeface="华文楷体" panose="02010600040101010101" charset="-122"/>
                <a:cs typeface="华文楷体" panose="02010600040101010101" charset="-122"/>
                <a:sym typeface="+mn-ea"/>
              </a:rPr>
              <a:t>版本的。</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20000"/>
              </a:lnSpc>
              <a:spcBef>
                <a:spcPts val="0"/>
              </a:spcBef>
              <a:spcAft>
                <a:spcPts val="0"/>
              </a:spcAft>
              <a:buSzPct val="25000"/>
            </a:pP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20000"/>
              </a:lnSpc>
              <a:spcBef>
                <a:spcPts val="0"/>
              </a:spcBef>
              <a:spcAft>
                <a:spcPts val="0"/>
              </a:spcAft>
              <a:buSzPct val="25000"/>
            </a:pPr>
            <a:r>
              <a:rPr lang="zh-CN" altLang="en-US" sz="1600" dirty="0">
                <a:latin typeface="华文楷体" panose="02010600040101010101" charset="-122"/>
                <a:ea typeface="华文楷体" panose="02010600040101010101" charset="-122"/>
                <a:cs typeface="华文楷体" panose="02010600040101010101" charset="-122"/>
                <a:sym typeface="+mn-ea"/>
              </a:rPr>
              <a:t>二、</a:t>
            </a:r>
            <a:r>
              <a:rPr lang="en-US" altLang="zh-CN" sz="1600" dirty="0">
                <a:latin typeface="华文楷体" panose="02010600040101010101" charset="-122"/>
                <a:ea typeface="华文楷体" panose="02010600040101010101" charset="-122"/>
                <a:cs typeface="华文楷体" panose="02010600040101010101" charset="-122"/>
                <a:sym typeface="+mn-ea"/>
              </a:rPr>
              <a:t>Python</a:t>
            </a:r>
            <a:r>
              <a:rPr lang="zh-CN" altLang="en-US" sz="1600" dirty="0">
                <a:latin typeface="华文楷体" panose="02010600040101010101" charset="-122"/>
                <a:ea typeface="华文楷体" panose="02010600040101010101" charset="-122"/>
                <a:cs typeface="华文楷体" panose="02010600040101010101" charset="-122"/>
                <a:sym typeface="+mn-ea"/>
              </a:rPr>
              <a:t>代码无需编译，可直接运行</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20000"/>
              </a:lnSpc>
              <a:spcBef>
                <a:spcPts val="0"/>
              </a:spcBef>
              <a:spcAft>
                <a:spcPts val="0"/>
              </a:spcAft>
              <a:buSzPct val="25000"/>
            </a:pP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20000"/>
              </a:lnSpc>
              <a:spcBef>
                <a:spcPts val="0"/>
              </a:spcBef>
              <a:spcAft>
                <a:spcPts val="0"/>
              </a:spcAft>
              <a:buSzPct val="25000"/>
            </a:pPr>
            <a:r>
              <a:rPr lang="zh-CN" altLang="en-US" sz="1600" dirty="0">
                <a:latin typeface="华文楷体" panose="02010600040101010101" charset="-122"/>
                <a:ea typeface="华文楷体" panose="02010600040101010101" charset="-122"/>
                <a:cs typeface="华文楷体" panose="02010600040101010101" charset="-122"/>
                <a:sym typeface="+mn-ea"/>
              </a:rPr>
              <a:t>三、</a:t>
            </a:r>
            <a:r>
              <a:rPr lang="en-US" altLang="zh-CN" sz="1600" dirty="0">
                <a:latin typeface="华文楷体" panose="02010600040101010101" charset="-122"/>
                <a:ea typeface="华文楷体" panose="02010600040101010101" charset="-122"/>
                <a:cs typeface="华文楷体" panose="02010600040101010101" charset="-122"/>
                <a:sym typeface="+mn-ea"/>
              </a:rPr>
              <a:t>Python</a:t>
            </a:r>
            <a:r>
              <a:rPr lang="zh-CN" altLang="en-US" sz="1600" dirty="0">
                <a:latin typeface="华文楷体" panose="02010600040101010101" charset="-122"/>
                <a:ea typeface="华文楷体" panose="02010600040101010101" charset="-122"/>
                <a:cs typeface="华文楷体" panose="02010600040101010101" charset="-122"/>
                <a:sym typeface="+mn-ea"/>
              </a:rPr>
              <a:t>代码格式基本要点</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20000"/>
              </a:lnSpc>
              <a:spcBef>
                <a:spcPts val="0"/>
              </a:spcBef>
              <a:spcAft>
                <a:spcPts val="0"/>
              </a:spcAft>
              <a:buSzPct val="25000"/>
            </a:pPr>
            <a:r>
              <a:rPr lang="en-US" altLang="zh-CN" sz="1600" dirty="0">
                <a:latin typeface="华文楷体" panose="02010600040101010101" charset="-122"/>
                <a:ea typeface="华文楷体" panose="02010600040101010101" charset="-122"/>
                <a:cs typeface="华文楷体" panose="02010600040101010101" charset="-122"/>
                <a:sym typeface="+mn-ea"/>
              </a:rPr>
              <a:t>1.Python</a:t>
            </a:r>
            <a:r>
              <a:rPr lang="zh-CN" altLang="en-US" sz="1600" dirty="0">
                <a:latin typeface="华文楷体" panose="02010600040101010101" charset="-122"/>
                <a:ea typeface="华文楷体" panose="02010600040101010101" charset="-122"/>
                <a:cs typeface="华文楷体" panose="02010600040101010101" charset="-122"/>
                <a:sym typeface="+mn-ea"/>
              </a:rPr>
              <a:t>文件开头</a:t>
            </a:r>
            <a:r>
              <a:rPr lang="en-US" altLang="zh-CN" sz="1600" dirty="0">
                <a:latin typeface="华文楷体" panose="02010600040101010101" charset="-122"/>
                <a:ea typeface="华文楷体" panose="02010600040101010101" charset="-122"/>
                <a:cs typeface="华文楷体" panose="02010600040101010101" charset="-122"/>
                <a:sym typeface="+mn-ea"/>
              </a:rPr>
              <a:t>2</a:t>
            </a:r>
            <a:r>
              <a:rPr lang="zh-CN" altLang="en-US" sz="1600" dirty="0">
                <a:latin typeface="华文楷体" panose="02010600040101010101" charset="-122"/>
                <a:ea typeface="华文楷体" panose="02010600040101010101" charset="-122"/>
                <a:cs typeface="华文楷体" panose="02010600040101010101" charset="-122"/>
                <a:sym typeface="+mn-ea"/>
              </a:rPr>
              <a:t>行固定样板</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20000"/>
              </a:lnSpc>
              <a:spcBef>
                <a:spcPts val="0"/>
              </a:spcBef>
              <a:spcAft>
                <a:spcPts val="0"/>
              </a:spcAft>
              <a:buSzPct val="25000"/>
            </a:pPr>
            <a:r>
              <a:rPr lang="zh-CN" altLang="en-US" sz="1600" dirty="0">
                <a:latin typeface="华文楷体" panose="02010600040101010101" charset="-122"/>
                <a:ea typeface="华文楷体" panose="02010600040101010101" charset="-122"/>
                <a:cs typeface="华文楷体" panose="02010600040101010101" charset="-122"/>
                <a:sym typeface="+mn-ea"/>
              </a:rPr>
              <a:t>#!/usr/bin/python</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20000"/>
              </a:lnSpc>
              <a:spcBef>
                <a:spcPts val="0"/>
              </a:spcBef>
              <a:spcAft>
                <a:spcPts val="0"/>
              </a:spcAft>
              <a:buSzPct val="25000"/>
            </a:pPr>
            <a:r>
              <a:rPr lang="zh-CN" altLang="en-US" sz="1600" dirty="0">
                <a:latin typeface="华文楷体" panose="02010600040101010101" charset="-122"/>
                <a:ea typeface="华文楷体" panose="02010600040101010101" charset="-122"/>
                <a:cs typeface="华文楷体" panose="02010600040101010101" charset="-122"/>
                <a:sym typeface="+mn-ea"/>
              </a:rPr>
              <a:t># -*- coding: utf-8 -*-</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20000"/>
              </a:lnSpc>
              <a:spcBef>
                <a:spcPts val="0"/>
              </a:spcBef>
              <a:spcAft>
                <a:spcPts val="0"/>
              </a:spcAft>
              <a:buSzPct val="25000"/>
            </a:pPr>
            <a:r>
              <a:rPr lang="en-US" altLang="zh-CN" sz="1600" dirty="0">
                <a:latin typeface="华文楷体" panose="02010600040101010101" charset="-122"/>
                <a:ea typeface="华文楷体" panose="02010600040101010101" charset="-122"/>
                <a:cs typeface="华文楷体" panose="02010600040101010101" charset="-122"/>
                <a:sym typeface="+mn-ea"/>
              </a:rPr>
              <a:t>2.Python</a:t>
            </a:r>
            <a:r>
              <a:rPr lang="zh-CN" altLang="en-US" sz="1600" dirty="0">
                <a:latin typeface="华文楷体" panose="02010600040101010101" charset="-122"/>
                <a:ea typeface="华文楷体" panose="02010600040101010101" charset="-122"/>
                <a:cs typeface="华文楷体" panose="02010600040101010101" charset="-122"/>
                <a:sym typeface="+mn-ea"/>
              </a:rPr>
              <a:t>每行代码无需分号</a:t>
            </a:r>
            <a:r>
              <a:rPr lang="en-US" altLang="zh-CN" sz="1600" dirty="0">
                <a:latin typeface="华文楷体" panose="02010600040101010101" charset="-122"/>
                <a:ea typeface="华文楷体" panose="02010600040101010101" charset="-122"/>
                <a:cs typeface="华文楷体" panose="02010600040101010101" charset="-122"/>
                <a:sym typeface="+mn-ea"/>
              </a:rPr>
              <a:t>( ; ) </a:t>
            </a:r>
            <a:endParaRPr lang="en-US" altLang="zh-CN" sz="1600" dirty="0">
              <a:latin typeface="华文楷体" panose="02010600040101010101" charset="-122"/>
              <a:ea typeface="华文楷体" panose="02010600040101010101" charset="-122"/>
              <a:cs typeface="华文楷体" panose="02010600040101010101" charset="-122"/>
            </a:endParaRPr>
          </a:p>
          <a:p>
            <a:pPr algn="l">
              <a:lnSpc>
                <a:spcPct val="120000"/>
              </a:lnSpc>
              <a:spcBef>
                <a:spcPts val="0"/>
              </a:spcBef>
              <a:spcAft>
                <a:spcPts val="0"/>
              </a:spcAft>
              <a:buSzPct val="25000"/>
            </a:pPr>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zh-CN" altLang="en-US" sz="1600" dirty="0">
                <a:latin typeface="华文楷体" panose="02010600040101010101" charset="-122"/>
                <a:ea typeface="华文楷体" panose="02010600040101010101" charset="-122"/>
                <a:cs typeface="华文楷体" panose="02010600040101010101" charset="-122"/>
                <a:sym typeface="+mn-ea"/>
              </a:rPr>
              <a:t>每</a:t>
            </a:r>
            <a:r>
              <a:rPr lang="en-US" altLang="zh-CN" sz="1600" dirty="0">
                <a:latin typeface="华文楷体" panose="02010600040101010101" charset="-122"/>
                <a:ea typeface="华文楷体" panose="02010600040101010101" charset="-122"/>
                <a:cs typeface="华文楷体" panose="02010600040101010101" charset="-122"/>
                <a:sym typeface="+mn-ea"/>
              </a:rPr>
              <a:t>4</a:t>
            </a:r>
            <a:r>
              <a:rPr lang="zh-CN" altLang="en-US" sz="1600" dirty="0">
                <a:latin typeface="华文楷体" panose="02010600040101010101" charset="-122"/>
                <a:ea typeface="华文楷体" panose="02010600040101010101" charset="-122"/>
                <a:cs typeface="华文楷体" panose="02010600040101010101" charset="-122"/>
                <a:sym typeface="+mn-ea"/>
              </a:rPr>
              <a:t>个空格代表一个层级，少一个运行就会报错。</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20000"/>
              </a:lnSpc>
              <a:spcBef>
                <a:spcPts val="0"/>
              </a:spcBef>
              <a:spcAft>
                <a:spcPts val="0"/>
              </a:spcAft>
              <a:buSzPct val="25000"/>
            </a:pPr>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zh-CN" altLang="en-US" sz="1600" dirty="0">
                <a:latin typeface="华文楷体" panose="02010600040101010101" charset="-122"/>
                <a:ea typeface="华文楷体" panose="02010600040101010101" charset="-122"/>
                <a:cs typeface="华文楷体" panose="02010600040101010101" charset="-122"/>
                <a:sym typeface="+mn-ea"/>
              </a:rPr>
              <a:t>定义变量无需加类型，甚至局部变量都可以不用定义，直接使用。</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20000"/>
              </a:lnSpc>
              <a:spcBef>
                <a:spcPts val="0"/>
              </a:spcBef>
              <a:spcAft>
                <a:spcPts val="0"/>
              </a:spcAft>
              <a:buSzPct val="25000"/>
            </a:pPr>
            <a:r>
              <a:rPr lang="zh-CN" altLang="en-US" sz="1600" dirty="0">
                <a:latin typeface="华文楷体" panose="02010600040101010101" charset="-122"/>
                <a:ea typeface="华文楷体" panose="02010600040101010101" charset="-122"/>
                <a:cs typeface="华文楷体" panose="02010600040101010101" charset="-122"/>
                <a:sym typeface="+mn-ea"/>
              </a:rPr>
              <a:t> </a:t>
            </a:r>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zh-CN" altLang="en-US" sz="1600" dirty="0">
                <a:latin typeface="华文楷体" panose="02010600040101010101" charset="-122"/>
                <a:ea typeface="华文楷体" panose="02010600040101010101" charset="-122"/>
                <a:cs typeface="华文楷体" panose="02010600040101010101" charset="-122"/>
                <a:sym typeface="+mn-ea"/>
              </a:rPr>
              <a:t>定义方法</a:t>
            </a:r>
            <a:r>
              <a:rPr lang="en-US" altLang="zh-CN" sz="1600" dirty="0">
                <a:latin typeface="华文楷体" panose="02010600040101010101" charset="-122"/>
                <a:ea typeface="华文楷体" panose="02010600040101010101" charset="-122"/>
                <a:cs typeface="华文楷体" panose="02010600040101010101" charset="-122"/>
                <a:sym typeface="+mn-ea"/>
              </a:rPr>
              <a:t> def funxxx(obj1, obj2, ...):  </a:t>
            </a:r>
            <a:r>
              <a:rPr lang="zh-CN" altLang="en-US" sz="1600" dirty="0">
                <a:latin typeface="华文楷体" panose="02010600040101010101" charset="-122"/>
                <a:ea typeface="华文楷体" panose="02010600040101010101" charset="-122"/>
                <a:cs typeface="华文楷体" panose="02010600040101010101" charset="-122"/>
                <a:sym typeface="+mn-ea"/>
              </a:rPr>
              <a:t>方法体无需大括号</a:t>
            </a:r>
            <a:r>
              <a:rPr lang="en-US" altLang="zh-CN" sz="1600" dirty="0">
                <a:latin typeface="华文楷体" panose="02010600040101010101" charset="-122"/>
                <a:ea typeface="华文楷体" panose="02010600040101010101" charset="-122"/>
                <a:cs typeface="华文楷体" panose="02010600040101010101" charset="-122"/>
                <a:sym typeface="+mn-ea"/>
              </a:rPr>
              <a:t>{}</a:t>
            </a:r>
            <a:endParaRPr lang="en-US" altLang="zh-CN" sz="1600" dirty="0">
              <a:latin typeface="华文楷体" panose="02010600040101010101" charset="-122"/>
              <a:ea typeface="华文楷体" panose="02010600040101010101" charset="-122"/>
              <a:cs typeface="华文楷体" panose="02010600040101010101" charset="-122"/>
            </a:endParaRPr>
          </a:p>
          <a:p>
            <a:pPr algn="l">
              <a:lnSpc>
                <a:spcPct val="120000"/>
              </a:lnSpc>
              <a:spcBef>
                <a:spcPts val="0"/>
              </a:spcBef>
              <a:spcAft>
                <a:spcPts val="0"/>
              </a:spcAft>
              <a:buSzPct val="25000"/>
            </a:pPr>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zh-CN" altLang="en-US" sz="1600" dirty="0">
                <a:latin typeface="华文楷体" panose="02010600040101010101" charset="-122"/>
                <a:ea typeface="华文楷体" panose="02010600040101010101" charset="-122"/>
                <a:cs typeface="华文楷体" panose="02010600040101010101" charset="-122"/>
                <a:sym typeface="+mn-ea"/>
              </a:rPr>
              <a:t>注释是在内容前加</a:t>
            </a:r>
            <a:r>
              <a:rPr lang="en-US" altLang="zh-CN" sz="1600" dirty="0">
                <a:latin typeface="华文楷体" panose="02010600040101010101" charset="-122"/>
                <a:ea typeface="华文楷体" panose="02010600040101010101" charset="-122"/>
                <a:cs typeface="华文楷体" panose="02010600040101010101" charset="-122"/>
                <a:sym typeface="+mn-ea"/>
              </a:rPr>
              <a:t>#</a:t>
            </a:r>
            <a:r>
              <a:rPr lang="zh-CN" altLang="en-US" sz="1600" dirty="0">
                <a:latin typeface="华文楷体" panose="02010600040101010101" charset="-122"/>
                <a:ea typeface="华文楷体" panose="02010600040101010101" charset="-122"/>
                <a:cs typeface="华文楷体" panose="02010600040101010101" charset="-122"/>
                <a:sym typeface="+mn-ea"/>
              </a:rPr>
              <a:t>号</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20000"/>
              </a:lnSpc>
              <a:spcBef>
                <a:spcPts val="0"/>
              </a:spcBef>
              <a:spcAft>
                <a:spcPts val="0"/>
              </a:spcAft>
              <a:buSzPct val="25000"/>
            </a:pPr>
            <a:r>
              <a:rPr lang="en-US" altLang="zh-CN" sz="1600" dirty="0">
                <a:latin typeface="华文楷体" panose="02010600040101010101" charset="-122"/>
                <a:ea typeface="华文楷体" panose="02010600040101010101" charset="-122"/>
                <a:cs typeface="华文楷体" panose="02010600040101010101" charset="-122"/>
                <a:sym typeface="+mn-ea"/>
              </a:rPr>
              <a:t>   main</a:t>
            </a:r>
            <a:r>
              <a:rPr lang="zh-CN" altLang="en-US" sz="1600" dirty="0">
                <a:latin typeface="华文楷体" panose="02010600040101010101" charset="-122"/>
                <a:ea typeface="华文楷体" panose="02010600040101010101" charset="-122"/>
                <a:cs typeface="华文楷体" panose="02010600040101010101" charset="-122"/>
                <a:sym typeface="+mn-ea"/>
              </a:rPr>
              <a:t>函数模板</a:t>
            </a:r>
            <a:r>
              <a:rPr lang="en-US" altLang="zh-CN" sz="1600" dirty="0">
                <a:latin typeface="华文楷体" panose="02010600040101010101" charset="-122"/>
                <a:ea typeface="华文楷体" panose="02010600040101010101" charset="-122"/>
                <a:cs typeface="华文楷体" panose="02010600040101010101" charset="-122"/>
                <a:sym typeface="+mn-ea"/>
              </a:rPr>
              <a:t> </a:t>
            </a:r>
            <a:r>
              <a:rPr lang="zh-CN" altLang="en-US" sz="1600" dirty="0">
                <a:latin typeface="华文楷体" panose="02010600040101010101" charset="-122"/>
                <a:ea typeface="华文楷体" panose="02010600040101010101" charset="-122"/>
                <a:cs typeface="华文楷体" panose="02010600040101010101" charset="-122"/>
                <a:sym typeface="+mn-ea"/>
              </a:rPr>
              <a:t>if __name__ == "__main__":</a:t>
            </a:r>
            <a:endParaRPr lang="zh-CN" altLang="en-US" sz="1600" dirty="0">
              <a:latin typeface="华文楷体" panose="02010600040101010101" charset="-122"/>
              <a:ea typeface="华文楷体" panose="02010600040101010101" charset="-122"/>
              <a:cs typeface="华文楷体" panose="02010600040101010101" charset="-122"/>
            </a:endParaRPr>
          </a:p>
          <a:p>
            <a:pPr algn="l">
              <a:lnSpc>
                <a:spcPct val="120000"/>
              </a:lnSpc>
              <a:spcBef>
                <a:spcPts val="0"/>
              </a:spcBef>
              <a:spcAft>
                <a:spcPts val="0"/>
              </a:spcAft>
              <a:buSzPct val="25000"/>
            </a:pPr>
            <a:r>
              <a:rPr lang="en-US" altLang="zh-CN" sz="1600" dirty="0">
                <a:latin typeface="华文楷体" panose="02010600040101010101" charset="-122"/>
                <a:ea typeface="华文楷体" panose="02010600040101010101" charset="-122"/>
                <a:cs typeface="华文楷体" panose="02010600040101010101" charset="-122"/>
                <a:sym typeface="+mn-ea"/>
              </a:rPr>
              <a:t>    </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p:txBody>
      </p:sp>
      <p:sp>
        <p:nvSpPr>
          <p:cNvPr id="2" name="矩形 1"/>
          <p:cNvSpPr/>
          <p:nvPr/>
        </p:nvSpPr>
        <p:spPr>
          <a:xfrm>
            <a:off x="7051040" y="2918460"/>
            <a:ext cx="4403090" cy="3372485"/>
          </a:xfrm>
          <a:prstGeom prst="rect">
            <a:avLst/>
          </a:prstGeom>
        </p:spPr>
        <p:txBody>
          <a:bodyPr wrap="square" rtlCol="0">
            <a:noAutofit/>
          </a:bodyPr>
          <a:p>
            <a:pPr lvl="0" algn="l">
              <a:lnSpc>
                <a:spcPct val="150000"/>
              </a:lnSpc>
              <a:buClrTx/>
              <a:buSzPct val="25000"/>
              <a:buFontTx/>
            </a:pPr>
            <a:r>
              <a:rPr lang="zh-CN" altLang="en-US" sz="1400" dirty="0">
                <a:latin typeface="华文楷体" panose="02010600040101010101" charset="-122"/>
                <a:ea typeface="华文楷体" panose="02010600040101010101" charset="-122"/>
                <a:cs typeface="华文楷体" panose="02010600040101010101" charset="-122"/>
                <a:sym typeface="+mn-ea"/>
              </a:rPr>
              <a:t>举个例子：</a:t>
            </a:r>
            <a:endParaRPr lang="zh-CN" altLang="en-US" sz="1400" dirty="0">
              <a:latin typeface="华文楷体" panose="02010600040101010101" charset="-122"/>
              <a:ea typeface="华文楷体" panose="02010600040101010101" charset="-122"/>
              <a:cs typeface="华文楷体" panose="02010600040101010101" charset="-122"/>
              <a:sym typeface="+mn-ea"/>
            </a:endParaRPr>
          </a:p>
          <a:p>
            <a:pPr lvl="0" algn="l">
              <a:lnSpc>
                <a:spcPct val="150000"/>
              </a:lnSpc>
              <a:buClrTx/>
              <a:buSzPct val="25000"/>
              <a:buFontTx/>
            </a:pPr>
            <a:r>
              <a:rPr lang="en-US" altLang="zh-CN" sz="1400" dirty="0">
                <a:latin typeface="Consolas" panose="020B0609020204030204" charset="0"/>
                <a:ea typeface="华文楷体" panose="02010600040101010101" charset="-122"/>
                <a:cs typeface="Consolas" panose="020B0609020204030204" charset="0"/>
                <a:sym typeface="+mn-ea"/>
              </a:rPr>
              <a:t>#!/usr/bin/python</a:t>
            </a:r>
            <a:endParaRPr lang="en-US" altLang="zh-CN" sz="1400" dirty="0">
              <a:latin typeface="Consolas" panose="020B0609020204030204" charset="0"/>
              <a:ea typeface="华文楷体" panose="02010600040101010101" charset="-122"/>
              <a:cs typeface="Consolas" panose="020B0609020204030204" charset="0"/>
              <a:sym typeface="+mn-ea"/>
            </a:endParaRPr>
          </a:p>
          <a:p>
            <a:pPr lvl="0" algn="l">
              <a:lnSpc>
                <a:spcPct val="150000"/>
              </a:lnSpc>
              <a:buClrTx/>
              <a:buSzPct val="25000"/>
              <a:buFontTx/>
            </a:pPr>
            <a:r>
              <a:rPr lang="en-US" altLang="zh-CN" sz="1400" dirty="0">
                <a:latin typeface="Consolas" panose="020B0609020204030204" charset="0"/>
                <a:ea typeface="华文楷体" panose="02010600040101010101" charset="-122"/>
                <a:cs typeface="Consolas" panose="020B0609020204030204" charset="0"/>
                <a:sym typeface="+mn-ea"/>
              </a:rPr>
              <a:t># -*- coding: utf-8 -*-</a:t>
            </a:r>
            <a:endParaRPr lang="en-US" altLang="zh-CN" sz="1400" dirty="0">
              <a:latin typeface="Consolas" panose="020B0609020204030204" charset="0"/>
              <a:ea typeface="华文楷体" panose="02010600040101010101" charset="-122"/>
              <a:cs typeface="Consolas" panose="020B0609020204030204" charset="0"/>
              <a:sym typeface="+mn-ea"/>
            </a:endParaRPr>
          </a:p>
          <a:p>
            <a:pPr lvl="0" algn="l">
              <a:lnSpc>
                <a:spcPct val="150000"/>
              </a:lnSpc>
              <a:buClrTx/>
              <a:buSzPct val="25000"/>
              <a:buFontTx/>
            </a:pPr>
            <a:r>
              <a:rPr lang="en-US" altLang="zh-CN" sz="1400" dirty="0">
                <a:latin typeface="Consolas" panose="020B0609020204030204" charset="0"/>
                <a:ea typeface="华文楷体" panose="02010600040101010101" charset="-122"/>
                <a:cs typeface="Consolas" panose="020B0609020204030204" charset="0"/>
                <a:sym typeface="+mn-ea"/>
              </a:rPr>
              <a:t>def add(a, b):</a:t>
            </a:r>
            <a:endParaRPr lang="en-US" altLang="zh-CN" sz="1400" dirty="0">
              <a:latin typeface="Consolas" panose="020B0609020204030204" charset="0"/>
              <a:ea typeface="华文楷体" panose="02010600040101010101" charset="-122"/>
              <a:cs typeface="Consolas" panose="020B0609020204030204" charset="0"/>
              <a:sym typeface="+mn-ea"/>
            </a:endParaRPr>
          </a:p>
          <a:p>
            <a:pPr lvl="0" algn="l">
              <a:lnSpc>
                <a:spcPct val="150000"/>
              </a:lnSpc>
              <a:buClrTx/>
              <a:buSzPct val="25000"/>
              <a:buFontTx/>
            </a:pPr>
            <a:r>
              <a:rPr lang="en-US" altLang="zh-CN" sz="1400" dirty="0">
                <a:latin typeface="Consolas" panose="020B0609020204030204" charset="0"/>
                <a:ea typeface="华文楷体" panose="02010600040101010101" charset="-122"/>
                <a:cs typeface="Consolas" panose="020B0609020204030204" charset="0"/>
                <a:sym typeface="+mn-ea"/>
              </a:rPr>
              <a:t>    c=a+b</a:t>
            </a:r>
            <a:endParaRPr lang="en-US" altLang="zh-CN" sz="1400" dirty="0">
              <a:latin typeface="Consolas" panose="020B0609020204030204" charset="0"/>
              <a:ea typeface="华文楷体" panose="02010600040101010101" charset="-122"/>
              <a:cs typeface="Consolas" panose="020B0609020204030204" charset="0"/>
              <a:sym typeface="+mn-ea"/>
            </a:endParaRPr>
          </a:p>
          <a:p>
            <a:pPr lvl="0" algn="l">
              <a:lnSpc>
                <a:spcPct val="150000"/>
              </a:lnSpc>
              <a:buClrTx/>
              <a:buSzPct val="25000"/>
              <a:buFontTx/>
            </a:pPr>
            <a:r>
              <a:rPr lang="en-US" altLang="zh-CN" sz="1400" dirty="0">
                <a:latin typeface="Consolas" panose="020B0609020204030204" charset="0"/>
                <a:ea typeface="华文楷体" panose="02010600040101010101" charset="-122"/>
                <a:cs typeface="Consolas" panose="020B0609020204030204" charset="0"/>
                <a:sym typeface="+mn-ea"/>
              </a:rPr>
              <a:t>    print('a + b = ' + str(c))</a:t>
            </a:r>
            <a:endParaRPr lang="en-US" altLang="zh-CN" sz="1400" dirty="0">
              <a:latin typeface="Consolas" panose="020B0609020204030204" charset="0"/>
              <a:ea typeface="华文楷体" panose="02010600040101010101" charset="-122"/>
              <a:cs typeface="Consolas" panose="020B0609020204030204" charset="0"/>
              <a:sym typeface="+mn-ea"/>
            </a:endParaRPr>
          </a:p>
          <a:p>
            <a:pPr lvl="0" algn="l">
              <a:lnSpc>
                <a:spcPct val="150000"/>
              </a:lnSpc>
              <a:buClrTx/>
              <a:buSzPct val="25000"/>
              <a:buFontTx/>
            </a:pPr>
            <a:endParaRPr lang="en-US" altLang="zh-CN" sz="1400" dirty="0">
              <a:latin typeface="Consolas" panose="020B0609020204030204" charset="0"/>
              <a:ea typeface="华文楷体" panose="02010600040101010101" charset="-122"/>
              <a:cs typeface="Consolas" panose="020B0609020204030204" charset="0"/>
              <a:sym typeface="+mn-ea"/>
            </a:endParaRPr>
          </a:p>
          <a:p>
            <a:pPr lvl="0" algn="l">
              <a:lnSpc>
                <a:spcPct val="150000"/>
              </a:lnSpc>
              <a:buClrTx/>
              <a:buSzPct val="25000"/>
              <a:buFontTx/>
            </a:pPr>
            <a:r>
              <a:rPr lang="en-US" altLang="zh-CN" sz="1400" dirty="0">
                <a:latin typeface="Consolas" panose="020B0609020204030204" charset="0"/>
                <a:ea typeface="华文楷体" panose="02010600040101010101" charset="-122"/>
                <a:cs typeface="Consolas" panose="020B0609020204030204" charset="0"/>
                <a:sym typeface="+mn-ea"/>
              </a:rPr>
              <a:t>if __name__ == "__main__":</a:t>
            </a:r>
            <a:endParaRPr lang="en-US" altLang="zh-CN" sz="1400" dirty="0">
              <a:latin typeface="Consolas" panose="020B0609020204030204" charset="0"/>
              <a:ea typeface="华文楷体" panose="02010600040101010101" charset="-122"/>
              <a:cs typeface="Consolas" panose="020B0609020204030204" charset="0"/>
              <a:sym typeface="+mn-ea"/>
            </a:endParaRPr>
          </a:p>
          <a:p>
            <a:pPr lvl="0" algn="l">
              <a:lnSpc>
                <a:spcPct val="150000"/>
              </a:lnSpc>
              <a:buClrTx/>
              <a:buSzPct val="25000"/>
              <a:buFontTx/>
            </a:pPr>
            <a:r>
              <a:rPr lang="en-US" altLang="zh-CN" sz="1400" dirty="0">
                <a:latin typeface="Consolas" panose="020B0609020204030204" charset="0"/>
                <a:ea typeface="华文楷体" panose="02010600040101010101" charset="-122"/>
                <a:cs typeface="Consolas" panose="020B0609020204030204" charset="0"/>
                <a:sym typeface="+mn-ea"/>
              </a:rPr>
              <a:t>    add(3,7)</a:t>
            </a:r>
            <a:endParaRPr lang="en-US" altLang="zh-CN" sz="1400" dirty="0">
              <a:latin typeface="Consolas" panose="020B0609020204030204" charset="0"/>
              <a:ea typeface="华文楷体" panose="02010600040101010101" charset="-122"/>
              <a:cs typeface="Consolas" panose="020B06090202040302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ldLvl="0" animBg="1"/>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5955665" cy="60007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l">
              <a:lnSpc>
                <a:spcPct val="130000"/>
              </a:lnSpc>
              <a:buClrTx/>
              <a:buSzTx/>
              <a:buNone/>
            </a:pP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4.1 </a:t>
            </a:r>
            <a:r>
              <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需要了解的</a:t>
            </a: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ROS</a:t>
            </a: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通信机制: </a:t>
            </a: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话题</a:t>
            </a:r>
            <a:endPar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3" name="文本框 2"/>
          <p:cNvSpPr txBox="1"/>
          <p:nvPr/>
        </p:nvSpPr>
        <p:spPr>
          <a:xfrm>
            <a:off x="571500" y="890270"/>
            <a:ext cx="10630535" cy="1691005"/>
          </a:xfrm>
          <a:prstGeom prst="rect">
            <a:avLst/>
          </a:prstGeom>
          <a:noFill/>
          <a:ln>
            <a:noFill/>
          </a:ln>
        </p:spPr>
        <p:txBody>
          <a:bodyPr wrap="square" rtlCol="0">
            <a:spAutoFit/>
          </a:bodyPr>
          <a:p>
            <a:pPr>
              <a:lnSpc>
                <a:spcPct val="130000"/>
              </a:lnSpc>
            </a:pPr>
            <a:r>
              <a:rPr lang="zh-CN" altLang="en-US" sz="1600" spc="-1">
                <a:solidFill>
                  <a:srgbClr val="000000"/>
                </a:solidFill>
                <a:uFill>
                  <a:solidFill>
                    <a:srgbClr val="FFFFFF"/>
                  </a:solidFill>
                </a:uFill>
                <a:latin typeface="华文楷体" panose="02010600040101010101" charset="-122"/>
                <a:ea typeface="华文楷体" panose="02010600040101010101" charset="-122"/>
                <a:sym typeface="+mn-ea"/>
              </a:rPr>
              <a:t>话题</a:t>
            </a:r>
            <a:r>
              <a:rPr lang="en-US" altLang="zh-CN" sz="1600" spc="-1">
                <a:solidFill>
                  <a:srgbClr val="000000"/>
                </a:solidFill>
                <a:uFill>
                  <a:solidFill>
                    <a:srgbClr val="FFFFFF"/>
                  </a:solidFill>
                </a:uFill>
                <a:latin typeface="华文楷体" panose="02010600040101010101" charset="-122"/>
                <a:ea typeface="华文楷体" panose="02010600040101010101" charset="-122"/>
                <a:sym typeface="+mn-ea"/>
              </a:rPr>
              <a:t>: Topic</a:t>
            </a:r>
            <a:endParaRPr lang="en-US" altLang="zh-CN" sz="1600" spc="-1">
              <a:solidFill>
                <a:srgbClr val="000000"/>
              </a:solidFill>
              <a:uFill>
                <a:solidFill>
                  <a:srgbClr val="FFFFFF"/>
                </a:solidFill>
              </a:uFill>
              <a:latin typeface="华文楷体" panose="02010600040101010101" charset="-122"/>
              <a:ea typeface="华文楷体" panose="02010600040101010101" charset="-122"/>
              <a:sym typeface="+mn-ea"/>
            </a:endParaRPr>
          </a:p>
          <a:p>
            <a:pPr>
              <a:lnSpc>
                <a:spcPct val="130000"/>
              </a:lnSpc>
            </a:pPr>
            <a:r>
              <a:rPr lang="en-US" altLang="zh-CN" sz="1600" spc="-1">
                <a:solidFill>
                  <a:srgbClr val="000000"/>
                </a:solidFill>
                <a:uFill>
                  <a:solidFill>
                    <a:srgbClr val="FFFFFF"/>
                  </a:solidFill>
                </a:uFill>
                <a:latin typeface="华文楷体" panose="02010600040101010101" charset="-122"/>
                <a:ea typeface="华文楷体" panose="02010600040101010101" charset="-122"/>
                <a:sym typeface="+mn-ea"/>
              </a:rPr>
              <a:t>        </a:t>
            </a:r>
            <a:r>
              <a:rPr lang="zh-CN" altLang="en-US" sz="1600" spc="-1">
                <a:solidFill>
                  <a:srgbClr val="000000"/>
                </a:solidFill>
                <a:uFill>
                  <a:solidFill>
                    <a:srgbClr val="FFFFFF"/>
                  </a:solidFill>
                </a:uFill>
                <a:latin typeface="华文楷体" panose="02010600040101010101" charset="-122"/>
                <a:ea typeface="华文楷体" panose="02010600040101010101" charset="-122"/>
                <a:sym typeface="+mn-ea"/>
              </a:rPr>
              <a:t>对于实时性、周期性的消息，使用 topic 来传输是最佳的选择。它的机制如左下图。</a:t>
            </a:r>
            <a:endParaRPr lang="zh-CN" altLang="en-US" sz="1600" spc="-1">
              <a:solidFill>
                <a:srgbClr val="000000"/>
              </a:solidFill>
              <a:uFill>
                <a:solidFill>
                  <a:srgbClr val="FFFFFF"/>
                </a:solidFill>
              </a:uFill>
              <a:latin typeface="华文楷体" panose="02010600040101010101" charset="-122"/>
              <a:ea typeface="华文楷体" panose="02010600040101010101" charset="-122"/>
              <a:sym typeface="+mn-ea"/>
            </a:endParaRPr>
          </a:p>
          <a:p>
            <a:pPr>
              <a:lnSpc>
                <a:spcPct val="130000"/>
              </a:lnSpc>
            </a:pPr>
            <a:r>
              <a:rPr lang="en-US" altLang="zh-CN" sz="1600" spc="-1">
                <a:solidFill>
                  <a:srgbClr val="000000"/>
                </a:solidFill>
                <a:uFill>
                  <a:solidFill>
                    <a:srgbClr val="FFFFFF"/>
                  </a:solidFill>
                </a:uFill>
                <a:latin typeface="华文楷体" panose="02010600040101010101" charset="-122"/>
                <a:ea typeface="华文楷体" panose="02010600040101010101" charset="-122"/>
                <a:sym typeface="+mn-ea"/>
              </a:rPr>
              <a:t>        节点发布消息到</a:t>
            </a:r>
            <a:r>
              <a:rPr lang="zh-CN" altLang="en-US" sz="1600" spc="-1">
                <a:solidFill>
                  <a:srgbClr val="000000"/>
                </a:solidFill>
                <a:uFill>
                  <a:solidFill>
                    <a:srgbClr val="FFFFFF"/>
                  </a:solidFill>
                </a:uFill>
                <a:latin typeface="华文楷体" panose="02010600040101010101" charset="-122"/>
                <a:ea typeface="华文楷体" panose="02010600040101010101" charset="-122"/>
                <a:sym typeface="+mn-ea"/>
              </a:rPr>
              <a:t>话</a:t>
            </a:r>
            <a:r>
              <a:rPr lang="en-US" altLang="zh-CN" sz="1600" spc="-1">
                <a:solidFill>
                  <a:srgbClr val="000000"/>
                </a:solidFill>
                <a:uFill>
                  <a:solidFill>
                    <a:srgbClr val="FFFFFF"/>
                  </a:solidFill>
                </a:uFill>
                <a:latin typeface="华文楷体" panose="02010600040101010101" charset="-122"/>
                <a:ea typeface="华文楷体" panose="02010600040101010101" charset="-122"/>
                <a:sym typeface="+mn-ea"/>
              </a:rPr>
              <a:t>题来实现消息的发送，也订阅</a:t>
            </a:r>
            <a:r>
              <a:rPr lang="zh-CN" altLang="en-US" sz="1600" spc="-1">
                <a:solidFill>
                  <a:srgbClr val="000000"/>
                </a:solidFill>
                <a:uFill>
                  <a:solidFill>
                    <a:srgbClr val="FFFFFF"/>
                  </a:solidFill>
                </a:uFill>
                <a:latin typeface="华文楷体" panose="02010600040101010101" charset="-122"/>
                <a:ea typeface="华文楷体" panose="02010600040101010101" charset="-122"/>
                <a:sym typeface="+mn-ea"/>
              </a:rPr>
              <a:t>话</a:t>
            </a:r>
            <a:r>
              <a:rPr lang="en-US" altLang="zh-CN" sz="1600" spc="-1">
                <a:solidFill>
                  <a:srgbClr val="000000"/>
                </a:solidFill>
                <a:uFill>
                  <a:solidFill>
                    <a:srgbClr val="FFFFFF"/>
                  </a:solidFill>
                </a:uFill>
                <a:latin typeface="华文楷体" panose="02010600040101010101" charset="-122"/>
                <a:ea typeface="华文楷体" panose="02010600040101010101" charset="-122"/>
                <a:sym typeface="+mn-ea"/>
              </a:rPr>
              <a:t>题以接收消息。</a:t>
            </a:r>
            <a:r>
              <a:rPr lang="zh-CN" altLang="en-US" sz="1600" spc="-1">
                <a:solidFill>
                  <a:srgbClr val="000000"/>
                </a:solidFill>
                <a:uFill>
                  <a:solidFill>
                    <a:srgbClr val="FFFFFF"/>
                  </a:solidFill>
                </a:uFill>
                <a:latin typeface="华文楷体" panose="02010600040101010101" charset="-122"/>
                <a:ea typeface="华文楷体" panose="02010600040101010101" charset="-122"/>
                <a:sym typeface="+mn-ea"/>
              </a:rPr>
              <a:t>话</a:t>
            </a:r>
            <a:r>
              <a:rPr lang="en-US" altLang="zh-CN" sz="1600" spc="-1">
                <a:solidFill>
                  <a:srgbClr val="000000"/>
                </a:solidFill>
                <a:uFill>
                  <a:solidFill>
                    <a:srgbClr val="FFFFFF"/>
                  </a:solidFill>
                </a:uFill>
                <a:latin typeface="华文楷体" panose="02010600040101010101" charset="-122"/>
                <a:ea typeface="华文楷体" panose="02010600040101010101" charset="-122"/>
                <a:sym typeface="+mn-ea"/>
              </a:rPr>
              <a:t>题是用于标识消息内容的名称，对某种数据感兴趣的节点将订阅适当的</a:t>
            </a:r>
            <a:r>
              <a:rPr lang="zh-CN" altLang="en-US" sz="1600" spc="-1">
                <a:solidFill>
                  <a:srgbClr val="000000"/>
                </a:solidFill>
                <a:uFill>
                  <a:solidFill>
                    <a:srgbClr val="FFFFFF"/>
                  </a:solidFill>
                </a:uFill>
                <a:latin typeface="华文楷体" panose="02010600040101010101" charset="-122"/>
                <a:ea typeface="华文楷体" panose="02010600040101010101" charset="-122"/>
                <a:sym typeface="+mn-ea"/>
              </a:rPr>
              <a:t>话</a:t>
            </a:r>
            <a:r>
              <a:rPr lang="en-US" altLang="zh-CN" sz="1600" spc="-1">
                <a:solidFill>
                  <a:srgbClr val="000000"/>
                </a:solidFill>
                <a:uFill>
                  <a:solidFill>
                    <a:srgbClr val="FFFFFF"/>
                  </a:solidFill>
                </a:uFill>
                <a:latin typeface="华文楷体" panose="02010600040101010101" charset="-122"/>
                <a:ea typeface="华文楷体" panose="02010600040101010101" charset="-122"/>
                <a:sym typeface="+mn-ea"/>
              </a:rPr>
              <a:t>题。单个</a:t>
            </a:r>
            <a:r>
              <a:rPr lang="zh-CN" altLang="en-US" sz="1600" spc="-1">
                <a:solidFill>
                  <a:srgbClr val="000000"/>
                </a:solidFill>
                <a:uFill>
                  <a:solidFill>
                    <a:srgbClr val="FFFFFF"/>
                  </a:solidFill>
                </a:uFill>
                <a:latin typeface="华文楷体" panose="02010600040101010101" charset="-122"/>
                <a:ea typeface="华文楷体" panose="02010600040101010101" charset="-122"/>
                <a:sym typeface="+mn-ea"/>
              </a:rPr>
              <a:t>话</a:t>
            </a:r>
            <a:r>
              <a:rPr lang="en-US" altLang="zh-CN" sz="1600" spc="-1">
                <a:solidFill>
                  <a:srgbClr val="000000"/>
                </a:solidFill>
                <a:uFill>
                  <a:solidFill>
                    <a:srgbClr val="FFFFFF"/>
                  </a:solidFill>
                </a:uFill>
                <a:latin typeface="华文楷体" panose="02010600040101010101" charset="-122"/>
                <a:ea typeface="华文楷体" panose="02010600040101010101" charset="-122"/>
                <a:sym typeface="+mn-ea"/>
              </a:rPr>
              <a:t>题可能有多个并发发布者和订阅者，单个节点可能会发布并订阅多个</a:t>
            </a:r>
            <a:r>
              <a:rPr lang="zh-CN" altLang="en-US" sz="1600" spc="-1">
                <a:solidFill>
                  <a:srgbClr val="000000"/>
                </a:solidFill>
                <a:uFill>
                  <a:solidFill>
                    <a:srgbClr val="FFFFFF"/>
                  </a:solidFill>
                </a:uFill>
                <a:latin typeface="华文楷体" panose="02010600040101010101" charset="-122"/>
                <a:ea typeface="华文楷体" panose="02010600040101010101" charset="-122"/>
                <a:sym typeface="+mn-ea"/>
              </a:rPr>
              <a:t>话</a:t>
            </a:r>
            <a:r>
              <a:rPr lang="en-US" altLang="zh-CN" sz="1600" spc="-1">
                <a:solidFill>
                  <a:srgbClr val="000000"/>
                </a:solidFill>
                <a:uFill>
                  <a:solidFill>
                    <a:srgbClr val="FFFFFF"/>
                  </a:solidFill>
                </a:uFill>
                <a:latin typeface="华文楷体" panose="02010600040101010101" charset="-122"/>
                <a:ea typeface="华文楷体" panose="02010600040101010101" charset="-122"/>
                <a:sym typeface="+mn-ea"/>
              </a:rPr>
              <a:t>题。每个</a:t>
            </a:r>
            <a:r>
              <a:rPr lang="zh-CN" altLang="en-US" sz="1600" spc="-1">
                <a:solidFill>
                  <a:srgbClr val="000000"/>
                </a:solidFill>
                <a:uFill>
                  <a:solidFill>
                    <a:srgbClr val="FFFFFF"/>
                  </a:solidFill>
                </a:uFill>
                <a:latin typeface="华文楷体" panose="02010600040101010101" charset="-122"/>
                <a:ea typeface="华文楷体" panose="02010600040101010101" charset="-122"/>
                <a:sym typeface="+mn-ea"/>
              </a:rPr>
              <a:t>话</a:t>
            </a:r>
            <a:r>
              <a:rPr lang="en-US" altLang="zh-CN" sz="1600" spc="-1">
                <a:solidFill>
                  <a:srgbClr val="000000"/>
                </a:solidFill>
                <a:uFill>
                  <a:solidFill>
                    <a:srgbClr val="FFFFFF"/>
                  </a:solidFill>
                </a:uFill>
                <a:latin typeface="华文楷体" panose="02010600040101010101" charset="-122"/>
                <a:ea typeface="华文楷体" panose="02010600040101010101" charset="-122"/>
                <a:sym typeface="+mn-ea"/>
              </a:rPr>
              <a:t>题都是强类型的,发布到</a:t>
            </a:r>
            <a:r>
              <a:rPr lang="zh-CN" altLang="en-US" sz="1600" spc="-1">
                <a:solidFill>
                  <a:srgbClr val="000000"/>
                </a:solidFill>
                <a:uFill>
                  <a:solidFill>
                    <a:srgbClr val="FFFFFF"/>
                  </a:solidFill>
                </a:uFill>
                <a:latin typeface="华文楷体" panose="02010600040101010101" charset="-122"/>
                <a:ea typeface="华文楷体" panose="02010600040101010101" charset="-122"/>
                <a:sym typeface="+mn-ea"/>
              </a:rPr>
              <a:t>话</a:t>
            </a:r>
            <a:r>
              <a:rPr lang="en-US" altLang="zh-CN" sz="1600" spc="-1">
                <a:solidFill>
                  <a:srgbClr val="000000"/>
                </a:solidFill>
                <a:uFill>
                  <a:solidFill>
                    <a:srgbClr val="FFFFFF"/>
                  </a:solidFill>
                </a:uFill>
                <a:latin typeface="华文楷体" panose="02010600040101010101" charset="-122"/>
                <a:ea typeface="华文楷体" panose="02010600040101010101" charset="-122"/>
                <a:sym typeface="+mn-ea"/>
              </a:rPr>
              <a:t>题上的消息必须与</a:t>
            </a:r>
            <a:r>
              <a:rPr lang="zh-CN" altLang="en-US" sz="1600" spc="-1">
                <a:solidFill>
                  <a:srgbClr val="000000"/>
                </a:solidFill>
                <a:uFill>
                  <a:solidFill>
                    <a:srgbClr val="FFFFFF"/>
                  </a:solidFill>
                </a:uFill>
                <a:latin typeface="华文楷体" panose="02010600040101010101" charset="-122"/>
                <a:ea typeface="华文楷体" panose="02010600040101010101" charset="-122"/>
                <a:sym typeface="+mn-ea"/>
              </a:rPr>
              <a:t>话</a:t>
            </a:r>
            <a:r>
              <a:rPr lang="en-US" altLang="zh-CN" sz="1600" spc="-1">
                <a:solidFill>
                  <a:srgbClr val="000000"/>
                </a:solidFill>
                <a:uFill>
                  <a:solidFill>
                    <a:srgbClr val="FFFFFF"/>
                  </a:solidFill>
                </a:uFill>
                <a:latin typeface="华文楷体" panose="02010600040101010101" charset="-122"/>
                <a:ea typeface="华文楷体" panose="02010600040101010101" charset="-122"/>
                <a:sym typeface="+mn-ea"/>
              </a:rPr>
              <a:t>题的 ROS 消息类型相匹配，并且节点只能接收类型匹配的消息。</a:t>
            </a:r>
            <a:endParaRPr lang="en-US" altLang="zh-CN" sz="1600" spc="-1">
              <a:solidFill>
                <a:srgbClr val="000000"/>
              </a:solidFill>
              <a:uFill>
                <a:solidFill>
                  <a:srgbClr val="FFFFFF"/>
                </a:solidFill>
              </a:uFill>
              <a:latin typeface="华文楷体" panose="02010600040101010101" charset="-122"/>
              <a:ea typeface="华文楷体" panose="02010600040101010101" charset="-122"/>
              <a:sym typeface="+mn-ea"/>
            </a:endParaRPr>
          </a:p>
        </p:txBody>
      </p:sp>
      <p:sp>
        <p:nvSpPr>
          <p:cNvPr id="4" name="文本框 3"/>
          <p:cNvSpPr txBox="1"/>
          <p:nvPr/>
        </p:nvSpPr>
        <p:spPr>
          <a:xfrm>
            <a:off x="571500" y="2581275"/>
            <a:ext cx="10630535" cy="730885"/>
          </a:xfrm>
          <a:prstGeom prst="rect">
            <a:avLst/>
          </a:prstGeom>
          <a:noFill/>
          <a:ln>
            <a:noFill/>
          </a:ln>
        </p:spPr>
        <p:txBody>
          <a:bodyPr wrap="square" rtlCol="0">
            <a:spAutoFit/>
          </a:bodyPr>
          <a:p>
            <a:pPr>
              <a:lnSpc>
                <a:spcPct val="130000"/>
              </a:lnSpc>
            </a:pPr>
            <a:r>
              <a:rPr lang="en-US" altLang="zh-CN" sz="1600" spc="-1">
                <a:solidFill>
                  <a:srgbClr val="000000"/>
                </a:solidFill>
                <a:uFill>
                  <a:solidFill>
                    <a:srgbClr val="FFFFFF"/>
                  </a:solidFill>
                </a:uFill>
                <a:latin typeface="华文楷体" panose="02010600040101010101" charset="-122"/>
                <a:ea typeface="华文楷体" panose="02010600040101010101" charset="-122"/>
                <a:sym typeface="+mn-ea"/>
              </a:rPr>
              <a:t>        ROS 有一个 rostopic 工具</a:t>
            </a:r>
            <a:r>
              <a:rPr lang="zh-CN" altLang="en-US" sz="1600" spc="-1">
                <a:solidFill>
                  <a:srgbClr val="000000"/>
                </a:solidFill>
                <a:uFill>
                  <a:solidFill>
                    <a:srgbClr val="FFFFFF"/>
                  </a:solidFill>
                </a:uFill>
                <a:latin typeface="华文楷体" panose="02010600040101010101" charset="-122"/>
                <a:ea typeface="华文楷体" panose="02010600040101010101" charset="-122"/>
                <a:sym typeface="+mn-ea"/>
              </a:rPr>
              <a:t>可</a:t>
            </a:r>
            <a:r>
              <a:rPr lang="en-US" altLang="zh-CN" sz="1600" spc="-1">
                <a:solidFill>
                  <a:srgbClr val="000000"/>
                </a:solidFill>
                <a:uFill>
                  <a:solidFill>
                    <a:srgbClr val="FFFFFF"/>
                  </a:solidFill>
                </a:uFill>
                <a:latin typeface="华文楷体" panose="02010600040101010101" charset="-122"/>
                <a:ea typeface="华文楷体" panose="02010600040101010101" charset="-122"/>
                <a:sym typeface="+mn-ea"/>
              </a:rPr>
              <a:t>用于</a:t>
            </a:r>
            <a:r>
              <a:rPr lang="zh-CN" altLang="en-US" sz="1600" spc="-1">
                <a:solidFill>
                  <a:srgbClr val="000000"/>
                </a:solidFill>
                <a:uFill>
                  <a:solidFill>
                    <a:srgbClr val="FFFFFF"/>
                  </a:solidFill>
                </a:uFill>
                <a:latin typeface="华文楷体" panose="02010600040101010101" charset="-122"/>
                <a:ea typeface="华文楷体" panose="02010600040101010101" charset="-122"/>
                <a:sym typeface="+mn-ea"/>
              </a:rPr>
              <a:t>话</a:t>
            </a:r>
            <a:r>
              <a:rPr lang="en-US" altLang="zh-CN" sz="1600" spc="-1">
                <a:solidFill>
                  <a:srgbClr val="000000"/>
                </a:solidFill>
                <a:uFill>
                  <a:solidFill>
                    <a:srgbClr val="FFFFFF"/>
                  </a:solidFill>
                </a:uFill>
                <a:latin typeface="华文楷体" panose="02010600040101010101" charset="-122"/>
                <a:ea typeface="华文楷体" panose="02010600040101010101" charset="-122"/>
                <a:sym typeface="+mn-ea"/>
              </a:rPr>
              <a:t>题操作</a:t>
            </a:r>
            <a:r>
              <a:rPr lang="zh-CN" altLang="en-US" sz="1600" spc="-1">
                <a:solidFill>
                  <a:srgbClr val="000000"/>
                </a:solidFill>
                <a:uFill>
                  <a:solidFill>
                    <a:srgbClr val="FFFFFF"/>
                  </a:solidFill>
                </a:uFill>
                <a:latin typeface="华文楷体" panose="02010600040101010101" charset="-122"/>
                <a:ea typeface="华文楷体" panose="02010600040101010101" charset="-122"/>
                <a:sym typeface="+mn-ea"/>
              </a:rPr>
              <a:t>。它是一个命令行工具，允许获取话题的相关信息或直接发布数据。</a:t>
            </a:r>
            <a:endParaRPr lang="zh-CN" altLang="en-US" sz="1600" spc="-1">
              <a:solidFill>
                <a:srgbClr val="000000"/>
              </a:solidFill>
              <a:uFill>
                <a:solidFill>
                  <a:srgbClr val="FFFFFF"/>
                </a:solidFill>
              </a:uFill>
              <a:latin typeface="华文楷体" panose="02010600040101010101" charset="-122"/>
              <a:ea typeface="华文楷体" panose="02010600040101010101" charset="-122"/>
              <a:sym typeface="+mn-ea"/>
            </a:endParaRPr>
          </a:p>
          <a:p>
            <a:pPr>
              <a:lnSpc>
                <a:spcPct val="130000"/>
              </a:lnSpc>
            </a:pPr>
            <a:r>
              <a:rPr lang="zh-CN" altLang="en-US" sz="1600" spc="-1">
                <a:solidFill>
                  <a:srgbClr val="000000"/>
                </a:solidFill>
                <a:uFill>
                  <a:solidFill>
                    <a:srgbClr val="FFFFFF"/>
                  </a:solidFill>
                </a:uFill>
                <a:latin typeface="华文楷体" panose="02010600040101010101" charset="-122"/>
                <a:ea typeface="华文楷体" panose="02010600040101010101" charset="-122"/>
                <a:sym typeface="+mn-ea"/>
              </a:rPr>
              <a:t>如右下图所示。</a:t>
            </a:r>
            <a:endParaRPr lang="zh-CN" altLang="en-US" sz="1600" spc="-1">
              <a:solidFill>
                <a:srgbClr val="000000"/>
              </a:solidFill>
              <a:uFill>
                <a:solidFill>
                  <a:srgbClr val="FFFFFF"/>
                </a:solidFill>
              </a:uFill>
              <a:latin typeface="华文楷体" panose="02010600040101010101" charset="-122"/>
              <a:ea typeface="华文楷体" panose="02010600040101010101" charset="-122"/>
              <a:sym typeface="+mn-ea"/>
            </a:endParaRPr>
          </a:p>
        </p:txBody>
      </p:sp>
      <p:graphicFrame>
        <p:nvGraphicFramePr>
          <p:cNvPr id="11" name="表格 10"/>
          <p:cNvGraphicFramePr/>
          <p:nvPr>
            <p:custDataLst>
              <p:tags r:id="rId1"/>
            </p:custDataLst>
          </p:nvPr>
        </p:nvGraphicFramePr>
        <p:xfrm>
          <a:off x="5349875" y="3419475"/>
          <a:ext cx="5852160" cy="3083560"/>
        </p:xfrm>
        <a:graphic>
          <a:graphicData uri="http://schemas.openxmlformats.org/drawingml/2006/table">
            <a:tbl>
              <a:tblPr firstRow="1" bandRow="1">
                <a:tableStyleId>{5940675A-B579-460E-94D1-54222C63F5DA}</a:tableStyleId>
              </a:tblPr>
              <a:tblGrid>
                <a:gridCol w="2577465"/>
                <a:gridCol w="3274695"/>
              </a:tblGrid>
              <a:tr h="385445">
                <a:tc>
                  <a:txBody>
                    <a:bodyPr/>
                    <a:p>
                      <a:pPr indent="0">
                        <a:buNone/>
                      </a:pPr>
                      <a:r>
                        <a:rPr lang="en-US" altLang="en-US" sz="1800" b="0">
                          <a:latin typeface="华文楷体" panose="02010600040101010101" charset="-122"/>
                          <a:ea typeface="华文楷体" panose="02010600040101010101" charset="-122"/>
                          <a:cs typeface="Calibri" panose="020F0502020204030204" pitchFamily="34" charset="0"/>
                        </a:rPr>
                        <a:t>rostopic list</a:t>
                      </a:r>
                      <a:endParaRPr lang="en-US" altLang="en-US" sz="1800" b="0">
                        <a:latin typeface="华文楷体" panose="02010600040101010101" charset="-122"/>
                        <a:ea typeface="华文楷体" panose="02010600040101010101" charset="-122"/>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华文楷体" panose="02010600040101010101" charset="-122"/>
                          <a:ea typeface="华文楷体" panose="02010600040101010101" charset="-122"/>
                          <a:cs typeface="华文楷体" panose="02010600040101010101" charset="-122"/>
                        </a:rPr>
                        <a:t>列出当前所有的 topic</a:t>
                      </a:r>
                      <a:endParaRPr lang="en-US" sz="1800" b="0">
                        <a:latin typeface="华文楷体" panose="02010600040101010101" charset="-122"/>
                        <a:ea typeface="华文楷体" panose="02010600040101010101" charset="-122"/>
                        <a:cs typeface="华文楷体" panose="0201060004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5445">
                <a:tc>
                  <a:txBody>
                    <a:bodyPr/>
                    <a:p>
                      <a:pPr indent="0">
                        <a:buNone/>
                      </a:pPr>
                      <a:r>
                        <a:rPr lang="en-US" sz="1800" b="0">
                          <a:latin typeface="华文楷体" panose="02010600040101010101" charset="-122"/>
                          <a:ea typeface="华文楷体" panose="02010600040101010101" charset="-122"/>
                          <a:cs typeface="Calibri" panose="020F0502020204030204" pitchFamily="34" charset="0"/>
                        </a:rPr>
                        <a:t>rostopic info topic_name</a:t>
                      </a:r>
                      <a:endParaRPr lang="en-US" sz="1800" b="0">
                        <a:latin typeface="华文楷体" panose="02010600040101010101" charset="-122"/>
                        <a:ea typeface="华文楷体" panose="02010600040101010101" charset="-122"/>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华文楷体" panose="02010600040101010101" charset="-122"/>
                          <a:ea typeface="华文楷体" panose="02010600040101010101" charset="-122"/>
                          <a:cs typeface="华文楷体" panose="02010600040101010101" charset="-122"/>
                        </a:rPr>
                        <a:t>显示某个 topic 的属性信息</a:t>
                      </a:r>
                      <a:endParaRPr lang="en-US" altLang="en-US" sz="1800" b="0">
                        <a:latin typeface="华文楷体" panose="02010600040101010101" charset="-122"/>
                        <a:ea typeface="华文楷体" panose="02010600040101010101" charset="-122"/>
                        <a:cs typeface="华文楷体" panose="02010600040101010101"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5445">
                <a:tc>
                  <a:txBody>
                    <a:bodyPr/>
                    <a:p>
                      <a:pPr indent="0">
                        <a:buNone/>
                      </a:pPr>
                      <a:r>
                        <a:rPr lang="en-US" sz="1800" b="0">
                          <a:latin typeface="华文楷体" panose="02010600040101010101" charset="-122"/>
                          <a:ea typeface="华文楷体" panose="02010600040101010101" charset="-122"/>
                          <a:cs typeface="Calibri" panose="020F0502020204030204" pitchFamily="34" charset="0"/>
                        </a:rPr>
                        <a:t>rostopic echo topic_name</a:t>
                      </a:r>
                      <a:endParaRPr lang="en-US" sz="1800" b="0">
                        <a:latin typeface="华文楷体" panose="02010600040101010101" charset="-122"/>
                        <a:ea typeface="华文楷体" panose="02010600040101010101" charset="-122"/>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华文楷体" panose="02010600040101010101" charset="-122"/>
                          <a:ea typeface="华文楷体" panose="02010600040101010101" charset="-122"/>
                          <a:cs typeface="Calibri" panose="020F0502020204030204" pitchFamily="34" charset="0"/>
                        </a:rPr>
                        <a:t>显示某个 topic 的内容</a:t>
                      </a:r>
                      <a:endParaRPr lang="en-US" altLang="en-US" sz="1800" b="0">
                        <a:latin typeface="华文楷体" panose="02010600040101010101" charset="-122"/>
                        <a:ea typeface="华文楷体" panose="02010600040101010101" charset="-122"/>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5445">
                <a:tc>
                  <a:txBody>
                    <a:bodyPr/>
                    <a:p>
                      <a:pPr indent="0">
                        <a:buNone/>
                      </a:pPr>
                      <a:r>
                        <a:rPr lang="en-US" sz="1800" b="0">
                          <a:latin typeface="华文楷体" panose="02010600040101010101" charset="-122"/>
                          <a:ea typeface="华文楷体" panose="02010600040101010101" charset="-122"/>
                          <a:cs typeface="Calibri" panose="020F0502020204030204" pitchFamily="34" charset="0"/>
                        </a:rPr>
                        <a:t>rostopic pub topic_name ... </a:t>
                      </a:r>
                      <a:endParaRPr lang="en-US" sz="1800" b="0">
                        <a:latin typeface="华文楷体" panose="02010600040101010101" charset="-122"/>
                        <a:ea typeface="华文楷体" panose="02010600040101010101" charset="-122"/>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华文楷体" panose="02010600040101010101" charset="-122"/>
                          <a:ea typeface="华文楷体" panose="02010600040101010101" charset="-122"/>
                          <a:cs typeface="Calibri" panose="020F0502020204030204" pitchFamily="34" charset="0"/>
                        </a:rPr>
                        <a:t>向某个 topic 发布内容</a:t>
                      </a:r>
                      <a:endParaRPr lang="en-US" altLang="en-US" sz="1800" b="0">
                        <a:latin typeface="华文楷体" panose="02010600040101010101" charset="-122"/>
                        <a:ea typeface="华文楷体" panose="02010600040101010101" charset="-122"/>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5445">
                <a:tc>
                  <a:txBody>
                    <a:bodyPr/>
                    <a:p>
                      <a:pPr indent="0">
                        <a:buNone/>
                      </a:pPr>
                      <a:r>
                        <a:rPr lang="en-US" sz="1800" b="0">
                          <a:latin typeface="华文楷体" panose="02010600040101010101" charset="-122"/>
                          <a:ea typeface="华文楷体" panose="02010600040101010101" charset="-122"/>
                          <a:cs typeface="Calibri" panose="020F0502020204030204" pitchFamily="34" charset="0"/>
                        </a:rPr>
                        <a:t>rostopic type topic_name</a:t>
                      </a:r>
                      <a:endParaRPr lang="en-US" altLang="en-US" sz="1800" b="0">
                        <a:latin typeface="华文楷体" panose="02010600040101010101" charset="-122"/>
                        <a:ea typeface="华文楷体" panose="02010600040101010101" charset="-122"/>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华文楷体" panose="02010600040101010101" charset="-122"/>
                          <a:ea typeface="华文楷体" panose="02010600040101010101" charset="-122"/>
                          <a:cs typeface="Calibri" panose="020F0502020204030204" pitchFamily="34" charset="0"/>
                        </a:rPr>
                        <a:t>查看某个 topic 的</a:t>
                      </a:r>
                      <a:r>
                        <a:rPr lang="zh-CN" altLang="en-US" sz="1800" b="0">
                          <a:latin typeface="华文楷体" panose="02010600040101010101" charset="-122"/>
                          <a:ea typeface="华文楷体" panose="02010600040101010101" charset="-122"/>
                          <a:cs typeface="Calibri" panose="020F0502020204030204" pitchFamily="34" charset="0"/>
                        </a:rPr>
                        <a:t>消息</a:t>
                      </a:r>
                      <a:r>
                        <a:rPr lang="en-US" altLang="en-US" sz="1800" b="0">
                          <a:latin typeface="华文楷体" panose="02010600040101010101" charset="-122"/>
                          <a:ea typeface="华文楷体" panose="02010600040101010101" charset="-122"/>
                          <a:cs typeface="Calibri" panose="020F0502020204030204" pitchFamily="34" charset="0"/>
                        </a:rPr>
                        <a:t>类型</a:t>
                      </a:r>
                      <a:endParaRPr lang="en-US" altLang="en-US" sz="1800" b="0">
                        <a:latin typeface="华文楷体" panose="02010600040101010101" charset="-122"/>
                        <a:ea typeface="华文楷体" panose="02010600040101010101" charset="-122"/>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5445">
                <a:tc>
                  <a:txBody>
                    <a:bodyPr/>
                    <a:p>
                      <a:pPr indent="0">
                        <a:buNone/>
                      </a:pPr>
                      <a:r>
                        <a:rPr lang="en-US" sz="1800" b="0">
                          <a:latin typeface="华文楷体" panose="02010600040101010101" charset="-122"/>
                          <a:ea typeface="华文楷体" panose="02010600040101010101" charset="-122"/>
                          <a:cs typeface="Calibri" panose="020F0502020204030204" pitchFamily="34" charset="0"/>
                        </a:rPr>
                        <a:t>rostopic find topic_type</a:t>
                      </a:r>
                      <a:endParaRPr lang="en-US" sz="1800" b="0">
                        <a:latin typeface="华文楷体" panose="02010600040101010101" charset="-122"/>
                        <a:ea typeface="华文楷体" panose="02010600040101010101" charset="-122"/>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华文楷体" panose="02010600040101010101" charset="-122"/>
                          <a:ea typeface="华文楷体" panose="02010600040101010101" charset="-122"/>
                          <a:cs typeface="Calibri" panose="020F0502020204030204" pitchFamily="34" charset="0"/>
                        </a:rPr>
                        <a:t>查看某个数据类型的所有</a:t>
                      </a:r>
                      <a:r>
                        <a:rPr lang="en-US" altLang="zh-CN" sz="1800" b="0">
                          <a:latin typeface="华文楷体" panose="02010600040101010101" charset="-122"/>
                          <a:ea typeface="华文楷体" panose="02010600040101010101" charset="-122"/>
                          <a:cs typeface="Calibri" panose="020F0502020204030204" pitchFamily="34" charset="0"/>
                        </a:rPr>
                        <a:t>topic</a:t>
                      </a:r>
                      <a:endParaRPr lang="en-US" altLang="zh-CN" sz="1800" b="0">
                        <a:latin typeface="华文楷体" panose="02010600040101010101" charset="-122"/>
                        <a:ea typeface="华文楷体" panose="02010600040101010101" charset="-122"/>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5445">
                <a:tc>
                  <a:txBody>
                    <a:bodyPr/>
                    <a:p>
                      <a:pPr indent="0">
                        <a:buNone/>
                      </a:pPr>
                      <a:r>
                        <a:rPr lang="en-US" sz="1800" b="0">
                          <a:latin typeface="华文楷体" panose="02010600040101010101" charset="-122"/>
                          <a:ea typeface="华文楷体" panose="02010600040101010101" charset="-122"/>
                          <a:cs typeface="Calibri" panose="020F0502020204030204" pitchFamily="34" charset="0"/>
                        </a:rPr>
                        <a:t>rostopic hz topic_name</a:t>
                      </a:r>
                      <a:endParaRPr lang="en-US" sz="1800" b="0">
                        <a:latin typeface="华文楷体" panose="02010600040101010101" charset="-122"/>
                        <a:ea typeface="华文楷体" panose="02010600040101010101" charset="-122"/>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华文楷体" panose="02010600040101010101" charset="-122"/>
                          <a:ea typeface="华文楷体" panose="02010600040101010101" charset="-122"/>
                          <a:cs typeface="Calibri" panose="020F0502020204030204" pitchFamily="34" charset="0"/>
                        </a:rPr>
                        <a:t>查看某个 topic 的频率</a:t>
                      </a:r>
                      <a:endParaRPr lang="en-US" altLang="en-US" sz="1800" b="0">
                        <a:latin typeface="华文楷体" panose="02010600040101010101" charset="-122"/>
                        <a:ea typeface="华文楷体" panose="02010600040101010101" charset="-122"/>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5445">
                <a:tc>
                  <a:txBody>
                    <a:bodyPr/>
                    <a:p>
                      <a:pPr indent="0">
                        <a:buNone/>
                      </a:pPr>
                      <a:r>
                        <a:rPr lang="en-US" altLang="en-US" sz="1800" b="0" i="1">
                          <a:solidFill>
                            <a:schemeClr val="bg1">
                              <a:lumMod val="50000"/>
                            </a:schemeClr>
                          </a:solidFill>
                          <a:latin typeface="华文楷体" panose="02010600040101010101" charset="-122"/>
                          <a:ea typeface="华文楷体" panose="02010600040101010101" charset="-122"/>
                          <a:cs typeface="Calibri" panose="020F0502020204030204" pitchFamily="34" charset="0"/>
                        </a:rPr>
                        <a:t>rosmsg show topic_type</a:t>
                      </a:r>
                      <a:endParaRPr lang="en-US" altLang="en-US" sz="1800" b="0" i="1">
                        <a:solidFill>
                          <a:schemeClr val="bg1">
                            <a:lumMod val="50000"/>
                          </a:schemeClr>
                        </a:solidFill>
                        <a:latin typeface="华文楷体" panose="02010600040101010101" charset="-122"/>
                        <a:ea typeface="华文楷体" panose="02010600040101010101" charset="-122"/>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i="1">
                          <a:solidFill>
                            <a:schemeClr val="bg1">
                              <a:lumMod val="50000"/>
                            </a:schemeClr>
                          </a:solidFill>
                          <a:latin typeface="华文楷体" panose="02010600040101010101" charset="-122"/>
                          <a:ea typeface="华文楷体" panose="02010600040101010101" charset="-122"/>
                          <a:cs typeface="Calibri" panose="020F0502020204030204" pitchFamily="34" charset="0"/>
                        </a:rPr>
                        <a:t>查看数据类型的数据结构</a:t>
                      </a:r>
                      <a:endParaRPr lang="zh-CN" altLang="en-US" sz="1800" b="0" i="1">
                        <a:solidFill>
                          <a:schemeClr val="bg1">
                            <a:lumMod val="50000"/>
                          </a:schemeClr>
                        </a:solidFill>
                        <a:latin typeface="华文楷体" panose="02010600040101010101" charset="-122"/>
                        <a:ea typeface="华文楷体" panose="02010600040101010101" charset="-122"/>
                        <a:cs typeface="Calibri" panose="020F0502020204030204" pitchFamily="3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12" name="对象 11"/>
          <p:cNvGraphicFramePr>
            <a:graphicFrameLocks noChangeAspect="1"/>
          </p:cNvGraphicFramePr>
          <p:nvPr/>
        </p:nvGraphicFramePr>
        <p:xfrm>
          <a:off x="571500" y="3419475"/>
          <a:ext cx="4497070" cy="2698750"/>
        </p:xfrm>
        <a:graphic>
          <a:graphicData uri="http://schemas.openxmlformats.org/presentationml/2006/ole">
            <mc:AlternateContent xmlns:mc="http://schemas.openxmlformats.org/markup-compatibility/2006">
              <mc:Choice xmlns:v="urn:schemas-microsoft-com:vml" Requires="v">
                <p:oleObj spid="_x0000_s13" name="" r:id="rId2" imgW="2054225" imgH="1242695" progId="Visio.Drawing.11">
                  <p:embed/>
                </p:oleObj>
              </mc:Choice>
              <mc:Fallback>
                <p:oleObj name="" r:id="rId2" imgW="2054225" imgH="1242695" progId="Visio.Drawing.11">
                  <p:embed/>
                  <p:pic>
                    <p:nvPicPr>
                      <p:cNvPr id="0" name="图片 9"/>
                      <p:cNvPicPr/>
                      <p:nvPr/>
                    </p:nvPicPr>
                    <p:blipFill>
                      <a:blip r:embed="rId3"/>
                      <a:stretch>
                        <a:fillRect/>
                      </a:stretch>
                    </p:blipFill>
                    <p:spPr>
                      <a:xfrm>
                        <a:off x="571500" y="3419475"/>
                        <a:ext cx="4497070" cy="269875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5955665" cy="60007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l">
              <a:lnSpc>
                <a:spcPct val="130000"/>
              </a:lnSpc>
              <a:buClrTx/>
              <a:buSzTx/>
              <a:buNone/>
            </a:pP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4.2 </a:t>
            </a:r>
            <a:r>
              <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需要了解的</a:t>
            </a: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ROS</a:t>
            </a: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通信机制: </a:t>
            </a: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话题</a:t>
            </a:r>
            <a:endPar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3" name="文本框 2"/>
          <p:cNvSpPr txBox="1"/>
          <p:nvPr/>
        </p:nvSpPr>
        <p:spPr>
          <a:xfrm>
            <a:off x="571500" y="890270"/>
            <a:ext cx="10630535" cy="5507990"/>
          </a:xfrm>
          <a:prstGeom prst="rect">
            <a:avLst/>
          </a:prstGeom>
          <a:noFill/>
          <a:ln>
            <a:noFill/>
          </a:ln>
        </p:spPr>
        <p:txBody>
          <a:bodyPr wrap="square" rtlCol="0">
            <a:spAutoFit/>
          </a:bodyPr>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python</a:t>
            </a:r>
            <a:r>
              <a:rPr lang="zh-CN" altLang="en-US" sz="1600" b="1" dirty="0" smtClean="0">
                <a:solidFill>
                  <a:srgbClr val="FF0000"/>
                </a:solidFill>
                <a:latin typeface="华文楷体" panose="02010600040101010101" charset="-122"/>
                <a:ea typeface="华文楷体" panose="02010600040101010101" charset="-122"/>
                <a:cs typeface="华文楷体" panose="02010600040101010101" charset="-122"/>
                <a:sym typeface="+mn-ea"/>
              </a:rPr>
              <a:t>订阅</a:t>
            </a:r>
            <a:r>
              <a:rPr lang="zh-CN" altLang="en-US" sz="1600" dirty="0" smtClean="0">
                <a:latin typeface="华文楷体" panose="02010600040101010101" charset="-122"/>
                <a:ea typeface="华文楷体" panose="02010600040101010101" charset="-122"/>
                <a:cs typeface="华文楷体" panose="02010600040101010101" charset="-122"/>
                <a:sym typeface="+mn-ea"/>
              </a:rPr>
              <a:t>话题数据</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lvl="0" algn="l">
              <a:lnSpc>
                <a:spcPct val="100000"/>
              </a:lnSpc>
              <a:buClrTx/>
              <a:buSzTx/>
              <a:buFontTx/>
              <a:buNone/>
            </a:pPr>
            <a:r>
              <a:rPr lang="en-US" altLang="zh-CN" sz="1600" dirty="0">
                <a:latin typeface="Consolas" panose="020B0609020204030204" charset="0"/>
                <a:ea typeface="华文楷体" panose="02010600040101010101" charset="-122"/>
                <a:cs typeface="Consolas" panose="020B0609020204030204" charset="0"/>
                <a:sym typeface="+mn-ea"/>
              </a:rPr>
              <a:t>#!/usr/bin/python</a:t>
            </a:r>
            <a:endParaRPr lang="en-US" altLang="zh-CN" sz="1600" dirty="0">
              <a:latin typeface="Consolas" panose="020B0609020204030204" charset="0"/>
              <a:ea typeface="华文楷体" panose="02010600040101010101" charset="-122"/>
              <a:cs typeface="Consolas" panose="020B0609020204030204" charset="0"/>
              <a:sym typeface="+mn-ea"/>
            </a:endParaRPr>
          </a:p>
          <a:p>
            <a:pPr lvl="0" algn="l">
              <a:lnSpc>
                <a:spcPct val="100000"/>
              </a:lnSpc>
              <a:buClrTx/>
              <a:buSzTx/>
              <a:buFontTx/>
              <a:buNone/>
            </a:pPr>
            <a:r>
              <a:rPr lang="en-US" altLang="zh-CN" sz="1600" dirty="0">
                <a:latin typeface="Consolas" panose="020B0609020204030204" charset="0"/>
                <a:ea typeface="华文楷体" panose="02010600040101010101" charset="-122"/>
                <a:cs typeface="Consolas" panose="020B0609020204030204" charset="0"/>
                <a:sym typeface="+mn-ea"/>
              </a:rPr>
              <a:t># -*- coding: utf-8 -*</a:t>
            </a:r>
            <a:endParaRPr lang="en-US" altLang="zh-CN" sz="1600" dirty="0">
              <a:latin typeface="Consolas" panose="020B0609020204030204" charset="0"/>
              <a:ea typeface="华文楷体" panose="02010600040101010101" charset="-122"/>
              <a:cs typeface="Consolas" panose="020B0609020204030204" charset="0"/>
              <a:sym typeface="+mn-ea"/>
            </a:endParaRPr>
          </a:p>
          <a:p>
            <a:pPr lvl="0" algn="l">
              <a:lnSpc>
                <a:spcPct val="100000"/>
              </a:lnSpc>
              <a:buClrTx/>
              <a:buSzTx/>
              <a:buFontTx/>
              <a:buNone/>
            </a:pPr>
            <a:endParaRPr lang="en-US" altLang="zh-CN" sz="1600" dirty="0">
              <a:latin typeface="Consolas" panose="020B0609020204030204" charset="0"/>
              <a:ea typeface="华文楷体" panose="02010600040101010101" charset="-122"/>
              <a:cs typeface="Consolas" panose="020B0609020204030204" charset="0"/>
              <a:sym typeface="+mn-ea"/>
            </a:endParaRPr>
          </a:p>
          <a:p>
            <a:pPr algn="l">
              <a:buClrTx/>
              <a:buSzTx/>
              <a:buNone/>
            </a:pPr>
            <a:r>
              <a:rPr lang="en-US" altLang="zh-CN" sz="1600" dirty="0">
                <a:latin typeface="Consolas" panose="020B0609020204030204" charset="0"/>
                <a:ea typeface="华文楷体" panose="02010600040101010101" charset="-122"/>
                <a:cs typeface="Consolas" panose="020B0609020204030204" charset="0"/>
                <a:sym typeface="+mn-ea"/>
              </a:rPr>
              <a:t>import rospy</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r>
              <a:rPr lang="en-US" altLang="zh-CN" sz="1600" dirty="0">
                <a:latin typeface="Consolas" panose="020B0609020204030204" charset="0"/>
                <a:ea typeface="华文楷体" panose="02010600040101010101" charset="-122"/>
                <a:cs typeface="Consolas" panose="020B0609020204030204" charset="0"/>
                <a:sym typeface="+mn-ea"/>
              </a:rPr>
              <a:t>from move_base_msgs.msg import MoveBaseActionResult  #导入对应的话题消息的类型</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endParaRPr lang="en-US" altLang="zh-CN" sz="1600" dirty="0">
              <a:latin typeface="Consolas" panose="020B0609020204030204" charset="0"/>
              <a:ea typeface="华文楷体" panose="02010600040101010101" charset="-122"/>
              <a:cs typeface="Consolas" panose="020B0609020204030204" charset="0"/>
              <a:sym typeface="+mn-ea"/>
            </a:endParaRPr>
          </a:p>
          <a:p>
            <a:pPr algn="l"/>
            <a:r>
              <a:rPr lang="en-US" altLang="zh-CN" sz="1600" dirty="0">
                <a:latin typeface="Consolas" panose="020B0609020204030204" charset="0"/>
                <a:ea typeface="华文楷体" panose="02010600040101010101" charset="-122"/>
                <a:cs typeface="Consolas" panose="020B0609020204030204" charset="0"/>
                <a:sym typeface="+mn-ea"/>
              </a:rPr>
              <a:t>def callback(data):</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r>
              <a:rPr lang="en-US" altLang="zh-CN" sz="1600" dirty="0">
                <a:latin typeface="Consolas" panose="020B0609020204030204" charset="0"/>
                <a:ea typeface="华文楷体" panose="02010600040101010101" charset="-122"/>
                <a:cs typeface="Consolas" panose="020B0609020204030204" charset="0"/>
                <a:sym typeface="+mn-ea"/>
              </a:rPr>
              <a:t>    print(data.status.status)</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endParaRPr lang="en-US" altLang="zh-CN" sz="1600" dirty="0">
              <a:latin typeface="Consolas" panose="020B0609020204030204" charset="0"/>
              <a:ea typeface="华文楷体" panose="02010600040101010101" charset="-122"/>
              <a:cs typeface="Consolas" panose="020B0609020204030204" charset="0"/>
              <a:sym typeface="+mn-ea"/>
            </a:endParaRPr>
          </a:p>
          <a:p>
            <a:pPr algn="l"/>
            <a:r>
              <a:rPr lang="en-US" altLang="zh-CN" sz="1600" dirty="0">
                <a:latin typeface="Consolas" panose="020B0609020204030204" charset="0"/>
                <a:ea typeface="华文楷体" panose="02010600040101010101" charset="-122"/>
                <a:cs typeface="Consolas" panose="020B0609020204030204" charset="0"/>
                <a:sym typeface="+mn-ea"/>
              </a:rPr>
              <a:t>def listener():</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r>
              <a:rPr lang="en-US" altLang="zh-CN" sz="1600" dirty="0">
                <a:latin typeface="Consolas" panose="020B0609020204030204" charset="0"/>
                <a:ea typeface="华文楷体" panose="02010600040101010101" charset="-122"/>
                <a:cs typeface="Consolas" panose="020B0609020204030204" charset="0"/>
                <a:sym typeface="+mn-ea"/>
              </a:rPr>
              <a:t>    #给本程序初始化一个节点名称</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r>
              <a:rPr lang="en-US" altLang="zh-CN" sz="1600" dirty="0">
                <a:latin typeface="Consolas" panose="020B0609020204030204" charset="0"/>
                <a:ea typeface="华文楷体" panose="02010600040101010101" charset="-122"/>
                <a:cs typeface="Consolas" panose="020B0609020204030204" charset="0"/>
                <a:sym typeface="+mn-ea"/>
              </a:rPr>
              <a:t>    rospy.init_node('listenResult', anonymous=True)  </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r>
              <a:rPr lang="en-US" altLang="zh-CN" sz="1600" dirty="0">
                <a:latin typeface="Consolas" panose="020B0609020204030204" charset="0"/>
                <a:ea typeface="华文楷体" panose="02010600040101010101" charset="-122"/>
                <a:cs typeface="Consolas" panose="020B0609020204030204" charset="0"/>
                <a:sym typeface="+mn-ea"/>
              </a:rPr>
              <a:t>    #订阅话题数据，由callback来接收到话题数据</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r>
              <a:rPr lang="en-US" altLang="zh-CN" sz="1600" dirty="0">
                <a:latin typeface="Consolas" panose="020B0609020204030204" charset="0"/>
                <a:ea typeface="华文楷体" panose="02010600040101010101" charset="-122"/>
                <a:cs typeface="Consolas" panose="020B0609020204030204" charset="0"/>
                <a:sym typeface="+mn-ea"/>
              </a:rPr>
              <a:t>    rospy.Subscriber('move_base/result', MoveBaseActionResult, callback)</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r>
              <a:rPr lang="en-US" altLang="zh-CN" sz="1600" dirty="0">
                <a:latin typeface="Consolas" panose="020B0609020204030204" charset="0"/>
                <a:ea typeface="华文楷体" panose="02010600040101010101" charset="-122"/>
                <a:cs typeface="Consolas" panose="020B0609020204030204" charset="0"/>
                <a:sym typeface="+mn-ea"/>
              </a:rPr>
              <a:t>    </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r>
              <a:rPr lang="en-US" altLang="zh-CN" sz="1600" dirty="0">
                <a:latin typeface="Consolas" panose="020B0609020204030204" charset="0"/>
                <a:ea typeface="华文楷体" panose="02010600040101010101" charset="-122"/>
                <a:cs typeface="Consolas" panose="020B0609020204030204" charset="0"/>
                <a:sym typeface="+mn-ea"/>
              </a:rPr>
              <a:t>    #保持python程序运行直到这个节点被停止,</a:t>
            </a:r>
            <a:r>
              <a:rPr lang="zh-CN" altLang="en-US" sz="1600" dirty="0">
                <a:latin typeface="Consolas" panose="020B0609020204030204" charset="0"/>
                <a:ea typeface="华文楷体" panose="02010600040101010101" charset="-122"/>
                <a:cs typeface="Consolas" panose="020B0609020204030204" charset="0"/>
                <a:sym typeface="+mn-ea"/>
              </a:rPr>
              <a:t>通常放在一个与</a:t>
            </a:r>
            <a:r>
              <a:rPr lang="en-US" altLang="zh-CN" sz="1600" dirty="0">
                <a:latin typeface="Consolas" panose="020B0609020204030204" charset="0"/>
                <a:ea typeface="华文楷体" panose="02010600040101010101" charset="-122"/>
                <a:cs typeface="Consolas" panose="020B0609020204030204" charset="0"/>
                <a:sym typeface="+mn-ea"/>
              </a:rPr>
              <a:t>ROS</a:t>
            </a:r>
            <a:r>
              <a:rPr lang="zh-CN" altLang="en-US" sz="1600" dirty="0">
                <a:latin typeface="Consolas" panose="020B0609020204030204" charset="0"/>
                <a:ea typeface="华文楷体" panose="02010600040101010101" charset="-122"/>
                <a:cs typeface="Consolas" panose="020B0609020204030204" charset="0"/>
                <a:sym typeface="+mn-ea"/>
              </a:rPr>
              <a:t>进行通信的</a:t>
            </a:r>
            <a:r>
              <a:rPr lang="en-US" altLang="zh-CN" sz="1600" dirty="0">
                <a:latin typeface="Consolas" panose="020B0609020204030204" charset="0"/>
                <a:ea typeface="华文楷体" panose="02010600040101010101" charset="-122"/>
                <a:cs typeface="Consolas" panose="020B0609020204030204" charset="0"/>
                <a:sym typeface="+mn-ea"/>
              </a:rPr>
              <a:t>python</a:t>
            </a:r>
            <a:r>
              <a:rPr lang="zh-CN" altLang="en-US" sz="1600" dirty="0">
                <a:latin typeface="Consolas" panose="020B0609020204030204" charset="0"/>
                <a:ea typeface="华文楷体" panose="02010600040101010101" charset="-122"/>
                <a:cs typeface="Consolas" panose="020B0609020204030204" charset="0"/>
                <a:sym typeface="+mn-ea"/>
              </a:rPr>
              <a:t>脚本的主线程最后面</a:t>
            </a:r>
            <a:r>
              <a:rPr lang="en-US" altLang="zh-CN" sz="1600" dirty="0">
                <a:latin typeface="Consolas" panose="020B0609020204030204" charset="0"/>
                <a:ea typeface="华文楷体" panose="02010600040101010101" charset="-122"/>
                <a:cs typeface="Consolas" panose="020B0609020204030204" charset="0"/>
                <a:sym typeface="+mn-ea"/>
              </a:rPr>
              <a:t>  </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r>
              <a:rPr lang="en-US" altLang="zh-CN" sz="1600" dirty="0">
                <a:latin typeface="Consolas" panose="020B0609020204030204" charset="0"/>
                <a:ea typeface="华文楷体" panose="02010600040101010101" charset="-122"/>
                <a:cs typeface="Consolas" panose="020B0609020204030204" charset="0"/>
                <a:sym typeface="+mn-ea"/>
              </a:rPr>
              <a:t>    rospy.spin()  </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endParaRPr lang="en-US" altLang="zh-CN" sz="1600" dirty="0">
              <a:latin typeface="Consolas" panose="020B0609020204030204" charset="0"/>
              <a:ea typeface="华文楷体" panose="02010600040101010101" charset="-122"/>
              <a:cs typeface="Consolas" panose="020B0609020204030204" charset="0"/>
              <a:sym typeface="+mn-ea"/>
            </a:endParaRPr>
          </a:p>
          <a:p>
            <a:pPr algn="l"/>
            <a:r>
              <a:rPr lang="en-US" altLang="zh-CN" sz="1600" dirty="0">
                <a:latin typeface="Consolas" panose="020B0609020204030204" charset="0"/>
                <a:ea typeface="华文楷体" panose="02010600040101010101" charset="-122"/>
                <a:cs typeface="Consolas" panose="020B0609020204030204" charset="0"/>
                <a:sym typeface="+mn-ea"/>
              </a:rPr>
              <a:t>if __name__ == '__main__':</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r>
              <a:rPr lang="en-US" altLang="zh-CN" sz="1600" dirty="0">
                <a:latin typeface="Consolas" panose="020B0609020204030204" charset="0"/>
                <a:ea typeface="华文楷体" panose="02010600040101010101" charset="-122"/>
                <a:cs typeface="Consolas" panose="020B0609020204030204" charset="0"/>
                <a:sym typeface="+mn-ea"/>
              </a:rPr>
              <a:t>    listener()</a:t>
            </a:r>
            <a:endParaRPr lang="en-US" altLang="zh-CN" sz="1600" spc="-1">
              <a:solidFill>
                <a:srgbClr val="000000"/>
              </a:solidFill>
              <a:uFill>
                <a:solidFill>
                  <a:srgbClr val="FFFFFF"/>
                </a:solidFill>
              </a:uFill>
              <a:latin typeface="华文楷体" panose="02010600040101010101" charset="-122"/>
              <a:ea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5955665" cy="60007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l">
              <a:lnSpc>
                <a:spcPct val="130000"/>
              </a:lnSpc>
              <a:buClrTx/>
              <a:buSzTx/>
              <a:buNone/>
            </a:pP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4.3 </a:t>
            </a:r>
            <a:r>
              <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需要了解的</a:t>
            </a: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ROS</a:t>
            </a: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通信机制: </a:t>
            </a: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话题</a:t>
            </a:r>
            <a:endPar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3" name="文本框 2"/>
          <p:cNvSpPr txBox="1"/>
          <p:nvPr/>
        </p:nvSpPr>
        <p:spPr>
          <a:xfrm>
            <a:off x="571500" y="890270"/>
            <a:ext cx="10630535" cy="5507990"/>
          </a:xfrm>
          <a:prstGeom prst="rect">
            <a:avLst/>
          </a:prstGeom>
          <a:noFill/>
          <a:ln>
            <a:noFill/>
          </a:ln>
        </p:spPr>
        <p:txBody>
          <a:bodyPr wrap="square" rtlCol="0">
            <a:spAutoFit/>
          </a:bodyPr>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python</a:t>
            </a:r>
            <a:r>
              <a:rPr lang="zh-CN" altLang="en-US" sz="1600" b="1" dirty="0" smtClean="0">
                <a:solidFill>
                  <a:srgbClr val="FF0000"/>
                </a:solidFill>
                <a:latin typeface="华文楷体" panose="02010600040101010101" charset="-122"/>
                <a:ea typeface="华文楷体" panose="02010600040101010101" charset="-122"/>
                <a:cs typeface="华文楷体" panose="02010600040101010101" charset="-122"/>
                <a:sym typeface="+mn-ea"/>
              </a:rPr>
              <a:t>发布</a:t>
            </a:r>
            <a:r>
              <a:rPr lang="zh-CN" altLang="en-US" sz="1600" dirty="0" smtClean="0">
                <a:latin typeface="华文楷体" panose="02010600040101010101" charset="-122"/>
                <a:ea typeface="华文楷体" panose="02010600040101010101" charset="-122"/>
                <a:cs typeface="华文楷体" panose="02010600040101010101" charset="-122"/>
                <a:sym typeface="+mn-ea"/>
              </a:rPr>
              <a:t>话题数据</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lvl="0" algn="l">
              <a:lnSpc>
                <a:spcPct val="100000"/>
              </a:lnSpc>
              <a:buClrTx/>
              <a:buSzTx/>
              <a:buFontTx/>
              <a:buNone/>
            </a:pPr>
            <a:r>
              <a:rPr lang="en-US" altLang="zh-CN" sz="1600" dirty="0">
                <a:latin typeface="Consolas" panose="020B0609020204030204" charset="0"/>
                <a:ea typeface="华文楷体" panose="02010600040101010101" charset="-122"/>
                <a:cs typeface="Consolas" panose="020B0609020204030204" charset="0"/>
                <a:sym typeface="+mn-ea"/>
              </a:rPr>
              <a:t>#!/usr/bin/python</a:t>
            </a:r>
            <a:endParaRPr lang="en-US" altLang="zh-CN" sz="1600" dirty="0">
              <a:latin typeface="Consolas" panose="020B0609020204030204" charset="0"/>
              <a:ea typeface="华文楷体" panose="02010600040101010101" charset="-122"/>
              <a:cs typeface="Consolas" panose="020B0609020204030204" charset="0"/>
              <a:sym typeface="+mn-ea"/>
            </a:endParaRPr>
          </a:p>
          <a:p>
            <a:pPr lvl="0" algn="l">
              <a:lnSpc>
                <a:spcPct val="100000"/>
              </a:lnSpc>
              <a:buClrTx/>
              <a:buSzTx/>
              <a:buFontTx/>
              <a:buNone/>
            </a:pPr>
            <a:r>
              <a:rPr lang="en-US" altLang="zh-CN" sz="1600" dirty="0">
                <a:latin typeface="Consolas" panose="020B0609020204030204" charset="0"/>
                <a:ea typeface="华文楷体" panose="02010600040101010101" charset="-122"/>
                <a:cs typeface="Consolas" panose="020B0609020204030204" charset="0"/>
                <a:sym typeface="+mn-ea"/>
              </a:rPr>
              <a:t># -*- coding: utf-8 -*</a:t>
            </a:r>
            <a:endParaRPr lang="en-US" altLang="zh-CN" sz="1600" dirty="0">
              <a:latin typeface="Consolas" panose="020B0609020204030204" charset="0"/>
              <a:ea typeface="华文楷体" panose="02010600040101010101" charset="-122"/>
              <a:cs typeface="Consolas" panose="020B0609020204030204" charset="0"/>
              <a:sym typeface="+mn-ea"/>
            </a:endParaRPr>
          </a:p>
          <a:p>
            <a:pPr lvl="0" algn="l">
              <a:lnSpc>
                <a:spcPct val="100000"/>
              </a:lnSpc>
              <a:buClrTx/>
              <a:buSzTx/>
              <a:buFontTx/>
              <a:buNone/>
            </a:pPr>
            <a:endParaRPr lang="en-US" altLang="zh-CN" sz="1600" dirty="0">
              <a:latin typeface="Consolas" panose="020B0609020204030204" charset="0"/>
              <a:ea typeface="华文楷体" panose="02010600040101010101" charset="-122"/>
              <a:cs typeface="Consolas" panose="020B0609020204030204" charset="0"/>
              <a:sym typeface="+mn-ea"/>
            </a:endParaRPr>
          </a:p>
          <a:p>
            <a:pPr algn="l">
              <a:buClrTx/>
              <a:buSzTx/>
              <a:buNone/>
            </a:pPr>
            <a:r>
              <a:rPr lang="en-US" altLang="zh-CN" sz="1600" dirty="0">
                <a:latin typeface="Consolas" panose="020B0609020204030204" charset="0"/>
                <a:ea typeface="华文楷体" panose="02010600040101010101" charset="-122"/>
                <a:cs typeface="Consolas" panose="020B0609020204030204" charset="0"/>
                <a:sym typeface="+mn-ea"/>
              </a:rPr>
              <a:t>import rospy</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buClrTx/>
              <a:buSzTx/>
              <a:buNone/>
            </a:pPr>
            <a:r>
              <a:rPr lang="en-US" altLang="zh-CN" sz="1600" dirty="0">
                <a:latin typeface="Consolas" panose="020B0609020204030204" charset="0"/>
                <a:ea typeface="华文楷体" panose="02010600040101010101" charset="-122"/>
                <a:cs typeface="Consolas" panose="020B0609020204030204" charset="0"/>
                <a:sym typeface="+mn-ea"/>
              </a:rPr>
              <a:t>import time</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r>
              <a:rPr lang="en-US" altLang="zh-CN" sz="1600" dirty="0">
                <a:latin typeface="Consolas" panose="020B0609020204030204" charset="0"/>
                <a:ea typeface="华文楷体" panose="02010600040101010101" charset="-122"/>
                <a:cs typeface="Consolas" panose="020B0609020204030204" charset="0"/>
                <a:sym typeface="+mn-ea"/>
              </a:rPr>
              <a:t>from std_msgs.msg import String  #导入对应的话题消息的类型</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endParaRPr lang="en-US" altLang="zh-CN" sz="1600" dirty="0">
              <a:latin typeface="Consolas" panose="020B0609020204030204" charset="0"/>
              <a:ea typeface="华文楷体" panose="02010600040101010101" charset="-122"/>
              <a:cs typeface="Consolas" panose="020B0609020204030204" charset="0"/>
              <a:sym typeface="+mn-ea"/>
            </a:endParaRPr>
          </a:p>
          <a:p>
            <a:pPr algn="l"/>
            <a:r>
              <a:rPr lang="en-US" altLang="zh-CN" sz="1600" dirty="0">
                <a:latin typeface="Consolas" panose="020B0609020204030204" charset="0"/>
                <a:ea typeface="华文楷体" panose="02010600040101010101" charset="-122"/>
                <a:cs typeface="Consolas" panose="020B0609020204030204" charset="0"/>
                <a:sym typeface="+mn-ea"/>
              </a:rPr>
              <a:t>def pubHello():</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r>
              <a:rPr lang="en-US" altLang="zh-CN" sz="1600" dirty="0">
                <a:latin typeface="Consolas" panose="020B0609020204030204" charset="0"/>
                <a:ea typeface="华文楷体" panose="02010600040101010101" charset="-122"/>
                <a:cs typeface="Consolas" panose="020B0609020204030204" charset="0"/>
                <a:sym typeface="+mn-ea"/>
              </a:rPr>
              <a:t>    #给本程序初始化一个节点名称</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r>
              <a:rPr lang="en-US" altLang="zh-CN" sz="1600" dirty="0">
                <a:latin typeface="Consolas" panose="020B0609020204030204" charset="0"/>
                <a:ea typeface="华文楷体" panose="02010600040101010101" charset="-122"/>
                <a:cs typeface="Consolas" panose="020B0609020204030204" charset="0"/>
                <a:sym typeface="+mn-ea"/>
              </a:rPr>
              <a:t>    rospy.init_node('pubTest', anonymous=True)  </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r>
              <a:rPr lang="en-US" altLang="zh-CN" sz="1600" dirty="0">
                <a:latin typeface="Consolas" panose="020B0609020204030204" charset="0"/>
                <a:ea typeface="华文楷体" panose="02010600040101010101" charset="-122"/>
                <a:cs typeface="Consolas" panose="020B0609020204030204" charset="0"/>
                <a:sym typeface="+mn-ea"/>
              </a:rPr>
              <a:t>    #</a:t>
            </a:r>
            <a:r>
              <a:rPr lang="zh-CN" altLang="en-US" sz="1600" dirty="0">
                <a:latin typeface="Consolas" panose="020B0609020204030204" charset="0"/>
                <a:ea typeface="华文楷体" panose="02010600040101010101" charset="-122"/>
                <a:cs typeface="Consolas" panose="020B0609020204030204" charset="0"/>
                <a:sym typeface="+mn-ea"/>
              </a:rPr>
              <a:t>声明发布器</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r>
              <a:rPr lang="en-US" altLang="zh-CN" sz="1600" dirty="0">
                <a:latin typeface="Consolas" panose="020B0609020204030204" charset="0"/>
                <a:ea typeface="华文楷体" panose="02010600040101010101" charset="-122"/>
                <a:cs typeface="Consolas" panose="020B0609020204030204" charset="0"/>
                <a:sym typeface="+mn-ea"/>
              </a:rPr>
              <a:t>    testPub = rospy.Publisher('testString', String, queue_size=1)</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r>
              <a:rPr lang="en-US" altLang="zh-CN" sz="1600" dirty="0">
                <a:latin typeface="Consolas" panose="020B0609020204030204" charset="0"/>
                <a:ea typeface="华文楷体" panose="02010600040101010101" charset="-122"/>
                <a:cs typeface="Consolas" panose="020B0609020204030204" charset="0"/>
                <a:sym typeface="+mn-ea"/>
              </a:rPr>
              <a:t>    #</a:t>
            </a:r>
            <a:r>
              <a:rPr lang="zh-CN" altLang="en-US" sz="1600" dirty="0">
                <a:latin typeface="Consolas" panose="020B0609020204030204" charset="0"/>
                <a:ea typeface="华文楷体" panose="02010600040101010101" charset="-122"/>
                <a:cs typeface="Consolas" panose="020B0609020204030204" charset="0"/>
                <a:sym typeface="+mn-ea"/>
              </a:rPr>
              <a:t>声明发布器之后不要马上发送，通常需要稍微间隔一点时间</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r>
              <a:rPr lang="en-US" altLang="zh-CN" sz="1600" dirty="0">
                <a:latin typeface="Consolas" panose="020B0609020204030204" charset="0"/>
                <a:ea typeface="华文楷体" panose="02010600040101010101" charset="-122"/>
                <a:cs typeface="Consolas" panose="020B0609020204030204" charset="0"/>
                <a:sym typeface="+mn-ea"/>
              </a:rPr>
              <a:t>    time.sleep(0.5)</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r>
              <a:rPr lang="en-US" altLang="zh-CN" sz="1600" dirty="0">
                <a:latin typeface="Consolas" panose="020B0609020204030204" charset="0"/>
                <a:ea typeface="华文楷体" panose="02010600040101010101" charset="-122"/>
                <a:cs typeface="Consolas" panose="020B0609020204030204" charset="0"/>
                <a:sym typeface="+mn-ea"/>
              </a:rPr>
              <a:t>    </a:t>
            </a:r>
            <a:r>
              <a:rPr lang="en-US" altLang="zh-CN" sz="1600" dirty="0">
                <a:latin typeface="Consolas" panose="020B0609020204030204" charset="0"/>
                <a:ea typeface="华文楷体" panose="02010600040101010101" charset="-122"/>
                <a:cs typeface="Consolas" panose="020B0609020204030204" charset="0"/>
                <a:sym typeface="+mn-ea"/>
              </a:rPr>
              <a:t>testPub.publish("Hello world")   #</a:t>
            </a:r>
            <a:r>
              <a:rPr lang="zh-CN" altLang="en-US" sz="1600" dirty="0">
                <a:latin typeface="Consolas" panose="020B0609020204030204" charset="0"/>
                <a:ea typeface="华文楷体" panose="02010600040101010101" charset="-122"/>
                <a:cs typeface="Consolas" panose="020B0609020204030204" charset="0"/>
                <a:sym typeface="+mn-ea"/>
              </a:rPr>
              <a:t>往</a:t>
            </a:r>
            <a:r>
              <a:rPr lang="en-US" altLang="zh-CN" sz="1600" dirty="0">
                <a:latin typeface="Consolas" panose="020B0609020204030204" charset="0"/>
                <a:ea typeface="华文楷体" panose="02010600040101010101" charset="-122"/>
                <a:cs typeface="Consolas" panose="020B0609020204030204" charset="0"/>
                <a:sym typeface="+mn-ea"/>
              </a:rPr>
              <a:t>testString</a:t>
            </a:r>
            <a:r>
              <a:rPr lang="zh-CN" altLang="en-US" sz="1600" dirty="0">
                <a:latin typeface="Consolas" panose="020B0609020204030204" charset="0"/>
                <a:ea typeface="华文楷体" panose="02010600040101010101" charset="-122"/>
                <a:cs typeface="Consolas" panose="020B0609020204030204" charset="0"/>
                <a:sym typeface="+mn-ea"/>
              </a:rPr>
              <a:t>话题里面发布字符串</a:t>
            </a:r>
            <a:r>
              <a:rPr lang="en-US" altLang="zh-CN" sz="1600" dirty="0">
                <a:latin typeface="Consolas" panose="020B0609020204030204" charset="0"/>
                <a:ea typeface="华文楷体" panose="02010600040101010101" charset="-122"/>
                <a:cs typeface="Consolas" panose="020B0609020204030204" charset="0"/>
                <a:sym typeface="+mn-ea"/>
              </a:rPr>
              <a:t>Hello world</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r>
              <a:rPr lang="en-US" altLang="zh-CN" sz="1600" dirty="0">
                <a:latin typeface="Consolas" panose="020B0609020204030204" charset="0"/>
                <a:ea typeface="华文楷体" panose="02010600040101010101" charset="-122"/>
                <a:cs typeface="Consolas" panose="020B0609020204030204" charset="0"/>
                <a:sym typeface="+mn-ea"/>
              </a:rPr>
              <a:t>    #保持python程序运行直到这个节点被停止,</a:t>
            </a:r>
            <a:r>
              <a:rPr lang="zh-CN" altLang="en-US" sz="1600" dirty="0">
                <a:latin typeface="Consolas" panose="020B0609020204030204" charset="0"/>
                <a:ea typeface="华文楷体" panose="02010600040101010101" charset="-122"/>
                <a:cs typeface="Consolas" panose="020B0609020204030204" charset="0"/>
                <a:sym typeface="+mn-ea"/>
              </a:rPr>
              <a:t>通常放在一个与</a:t>
            </a:r>
            <a:r>
              <a:rPr lang="en-US" altLang="zh-CN" sz="1600" dirty="0">
                <a:latin typeface="Consolas" panose="020B0609020204030204" charset="0"/>
                <a:ea typeface="华文楷体" panose="02010600040101010101" charset="-122"/>
                <a:cs typeface="Consolas" panose="020B0609020204030204" charset="0"/>
                <a:sym typeface="+mn-ea"/>
              </a:rPr>
              <a:t>ROS</a:t>
            </a:r>
            <a:r>
              <a:rPr lang="zh-CN" altLang="en-US" sz="1600" dirty="0">
                <a:latin typeface="Consolas" panose="020B0609020204030204" charset="0"/>
                <a:ea typeface="华文楷体" panose="02010600040101010101" charset="-122"/>
                <a:cs typeface="Consolas" panose="020B0609020204030204" charset="0"/>
                <a:sym typeface="+mn-ea"/>
              </a:rPr>
              <a:t>进行通信的</a:t>
            </a:r>
            <a:r>
              <a:rPr lang="en-US" altLang="zh-CN" sz="1600" dirty="0">
                <a:latin typeface="Consolas" panose="020B0609020204030204" charset="0"/>
                <a:ea typeface="华文楷体" panose="02010600040101010101" charset="-122"/>
                <a:cs typeface="Consolas" panose="020B0609020204030204" charset="0"/>
                <a:sym typeface="+mn-ea"/>
              </a:rPr>
              <a:t>python</a:t>
            </a:r>
            <a:r>
              <a:rPr lang="zh-CN" altLang="en-US" sz="1600" dirty="0">
                <a:latin typeface="Consolas" panose="020B0609020204030204" charset="0"/>
                <a:ea typeface="华文楷体" panose="02010600040101010101" charset="-122"/>
                <a:cs typeface="Consolas" panose="020B0609020204030204" charset="0"/>
                <a:sym typeface="+mn-ea"/>
              </a:rPr>
              <a:t>脚本的主线程最后面</a:t>
            </a:r>
            <a:r>
              <a:rPr lang="en-US" altLang="zh-CN" sz="1600" dirty="0">
                <a:latin typeface="Consolas" panose="020B0609020204030204" charset="0"/>
                <a:ea typeface="华文楷体" panose="02010600040101010101" charset="-122"/>
                <a:cs typeface="Consolas" panose="020B0609020204030204" charset="0"/>
                <a:sym typeface="+mn-ea"/>
              </a:rPr>
              <a:t>  </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r>
              <a:rPr lang="en-US" altLang="zh-CN" sz="1600" dirty="0">
                <a:latin typeface="Consolas" panose="020B0609020204030204" charset="0"/>
                <a:ea typeface="华文楷体" panose="02010600040101010101" charset="-122"/>
                <a:cs typeface="Consolas" panose="020B0609020204030204" charset="0"/>
                <a:sym typeface="+mn-ea"/>
              </a:rPr>
              <a:t>    rospy.spin()  </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endParaRPr lang="en-US" altLang="zh-CN" sz="1600" dirty="0">
              <a:latin typeface="Consolas" panose="020B0609020204030204" charset="0"/>
              <a:ea typeface="华文楷体" panose="02010600040101010101" charset="-122"/>
              <a:cs typeface="Consolas" panose="020B0609020204030204" charset="0"/>
              <a:sym typeface="+mn-ea"/>
            </a:endParaRPr>
          </a:p>
          <a:p>
            <a:pPr algn="l"/>
            <a:r>
              <a:rPr lang="en-US" altLang="zh-CN" sz="1600" dirty="0">
                <a:latin typeface="Consolas" panose="020B0609020204030204" charset="0"/>
                <a:ea typeface="华文楷体" panose="02010600040101010101" charset="-122"/>
                <a:cs typeface="Consolas" panose="020B0609020204030204" charset="0"/>
                <a:sym typeface="+mn-ea"/>
              </a:rPr>
              <a:t>if __name__ == '__main__':</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r>
              <a:rPr lang="en-US" altLang="zh-CN" sz="1600" dirty="0">
                <a:latin typeface="Consolas" panose="020B0609020204030204" charset="0"/>
                <a:ea typeface="华文楷体" panose="02010600040101010101" charset="-122"/>
                <a:cs typeface="Consolas" panose="020B0609020204030204" charset="0"/>
                <a:sym typeface="+mn-ea"/>
              </a:rPr>
              <a:t>    </a:t>
            </a:r>
            <a:r>
              <a:rPr lang="en-US" altLang="zh-CN" sz="1600" dirty="0">
                <a:latin typeface="Consolas" panose="020B0609020204030204" charset="0"/>
                <a:ea typeface="华文楷体" panose="02010600040101010101" charset="-122"/>
                <a:cs typeface="Consolas" panose="020B0609020204030204" charset="0"/>
                <a:sym typeface="+mn-ea"/>
              </a:rPr>
              <a:t>pubHello</a:t>
            </a:r>
            <a:r>
              <a:rPr lang="en-US" altLang="zh-CN" sz="1600" dirty="0">
                <a:latin typeface="Consolas" panose="020B0609020204030204" charset="0"/>
                <a:ea typeface="华文楷体" panose="02010600040101010101" charset="-122"/>
                <a:cs typeface="Consolas" panose="020B0609020204030204" charset="0"/>
                <a:sym typeface="+mn-ea"/>
              </a:rPr>
              <a:t>()</a:t>
            </a:r>
            <a:endParaRPr lang="en-US" altLang="zh-CN" sz="1600" spc="-1">
              <a:solidFill>
                <a:srgbClr val="000000"/>
              </a:solidFill>
              <a:uFill>
                <a:solidFill>
                  <a:srgbClr val="FFFFFF"/>
                </a:solidFill>
              </a:uFill>
              <a:latin typeface="华文楷体" panose="02010600040101010101" charset="-122"/>
              <a:ea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587" y="322124"/>
            <a:ext cx="4065203" cy="48958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l">
              <a:lnSpc>
                <a:spcPct val="130000"/>
              </a:lnSpc>
              <a:buClrTx/>
              <a:buSzTx/>
              <a:buNone/>
            </a:pP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1.1 </a:t>
            </a: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比赛规则简介</a:t>
            </a:r>
            <a:endPar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2" name="文本框 1"/>
          <p:cNvSpPr txBox="1"/>
          <p:nvPr/>
        </p:nvSpPr>
        <p:spPr>
          <a:xfrm>
            <a:off x="579755" y="882015"/>
            <a:ext cx="10612120" cy="2050415"/>
          </a:xfrm>
          <a:prstGeom prst="rect">
            <a:avLst/>
          </a:prstGeom>
          <a:noFill/>
        </p:spPr>
        <p:txBody>
          <a:bodyPr wrap="square" rtlCol="0">
            <a:spAutoFit/>
          </a:bodyPr>
          <a:p>
            <a:pPr>
              <a:lnSpc>
                <a:spcPct val="130000"/>
              </a:lnSpc>
            </a:pPr>
            <a:r>
              <a:rPr lang="zh-CN" dirty="0" smtClean="0">
                <a:solidFill>
                  <a:srgbClr val="0070C0"/>
                </a:solidFill>
                <a:latin typeface="华文楷体" panose="02010600040101010101" charset="-122"/>
                <a:ea typeface="华文楷体" panose="02010600040101010101" charset="-122"/>
                <a:cs typeface="华文楷体" panose="02010600040101010101" charset="-122"/>
                <a:sym typeface="+mn-ea"/>
              </a:rPr>
              <a:t>◆</a:t>
            </a:r>
            <a:r>
              <a:rPr lang="en-US" altLang="zh-CN" dirty="0" smtClean="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b="1" dirty="0" smtClean="0">
                <a:latin typeface="华文楷体" panose="02010600040101010101" charset="-122"/>
                <a:ea typeface="华文楷体" panose="02010600040101010101" charset="-122"/>
                <a:cs typeface="华文楷体" panose="02010600040101010101" charset="-122"/>
              </a:rPr>
              <a:t>要点</a:t>
            </a:r>
            <a:r>
              <a:rPr lang="en-US" altLang="zh-CN" b="1" dirty="0" smtClean="0">
                <a:latin typeface="华文楷体" panose="02010600040101010101" charset="-122"/>
                <a:ea typeface="华文楷体" panose="02010600040101010101" charset="-122"/>
                <a:cs typeface="华文楷体" panose="02010600040101010101" charset="-122"/>
              </a:rPr>
              <a:t>1</a:t>
            </a:r>
            <a:r>
              <a:rPr lang="zh-CN" altLang="en-US" b="1" dirty="0" smtClean="0">
                <a:latin typeface="华文楷体" panose="02010600040101010101" charset="-122"/>
                <a:ea typeface="华文楷体" panose="02010600040101010101" charset="-122"/>
                <a:cs typeface="华文楷体" panose="02010600040101010101" charset="-122"/>
              </a:rPr>
              <a:t>：场地布置</a:t>
            </a:r>
            <a:endParaRPr lang="zh-CN" altLang="en-US" b="1" dirty="0" smtClean="0">
              <a:latin typeface="华文楷体" panose="02010600040101010101" charset="-122"/>
              <a:ea typeface="华文楷体" panose="02010600040101010101" charset="-122"/>
              <a:cs typeface="华文楷体" panose="02010600040101010101" charset="-122"/>
            </a:endParaRPr>
          </a:p>
          <a:p>
            <a:pPr>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rPr>
              <a:t>1.</a:t>
            </a:r>
            <a:r>
              <a:rPr lang="zh-CN" altLang="en-US" sz="1600" dirty="0" smtClean="0">
                <a:latin typeface="华文楷体" panose="02010600040101010101" charset="-122"/>
                <a:ea typeface="华文楷体" panose="02010600040101010101" charset="-122"/>
                <a:cs typeface="华文楷体" panose="02010600040101010101" charset="-122"/>
              </a:rPr>
              <a:t>比赛场地为</a:t>
            </a:r>
            <a:r>
              <a:rPr lang="en-US" altLang="zh-CN" sz="1600" dirty="0" smtClean="0">
                <a:latin typeface="华文楷体" panose="02010600040101010101" charset="-122"/>
                <a:ea typeface="华文楷体" panose="02010600040101010101" charset="-122"/>
                <a:cs typeface="华文楷体" panose="02010600040101010101" charset="-122"/>
              </a:rPr>
              <a:t>5</a:t>
            </a:r>
            <a:r>
              <a:rPr lang="zh-CN" altLang="en-US" sz="1600" dirty="0" smtClean="0">
                <a:latin typeface="华文楷体" panose="02010600040101010101" charset="-122"/>
                <a:ea typeface="华文楷体" panose="02010600040101010101" charset="-122"/>
                <a:cs typeface="华文楷体" panose="02010600040101010101" charset="-122"/>
              </a:rPr>
              <a:t>米</a:t>
            </a:r>
            <a:r>
              <a:rPr lang="en-US" altLang="zh-CN" sz="1600" dirty="0" smtClean="0">
                <a:latin typeface="华文楷体" panose="02010600040101010101" charset="-122"/>
                <a:ea typeface="华文楷体" panose="02010600040101010101" charset="-122"/>
                <a:cs typeface="华文楷体" panose="02010600040101010101" charset="-122"/>
              </a:rPr>
              <a:t>*4</a:t>
            </a:r>
            <a:r>
              <a:rPr lang="zh-CN" altLang="en-US" sz="1600" dirty="0" smtClean="0">
                <a:latin typeface="华文楷体" panose="02010600040101010101" charset="-122"/>
                <a:ea typeface="华文楷体" panose="02010600040101010101" charset="-122"/>
                <a:cs typeface="华文楷体" panose="02010600040101010101" charset="-122"/>
              </a:rPr>
              <a:t>米的长方形，场内所有物体（挡板、盲盒码放台、礼品打包箱）的高度不低于</a:t>
            </a:r>
            <a:r>
              <a:rPr lang="en-US" altLang="zh-CN" sz="1600" dirty="0" smtClean="0">
                <a:latin typeface="华文楷体" panose="02010600040101010101" charset="-122"/>
                <a:ea typeface="华文楷体" panose="02010600040101010101" charset="-122"/>
                <a:cs typeface="华文楷体" panose="02010600040101010101" charset="-122"/>
              </a:rPr>
              <a:t>15cm</a:t>
            </a:r>
            <a:r>
              <a:rPr lang="zh-CN" altLang="en-US" sz="1600" dirty="0" smtClean="0">
                <a:latin typeface="华文楷体" panose="02010600040101010101" charset="-122"/>
                <a:ea typeface="华文楷体" panose="02010600040101010101" charset="-122"/>
                <a:cs typeface="华文楷体" panose="02010600040101010101" charset="-122"/>
              </a:rPr>
              <a:t>。</a:t>
            </a:r>
            <a:endParaRPr lang="zh-CN" altLang="en-US" sz="1600" dirty="0" smtClean="0">
              <a:latin typeface="华文楷体" panose="02010600040101010101" charset="-122"/>
              <a:ea typeface="华文楷体" panose="02010600040101010101" charset="-122"/>
              <a:cs typeface="华文楷体" panose="02010600040101010101" charset="-122"/>
            </a:endParaRPr>
          </a:p>
          <a:p>
            <a:pPr>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rPr>
              <a:t>2.</a:t>
            </a:r>
            <a:r>
              <a:rPr lang="zh-CN" altLang="en-US" sz="1600" dirty="0" smtClean="0">
                <a:latin typeface="华文楷体" panose="02010600040101010101" charset="-122"/>
                <a:ea typeface="华文楷体" panose="02010600040101010101" charset="-122"/>
                <a:cs typeface="华文楷体" panose="02010600040101010101" charset="-122"/>
              </a:rPr>
              <a:t>比赛双方均有各自的出发区、盲盒码放台、礼品打包箱，从出发区出发，到</a:t>
            </a:r>
            <a:r>
              <a:rPr lang="zh-CN" altLang="en-US" sz="1600" dirty="0" smtClean="0">
                <a:latin typeface="华文楷体" panose="02010600040101010101" charset="-122"/>
                <a:ea typeface="华文楷体" panose="02010600040101010101" charset="-122"/>
                <a:cs typeface="华文楷体" panose="02010600040101010101" charset="-122"/>
                <a:sym typeface="+mn-ea"/>
              </a:rPr>
              <a:t>盲盒码放台</a:t>
            </a:r>
            <a:r>
              <a:rPr lang="zh-CN" altLang="en-US" sz="1600" dirty="0" smtClean="0">
                <a:latin typeface="华文楷体" panose="02010600040101010101" charset="-122"/>
                <a:ea typeface="华文楷体" panose="02010600040101010101" charset="-122"/>
                <a:cs typeface="华文楷体" panose="02010600040101010101" charset="-122"/>
              </a:rPr>
              <a:t>抓取盲盒放到礼品打包箱中组合起来。</a:t>
            </a:r>
            <a:endParaRPr lang="zh-CN" altLang="en-US" sz="1600" dirty="0" smtClean="0">
              <a:latin typeface="华文楷体" panose="02010600040101010101" charset="-122"/>
              <a:ea typeface="华文楷体" panose="02010600040101010101" charset="-122"/>
              <a:cs typeface="华文楷体" panose="02010600040101010101" charset="-122"/>
            </a:endParaRPr>
          </a:p>
          <a:p>
            <a:pPr>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rPr>
              <a:t>3.</a:t>
            </a:r>
            <a:r>
              <a:rPr lang="zh-CN" altLang="en-US" sz="1600" dirty="0" smtClean="0">
                <a:latin typeface="华文楷体" panose="02010600040101010101" charset="-122"/>
                <a:ea typeface="华文楷体" panose="02010600040101010101" charset="-122"/>
                <a:cs typeface="华文楷体" panose="02010600040101010101" charset="-122"/>
              </a:rPr>
              <a:t>盲盒</a:t>
            </a:r>
            <a:r>
              <a:rPr lang="zh-CN" altLang="en-US" sz="1600" dirty="0" smtClean="0">
                <a:latin typeface="华文楷体" panose="02010600040101010101" charset="-122"/>
                <a:ea typeface="华文楷体" panose="02010600040101010101" charset="-122"/>
                <a:cs typeface="华文楷体" panose="02010600040101010101" charset="-122"/>
              </a:rPr>
              <a:t>小方块顶部贴有二维码，以便机器人进行识别区分；礼品打包箱内部安装有二维码卡扣，作为投放物资时的参照物。</a:t>
            </a:r>
            <a:endParaRPr lang="zh-CN" altLang="en-US" sz="1600" dirty="0" smtClean="0">
              <a:latin typeface="华文楷体" panose="02010600040101010101" charset="-122"/>
              <a:ea typeface="华文楷体" panose="02010600040101010101" charset="-122"/>
              <a:cs typeface="华文楷体" panose="02010600040101010101" charset="-122"/>
            </a:endParaRPr>
          </a:p>
        </p:txBody>
      </p:sp>
      <p:sp>
        <p:nvSpPr>
          <p:cNvPr id="8" name="文本框 7"/>
          <p:cNvSpPr txBox="1"/>
          <p:nvPr/>
        </p:nvSpPr>
        <p:spPr>
          <a:xfrm>
            <a:off x="579755" y="2932430"/>
            <a:ext cx="10612120" cy="3330575"/>
          </a:xfrm>
          <a:prstGeom prst="rect">
            <a:avLst/>
          </a:prstGeom>
          <a:noFill/>
        </p:spPr>
        <p:txBody>
          <a:bodyPr wrap="square" rtlCol="0">
            <a:spAutoFit/>
          </a:bodyPr>
          <a:p>
            <a:pPr>
              <a:lnSpc>
                <a:spcPct val="130000"/>
              </a:lnSpc>
            </a:pPr>
            <a:r>
              <a:rPr lang="zh-CN" dirty="0" smtClean="0">
                <a:solidFill>
                  <a:srgbClr val="0070C0"/>
                </a:solidFill>
                <a:latin typeface="华文楷体" panose="02010600040101010101" charset="-122"/>
                <a:ea typeface="华文楷体" panose="02010600040101010101" charset="-122"/>
                <a:cs typeface="华文楷体" panose="02010600040101010101" charset="-122"/>
                <a:sym typeface="+mn-ea"/>
              </a:rPr>
              <a:t>◆</a:t>
            </a:r>
            <a:r>
              <a:rPr lang="en-US" altLang="zh-CN" dirty="0" smtClean="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b="1" dirty="0" smtClean="0">
                <a:latin typeface="华文楷体" panose="02010600040101010101" charset="-122"/>
                <a:ea typeface="华文楷体" panose="02010600040101010101" charset="-122"/>
                <a:cs typeface="华文楷体" panose="02010600040101010101" charset="-122"/>
              </a:rPr>
              <a:t>要点</a:t>
            </a:r>
            <a:r>
              <a:rPr lang="en-US" altLang="zh-CN" b="1" dirty="0" smtClean="0">
                <a:latin typeface="华文楷体" panose="02010600040101010101" charset="-122"/>
                <a:ea typeface="华文楷体" panose="02010600040101010101" charset="-122"/>
                <a:cs typeface="华文楷体" panose="02010600040101010101" charset="-122"/>
              </a:rPr>
              <a:t>2</a:t>
            </a:r>
            <a:r>
              <a:rPr lang="zh-CN" altLang="en-US" b="1" dirty="0" smtClean="0">
                <a:latin typeface="华文楷体" panose="02010600040101010101" charset="-122"/>
                <a:ea typeface="华文楷体" panose="02010600040101010101" charset="-122"/>
                <a:cs typeface="华文楷体" panose="02010600040101010101" charset="-122"/>
              </a:rPr>
              <a:t>：规则要求</a:t>
            </a:r>
            <a:endParaRPr lang="zh-CN" altLang="en-US" b="1" dirty="0" smtClean="0">
              <a:latin typeface="华文楷体" panose="02010600040101010101" charset="-122"/>
              <a:ea typeface="华文楷体" panose="02010600040101010101" charset="-122"/>
              <a:cs typeface="华文楷体" panose="02010600040101010101" charset="-122"/>
            </a:endParaRPr>
          </a:p>
          <a:p>
            <a:pPr>
              <a:lnSpc>
                <a:spcPct val="130000"/>
              </a:lnSpc>
            </a:pPr>
            <a:r>
              <a:rPr lang="en-US" sz="1600" dirty="0" smtClean="0">
                <a:latin typeface="华文楷体" panose="02010600040101010101" charset="-122"/>
                <a:ea typeface="华文楷体" panose="02010600040101010101" charset="-122"/>
                <a:cs typeface="华文楷体" panose="02010600040101010101" charset="-122"/>
              </a:rPr>
              <a:t>1.</a:t>
            </a:r>
            <a:r>
              <a:rPr lang="zh-CN" altLang="en-US" sz="1600" dirty="0" smtClean="0">
                <a:latin typeface="华文楷体" panose="02010600040101010101" charset="-122"/>
                <a:ea typeface="华文楷体" panose="02010600040101010101" charset="-122"/>
                <a:cs typeface="华文楷体" panose="02010600040101010101" charset="-122"/>
              </a:rPr>
              <a:t>赛前有</a:t>
            </a:r>
            <a:r>
              <a:rPr lang="en-US" altLang="zh-CN" sz="1600" dirty="0" smtClean="0">
                <a:latin typeface="华文楷体" panose="02010600040101010101" charset="-122"/>
                <a:ea typeface="华文楷体" panose="02010600040101010101" charset="-122"/>
                <a:cs typeface="华文楷体" panose="02010600040101010101" charset="-122"/>
              </a:rPr>
              <a:t>20</a:t>
            </a:r>
            <a:r>
              <a:rPr lang="zh-CN" altLang="en-US" sz="1600" dirty="0" smtClean="0">
                <a:latin typeface="华文楷体" panose="02010600040101010101" charset="-122"/>
                <a:ea typeface="华文楷体" panose="02010600040101010101" charset="-122"/>
                <a:cs typeface="华文楷体" panose="02010600040101010101" charset="-122"/>
              </a:rPr>
              <a:t>分钟的调试时间，用来建图与设定任务。</a:t>
            </a:r>
            <a:endParaRPr lang="zh-CN" altLang="en-US" sz="1600" dirty="0" smtClean="0">
              <a:latin typeface="华文楷体" panose="02010600040101010101" charset="-122"/>
              <a:ea typeface="华文楷体" panose="02010600040101010101" charset="-122"/>
              <a:cs typeface="华文楷体" panose="02010600040101010101" charset="-122"/>
            </a:endParaRPr>
          </a:p>
          <a:p>
            <a:pPr>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rPr>
              <a:t>2.</a:t>
            </a:r>
            <a:r>
              <a:rPr sz="1600" dirty="0" smtClean="0">
                <a:latin typeface="华文楷体" panose="02010600040101010101" charset="-122"/>
                <a:ea typeface="华文楷体" panose="02010600040101010101" charset="-122"/>
                <a:cs typeface="华文楷体" panose="02010600040101010101" charset="-122"/>
              </a:rPr>
              <a:t>机器人运送过程中，携带的礼品总数不得超过6个，且运送D礼品时，一次只能携带1个（携带了D礼品时不能再携带其他礼品），如运送D礼品时携带多个，该次D礼品的成绩无效</a:t>
            </a:r>
            <a:r>
              <a:rPr lang="zh-CN" altLang="en-US" sz="1600" dirty="0" smtClean="0">
                <a:latin typeface="华文楷体" panose="02010600040101010101" charset="-122"/>
                <a:ea typeface="华文楷体" panose="02010600040101010101" charset="-122"/>
                <a:cs typeface="华文楷体" panose="02010600040101010101" charset="-122"/>
              </a:rPr>
              <a:t>。</a:t>
            </a:r>
            <a:endParaRPr lang="zh-CN" altLang="en-US" sz="1600" dirty="0" smtClean="0">
              <a:latin typeface="华文楷体" panose="02010600040101010101" charset="-122"/>
              <a:ea typeface="华文楷体" panose="02010600040101010101" charset="-122"/>
              <a:cs typeface="华文楷体" panose="02010600040101010101" charset="-122"/>
            </a:endParaRPr>
          </a:p>
          <a:p>
            <a:pPr>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rPr>
              <a:t>3.</a:t>
            </a:r>
            <a:r>
              <a:rPr lang="zh-CN" altLang="en-US" sz="1600" dirty="0" smtClean="0">
                <a:latin typeface="华文楷体" panose="02010600040101010101" charset="-122"/>
                <a:ea typeface="华文楷体" panose="02010600040101010101" charset="-122"/>
                <a:cs typeface="华文楷体" panose="02010600040101010101" charset="-122"/>
              </a:rPr>
              <a:t>比赛正式开始后，程序运行，比赛期间全程不能够遥控。机器如果遇到故障需要救援（不允许无故救援），请立即向裁判示意，方可进行操作。救援期间</a:t>
            </a:r>
            <a:r>
              <a:rPr lang="zh-CN" altLang="en-US" sz="1600" dirty="0" smtClean="0">
                <a:latin typeface="华文楷体" panose="02010600040101010101" charset="-122"/>
                <a:ea typeface="华文楷体" panose="02010600040101010101" charset="-122"/>
                <a:cs typeface="华文楷体" panose="02010600040101010101" charset="-122"/>
                <a:sym typeface="+mn-ea"/>
              </a:rPr>
              <a:t>计时</a:t>
            </a:r>
            <a:r>
              <a:rPr lang="zh-CN" altLang="en-US" sz="1600" dirty="0" smtClean="0">
                <a:latin typeface="华文楷体" panose="02010600040101010101" charset="-122"/>
                <a:ea typeface="华文楷体" panose="02010600040101010101" charset="-122"/>
                <a:cs typeface="华文楷体" panose="02010600040101010101" charset="-122"/>
              </a:rPr>
              <a:t>不会停止，即比赛仍然继续。救援结束后，机器需重新从出发区出发。</a:t>
            </a:r>
            <a:endParaRPr lang="zh-CN" altLang="en-US" sz="1600" dirty="0" smtClean="0">
              <a:latin typeface="华文楷体" panose="02010600040101010101" charset="-122"/>
              <a:ea typeface="华文楷体" panose="02010600040101010101" charset="-122"/>
              <a:cs typeface="华文楷体" panose="02010600040101010101" charset="-122"/>
            </a:endParaRPr>
          </a:p>
          <a:p>
            <a:pPr>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rPr>
              <a:t>4.</a:t>
            </a:r>
            <a:r>
              <a:rPr lang="zh-CN" altLang="en-US" sz="1600" dirty="0" smtClean="0">
                <a:latin typeface="华文楷体" panose="02010600040101010101" charset="-122"/>
                <a:ea typeface="华文楷体" panose="02010600040101010101" charset="-122"/>
                <a:cs typeface="华文楷体" panose="02010600040101010101" charset="-122"/>
              </a:rPr>
              <a:t>如果机器与场地发生碰撞并影响到比赛正常运行，而参赛选手未及时做出反应并申请救援时，裁判有权终止该参赛选手的本轮比赛。</a:t>
            </a:r>
            <a:endParaRPr lang="zh-CN" altLang="en-US" sz="1600" dirty="0" smtClean="0">
              <a:latin typeface="华文楷体" panose="02010600040101010101" charset="-122"/>
              <a:ea typeface="华文楷体" panose="02010600040101010101" charset="-122"/>
              <a:cs typeface="华文楷体" panose="02010600040101010101" charset="-122"/>
            </a:endParaRPr>
          </a:p>
          <a:p>
            <a:pPr>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rPr>
              <a:t>5.</a:t>
            </a:r>
            <a:r>
              <a:rPr lang="zh-CN" altLang="en-US" sz="1600" dirty="0" smtClean="0">
                <a:latin typeface="华文楷体" panose="02010600040101010101" charset="-122"/>
                <a:ea typeface="华文楷体" panose="02010600040101010101" charset="-122"/>
                <a:cs typeface="华文楷体" panose="02010600040101010101" charset="-122"/>
              </a:rPr>
              <a:t>选手不可恶意干扰比赛正常运行，否则将被取消成绩，比如恶意碰撞场地、抛投方块到对方场地、伸机械臂干扰等行为。</a:t>
            </a:r>
            <a:endParaRPr lang="zh-CN" altLang="en-US" sz="1600" dirty="0" smtClean="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5660390" cy="60007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l">
              <a:lnSpc>
                <a:spcPct val="130000"/>
              </a:lnSpc>
              <a:buClrTx/>
              <a:buSzTx/>
              <a:buNone/>
            </a:pPr>
            <a:r>
              <a:rPr 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5 </a:t>
            </a:r>
            <a:r>
              <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需要了解的网络通信模式：</a:t>
            </a: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TCP</a:t>
            </a:r>
            <a:endPar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3" name="文本框 2"/>
          <p:cNvSpPr txBox="1"/>
          <p:nvPr/>
        </p:nvSpPr>
        <p:spPr>
          <a:xfrm>
            <a:off x="571500" y="890270"/>
            <a:ext cx="10245090" cy="5262245"/>
          </a:xfrm>
          <a:prstGeom prst="rect">
            <a:avLst/>
          </a:prstGeom>
          <a:noFill/>
          <a:ln>
            <a:noFill/>
          </a:ln>
        </p:spPr>
        <p:txBody>
          <a:bodyPr wrap="square" rtlCol="0">
            <a:spAutoFit/>
          </a:bodyPr>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        TCP</a:t>
            </a:r>
            <a:r>
              <a:rPr lang="zh-CN" altLang="en-US" sz="1600" dirty="0" smtClean="0">
                <a:latin typeface="华文楷体" panose="02010600040101010101" charset="-122"/>
                <a:ea typeface="华文楷体" panose="02010600040101010101" charset="-122"/>
                <a:cs typeface="华文楷体" panose="02010600040101010101" charset="-122"/>
                <a:sym typeface="+mn-ea"/>
              </a:rPr>
              <a:t>通信简单理解为：一个客户端一个服务端之间先建立起通信关系，然后彼此通信，客户端给服务端发送消息，服务端给客户端返回消息，直到通信关系被中断（人为关闭、程序停止、网络断开）。</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python</a:t>
            </a:r>
            <a:r>
              <a:rPr lang="zh-CN" altLang="en-US" sz="1600" dirty="0" smtClean="0">
                <a:latin typeface="华文楷体" panose="02010600040101010101" charset="-122"/>
                <a:ea typeface="华文楷体" panose="02010600040101010101" charset="-122"/>
                <a:cs typeface="华文楷体" panose="02010600040101010101" charset="-122"/>
                <a:sym typeface="+mn-ea"/>
              </a:rPr>
              <a:t>单次</a:t>
            </a:r>
            <a:r>
              <a:rPr lang="en-US" sz="1600" dirty="0" smtClean="0">
                <a:latin typeface="华文楷体" panose="02010600040101010101" charset="-122"/>
                <a:ea typeface="华文楷体" panose="02010600040101010101" charset="-122"/>
                <a:cs typeface="华文楷体" panose="02010600040101010101" charset="-122"/>
                <a:sym typeface="+mn-ea"/>
              </a:rPr>
              <a:t>TCP</a:t>
            </a:r>
            <a:r>
              <a:rPr lang="zh-CN" altLang="en-US" sz="1600" dirty="0" smtClean="0">
                <a:latin typeface="华文楷体" panose="02010600040101010101" charset="-122"/>
                <a:ea typeface="华文楷体" panose="02010600040101010101" charset="-122"/>
                <a:cs typeface="华文楷体" panose="02010600040101010101" charset="-122"/>
                <a:sym typeface="+mn-ea"/>
              </a:rPr>
              <a:t>请求例程</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lvl="0" algn="l">
              <a:lnSpc>
                <a:spcPct val="100000"/>
              </a:lnSpc>
              <a:buClrTx/>
              <a:buSzTx/>
              <a:buFontTx/>
              <a:buNone/>
            </a:pPr>
            <a:r>
              <a:rPr lang="en-US" altLang="zh-CN" sz="1600" dirty="0">
                <a:latin typeface="Consolas" panose="020B0609020204030204" charset="0"/>
                <a:ea typeface="华文楷体" panose="02010600040101010101" charset="-122"/>
                <a:cs typeface="Consolas" panose="020B0609020204030204" charset="0"/>
                <a:sym typeface="+mn-ea"/>
              </a:rPr>
              <a:t>#!/usr/bin/python</a:t>
            </a:r>
            <a:endParaRPr lang="en-US" altLang="zh-CN" sz="1600" dirty="0">
              <a:latin typeface="Consolas" panose="020B0609020204030204" charset="0"/>
              <a:ea typeface="华文楷体" panose="02010600040101010101" charset="-122"/>
              <a:cs typeface="Consolas" panose="020B0609020204030204" charset="0"/>
              <a:sym typeface="+mn-ea"/>
            </a:endParaRPr>
          </a:p>
          <a:p>
            <a:pPr lvl="0" algn="l">
              <a:lnSpc>
                <a:spcPct val="100000"/>
              </a:lnSpc>
              <a:buClrTx/>
              <a:buSzTx/>
              <a:buFontTx/>
              <a:buNone/>
            </a:pPr>
            <a:r>
              <a:rPr lang="en-US" altLang="zh-CN" sz="1600" dirty="0">
                <a:latin typeface="Consolas" panose="020B0609020204030204" charset="0"/>
                <a:ea typeface="华文楷体" panose="02010600040101010101" charset="-122"/>
                <a:cs typeface="Consolas" panose="020B0609020204030204" charset="0"/>
                <a:sym typeface="+mn-ea"/>
              </a:rPr>
              <a:t># -*- coding: utf-8 -*</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buClrTx/>
              <a:buSzTx/>
              <a:buNone/>
            </a:pPr>
            <a:r>
              <a:rPr lang="en-US" altLang="zh-CN" sz="1600" dirty="0">
                <a:latin typeface="Consolas" panose="020B0609020204030204" charset="0"/>
                <a:ea typeface="华文楷体" panose="02010600040101010101" charset="-122"/>
                <a:cs typeface="Consolas" panose="020B0609020204030204" charset="0"/>
                <a:sym typeface="+mn-ea"/>
              </a:rPr>
              <a:t>import socket</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buClrTx/>
              <a:buSzTx/>
              <a:buNone/>
            </a:pPr>
            <a:endParaRPr lang="en-US" altLang="zh-CN" sz="1600" dirty="0">
              <a:latin typeface="Consolas" panose="020B0609020204030204" charset="0"/>
              <a:ea typeface="华文楷体" panose="02010600040101010101" charset="-122"/>
              <a:cs typeface="Consolas" panose="020B0609020204030204" charset="0"/>
              <a:sym typeface="+mn-ea"/>
            </a:endParaRPr>
          </a:p>
          <a:p>
            <a:pPr algn="l">
              <a:buClrTx/>
              <a:buSzTx/>
              <a:buNone/>
            </a:pPr>
            <a:r>
              <a:rPr lang="en-US" altLang="zh-CN" sz="1600" dirty="0">
                <a:latin typeface="Consolas" panose="020B0609020204030204" charset="0"/>
                <a:ea typeface="华文楷体" panose="02010600040101010101" charset="-122"/>
                <a:cs typeface="Consolas" panose="020B0609020204030204" charset="0"/>
                <a:sym typeface="+mn-ea"/>
              </a:rPr>
              <a:t>def main():</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buClrTx/>
              <a:buSzTx/>
              <a:buNone/>
            </a:pPr>
            <a:r>
              <a:rPr lang="en-US" altLang="zh-CN" sz="1600" dirty="0">
                <a:latin typeface="Consolas" panose="020B0609020204030204" charset="0"/>
                <a:ea typeface="华文楷体" panose="02010600040101010101" charset="-122"/>
                <a:cs typeface="Consolas" panose="020B0609020204030204" charset="0"/>
                <a:sym typeface="+mn-ea"/>
              </a:rPr>
              <a:t>    tcp_socket = socket.socket(socket.AF_INET, socket.SOCK_STREAM)  #创建一个tcp连接</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buClrTx/>
              <a:buSzTx/>
              <a:buNone/>
            </a:pPr>
            <a:r>
              <a:rPr lang="en-US" altLang="zh-CN" sz="1600" dirty="0">
                <a:latin typeface="Consolas" panose="020B0609020204030204" charset="0"/>
                <a:ea typeface="华文楷体" panose="02010600040101010101" charset="-122"/>
                <a:cs typeface="Consolas" panose="020B0609020204030204" charset="0"/>
                <a:sym typeface="+mn-ea"/>
              </a:rPr>
              <a:t>    server_addr = ("192.168.31.200", 9093)</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buClrTx/>
              <a:buSzTx/>
              <a:buNone/>
            </a:pPr>
            <a:r>
              <a:rPr lang="en-US" altLang="zh-CN" sz="1600" dirty="0">
                <a:latin typeface="Consolas" panose="020B0609020204030204" charset="0"/>
                <a:ea typeface="华文楷体" panose="02010600040101010101" charset="-122"/>
                <a:cs typeface="Consolas" panose="020B0609020204030204" charset="0"/>
                <a:sym typeface="+mn-ea"/>
              </a:rPr>
              <a:t>    tcp_socket.connect(server_addr)  #连接tcp服务器</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buClrTx/>
              <a:buSzTx/>
              <a:buNone/>
            </a:pPr>
            <a:r>
              <a:rPr lang="en-US" altLang="zh-CN" sz="1600" dirty="0">
                <a:latin typeface="Consolas" panose="020B0609020204030204" charset="0"/>
                <a:ea typeface="华文楷体" panose="02010600040101010101" charset="-122"/>
                <a:cs typeface="Consolas" panose="020B0609020204030204" charset="0"/>
                <a:sym typeface="+mn-ea"/>
              </a:rPr>
              <a:t>    send_data = "B1M1SetCmd;1;-8.750649;-233.727203;150.918655;-182.144135;1#"</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buClrTx/>
              <a:buSzTx/>
              <a:buNone/>
            </a:pPr>
            <a:r>
              <a:rPr lang="en-US" altLang="zh-CN" sz="1600" dirty="0">
                <a:latin typeface="Consolas" panose="020B0609020204030204" charset="0"/>
                <a:ea typeface="华文楷体" panose="02010600040101010101" charset="-122"/>
                <a:cs typeface="Consolas" panose="020B0609020204030204" charset="0"/>
                <a:sym typeface="+mn-ea"/>
              </a:rPr>
              <a:t>    tcp_socket.send(send_data.encode())  #发送指令</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buClrTx/>
              <a:buSzTx/>
              <a:buNone/>
            </a:pPr>
            <a:r>
              <a:rPr lang="en-US" altLang="zh-CN" sz="1600" dirty="0">
                <a:latin typeface="Consolas" panose="020B0609020204030204" charset="0"/>
                <a:ea typeface="华文楷体" panose="02010600040101010101" charset="-122"/>
                <a:cs typeface="Consolas" panose="020B0609020204030204" charset="0"/>
                <a:sym typeface="+mn-ea"/>
              </a:rPr>
              <a:t>    recvData = tcp_socket.recv(1024)  #接收返回的消息</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buClrTx/>
              <a:buSzTx/>
              <a:buNone/>
            </a:pPr>
            <a:r>
              <a:rPr lang="en-US" altLang="zh-CN" sz="1600" dirty="0">
                <a:latin typeface="Consolas" panose="020B0609020204030204" charset="0"/>
                <a:ea typeface="华文楷体" panose="02010600040101010101" charset="-122"/>
                <a:cs typeface="Consolas" panose="020B0609020204030204" charset="0"/>
                <a:sym typeface="+mn-ea"/>
              </a:rPr>
              <a:t>    print(recvData)</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buClrTx/>
              <a:buSzTx/>
              <a:buNone/>
            </a:pPr>
            <a:r>
              <a:rPr lang="en-US" altLang="zh-CN" sz="1600" dirty="0">
                <a:latin typeface="Consolas" panose="020B0609020204030204" charset="0"/>
                <a:ea typeface="华文楷体" panose="02010600040101010101" charset="-122"/>
                <a:cs typeface="Consolas" panose="020B0609020204030204" charset="0"/>
                <a:sym typeface="+mn-ea"/>
              </a:rPr>
              <a:t>    tcp_socket.close()  #关闭连接</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buClrTx/>
              <a:buSzTx/>
              <a:buNone/>
            </a:pPr>
            <a:r>
              <a:rPr lang="en-US" altLang="zh-CN" sz="1600" dirty="0">
                <a:latin typeface="Consolas" panose="020B0609020204030204" charset="0"/>
                <a:ea typeface="华文楷体" panose="02010600040101010101" charset="-122"/>
                <a:cs typeface="Consolas" panose="020B0609020204030204" charset="0"/>
                <a:sym typeface="+mn-ea"/>
              </a:rPr>
              <a:t>	</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buClrTx/>
              <a:buSzTx/>
              <a:buNone/>
            </a:pPr>
            <a:r>
              <a:rPr lang="en-US" altLang="zh-CN" sz="1600" dirty="0">
                <a:latin typeface="Consolas" panose="020B0609020204030204" charset="0"/>
                <a:ea typeface="华文楷体" panose="02010600040101010101" charset="-122"/>
                <a:cs typeface="Consolas" panose="020B0609020204030204" charset="0"/>
                <a:sym typeface="+mn-ea"/>
              </a:rPr>
              <a:t>if __name__ == "__main__":</a:t>
            </a:r>
            <a:endParaRPr lang="en-US" altLang="zh-CN" sz="1600" dirty="0">
              <a:latin typeface="Consolas" panose="020B0609020204030204" charset="0"/>
              <a:ea typeface="华文楷体" panose="02010600040101010101" charset="-122"/>
              <a:cs typeface="Consolas" panose="020B0609020204030204" charset="0"/>
              <a:sym typeface="+mn-ea"/>
            </a:endParaRPr>
          </a:p>
          <a:p>
            <a:pPr algn="l">
              <a:buClrTx/>
              <a:buSzTx/>
              <a:buNone/>
            </a:pPr>
            <a:r>
              <a:rPr lang="en-US" altLang="zh-CN" sz="1600" dirty="0">
                <a:latin typeface="Consolas" panose="020B0609020204030204" charset="0"/>
                <a:ea typeface="华文楷体" panose="02010600040101010101" charset="-122"/>
                <a:cs typeface="Consolas" panose="020B0609020204030204" charset="0"/>
                <a:sym typeface="+mn-ea"/>
              </a:rPr>
              <a:t>    main()</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5660390" cy="60007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l">
              <a:lnSpc>
                <a:spcPct val="130000"/>
              </a:lnSpc>
              <a:buClrTx/>
              <a:buSzTx/>
              <a:buNone/>
            </a:pPr>
            <a:r>
              <a:rPr 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6 </a:t>
            </a:r>
            <a:r>
              <a:rPr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比赛技巧与注意事项</a:t>
            </a:r>
            <a:endParaRPr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3" name="文本框 2"/>
          <p:cNvSpPr txBox="1"/>
          <p:nvPr/>
        </p:nvSpPr>
        <p:spPr>
          <a:xfrm>
            <a:off x="350520" y="890270"/>
            <a:ext cx="11551920" cy="5507990"/>
          </a:xfrm>
          <a:prstGeom prst="rect">
            <a:avLst/>
          </a:prstGeom>
          <a:noFill/>
          <a:ln>
            <a:noFill/>
          </a:ln>
        </p:spPr>
        <p:txBody>
          <a:bodyPr wrap="square" rtlCol="0">
            <a:spAutoFit/>
          </a:bodyPr>
          <a:p>
            <a:pPr algn="l"/>
            <a:r>
              <a:rPr lang="en-US" altLang="zh-CN" sz="1600" dirty="0" smtClean="0">
                <a:latin typeface="华文楷体" panose="02010600040101010101" charset="-122"/>
                <a:ea typeface="华文楷体" panose="02010600040101010101" charset="-122"/>
                <a:cs typeface="华文楷体" panose="02010600040101010101" charset="-122"/>
                <a:sym typeface="+mn-ea"/>
              </a:rPr>
              <a:t>1</a:t>
            </a:r>
            <a:r>
              <a:rPr lang="en-US" altLang="zh-CN" sz="1600" b="1" dirty="0" smtClean="0">
                <a:latin typeface="华文楷体" panose="02010600040101010101" charset="-122"/>
                <a:ea typeface="华文楷体" panose="02010600040101010101" charset="-122"/>
                <a:cs typeface="华文楷体" panose="02010600040101010101" charset="-122"/>
                <a:sym typeface="+mn-ea"/>
              </a:rPr>
              <a:t>.</a:t>
            </a:r>
            <a:r>
              <a:rPr lang="zh-CN" altLang="en-US" sz="1600" b="1" dirty="0" smtClean="0">
                <a:latin typeface="华文楷体" panose="02010600040101010101" charset="-122"/>
                <a:ea typeface="华文楷体" panose="02010600040101010101" charset="-122"/>
                <a:cs typeface="华文楷体" panose="02010600040101010101" charset="-122"/>
                <a:sym typeface="+mn-ea"/>
              </a:rPr>
              <a:t>机器抓取点的设置，应与物资放置台、收集箱保持一定的距离，避免碰撞。</a:t>
            </a:r>
            <a:endParaRPr lang="zh-CN" altLang="en-US" sz="1600" b="1"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latin typeface="华文楷体" panose="02010600040101010101" charset="-122"/>
                <a:ea typeface="华文楷体" panose="02010600040101010101" charset="-122"/>
                <a:cs typeface="华文楷体" panose="02010600040101010101" charset="-122"/>
                <a:sym typeface="+mn-ea"/>
              </a:rPr>
              <a:t>由于机器后方属于雷达盲区，导航可能存在一些误差，宁可远一点，再通过后期调整，也好过直接碰撞盲盒码放台、打包箱。如果对场地造成严重影响，裁判是有权终止该队比赛的。</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b="1" dirty="0" smtClean="0">
                <a:latin typeface="华文楷体" panose="02010600040101010101" charset="-122"/>
                <a:ea typeface="华文楷体" panose="02010600040101010101" charset="-122"/>
                <a:cs typeface="华文楷体" panose="02010600040101010101" charset="-122"/>
                <a:sym typeface="+mn-ea"/>
              </a:rPr>
              <a:t>2.</a:t>
            </a:r>
            <a:r>
              <a:rPr lang="zh-CN" altLang="en-US" sz="1600" b="1" dirty="0" smtClean="0">
                <a:latin typeface="华文楷体" panose="02010600040101010101" charset="-122"/>
                <a:ea typeface="华文楷体" panose="02010600040101010101" charset="-122"/>
                <a:cs typeface="华文楷体" panose="02010600040101010101" charset="-122"/>
                <a:sym typeface="+mn-ea"/>
              </a:rPr>
              <a:t>建图时尽量将场地的所有物体都建进地图中，每个打包箱尽量能够新建完整。</a:t>
            </a:r>
            <a:endParaRPr lang="zh-CN" altLang="en-US" sz="1600" b="1"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latin typeface="华文楷体" panose="02010600040101010101" charset="-122"/>
                <a:ea typeface="华文楷体" panose="02010600040101010101" charset="-122"/>
                <a:cs typeface="华文楷体" panose="02010600040101010101" charset="-122"/>
                <a:sym typeface="+mn-ea"/>
              </a:rPr>
              <a:t>因为机器的雷达安装位置在前方，只能看到前方</a:t>
            </a:r>
            <a:r>
              <a:rPr lang="en-US" altLang="zh-CN" sz="1600" dirty="0" smtClean="0">
                <a:latin typeface="华文楷体" panose="02010600040101010101" charset="-122"/>
                <a:ea typeface="华文楷体" panose="02010600040101010101" charset="-122"/>
                <a:cs typeface="华文楷体" panose="02010600040101010101" charset="-122"/>
                <a:sym typeface="+mn-ea"/>
              </a:rPr>
              <a:t>180</a:t>
            </a:r>
            <a:r>
              <a:rPr lang="zh-CN" altLang="en-US" sz="1600" dirty="0" smtClean="0">
                <a:latin typeface="华文楷体" panose="02010600040101010101" charset="-122"/>
                <a:ea typeface="华文楷体" panose="02010600040101010101" charset="-122"/>
                <a:cs typeface="华文楷体" panose="02010600040101010101" charset="-122"/>
                <a:sym typeface="+mn-ea"/>
              </a:rPr>
              <a:t>度，所以如果打包箱未建到地图中去，在导航规划时则很有可能会发送碰撞。</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b="1" dirty="0" smtClean="0">
                <a:latin typeface="华文楷体" panose="02010600040101010101" charset="-122"/>
                <a:ea typeface="华文楷体" panose="02010600040101010101" charset="-122"/>
                <a:cs typeface="华文楷体" panose="02010600040101010101" charset="-122"/>
                <a:sym typeface="+mn-ea"/>
              </a:rPr>
              <a:t>3.</a:t>
            </a:r>
            <a:r>
              <a:rPr lang="zh-CN" altLang="en-US" sz="1600" b="1" dirty="0" smtClean="0">
                <a:latin typeface="华文楷体" panose="02010600040101010101" charset="-122"/>
                <a:ea typeface="华文楷体" panose="02010600040101010101" charset="-122"/>
                <a:cs typeface="华文楷体" panose="02010600040101010101" charset="-122"/>
                <a:sym typeface="+mn-ea"/>
              </a:rPr>
              <a:t>机器的线路连接应保持稳固。</a:t>
            </a:r>
            <a:endParaRPr lang="en-US" altLang="zh-CN" sz="1600" b="1"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latin typeface="华文楷体" panose="02010600040101010101" charset="-122"/>
                <a:ea typeface="华文楷体" panose="02010600040101010101" charset="-122"/>
                <a:cs typeface="华文楷体" panose="02010600040101010101" charset="-122"/>
                <a:sym typeface="+mn-ea"/>
              </a:rPr>
              <a:t>上场前请确认机器的接线牢固，必要时可以选择</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扎带捆绑</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粘贴</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打胶</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等方式固定可能出现松动的接线。</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b="1" dirty="0" smtClean="0">
                <a:latin typeface="华文楷体" panose="02010600040101010101" charset="-122"/>
                <a:ea typeface="华文楷体" panose="02010600040101010101" charset="-122"/>
                <a:cs typeface="华文楷体" panose="02010600040101010101" charset="-122"/>
                <a:sym typeface="+mn-ea"/>
              </a:rPr>
              <a:t>4.</a:t>
            </a:r>
            <a:r>
              <a:rPr lang="zh-CN" altLang="en-US" sz="1600" b="1" dirty="0" smtClean="0">
                <a:latin typeface="华文楷体" panose="02010600040101010101" charset="-122"/>
                <a:ea typeface="华文楷体" panose="02010600040101010101" charset="-122"/>
                <a:cs typeface="华文楷体" panose="02010600040101010101" charset="-122"/>
                <a:sym typeface="+mn-ea"/>
              </a:rPr>
              <a:t>机器与机械臂的连线要注意不要被缠绕、扯住。</a:t>
            </a:r>
            <a:endParaRPr lang="en-US" altLang="zh-CN" sz="1600" b="1"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latin typeface="华文楷体" panose="02010600040101010101" charset="-122"/>
                <a:ea typeface="华文楷体" panose="02010600040101010101" charset="-122"/>
                <a:cs typeface="华文楷体" panose="02010600040101010101" charset="-122"/>
                <a:sym typeface="+mn-ea"/>
              </a:rPr>
              <a:t>确认</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连接气泵与吸盘的胶管</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和</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连接摄像头和小车的</a:t>
            </a:r>
            <a:r>
              <a:rPr lang="en-US" altLang="zh-CN" sz="1600" dirty="0" smtClean="0">
                <a:latin typeface="华文楷体" panose="02010600040101010101" charset="-122"/>
                <a:ea typeface="华文楷体" panose="02010600040101010101" charset="-122"/>
                <a:cs typeface="华文楷体" panose="02010600040101010101" charset="-122"/>
                <a:sym typeface="+mn-ea"/>
              </a:rPr>
              <a:t>usb</a:t>
            </a:r>
            <a:r>
              <a:rPr lang="zh-CN" altLang="en-US" sz="1600" dirty="0" smtClean="0">
                <a:latin typeface="华文楷体" panose="02010600040101010101" charset="-122"/>
                <a:ea typeface="华文楷体" panose="02010600040101010101" charset="-122"/>
                <a:cs typeface="华文楷体" panose="02010600040101010101" charset="-122"/>
                <a:sym typeface="+mn-ea"/>
              </a:rPr>
              <a:t>线</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接线合理，确保</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机械臂在旋转的过程中不会被它们所缠住</a:t>
            </a:r>
            <a:r>
              <a:rPr lang="en-US" altLang="zh-CN" sz="1600" dirty="0" smtClean="0">
                <a:latin typeface="华文楷体" panose="02010600040101010101" charset="-122"/>
                <a:ea typeface="华文楷体" panose="02010600040101010101" charset="-122"/>
                <a:cs typeface="华文楷体" panose="02010600040101010101" charset="-122"/>
                <a:sym typeface="+mn-ea"/>
              </a:rPr>
              <a:t>] + [</a:t>
            </a:r>
            <a:r>
              <a:rPr lang="zh-CN" altLang="en-US" sz="1600" dirty="0" smtClean="0">
                <a:latin typeface="华文楷体" panose="02010600040101010101" charset="-122"/>
                <a:ea typeface="华文楷体" panose="02010600040101010101" charset="-122"/>
                <a:cs typeface="华文楷体" panose="02010600040101010101" charset="-122"/>
                <a:sym typeface="+mn-ea"/>
              </a:rPr>
              <a:t>机械臂在旋转的过程中摄像头那头</a:t>
            </a:r>
            <a:r>
              <a:rPr lang="en-US" altLang="zh-CN" sz="1600" dirty="0" smtClean="0">
                <a:latin typeface="华文楷体" panose="02010600040101010101" charset="-122"/>
                <a:ea typeface="华文楷体" panose="02010600040101010101" charset="-122"/>
                <a:cs typeface="华文楷体" panose="02010600040101010101" charset="-122"/>
                <a:sym typeface="+mn-ea"/>
              </a:rPr>
              <a:t>micro</a:t>
            </a:r>
            <a:r>
              <a:rPr lang="zh-CN" altLang="en-US" sz="1600" dirty="0" smtClean="0">
                <a:latin typeface="华文楷体" panose="02010600040101010101" charset="-122"/>
                <a:ea typeface="华文楷体" panose="02010600040101010101" charset="-122"/>
                <a:cs typeface="华文楷体" panose="02010600040101010101" charset="-122"/>
                <a:sym typeface="+mn-ea"/>
              </a:rPr>
              <a:t>接口不会被拽动</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r>
              <a:rPr lang="zh-CN" altLang="en-US" sz="1600" dirty="0" smtClean="0">
                <a:latin typeface="华文楷体" panose="02010600040101010101" charset="-122"/>
                <a:ea typeface="华文楷体" panose="02010600040101010101" charset="-122"/>
                <a:cs typeface="华文楷体" panose="02010600040101010101" charset="-122"/>
                <a:sym typeface="+mn-ea"/>
              </a:rPr>
              <a:t>。</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b="1" dirty="0" smtClean="0">
                <a:latin typeface="华文楷体" panose="02010600040101010101" charset="-122"/>
                <a:ea typeface="华文楷体" panose="02010600040101010101" charset="-122"/>
                <a:cs typeface="华文楷体" panose="02010600040101010101" charset="-122"/>
                <a:sym typeface="+mn-ea"/>
              </a:rPr>
              <a:t>5.</a:t>
            </a:r>
            <a:r>
              <a:rPr lang="zh-CN" altLang="en-US" sz="1600" b="1" dirty="0" smtClean="0">
                <a:latin typeface="华文楷体" panose="02010600040101010101" charset="-122"/>
                <a:ea typeface="华文楷体" panose="02010600040101010101" charset="-122"/>
                <a:cs typeface="华文楷体" panose="02010600040101010101" charset="-122"/>
                <a:sym typeface="+mn-ea"/>
              </a:rPr>
              <a:t>机械臂的状态灯变红时，需要重新拔插机械臂的电源线，然后重启</a:t>
            </a:r>
            <a:r>
              <a:rPr lang="en-US" altLang="zh-CN" sz="1600" b="1" dirty="0" smtClean="0">
                <a:latin typeface="华文楷体" panose="02010600040101010101" charset="-122"/>
                <a:ea typeface="华文楷体" panose="02010600040101010101" charset="-122"/>
                <a:cs typeface="华文楷体" panose="02010600040101010101" charset="-122"/>
                <a:sym typeface="+mn-ea"/>
              </a:rPr>
              <a:t>LEO</a:t>
            </a:r>
            <a:r>
              <a:rPr lang="zh-CN" altLang="en-US" sz="1600" b="1" dirty="0" smtClean="0">
                <a:latin typeface="华文楷体" panose="02010600040101010101" charset="-122"/>
                <a:ea typeface="华文楷体" panose="02010600040101010101" charset="-122"/>
                <a:cs typeface="华文楷体" panose="02010600040101010101" charset="-122"/>
                <a:sym typeface="+mn-ea"/>
              </a:rPr>
              <a:t>驱动并归零，否则无法正常操作。</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b="1" dirty="0" smtClean="0">
                <a:latin typeface="华文楷体" panose="02010600040101010101" charset="-122"/>
                <a:ea typeface="华文楷体" panose="02010600040101010101" charset="-122"/>
                <a:cs typeface="华文楷体" panose="02010600040101010101" charset="-122"/>
                <a:sym typeface="+mn-ea"/>
              </a:rPr>
              <a:t>*6.</a:t>
            </a:r>
            <a:r>
              <a:rPr lang="zh-CN" altLang="en-US" sz="1600" b="1" dirty="0" smtClean="0">
                <a:latin typeface="华文楷体" panose="02010600040101010101" charset="-122"/>
                <a:ea typeface="华文楷体" panose="02010600040101010101" charset="-122"/>
                <a:cs typeface="华文楷体" panose="02010600040101010101" charset="-122"/>
                <a:sym typeface="+mn-ea"/>
              </a:rPr>
              <a:t>注意，因设备出现问题导致无法比赛是不能够申请重赛或另外更换比赛上场顺序的，所以一定要在上场前确认设备是正常的。</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r>
              <a:rPr lang="en-US" altLang="zh-CN" sz="1600" b="1" dirty="0" smtClean="0">
                <a:latin typeface="华文楷体" panose="02010600040101010101" charset="-122"/>
                <a:ea typeface="华文楷体" panose="02010600040101010101" charset="-122"/>
                <a:cs typeface="华文楷体" panose="02010600040101010101" charset="-122"/>
                <a:sym typeface="+mn-ea"/>
              </a:rPr>
              <a:t>*7.</a:t>
            </a:r>
            <a:r>
              <a:rPr lang="zh-CN" altLang="en-US" sz="1600" b="1" dirty="0" smtClean="0">
                <a:latin typeface="华文楷体" panose="02010600040101010101" charset="-122"/>
                <a:ea typeface="华文楷体" panose="02010600040101010101" charset="-122"/>
                <a:cs typeface="华文楷体" panose="02010600040101010101" charset="-122"/>
                <a:sym typeface="+mn-ea"/>
              </a:rPr>
              <a:t>答辩部分（有可能）。</a:t>
            </a:r>
            <a:endParaRPr lang="zh-CN" altLang="en-US" sz="1600" b="1" dirty="0" smtClean="0">
              <a:latin typeface="华文楷体" panose="02010600040101010101" charset="-122"/>
              <a:ea typeface="华文楷体" panose="02010600040101010101" charset="-122"/>
              <a:cs typeface="华文楷体" panose="02010600040101010101" charset="-122"/>
              <a:sym typeface="+mn-ea"/>
            </a:endParaRPr>
          </a:p>
          <a:p>
            <a:pPr algn="l"/>
            <a:r>
              <a:rPr lang="zh-CN" altLang="en-US" sz="1600" dirty="0" smtClean="0">
                <a:latin typeface="华文楷体" panose="02010600040101010101" charset="-122"/>
                <a:ea typeface="华文楷体" panose="02010600040101010101" charset="-122"/>
                <a:cs typeface="华文楷体" panose="02010600040101010101" charset="-122"/>
                <a:sym typeface="+mn-ea"/>
              </a:rPr>
              <a:t>参赛选手除了能够编程实现比赛外，可能还需要有一定的答辩能力（同分的队伍可能通过答辩等方式来确定最终成绩）。队伍中至少有一位选手需要对功能的实现流程和相关理论了如指掌，有良好的文档总结习惯，并且能够表述出来，这样才能避免答辩分数过低，影响了最终的比赛成绩。</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矩形 29"/>
          <p:cNvSpPr/>
          <p:nvPr/>
        </p:nvSpPr>
        <p:spPr>
          <a:xfrm>
            <a:off x="0" y="0"/>
            <a:ext cx="12192000" cy="3429000"/>
          </a:xfrm>
          <a:prstGeom prst="rect">
            <a:avLst/>
          </a:prstGeom>
          <a:solidFill>
            <a:srgbClr val="0E4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0" y="3429000"/>
            <a:ext cx="12192000" cy="3429000"/>
          </a:xfrm>
          <a:prstGeom prst="rect">
            <a:avLst/>
          </a:prstGeom>
          <a:solidFill>
            <a:srgbClr val="BDDC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p:cNvSpPr/>
          <p:nvPr/>
        </p:nvSpPr>
        <p:spPr>
          <a:xfrm>
            <a:off x="172810" y="191859"/>
            <a:ext cx="11846379" cy="6474279"/>
          </a:xfrm>
          <a:prstGeom prst="roundRect">
            <a:avLst>
              <a:gd name="adj" fmla="val 4292"/>
            </a:avLst>
          </a:prstGeom>
          <a:solidFill>
            <a:schemeClr val="bg1"/>
          </a:solidFill>
          <a:ln>
            <a:noFill/>
          </a:ln>
          <a:effectLst>
            <a:outerShdw blurRad="635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18" name="PA_文本框 2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txBox="1"/>
          <p:nvPr>
            <p:custDataLst>
              <p:tags r:id="rId1"/>
            </p:custDataLst>
          </p:nvPr>
        </p:nvSpPr>
        <p:spPr>
          <a:xfrm>
            <a:off x="182001" y="1916021"/>
            <a:ext cx="11827994" cy="1531620"/>
          </a:xfrm>
          <a:prstGeom prst="rect">
            <a:avLst/>
          </a:prstGeom>
          <a:noFill/>
        </p:spPr>
        <p:txBody>
          <a:bodyPr wrap="square" rtlCol="0">
            <a:spAutoFit/>
          </a:bodyPr>
          <a:lstStyle>
            <a:defPPr>
              <a:defRPr lang="zh-CN"/>
            </a:defPPr>
            <a:lvl1pPr algn="ctr">
              <a:lnSpc>
                <a:spcPct val="130000"/>
              </a:lnSpc>
              <a:defRPr sz="5400">
                <a:solidFill>
                  <a:srgbClr val="255580"/>
                </a:solidFill>
                <a:latin typeface="迷你简菱心" panose="02010609000101010101" pitchFamily="49" charset="-122"/>
                <a:ea typeface="迷你简菱心" panose="02010609000101010101" pitchFamily="49" charset="-122"/>
              </a:defRPr>
            </a:lvl1pPr>
          </a:lstStyle>
          <a:p>
            <a:pPr lvl="0">
              <a:defRPr/>
            </a:pPr>
            <a:r>
              <a:rPr lang="zh-CN" altLang="en-US" sz="7200" dirty="0">
                <a:solidFill>
                  <a:srgbClr val="325B7F"/>
                </a:solidFill>
                <a:latin typeface="思源黑体" panose="020B0500000000000000" pitchFamily="34" charset="-122"/>
                <a:ea typeface="思源黑体" panose="020B0500000000000000" pitchFamily="34" charset="-122"/>
                <a:cs typeface="+mn-ea"/>
                <a:sym typeface="思源黑体" panose="020B0500000000000000" pitchFamily="34" charset="-122"/>
              </a:rPr>
              <a:t>本次培训结束，谢谢大家</a:t>
            </a:r>
            <a:endParaRPr lang="zh-CN" altLang="en-US" sz="7200" dirty="0">
              <a:solidFill>
                <a:srgbClr val="325B7F"/>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19" name="矩形 18"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p:nvPr/>
        </p:nvSpPr>
        <p:spPr>
          <a:xfrm>
            <a:off x="3065277" y="3433309"/>
            <a:ext cx="6070218" cy="337185"/>
          </a:xfrm>
          <a:prstGeom prst="rect">
            <a:avLst/>
          </a:prstGeom>
        </p:spPr>
        <p:txBody>
          <a:bodyPr wrap="square">
            <a:spAutoFit/>
          </a:bodyPr>
          <a:lstStyle/>
          <a:p>
            <a:pPr algn="ctr"/>
            <a:r>
              <a:rPr lang="en-US" altLang="zh-CN" sz="1600" i="1" dirty="0">
                <a:solidFill>
                  <a:schemeClr val="tx1">
                    <a:lumMod val="50000"/>
                    <a:lumOff val="50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Thank you for listening</a:t>
            </a:r>
            <a:r>
              <a:rPr lang="zh-CN" altLang="en-US" sz="1600" i="1" dirty="0">
                <a:solidFill>
                  <a:schemeClr val="tx1">
                    <a:lumMod val="50000"/>
                    <a:lumOff val="50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a:t>
            </a:r>
            <a:endParaRPr lang="zh-CN" altLang="en-US" sz="1600" i="1" dirty="0">
              <a:solidFill>
                <a:schemeClr val="tx1">
                  <a:lumMod val="50000"/>
                  <a:lumOff val="50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grpSp>
        <p:nvGrpSpPr>
          <p:cNvPr id="23" name="组合 22"/>
          <p:cNvGrpSpPr/>
          <p:nvPr/>
        </p:nvGrpSpPr>
        <p:grpSpPr>
          <a:xfrm>
            <a:off x="3470555" y="4793631"/>
            <a:ext cx="5250889" cy="382068"/>
            <a:chOff x="3548596" y="4873761"/>
            <a:chExt cx="5250889" cy="382068"/>
          </a:xfrm>
        </p:grpSpPr>
        <p:sp>
          <p:nvSpPr>
            <p:cNvPr id="24" name="PA_任意多边形 30"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p:nvPr>
              <p:custDataLst>
                <p:tags r:id="rId2"/>
              </p:custDataLst>
            </p:nvPr>
          </p:nvSpPr>
          <p:spPr>
            <a:xfrm>
              <a:off x="3548596" y="5059717"/>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rgbClr val="32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220F"/>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25" name="PA_任意多边形 31" descr="e7d195523061f1c07f83f732a5522b9b3ebe164d7250580aEF66DE1A1ABCD1416532D3433F8BE1C4DD26AF8C595CA3B8FBFFDC471B28313D41FC0B29AEB12651AEAC05881CD0265D4CB30185DEC2EB287A3DCBE2E99F13933C1E803DDF331C0150FEA0675F290631D1EDC3C927CD0AA74DD8F417A5B73495B4C9A5AA47CFEB588A1D25B820586C98"/>
            <p:cNvSpPr/>
            <p:nvPr>
              <p:custDataLst>
                <p:tags r:id="rId3"/>
              </p:custDataLst>
            </p:nvPr>
          </p:nvSpPr>
          <p:spPr>
            <a:xfrm>
              <a:off x="7669932" y="5059717"/>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noFill/>
            <a:ln>
              <a:solidFill>
                <a:srgbClr val="32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220F"/>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sp>
          <p:nvSpPr>
            <p:cNvPr id="26" name="矩形: 圆角 25"/>
            <p:cNvSpPr/>
            <p:nvPr/>
          </p:nvSpPr>
          <p:spPr>
            <a:xfrm>
              <a:off x="4314713" y="4873761"/>
              <a:ext cx="3401042" cy="382068"/>
            </a:xfrm>
            <a:prstGeom prst="roundRect">
              <a:avLst>
                <a:gd name="adj" fmla="val 32163"/>
              </a:avLst>
            </a:prstGeom>
            <a:solidFill>
              <a:srgbClr val="335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EAI</a:t>
              </a:r>
              <a:r>
                <a:rPr lang="zh-CN" altLang="en-US" dirty="0">
                  <a:solidFill>
                    <a:schemeClr val="bg1"/>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科技</a:t>
              </a:r>
              <a:r>
                <a:rPr lang="en-US" altLang="zh-CN" dirty="0">
                  <a:solidFill>
                    <a:schemeClr val="bg1"/>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a:t>
              </a:r>
              <a:r>
                <a:rPr lang="zh-CN" altLang="en-US" dirty="0">
                  <a:solidFill>
                    <a:schemeClr val="bg1"/>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越登智能</a:t>
              </a:r>
              <a:endParaRPr lang="zh-CN" altLang="en-US" dirty="0">
                <a:solidFill>
                  <a:schemeClr val="bg1"/>
                </a:solidFill>
                <a:latin typeface="思源黑体" panose="020B0500000000000000" pitchFamily="34" charset="-122"/>
                <a:ea typeface="思源黑体" panose="020B0500000000000000" pitchFamily="34" charset="-122"/>
                <a:cs typeface="+mn-ea"/>
                <a:sym typeface="思源黑体" panose="020B0500000000000000" pitchFamily="34" charset="-122"/>
              </a:endParaRPr>
            </a:p>
          </p:txBody>
        </p:sp>
      </p:grpSp>
      <p:sp>
        <p:nvSpPr>
          <p:cNvPr id="28" name="文本框 27"/>
          <p:cNvSpPr txBox="1"/>
          <p:nvPr/>
        </p:nvSpPr>
        <p:spPr>
          <a:xfrm>
            <a:off x="3324860" y="823595"/>
            <a:ext cx="5542280" cy="650875"/>
          </a:xfrm>
          <a:prstGeom prst="rect">
            <a:avLst/>
          </a:prstGeom>
          <a:noFill/>
        </p:spPr>
        <p:txBody>
          <a:bodyPr wrap="square" rtlCol="0">
            <a:spAutoFit/>
          </a:bodyPr>
          <a:lstStyle/>
          <a:p>
            <a:pPr algn="ctr">
              <a:lnSpc>
                <a:spcPct val="130000"/>
              </a:lnSpc>
            </a:pPr>
            <a:r>
              <a:rPr lang="zh-CN" altLang="en-US" sz="2800" dirty="0">
                <a:solidFill>
                  <a:srgbClr val="395E7F"/>
                </a:solidFill>
                <a:latin typeface="华文楷体" panose="02010600040101010101" charset="-122"/>
                <a:ea typeface="华文楷体" panose="02010600040101010101" charset="-122"/>
                <a:sym typeface="思源黑体" panose="020B0500000000000000" pitchFamily="34" charset="-122"/>
              </a:rPr>
              <a:t>中国机器人及人工智能大赛</a:t>
            </a:r>
            <a:endParaRPr lang="zh-CN" altLang="en-US" sz="2800" dirty="0">
              <a:solidFill>
                <a:srgbClr val="395E7F"/>
              </a:solidFill>
              <a:latin typeface="思源黑体" panose="020B0500000000000000" pitchFamily="34" charset="-122"/>
              <a:ea typeface="思源黑体" panose="020B0500000000000000" pitchFamily="34" charset="-122"/>
              <a:sym typeface="思源黑体" panose="020B0500000000000000" pitchFamily="34" charset="-122"/>
            </a:endParaRPr>
          </a:p>
        </p:txBody>
      </p:sp>
      <p:sp>
        <p:nvSpPr>
          <p:cNvPr id="3" name="文本框 2"/>
          <p:cNvSpPr txBox="1"/>
          <p:nvPr/>
        </p:nvSpPr>
        <p:spPr>
          <a:xfrm>
            <a:off x="2197100" y="5873115"/>
            <a:ext cx="7806690" cy="410845"/>
          </a:xfrm>
          <a:prstGeom prst="rect">
            <a:avLst/>
          </a:prstGeom>
          <a:noFill/>
        </p:spPr>
        <p:txBody>
          <a:bodyPr wrap="none" rtlCol="0">
            <a:spAutoFit/>
          </a:bodyPr>
          <a:p>
            <a:pPr algn="l">
              <a:lnSpc>
                <a:spcPct val="130000"/>
              </a:lnSpc>
            </a:pPr>
            <a:r>
              <a:rPr lang="zh-CN" altLang="en-US" sz="1600" dirty="0" smtClean="0">
                <a:latin typeface="华文楷体" panose="02010600040101010101" charset="-122"/>
                <a:ea typeface="华文楷体" panose="02010600040101010101" charset="-122"/>
                <a:cs typeface="华文楷体" panose="02010600040101010101" charset="-122"/>
              </a:rPr>
              <a:t>培训资料</a:t>
            </a:r>
            <a:r>
              <a:rPr lang="en-US" altLang="zh-CN" sz="1600" dirty="0" smtClean="0">
                <a:latin typeface="华文楷体" panose="02010600040101010101" charset="-122"/>
                <a:ea typeface="华文楷体" panose="02010600040101010101" charset="-122"/>
                <a:cs typeface="华文楷体" panose="02010600040101010101" charset="-122"/>
              </a:rPr>
              <a:t>链接：https://pan.baidu.com/s/144qq3xPi6SuZieiCzPRuHg 	提取码：eai8  </a:t>
            </a:r>
            <a:endParaRPr lang="en-US" altLang="zh-CN" sz="1600" dirty="0" smtClean="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868426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defTabSz="914400">
              <a:lnSpc>
                <a:spcPct val="130000"/>
              </a:lnSpc>
              <a:spcBef>
                <a:spcPct val="20000"/>
              </a:spcBef>
              <a:buClrTx/>
              <a:buSzTx/>
              <a:buNone/>
            </a:pPr>
            <a:r>
              <a:rPr 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附录</a:t>
            </a: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1.1</a:t>
            </a:r>
            <a:endPar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2" name="文本框 1"/>
          <p:cNvSpPr txBox="1"/>
          <p:nvPr/>
        </p:nvSpPr>
        <p:spPr>
          <a:xfrm>
            <a:off x="533400" y="922020"/>
            <a:ext cx="10768330" cy="4276725"/>
          </a:xfrm>
          <a:prstGeom prst="rect">
            <a:avLst/>
          </a:prstGeom>
          <a:noFill/>
        </p:spPr>
        <p:txBody>
          <a:bodyPr wrap="square" rtlCol="0">
            <a:spAutoFit/>
          </a:bodyPr>
          <a:p>
            <a:pPr algn="l"/>
            <a:r>
              <a:rPr lang="zh-CN" altLang="en-US" sz="1600">
                <a:latin typeface="华文楷体" panose="02010600040101010101" charset="-122"/>
                <a:ea typeface="华文楷体" panose="02010600040101010101" charset="-122"/>
                <a:cs typeface="华文楷体" panose="02010600040101010101" charset="-122"/>
                <a:sym typeface="+mn-ea"/>
              </a:rPr>
              <a:t>关于</a:t>
            </a:r>
            <a:r>
              <a:rPr lang="en-US" altLang="zh-CN" sz="1600">
                <a:latin typeface="华文楷体" panose="02010600040101010101" charset="-122"/>
                <a:ea typeface="华文楷体" panose="02010600040101010101" charset="-122"/>
                <a:cs typeface="华文楷体" panose="02010600040101010101" charset="-122"/>
                <a:sym typeface="+mn-ea"/>
              </a:rPr>
              <a:t>moveit_ws</a:t>
            </a:r>
            <a:r>
              <a:rPr lang="zh-CN" altLang="en-US" sz="1600">
                <a:latin typeface="华文楷体" panose="02010600040101010101" charset="-122"/>
                <a:ea typeface="华文楷体" panose="02010600040101010101" charset="-122"/>
                <a:cs typeface="华文楷体" panose="02010600040101010101" charset="-122"/>
                <a:sym typeface="+mn-ea"/>
              </a:rPr>
              <a:t>工程的分析：</a:t>
            </a:r>
            <a:endParaRPr lang="zh-CN" altLang="en-US" sz="1600">
              <a:latin typeface="华文楷体" panose="02010600040101010101" charset="-122"/>
              <a:ea typeface="华文楷体" panose="02010600040101010101" charset="-122"/>
              <a:cs typeface="华文楷体" panose="02010600040101010101" charset="-122"/>
              <a:sym typeface="+mn-ea"/>
            </a:endParaRPr>
          </a:p>
          <a:p>
            <a:pPr lvl="1" algn="l"/>
            <a:r>
              <a:rPr lang="zh-CN" altLang="en-US" sz="1600">
                <a:latin typeface="华文楷体" panose="02010600040101010101" charset="-122"/>
                <a:ea typeface="华文楷体" panose="02010600040101010101" charset="-122"/>
                <a:cs typeface="华文楷体" panose="02010600040101010101" charset="-122"/>
                <a:sym typeface="+mn-ea"/>
              </a:rPr>
              <a:t>moveit_ws 工程中：    </a:t>
            </a:r>
            <a:endParaRPr lang="zh-CN" altLang="en-US" sz="1600">
              <a:latin typeface="华文楷体" panose="02010600040101010101" charset="-122"/>
              <a:ea typeface="华文楷体" panose="02010600040101010101" charset="-122"/>
              <a:cs typeface="华文楷体" panose="02010600040101010101" charset="-122"/>
            </a:endParaRPr>
          </a:p>
          <a:p>
            <a:pPr lvl="1" algn="l"/>
            <a:r>
              <a:rPr lang="zh-CN" altLang="en-US" sz="1600">
                <a:latin typeface="华文楷体" panose="02010600040101010101" charset="-122"/>
                <a:ea typeface="华文楷体" panose="02010600040101010101" charset="-122"/>
                <a:cs typeface="华文楷体" panose="02010600040101010101" charset="-122"/>
                <a:sym typeface="+mn-ea"/>
              </a:rPr>
              <a:t>├── apriltag_ros-master  //apriltag 算法ros 包</a:t>
            </a:r>
            <a:r>
              <a:rPr lang="en-US" altLang="zh-CN" sz="1600">
                <a:latin typeface="华文楷体" panose="02010600040101010101" charset="-122"/>
                <a:ea typeface="华文楷体" panose="02010600040101010101" charset="-122"/>
                <a:cs typeface="华文楷体" panose="02010600040101010101" charset="-122"/>
                <a:sym typeface="+mn-ea"/>
              </a:rPr>
              <a:t> </a:t>
            </a:r>
            <a:endParaRPr lang="zh-CN" altLang="en-US" sz="1600">
              <a:latin typeface="华文楷体" panose="02010600040101010101" charset="-122"/>
              <a:ea typeface="华文楷体" panose="02010600040101010101" charset="-122"/>
              <a:cs typeface="华文楷体" panose="02010600040101010101" charset="-122"/>
            </a:endParaRPr>
          </a:p>
          <a:p>
            <a:pPr lvl="1" algn="l"/>
            <a:r>
              <a:rPr lang="zh-CN" altLang="en-US" sz="1600">
                <a:latin typeface="华文楷体" panose="02010600040101010101" charset="-122"/>
                <a:ea typeface="华文楷体" panose="02010600040101010101" charset="-122"/>
                <a:cs typeface="华文楷体" panose="02010600040101010101" charset="-122"/>
                <a:sym typeface="+mn-ea"/>
              </a:rPr>
              <a:t>│   ├── apriltag_ros</a:t>
            </a:r>
            <a:endParaRPr lang="zh-CN" altLang="en-US" sz="1600">
              <a:latin typeface="华文楷体" panose="02010600040101010101" charset="-122"/>
              <a:ea typeface="华文楷体" panose="02010600040101010101" charset="-122"/>
              <a:cs typeface="华文楷体" panose="02010600040101010101" charset="-122"/>
            </a:endParaRPr>
          </a:p>
          <a:p>
            <a:pPr lvl="1" algn="l"/>
            <a:r>
              <a:rPr lang="zh-CN" altLang="en-US" sz="1600">
                <a:latin typeface="华文楷体" panose="02010600040101010101" charset="-122"/>
                <a:ea typeface="华文楷体" panose="02010600040101010101" charset="-122"/>
                <a:cs typeface="华文楷体" panose="02010600040101010101" charset="-122"/>
                <a:sym typeface="+mn-ea"/>
              </a:rPr>
              <a:t>│   │   ├── config</a:t>
            </a:r>
            <a:r>
              <a:rPr lang="en-US" altLang="zh-CN" sz="1600">
                <a:latin typeface="华文楷体" panose="02010600040101010101" charset="-122"/>
                <a:ea typeface="华文楷体" panose="02010600040101010101" charset="-122"/>
                <a:cs typeface="华文楷体" panose="02010600040101010101" charset="-122"/>
                <a:sym typeface="+mn-ea"/>
              </a:rPr>
              <a:t>  //</a:t>
            </a:r>
            <a:r>
              <a:rPr lang="zh-CN" altLang="en-US" sz="1600">
                <a:latin typeface="华文楷体" panose="02010600040101010101" charset="-122"/>
                <a:ea typeface="华文楷体" panose="02010600040101010101" charset="-122"/>
                <a:cs typeface="华文楷体" panose="02010600040101010101" charset="-122"/>
                <a:sym typeface="+mn-ea"/>
              </a:rPr>
              <a:t>参数配置</a:t>
            </a:r>
            <a:r>
              <a:rPr lang="en-US" altLang="zh-CN" sz="1600">
                <a:latin typeface="华文楷体" panose="02010600040101010101" charset="-122"/>
                <a:ea typeface="华文楷体" panose="02010600040101010101" charset="-122"/>
                <a:cs typeface="华文楷体" panose="02010600040101010101" charset="-122"/>
                <a:sym typeface="+mn-ea"/>
              </a:rPr>
              <a:t>,</a:t>
            </a:r>
            <a:r>
              <a:rPr lang="zh-CN" altLang="en-US" sz="1600">
                <a:latin typeface="华文楷体" panose="02010600040101010101" charset="-122"/>
                <a:ea typeface="华文楷体" panose="02010600040101010101" charset="-122"/>
                <a:cs typeface="华文楷体" panose="02010600040101010101" charset="-122"/>
                <a:sym typeface="+mn-ea"/>
              </a:rPr>
              <a:t>通常无需改动   </a:t>
            </a:r>
            <a:endParaRPr lang="zh-CN" altLang="en-US" sz="1600">
              <a:latin typeface="华文楷体" panose="02010600040101010101" charset="-122"/>
              <a:ea typeface="华文楷体" panose="02010600040101010101" charset="-122"/>
              <a:cs typeface="华文楷体" panose="02010600040101010101" charset="-122"/>
              <a:sym typeface="+mn-ea"/>
            </a:endParaRPr>
          </a:p>
          <a:p>
            <a:pPr lvl="1" algn="l"/>
            <a:r>
              <a:rPr lang="zh-CN" altLang="en-US" sz="1600">
                <a:latin typeface="华文楷体" panose="02010600040101010101" charset="-122"/>
                <a:ea typeface="华文楷体" panose="02010600040101010101" charset="-122"/>
                <a:cs typeface="华文楷体" panose="02010600040101010101" charset="-122"/>
                <a:sym typeface="+mn-ea"/>
              </a:rPr>
              <a:t>│   │   ├── launch</a:t>
            </a:r>
            <a:r>
              <a:rPr lang="en-US" altLang="zh-CN" sz="1600">
                <a:latin typeface="华文楷体" panose="02010600040101010101" charset="-122"/>
                <a:ea typeface="华文楷体" panose="02010600040101010101" charset="-122"/>
                <a:cs typeface="华文楷体" panose="02010600040101010101" charset="-122"/>
                <a:sym typeface="+mn-ea"/>
              </a:rPr>
              <a:t> //launch</a:t>
            </a:r>
            <a:r>
              <a:rPr lang="zh-CN" altLang="en-US" sz="1600">
                <a:latin typeface="华文楷体" panose="02010600040101010101" charset="-122"/>
                <a:ea typeface="华文楷体" panose="02010600040101010101" charset="-122"/>
                <a:cs typeface="华文楷体" panose="02010600040101010101" charset="-122"/>
                <a:sym typeface="+mn-ea"/>
              </a:rPr>
              <a:t>启动文件</a:t>
            </a:r>
            <a:endParaRPr lang="zh-CN" altLang="en-US" sz="1600">
              <a:latin typeface="华文楷体" panose="02010600040101010101" charset="-122"/>
              <a:ea typeface="华文楷体" panose="02010600040101010101" charset="-122"/>
              <a:cs typeface="华文楷体" panose="02010600040101010101" charset="-122"/>
            </a:endParaRPr>
          </a:p>
          <a:p>
            <a:pPr lvl="1" algn="l"/>
            <a:r>
              <a:rPr lang="zh-CN" altLang="en-US" sz="1600">
                <a:latin typeface="华文楷体" panose="02010600040101010101" charset="-122"/>
                <a:ea typeface="华文楷体" panose="02010600040101010101" charset="-122"/>
                <a:cs typeface="华文楷体" panose="02010600040101010101" charset="-122"/>
                <a:sym typeface="+mn-ea"/>
              </a:rPr>
              <a:t>│   │   ├── </a:t>
            </a:r>
            <a:r>
              <a:rPr lang="en-US" altLang="zh-CN" sz="1600">
                <a:latin typeface="华文楷体" panose="02010600040101010101" charset="-122"/>
                <a:ea typeface="华文楷体" panose="02010600040101010101" charset="-122"/>
                <a:cs typeface="华文楷体" panose="02010600040101010101" charset="-122"/>
                <a:sym typeface="+mn-ea"/>
              </a:rPr>
              <a:t>msg //</a:t>
            </a:r>
            <a:r>
              <a:rPr lang="zh-CN" altLang="en-US" sz="1600">
                <a:latin typeface="华文楷体" panose="02010600040101010101" charset="-122"/>
                <a:ea typeface="华文楷体" panose="02010600040101010101" charset="-122"/>
                <a:cs typeface="华文楷体" panose="02010600040101010101" charset="-122"/>
                <a:sym typeface="+mn-ea"/>
              </a:rPr>
              <a:t>消息定义</a:t>
            </a:r>
            <a:endParaRPr lang="zh-CN" altLang="en-US" sz="1600">
              <a:latin typeface="华文楷体" panose="02010600040101010101" charset="-122"/>
              <a:ea typeface="华文楷体" panose="02010600040101010101" charset="-122"/>
              <a:cs typeface="华文楷体" panose="02010600040101010101" charset="-122"/>
              <a:sym typeface="+mn-ea"/>
            </a:endParaRPr>
          </a:p>
          <a:p>
            <a:pPr lvl="1" algn="l"/>
            <a:r>
              <a:rPr lang="zh-CN" altLang="en-US" sz="1600">
                <a:latin typeface="华文楷体" panose="02010600040101010101" charset="-122"/>
                <a:ea typeface="华文楷体" panose="02010600040101010101" charset="-122"/>
                <a:cs typeface="华文楷体" panose="02010600040101010101" charset="-122"/>
                <a:sym typeface="+mn-ea"/>
              </a:rPr>
              <a:t>│   │   ├── </a:t>
            </a:r>
            <a:r>
              <a:rPr lang="en-US" altLang="zh-CN" sz="1600">
                <a:latin typeface="华文楷体" panose="02010600040101010101" charset="-122"/>
                <a:ea typeface="华文楷体" panose="02010600040101010101" charset="-122"/>
                <a:cs typeface="华文楷体" panose="02010600040101010101" charset="-122"/>
                <a:sym typeface="+mn-ea"/>
              </a:rPr>
              <a:t>scripts //</a:t>
            </a:r>
            <a:r>
              <a:rPr lang="zh-CN" altLang="en-US" sz="1600">
                <a:latin typeface="华文楷体" panose="02010600040101010101" charset="-122"/>
                <a:ea typeface="华文楷体" panose="02010600040101010101" charset="-122"/>
                <a:cs typeface="华文楷体" panose="02010600040101010101" charset="-122"/>
                <a:sym typeface="+mn-ea"/>
              </a:rPr>
              <a:t>脚本文件</a:t>
            </a:r>
            <a:endParaRPr lang="zh-CN" altLang="en-US" sz="1600">
              <a:latin typeface="华文楷体" panose="02010600040101010101" charset="-122"/>
              <a:ea typeface="华文楷体" panose="02010600040101010101" charset="-122"/>
              <a:cs typeface="华文楷体" panose="02010600040101010101" charset="-122"/>
              <a:sym typeface="+mn-ea"/>
            </a:endParaRPr>
          </a:p>
          <a:p>
            <a:pPr lvl="1" algn="l"/>
            <a:r>
              <a:rPr lang="zh-CN" altLang="en-US" sz="1600">
                <a:latin typeface="华文楷体" panose="02010600040101010101" charset="-122"/>
                <a:ea typeface="华文楷体" panose="02010600040101010101" charset="-122"/>
                <a:cs typeface="华文楷体" panose="02010600040101010101" charset="-122"/>
                <a:sym typeface="+mn-ea"/>
              </a:rPr>
              <a:t>│   │   ├── </a:t>
            </a:r>
            <a:r>
              <a:rPr lang="en-US" altLang="zh-CN" sz="1600">
                <a:latin typeface="华文楷体" panose="02010600040101010101" charset="-122"/>
                <a:ea typeface="华文楷体" panose="02010600040101010101" charset="-122"/>
                <a:cs typeface="华文楷体" panose="02010600040101010101" charset="-122"/>
                <a:sym typeface="+mn-ea"/>
              </a:rPr>
              <a:t>src //</a:t>
            </a:r>
            <a:r>
              <a:rPr lang="zh-CN" altLang="en-US" sz="1600">
                <a:latin typeface="华文楷体" panose="02010600040101010101" charset="-122"/>
                <a:ea typeface="华文楷体" panose="02010600040101010101" charset="-122"/>
                <a:cs typeface="华文楷体" panose="02010600040101010101" charset="-122"/>
                <a:sym typeface="+mn-ea"/>
              </a:rPr>
              <a:t>源码，识别二维码并返回坐标信息</a:t>
            </a:r>
            <a:endParaRPr lang="zh-CN" altLang="en-US" sz="1600">
              <a:latin typeface="华文楷体" panose="02010600040101010101" charset="-122"/>
              <a:ea typeface="华文楷体" panose="02010600040101010101" charset="-122"/>
              <a:cs typeface="华文楷体" panose="02010600040101010101" charset="-122"/>
              <a:sym typeface="+mn-ea"/>
            </a:endParaRPr>
          </a:p>
          <a:p>
            <a:pPr lvl="1" algn="l"/>
            <a:r>
              <a:rPr lang="zh-CN" altLang="en-US" sz="1600">
                <a:latin typeface="华文楷体" panose="02010600040101010101" charset="-122"/>
                <a:ea typeface="华文楷体" panose="02010600040101010101" charset="-122"/>
                <a:cs typeface="华文楷体" panose="02010600040101010101" charset="-122"/>
                <a:sym typeface="+mn-ea"/>
              </a:rPr>
              <a:t>│   │   ├── </a:t>
            </a:r>
            <a:r>
              <a:rPr lang="en-US" altLang="zh-CN" sz="1600">
                <a:latin typeface="华文楷体" panose="02010600040101010101" charset="-122"/>
                <a:ea typeface="华文楷体" panose="02010600040101010101" charset="-122"/>
                <a:cs typeface="华文楷体" panose="02010600040101010101" charset="-122"/>
                <a:sym typeface="+mn-ea"/>
              </a:rPr>
              <a:t>srv //</a:t>
            </a:r>
            <a:r>
              <a:rPr lang="zh-CN" altLang="en-US" sz="1600">
                <a:latin typeface="华文楷体" panose="02010600040101010101" charset="-122"/>
                <a:ea typeface="华文楷体" panose="02010600040101010101" charset="-122"/>
                <a:cs typeface="华文楷体" panose="02010600040101010101" charset="-122"/>
                <a:sym typeface="+mn-ea"/>
              </a:rPr>
              <a:t>服务定义</a:t>
            </a:r>
            <a:endParaRPr lang="zh-CN" altLang="en-US" sz="1600">
              <a:latin typeface="华文楷体" panose="02010600040101010101" charset="-122"/>
              <a:ea typeface="华文楷体" panose="02010600040101010101" charset="-122"/>
              <a:cs typeface="华文楷体" panose="02010600040101010101" charset="-122"/>
              <a:sym typeface="+mn-ea"/>
            </a:endParaRPr>
          </a:p>
          <a:p>
            <a:pPr lvl="1" algn="l"/>
            <a:r>
              <a:rPr lang="zh-CN" altLang="en-US" sz="1600">
                <a:latin typeface="华文楷体" panose="02010600040101010101" charset="-122"/>
                <a:ea typeface="华文楷体" panose="02010600040101010101" charset="-122"/>
                <a:cs typeface="华文楷体" panose="02010600040101010101" charset="-122"/>
                <a:sym typeface="+mn-ea"/>
              </a:rPr>
              <a:t>│   │   ├── </a:t>
            </a:r>
            <a:r>
              <a:rPr lang="en-US" altLang="zh-CN" sz="1600">
                <a:latin typeface="华文楷体" panose="02010600040101010101" charset="-122"/>
                <a:ea typeface="华文楷体" panose="02010600040101010101" charset="-122"/>
                <a:cs typeface="华文楷体" panose="02010600040101010101" charset="-122"/>
                <a:sym typeface="+mn-ea"/>
              </a:rPr>
              <a:t>include //</a:t>
            </a:r>
            <a:r>
              <a:rPr lang="zh-CN" altLang="en-US" sz="1600">
                <a:latin typeface="华文楷体" panose="02010600040101010101" charset="-122"/>
                <a:ea typeface="华文楷体" panose="02010600040101010101" charset="-122"/>
                <a:cs typeface="华文楷体" panose="02010600040101010101" charset="-122"/>
                <a:sym typeface="+mn-ea"/>
              </a:rPr>
              <a:t>头文件</a:t>
            </a:r>
            <a:endParaRPr lang="zh-CN" altLang="en-US" sz="1600">
              <a:latin typeface="华文楷体" panose="02010600040101010101" charset="-122"/>
              <a:ea typeface="华文楷体" panose="02010600040101010101" charset="-122"/>
              <a:cs typeface="华文楷体" panose="02010600040101010101" charset="-122"/>
              <a:sym typeface="+mn-ea"/>
            </a:endParaRPr>
          </a:p>
          <a:p>
            <a:pPr lvl="1" algn="l"/>
            <a:endParaRPr lang="zh-CN" altLang="en-US" sz="1600">
              <a:latin typeface="华文楷体" panose="02010600040101010101" charset="-122"/>
              <a:ea typeface="华文楷体" panose="02010600040101010101" charset="-122"/>
              <a:cs typeface="华文楷体" panose="02010600040101010101" charset="-122"/>
              <a:sym typeface="+mn-ea"/>
            </a:endParaRPr>
          </a:p>
          <a:p>
            <a:pPr lvl="1" algn="l"/>
            <a:r>
              <a:rPr lang="zh-CN" altLang="en-US" sz="1600">
                <a:latin typeface="华文楷体" panose="02010600040101010101" charset="-122"/>
                <a:ea typeface="华文楷体" panose="02010600040101010101" charset="-122"/>
                <a:cs typeface="华文楷体" panose="02010600040101010101" charset="-122"/>
                <a:sym typeface="+mn-ea"/>
              </a:rPr>
              <a:t>├── dobot   //机械臂ros 驱动包，无需关注源码，只需了解一下机械臂的控制接口</a:t>
            </a:r>
            <a:endParaRPr lang="zh-CN" altLang="en-US" sz="1600">
              <a:latin typeface="华文楷体" panose="02010600040101010101" charset="-122"/>
              <a:ea typeface="华文楷体" panose="02010600040101010101" charset="-122"/>
              <a:cs typeface="华文楷体" panose="02010600040101010101" charset="-122"/>
            </a:endParaRPr>
          </a:p>
          <a:p>
            <a:pPr lvl="1" algn="l"/>
            <a:r>
              <a:rPr lang="zh-CN" altLang="en-US" sz="1600">
                <a:latin typeface="华文楷体" panose="02010600040101010101" charset="-122"/>
                <a:ea typeface="华文楷体" panose="02010600040101010101" charset="-122"/>
                <a:cs typeface="华文楷体" panose="02010600040101010101" charset="-122"/>
                <a:sym typeface="+mn-ea"/>
              </a:rPr>
              <a:t>│   ├── cfg</a:t>
            </a:r>
            <a:endParaRPr lang="zh-CN" altLang="en-US" sz="1600">
              <a:latin typeface="华文楷体" panose="02010600040101010101" charset="-122"/>
              <a:ea typeface="华文楷体" panose="02010600040101010101" charset="-122"/>
              <a:cs typeface="华文楷体" panose="02010600040101010101" charset="-122"/>
            </a:endParaRPr>
          </a:p>
          <a:p>
            <a:pPr lvl="1" algn="l"/>
            <a:r>
              <a:rPr lang="zh-CN" altLang="en-US" sz="1600">
                <a:latin typeface="华文楷体" panose="02010600040101010101" charset="-122"/>
                <a:ea typeface="华文楷体" panose="02010600040101010101" charset="-122"/>
                <a:cs typeface="华文楷体" panose="02010600040101010101" charset="-122"/>
                <a:sym typeface="+mn-ea"/>
              </a:rPr>
              <a:t>│   ├── launch</a:t>
            </a:r>
            <a:r>
              <a:rPr lang="en-US" altLang="zh-CN" sz="1600">
                <a:latin typeface="华文楷体" panose="02010600040101010101" charset="-122"/>
                <a:ea typeface="华文楷体" panose="02010600040101010101" charset="-122"/>
                <a:cs typeface="华文楷体" panose="02010600040101010101" charset="-122"/>
                <a:sym typeface="+mn-ea"/>
              </a:rPr>
              <a:t> //</a:t>
            </a:r>
            <a:r>
              <a:rPr lang="zh-CN" altLang="en-US" sz="1600">
                <a:latin typeface="华文楷体" panose="02010600040101010101" charset="-122"/>
                <a:ea typeface="华文楷体" panose="02010600040101010101" charset="-122"/>
                <a:cs typeface="华文楷体" panose="02010600040101010101" charset="-122"/>
                <a:sym typeface="+mn-ea"/>
              </a:rPr>
              <a:t>其中DobotServer.launch是机械臂的驱动服务</a:t>
            </a:r>
            <a:r>
              <a:rPr lang="en-US" altLang="zh-CN" sz="1600">
                <a:latin typeface="华文楷体" panose="02010600040101010101" charset="-122"/>
                <a:ea typeface="华文楷体" panose="02010600040101010101" charset="-122"/>
                <a:cs typeface="华文楷体" panose="02010600040101010101" charset="-122"/>
                <a:sym typeface="+mn-ea"/>
              </a:rPr>
              <a:t>launch</a:t>
            </a:r>
            <a:r>
              <a:rPr lang="zh-CN" altLang="en-US" sz="1600">
                <a:latin typeface="华文楷体" panose="02010600040101010101" charset="-122"/>
                <a:ea typeface="华文楷体" panose="02010600040101010101" charset="-122"/>
                <a:cs typeface="华文楷体" panose="02010600040101010101" charset="-122"/>
                <a:sym typeface="+mn-ea"/>
              </a:rPr>
              <a:t>启动文件</a:t>
            </a:r>
            <a:endParaRPr lang="zh-CN" altLang="en-US" sz="1600">
              <a:latin typeface="华文楷体" panose="02010600040101010101" charset="-122"/>
              <a:ea typeface="华文楷体" panose="02010600040101010101" charset="-122"/>
              <a:cs typeface="华文楷体" panose="02010600040101010101" charset="-122"/>
            </a:endParaRPr>
          </a:p>
          <a:p>
            <a:pPr lvl="1" algn="l"/>
            <a:r>
              <a:rPr lang="zh-CN" altLang="en-US" sz="1600">
                <a:latin typeface="华文楷体" panose="02010600040101010101" charset="-122"/>
                <a:ea typeface="华文楷体" panose="02010600040101010101" charset="-122"/>
                <a:cs typeface="华文楷体" panose="02010600040101010101" charset="-122"/>
                <a:sym typeface="+mn-ea"/>
              </a:rPr>
              <a:t>│   ├── src</a:t>
            </a:r>
            <a:r>
              <a:rPr lang="en-US" altLang="zh-CN" sz="1600">
                <a:latin typeface="华文楷体" panose="02010600040101010101" charset="-122"/>
                <a:ea typeface="华文楷体" panose="02010600040101010101" charset="-122"/>
                <a:cs typeface="华文楷体" panose="02010600040101010101" charset="-122"/>
                <a:sym typeface="+mn-ea"/>
              </a:rPr>
              <a:t> //</a:t>
            </a:r>
            <a:r>
              <a:rPr lang="zh-CN" altLang="en-US" sz="1600">
                <a:latin typeface="华文楷体" panose="02010600040101010101" charset="-122"/>
                <a:ea typeface="华文楷体" panose="02010600040101010101" charset="-122"/>
                <a:cs typeface="华文楷体" panose="02010600040101010101" charset="-122"/>
                <a:sym typeface="+mn-ea"/>
              </a:rPr>
              <a:t>源码</a:t>
            </a:r>
            <a:endParaRPr lang="zh-CN" altLang="en-US" sz="1600">
              <a:latin typeface="华文楷体" panose="02010600040101010101" charset="-122"/>
              <a:ea typeface="华文楷体" panose="02010600040101010101" charset="-122"/>
              <a:cs typeface="华文楷体" panose="02010600040101010101" charset="-122"/>
            </a:endParaRPr>
          </a:p>
          <a:p>
            <a:pPr lvl="1" algn="l"/>
            <a:r>
              <a:rPr lang="zh-CN" altLang="en-US" sz="1600">
                <a:latin typeface="华文楷体" panose="02010600040101010101" charset="-122"/>
                <a:ea typeface="华文楷体" panose="02010600040101010101" charset="-122"/>
                <a:cs typeface="华文楷体" panose="02010600040101010101" charset="-122"/>
                <a:sym typeface="+mn-ea"/>
              </a:rPr>
              <a:t>│   └── srv</a:t>
            </a:r>
            <a:r>
              <a:rPr lang="en-US" altLang="zh-CN" sz="1600">
                <a:latin typeface="华文楷体" panose="02010600040101010101" charset="-122"/>
                <a:ea typeface="华文楷体" panose="02010600040101010101" charset="-122"/>
                <a:cs typeface="华文楷体" panose="02010600040101010101" charset="-122"/>
                <a:sym typeface="+mn-ea"/>
              </a:rPr>
              <a:t> //</a:t>
            </a:r>
            <a:r>
              <a:rPr lang="zh-CN" altLang="en-US" sz="1600">
                <a:latin typeface="华文楷体" panose="02010600040101010101" charset="-122"/>
                <a:ea typeface="华文楷体" panose="02010600040101010101" charset="-122"/>
                <a:cs typeface="华文楷体" panose="02010600040101010101" charset="-122"/>
                <a:sym typeface="+mn-ea"/>
              </a:rPr>
              <a:t>所有的机械臂</a:t>
            </a:r>
            <a:r>
              <a:rPr lang="en-US" altLang="zh-CN" sz="1600">
                <a:latin typeface="华文楷体" panose="02010600040101010101" charset="-122"/>
                <a:ea typeface="华文楷体" panose="02010600040101010101" charset="-122"/>
                <a:cs typeface="华文楷体" panose="02010600040101010101" charset="-122"/>
                <a:sym typeface="+mn-ea"/>
              </a:rPr>
              <a:t>Service</a:t>
            </a:r>
            <a:r>
              <a:rPr lang="zh-CN" altLang="en-US" sz="1600">
                <a:latin typeface="华文楷体" panose="02010600040101010101" charset="-122"/>
                <a:ea typeface="华文楷体" panose="02010600040101010101" charset="-122"/>
                <a:cs typeface="华文楷体" panose="02010600040101010101" charset="-122"/>
                <a:sym typeface="+mn-ea"/>
              </a:rPr>
              <a:t>定义，通过代码调用控制接口的话，必看</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868426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defTabSz="914400">
              <a:lnSpc>
                <a:spcPct val="130000"/>
              </a:lnSpc>
              <a:spcBef>
                <a:spcPct val="20000"/>
              </a:spcBef>
              <a:buClrTx/>
              <a:buSzTx/>
              <a:buNone/>
            </a:pPr>
            <a:r>
              <a:rPr 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附录</a:t>
            </a: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1.2</a:t>
            </a:r>
            <a:endPar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2" name="文本框 1"/>
          <p:cNvSpPr txBox="1"/>
          <p:nvPr/>
        </p:nvSpPr>
        <p:spPr>
          <a:xfrm>
            <a:off x="533400" y="922020"/>
            <a:ext cx="10768330" cy="4769485"/>
          </a:xfrm>
          <a:prstGeom prst="rect">
            <a:avLst/>
          </a:prstGeom>
          <a:noFill/>
        </p:spPr>
        <p:txBody>
          <a:bodyPr wrap="square" rtlCol="0">
            <a:spAutoFit/>
          </a:bodyPr>
          <a:p>
            <a:pPr algn="l"/>
            <a:r>
              <a:rPr lang="zh-CN" altLang="en-US" sz="1600">
                <a:latin typeface="华文楷体" panose="02010600040101010101" charset="-122"/>
                <a:ea typeface="华文楷体" panose="02010600040101010101" charset="-122"/>
                <a:cs typeface="华文楷体" panose="02010600040101010101" charset="-122"/>
                <a:sym typeface="+mn-ea"/>
              </a:rPr>
              <a:t>moveit_ws 工程中：    </a:t>
            </a:r>
            <a:endParaRPr lang="zh-CN" altLang="en-US" sz="1600">
              <a:latin typeface="华文楷体" panose="02010600040101010101" charset="-122"/>
              <a:ea typeface="华文楷体" panose="02010600040101010101" charset="-122"/>
              <a:cs typeface="华文楷体" panose="02010600040101010101" charset="-122"/>
            </a:endParaRPr>
          </a:p>
          <a:p>
            <a:pPr algn="l"/>
            <a:r>
              <a:rPr lang="zh-CN" altLang="en-US" sz="1600">
                <a:latin typeface="华文楷体" panose="02010600040101010101" charset="-122"/>
                <a:ea typeface="华文楷体" panose="02010600040101010101" charset="-122"/>
                <a:cs typeface="华文楷体" panose="02010600040101010101" charset="-122"/>
                <a:sym typeface="+mn-ea"/>
              </a:rPr>
              <a:t>├── probot_vision  //摄像头启动和畸变纠正包</a:t>
            </a:r>
            <a:endParaRPr lang="zh-CN" altLang="en-US" sz="1600">
              <a:latin typeface="华文楷体" panose="02010600040101010101" charset="-122"/>
              <a:ea typeface="华文楷体" panose="02010600040101010101" charset="-122"/>
              <a:cs typeface="华文楷体" panose="02010600040101010101" charset="-122"/>
            </a:endParaRPr>
          </a:p>
          <a:p>
            <a:pPr algn="l"/>
            <a:r>
              <a:rPr lang="zh-CN" altLang="en-US" sz="1600">
                <a:latin typeface="华文楷体" panose="02010600040101010101" charset="-122"/>
                <a:ea typeface="华文楷体" panose="02010600040101010101" charset="-122"/>
                <a:cs typeface="华文楷体" panose="02010600040101010101" charset="-122"/>
                <a:sym typeface="+mn-ea"/>
              </a:rPr>
              <a:t>│   ├── launch</a:t>
            </a:r>
            <a:r>
              <a:rPr lang="en-US" altLang="zh-CN" sz="1600">
                <a:latin typeface="华文楷体" panose="02010600040101010101" charset="-122"/>
                <a:ea typeface="华文楷体" panose="02010600040101010101" charset="-122"/>
                <a:cs typeface="华文楷体" panose="02010600040101010101" charset="-122"/>
                <a:sym typeface="+mn-ea"/>
              </a:rPr>
              <a:t> //</a:t>
            </a:r>
            <a:r>
              <a:rPr lang="zh-CN" altLang="en-US" sz="1600">
                <a:latin typeface="华文楷体" panose="02010600040101010101" charset="-122"/>
                <a:ea typeface="华文楷体" panose="02010600040101010101" charset="-122"/>
                <a:cs typeface="华文楷体" panose="02010600040101010101" charset="-122"/>
                <a:sym typeface="+mn-ea"/>
              </a:rPr>
              <a:t>其中的</a:t>
            </a:r>
            <a:r>
              <a:rPr lang="zh-CN" altLang="en-US" sz="1600">
                <a:latin typeface="华文楷体" panose="02010600040101010101" charset="-122"/>
                <a:ea typeface="华文楷体" panose="02010600040101010101" charset="-122"/>
                <a:cs typeface="华文楷体" panose="02010600040101010101" charset="-122"/>
                <a:sym typeface="+mn-ea"/>
              </a:rPr>
              <a:t>usb_cam_in_hand.launch是机械臂末端摄像头的启动文件</a:t>
            </a:r>
            <a:endParaRPr lang="en-US" altLang="zh-CN" sz="1600">
              <a:latin typeface="华文楷体" panose="02010600040101010101" charset="-122"/>
              <a:ea typeface="华文楷体" panose="02010600040101010101" charset="-122"/>
              <a:cs typeface="华文楷体" panose="02010600040101010101" charset="-122"/>
            </a:endParaRPr>
          </a:p>
          <a:p>
            <a:pPr algn="l"/>
            <a:r>
              <a:rPr lang="zh-CN" altLang="en-US" sz="1600">
                <a:latin typeface="华文楷体" panose="02010600040101010101" charset="-122"/>
                <a:ea typeface="华文楷体" panose="02010600040101010101" charset="-122"/>
                <a:cs typeface="华文楷体" panose="02010600040101010101" charset="-122"/>
                <a:sym typeface="+mn-ea"/>
              </a:rPr>
              <a:t>│   ├── ost_4_new.yaml</a:t>
            </a:r>
            <a:r>
              <a:rPr lang="en-US" altLang="zh-CN" sz="1600">
                <a:latin typeface="华文楷体" panose="02010600040101010101" charset="-122"/>
                <a:ea typeface="华文楷体" panose="02010600040101010101" charset="-122"/>
                <a:cs typeface="华文楷体" panose="02010600040101010101" charset="-122"/>
                <a:sym typeface="+mn-ea"/>
              </a:rPr>
              <a:t> //</a:t>
            </a:r>
            <a:r>
              <a:rPr lang="zh-CN" altLang="en-US" sz="1600">
                <a:latin typeface="华文楷体" panose="02010600040101010101" charset="-122"/>
                <a:ea typeface="华文楷体" panose="02010600040101010101" charset="-122"/>
                <a:cs typeface="华文楷体" panose="02010600040101010101" charset="-122"/>
                <a:sym typeface="+mn-ea"/>
              </a:rPr>
              <a:t>摄像头内部参数</a:t>
            </a:r>
            <a:endParaRPr lang="zh-CN" altLang="en-US" sz="1600">
              <a:latin typeface="华文楷体" panose="02010600040101010101" charset="-122"/>
              <a:ea typeface="华文楷体" panose="02010600040101010101" charset="-122"/>
              <a:cs typeface="华文楷体" panose="02010600040101010101" charset="-122"/>
            </a:endParaRPr>
          </a:p>
          <a:p>
            <a:pPr algn="l"/>
            <a:r>
              <a:rPr lang="zh-CN" altLang="en-US" sz="1600">
                <a:latin typeface="华文楷体" panose="02010600040101010101" charset="-122"/>
                <a:ea typeface="华文楷体" panose="02010600040101010101" charset="-122"/>
                <a:cs typeface="华文楷体" panose="02010600040101010101" charset="-122"/>
                <a:sym typeface="+mn-ea"/>
              </a:rPr>
              <a:t>│   ├── src</a:t>
            </a:r>
            <a:r>
              <a:rPr lang="en-US" altLang="zh-CN" sz="1600">
                <a:latin typeface="华文楷体" panose="02010600040101010101" charset="-122"/>
                <a:ea typeface="华文楷体" panose="02010600040101010101" charset="-122"/>
                <a:cs typeface="华文楷体" panose="02010600040101010101" charset="-122"/>
                <a:sym typeface="+mn-ea"/>
              </a:rPr>
              <a:t> //</a:t>
            </a:r>
            <a:r>
              <a:rPr lang="zh-CN" altLang="en-US" sz="1600">
                <a:latin typeface="华文楷体" panose="02010600040101010101" charset="-122"/>
                <a:ea typeface="华文楷体" panose="02010600040101010101" charset="-122"/>
                <a:cs typeface="华文楷体" panose="02010600040101010101" charset="-122"/>
                <a:sym typeface="+mn-ea"/>
              </a:rPr>
              <a:t>其中image_correct.cpp是矫正摄像头畸变的源码</a:t>
            </a:r>
            <a:endParaRPr lang="zh-CN" altLang="en-US" sz="1600">
              <a:latin typeface="华文楷体" panose="02010600040101010101" charset="-122"/>
              <a:ea typeface="华文楷体" panose="02010600040101010101" charset="-122"/>
              <a:cs typeface="华文楷体" panose="02010600040101010101" charset="-122"/>
            </a:endParaRPr>
          </a:p>
          <a:p>
            <a:pPr algn="l"/>
            <a:endParaRPr lang="zh-CN" altLang="en-US" sz="1600">
              <a:latin typeface="华文楷体" panose="02010600040101010101" charset="-122"/>
              <a:ea typeface="华文楷体" panose="02010600040101010101" charset="-122"/>
              <a:cs typeface="华文楷体" panose="02010600040101010101" charset="-122"/>
              <a:sym typeface="+mn-ea"/>
            </a:endParaRPr>
          </a:p>
          <a:p>
            <a:pPr algn="l"/>
            <a:r>
              <a:rPr lang="zh-CN" altLang="en-US" sz="1600">
                <a:latin typeface="华文楷体" panose="02010600040101010101" charset="-122"/>
                <a:ea typeface="华文楷体" panose="02010600040101010101" charset="-122"/>
                <a:cs typeface="华文楷体" panose="02010600040101010101" charset="-122"/>
                <a:sym typeface="+mn-ea"/>
              </a:rPr>
              <a:t>└── visual_grab  //移动抓取主逻辑</a:t>
            </a:r>
            <a:r>
              <a:rPr lang="en-US" altLang="zh-CN" sz="1600">
                <a:latin typeface="华文楷体" panose="02010600040101010101" charset="-122"/>
                <a:ea typeface="华文楷体" panose="02010600040101010101" charset="-122"/>
                <a:cs typeface="华文楷体" panose="02010600040101010101" charset="-122"/>
                <a:sym typeface="+mn-ea"/>
              </a:rPr>
              <a:t>  </a:t>
            </a:r>
            <a:endParaRPr lang="en-US" altLang="zh-CN" sz="1600">
              <a:latin typeface="华文楷体" panose="02010600040101010101" charset="-122"/>
              <a:ea typeface="华文楷体" panose="02010600040101010101" charset="-122"/>
              <a:cs typeface="华文楷体" panose="02010600040101010101" charset="-122"/>
              <a:sym typeface="+mn-ea"/>
            </a:endParaRPr>
          </a:p>
          <a:p>
            <a:pPr algn="l"/>
            <a:r>
              <a:rPr lang="en-US" altLang="zh-CN" sz="1600">
                <a:latin typeface="华文楷体" panose="02010600040101010101" charset="-122"/>
                <a:ea typeface="华文楷体" panose="02010600040101010101" charset="-122"/>
                <a:cs typeface="华文楷体" panose="02010600040101010101" charset="-122"/>
                <a:sym typeface="+mn-ea"/>
              </a:rPr>
              <a:t>    </a:t>
            </a:r>
            <a:r>
              <a:rPr lang="zh-CN" altLang="en-US" sz="1600">
                <a:latin typeface="华文楷体" panose="02010600040101010101" charset="-122"/>
                <a:ea typeface="华文楷体" panose="02010600040101010101" charset="-122"/>
                <a:cs typeface="华文楷体" panose="02010600040101010101" charset="-122"/>
                <a:sym typeface="+mn-ea"/>
              </a:rPr>
              <a:t>├── c</a:t>
            </a:r>
            <a:r>
              <a:rPr lang="en-US" altLang="zh-CN" sz="1600">
                <a:latin typeface="华文楷体" panose="02010600040101010101" charset="-122"/>
                <a:ea typeface="华文楷体" panose="02010600040101010101" charset="-122"/>
                <a:cs typeface="华文楷体" panose="02010600040101010101" charset="-122"/>
                <a:sym typeface="+mn-ea"/>
              </a:rPr>
              <a:t>fg //</a:t>
            </a:r>
            <a:r>
              <a:rPr lang="zh-CN" altLang="en-US" sz="1600">
                <a:latin typeface="华文楷体" panose="02010600040101010101" charset="-122"/>
                <a:ea typeface="华文楷体" panose="02010600040101010101" charset="-122"/>
                <a:cs typeface="华文楷体" panose="02010600040101010101" charset="-122"/>
                <a:sym typeface="+mn-ea"/>
              </a:rPr>
              <a:t>动态参数配置</a:t>
            </a:r>
            <a:endParaRPr lang="zh-CN" altLang="en-US" sz="1600">
              <a:latin typeface="华文楷体" panose="02010600040101010101" charset="-122"/>
              <a:ea typeface="华文楷体" panose="02010600040101010101" charset="-122"/>
              <a:cs typeface="华文楷体" panose="02010600040101010101" charset="-122"/>
            </a:endParaRPr>
          </a:p>
          <a:p>
            <a:pPr algn="l"/>
            <a:r>
              <a:rPr lang="zh-CN" altLang="en-US" sz="1600">
                <a:latin typeface="华文楷体" panose="02010600040101010101" charset="-122"/>
                <a:ea typeface="华文楷体" panose="02010600040101010101" charset="-122"/>
                <a:cs typeface="华文楷体" panose="02010600040101010101" charset="-122"/>
                <a:sym typeface="+mn-ea"/>
              </a:rPr>
              <a:t>    ├── config</a:t>
            </a:r>
            <a:r>
              <a:rPr lang="en-US" altLang="zh-CN" sz="1600">
                <a:latin typeface="华文楷体" panose="02010600040101010101" charset="-122"/>
                <a:ea typeface="华文楷体" panose="02010600040101010101" charset="-122"/>
                <a:cs typeface="华文楷体" panose="02010600040101010101" charset="-122"/>
                <a:sym typeface="+mn-ea"/>
              </a:rPr>
              <a:t> //</a:t>
            </a:r>
            <a:r>
              <a:rPr lang="zh-CN" altLang="en-US" sz="1600">
                <a:latin typeface="华文楷体" panose="02010600040101010101" charset="-122"/>
                <a:ea typeface="华文楷体" panose="02010600040101010101" charset="-122"/>
                <a:cs typeface="华文楷体" panose="02010600040101010101" charset="-122"/>
                <a:sym typeface="+mn-ea"/>
              </a:rPr>
              <a:t>其中的</a:t>
            </a:r>
            <a:r>
              <a:rPr lang="en-US" altLang="zh-CN" sz="1600">
                <a:latin typeface="华文楷体" panose="02010600040101010101" charset="-122"/>
                <a:ea typeface="华文楷体" panose="02010600040101010101" charset="-122"/>
                <a:cs typeface="华文楷体" panose="02010600040101010101" charset="-122"/>
                <a:sym typeface="+mn-ea"/>
              </a:rPr>
              <a:t>default.yaml</a:t>
            </a:r>
            <a:r>
              <a:rPr lang="zh-CN" altLang="en-US" sz="1600">
                <a:latin typeface="华文楷体" panose="02010600040101010101" charset="-122"/>
                <a:ea typeface="华文楷体" panose="02010600040101010101" charset="-122"/>
                <a:cs typeface="华文楷体" panose="02010600040101010101" charset="-122"/>
                <a:sym typeface="+mn-ea"/>
              </a:rPr>
              <a:t>文件是默认参数的配置文件</a:t>
            </a:r>
            <a:endParaRPr lang="zh-CN" altLang="en-US" sz="1600">
              <a:latin typeface="华文楷体" panose="02010600040101010101" charset="-122"/>
              <a:ea typeface="华文楷体" panose="02010600040101010101" charset="-122"/>
              <a:cs typeface="华文楷体" panose="02010600040101010101" charset="-122"/>
            </a:endParaRPr>
          </a:p>
          <a:p>
            <a:pPr algn="l"/>
            <a:r>
              <a:rPr lang="zh-CN" altLang="en-US" sz="1600">
                <a:latin typeface="华文楷体" panose="02010600040101010101" charset="-122"/>
                <a:ea typeface="华文楷体" panose="02010600040101010101" charset="-122"/>
                <a:cs typeface="华文楷体" panose="02010600040101010101" charset="-122"/>
                <a:sym typeface="+mn-ea"/>
              </a:rPr>
              <a:t>    ├── launch</a:t>
            </a:r>
            <a:r>
              <a:rPr lang="en-US" altLang="zh-CN" sz="1600">
                <a:latin typeface="华文楷体" panose="02010600040101010101" charset="-122"/>
                <a:ea typeface="华文楷体" panose="02010600040101010101" charset="-122"/>
                <a:cs typeface="华文楷体" panose="02010600040101010101" charset="-122"/>
                <a:sym typeface="+mn-ea"/>
              </a:rPr>
              <a:t> //</a:t>
            </a:r>
            <a:r>
              <a:rPr lang="zh-CN" altLang="en-US" sz="1600">
                <a:latin typeface="华文楷体" panose="02010600040101010101" charset="-122"/>
                <a:ea typeface="华文楷体" panose="02010600040101010101" charset="-122"/>
                <a:cs typeface="华文楷体" panose="02010600040101010101" charset="-122"/>
                <a:sym typeface="+mn-ea"/>
              </a:rPr>
              <a:t>其中的</a:t>
            </a:r>
            <a:r>
              <a:rPr lang="en-US" altLang="zh-CN" sz="1600">
                <a:latin typeface="华文楷体" panose="02010600040101010101" charset="-122"/>
                <a:ea typeface="华文楷体" panose="02010600040101010101" charset="-122"/>
                <a:cs typeface="华文楷体" panose="02010600040101010101" charset="-122"/>
                <a:sym typeface="+mn-ea"/>
              </a:rPr>
              <a:t>visual_grab.launch</a:t>
            </a:r>
            <a:r>
              <a:rPr lang="zh-CN" altLang="en-US" sz="1600">
                <a:latin typeface="华文楷体" panose="02010600040101010101" charset="-122"/>
                <a:ea typeface="华文楷体" panose="02010600040101010101" charset="-122"/>
                <a:cs typeface="华文楷体" panose="02010600040101010101" charset="-122"/>
                <a:sym typeface="+mn-ea"/>
              </a:rPr>
              <a:t>为整体移动抓取功能的启动文件</a:t>
            </a:r>
            <a:endParaRPr lang="zh-CN" altLang="en-US" sz="1600">
              <a:latin typeface="华文楷体" panose="02010600040101010101" charset="-122"/>
              <a:ea typeface="华文楷体" panose="02010600040101010101" charset="-122"/>
              <a:cs typeface="华文楷体" panose="02010600040101010101" charset="-122"/>
              <a:sym typeface="+mn-ea"/>
            </a:endParaRPr>
          </a:p>
          <a:p>
            <a:pPr algn="l"/>
            <a:r>
              <a:rPr lang="en-US" altLang="zh-CN" sz="1600">
                <a:latin typeface="华文楷体" panose="02010600040101010101" charset="-122"/>
                <a:ea typeface="华文楷体" panose="02010600040101010101" charset="-122"/>
                <a:cs typeface="华文楷体" panose="02010600040101010101" charset="-122"/>
                <a:sym typeface="+mn-ea"/>
              </a:rPr>
              <a:t>    </a:t>
            </a:r>
            <a:r>
              <a:rPr lang="zh-CN" altLang="en-US" sz="1600">
                <a:latin typeface="华文楷体" panose="02010600040101010101" charset="-122"/>
                <a:ea typeface="华文楷体" panose="02010600040101010101" charset="-122"/>
                <a:cs typeface="华文楷体" panose="02010600040101010101" charset="-122"/>
                <a:sym typeface="+mn-ea"/>
              </a:rPr>
              <a:t>├── </a:t>
            </a:r>
            <a:r>
              <a:rPr lang="en-US" altLang="zh-CN" sz="1600">
                <a:latin typeface="华文楷体" panose="02010600040101010101" charset="-122"/>
                <a:ea typeface="华文楷体" panose="02010600040101010101" charset="-122"/>
                <a:cs typeface="华文楷体" panose="02010600040101010101" charset="-122"/>
                <a:sym typeface="+mn-ea"/>
              </a:rPr>
              <a:t>msg //</a:t>
            </a:r>
            <a:r>
              <a:rPr lang="zh-CN" altLang="en-US" sz="1600">
                <a:latin typeface="华文楷体" panose="02010600040101010101" charset="-122"/>
                <a:ea typeface="华文楷体" panose="02010600040101010101" charset="-122"/>
                <a:cs typeface="华文楷体" panose="02010600040101010101" charset="-122"/>
                <a:sym typeface="+mn-ea"/>
              </a:rPr>
              <a:t>消息定义</a:t>
            </a:r>
            <a:endParaRPr lang="zh-CN" altLang="en-US" sz="1600">
              <a:latin typeface="华文楷体" panose="02010600040101010101" charset="-122"/>
              <a:ea typeface="华文楷体" panose="02010600040101010101" charset="-122"/>
              <a:cs typeface="华文楷体" panose="02010600040101010101" charset="-122"/>
              <a:sym typeface="+mn-ea"/>
            </a:endParaRPr>
          </a:p>
          <a:p>
            <a:pPr algn="l"/>
            <a:r>
              <a:rPr lang="en-US" altLang="zh-CN" sz="1600">
                <a:latin typeface="华文楷体" panose="02010600040101010101" charset="-122"/>
                <a:ea typeface="华文楷体" panose="02010600040101010101" charset="-122"/>
                <a:cs typeface="华文楷体" panose="02010600040101010101" charset="-122"/>
                <a:sym typeface="+mn-ea"/>
              </a:rPr>
              <a:t>    </a:t>
            </a:r>
            <a:r>
              <a:rPr lang="zh-CN" altLang="en-US" sz="1600">
                <a:latin typeface="华文楷体" panose="02010600040101010101" charset="-122"/>
                <a:ea typeface="华文楷体" panose="02010600040101010101" charset="-122"/>
                <a:cs typeface="华文楷体" panose="02010600040101010101" charset="-122"/>
                <a:sym typeface="+mn-ea"/>
              </a:rPr>
              <a:t>├── </a:t>
            </a:r>
            <a:r>
              <a:rPr lang="en-US" sz="1600">
                <a:latin typeface="华文楷体" panose="02010600040101010101" charset="-122"/>
                <a:ea typeface="华文楷体" panose="02010600040101010101" charset="-122"/>
                <a:cs typeface="华文楷体" panose="02010600040101010101" charset="-122"/>
                <a:sym typeface="+mn-ea"/>
              </a:rPr>
              <a:t>srv</a:t>
            </a:r>
            <a:r>
              <a:rPr lang="en-US" altLang="zh-CN" sz="1600">
                <a:latin typeface="华文楷体" panose="02010600040101010101" charset="-122"/>
                <a:ea typeface="华文楷体" panose="02010600040101010101" charset="-122"/>
                <a:cs typeface="华文楷体" panose="02010600040101010101" charset="-122"/>
                <a:sym typeface="+mn-ea"/>
              </a:rPr>
              <a:t> //</a:t>
            </a:r>
            <a:r>
              <a:rPr lang="zh-CN" altLang="en-US" sz="1600">
                <a:latin typeface="华文楷体" panose="02010600040101010101" charset="-122"/>
                <a:ea typeface="华文楷体" panose="02010600040101010101" charset="-122"/>
                <a:cs typeface="华文楷体" panose="02010600040101010101" charset="-122"/>
                <a:sym typeface="+mn-ea"/>
              </a:rPr>
              <a:t>服务定义</a:t>
            </a:r>
            <a:endParaRPr lang="zh-CN" altLang="en-US" sz="1600">
              <a:latin typeface="华文楷体" panose="02010600040101010101" charset="-122"/>
              <a:ea typeface="华文楷体" panose="02010600040101010101" charset="-122"/>
              <a:cs typeface="华文楷体" panose="02010600040101010101" charset="-122"/>
            </a:endParaRPr>
          </a:p>
          <a:p>
            <a:pPr algn="l"/>
            <a:r>
              <a:rPr lang="zh-CN" altLang="en-US" sz="1600">
                <a:latin typeface="华文楷体" panose="02010600040101010101" charset="-122"/>
                <a:ea typeface="华文楷体" panose="02010600040101010101" charset="-122"/>
                <a:cs typeface="华文楷体" panose="02010600040101010101" charset="-122"/>
                <a:sym typeface="+mn-ea"/>
              </a:rPr>
              <a:t>    ├── src</a:t>
            </a:r>
            <a:endParaRPr lang="zh-CN" altLang="en-US" sz="1600">
              <a:latin typeface="华文楷体" panose="02010600040101010101" charset="-122"/>
              <a:ea typeface="华文楷体" panose="02010600040101010101" charset="-122"/>
              <a:cs typeface="华文楷体" panose="02010600040101010101" charset="-122"/>
            </a:endParaRPr>
          </a:p>
          <a:p>
            <a:pPr algn="l"/>
            <a:r>
              <a:rPr lang="zh-CN" altLang="en-US" sz="1600">
                <a:latin typeface="华文楷体" panose="02010600040101010101" charset="-122"/>
                <a:ea typeface="华文楷体" panose="02010600040101010101" charset="-122"/>
                <a:cs typeface="华文楷体" panose="02010600040101010101" charset="-122"/>
                <a:sym typeface="+mn-ea"/>
              </a:rPr>
              <a:t>    │   ├── cameral_to_dobot_tf.cpp //发布坐标转换关系</a:t>
            </a:r>
            <a:endParaRPr lang="zh-CN" altLang="en-US" sz="1600">
              <a:latin typeface="华文楷体" panose="02010600040101010101" charset="-122"/>
              <a:ea typeface="华文楷体" panose="02010600040101010101" charset="-122"/>
              <a:cs typeface="华文楷体" panose="02010600040101010101" charset="-122"/>
            </a:endParaRPr>
          </a:p>
          <a:p>
            <a:pPr algn="l"/>
            <a:r>
              <a:rPr lang="zh-CN" altLang="en-US" sz="1600">
                <a:latin typeface="华文楷体" panose="02010600040101010101" charset="-122"/>
                <a:ea typeface="华文楷体" panose="02010600040101010101" charset="-122"/>
                <a:cs typeface="华文楷体" panose="02010600040101010101" charset="-122"/>
                <a:sym typeface="+mn-ea"/>
              </a:rPr>
              <a:t>    │   ├── DobotClient_Control.cpp //机械臂控制客户端</a:t>
            </a:r>
            <a:endParaRPr lang="zh-CN" altLang="en-US" sz="1600">
              <a:latin typeface="华文楷体" panose="02010600040101010101" charset="-122"/>
              <a:ea typeface="华文楷体" panose="02010600040101010101" charset="-122"/>
              <a:cs typeface="华文楷体" panose="02010600040101010101" charset="-122"/>
            </a:endParaRPr>
          </a:p>
          <a:p>
            <a:pPr algn="l"/>
            <a:r>
              <a:rPr lang="zh-CN" altLang="en-US" sz="1600">
                <a:latin typeface="华文楷体" panose="02010600040101010101" charset="-122"/>
                <a:ea typeface="华文楷体" panose="02010600040101010101" charset="-122"/>
                <a:cs typeface="华文楷体" panose="02010600040101010101" charset="-122"/>
                <a:sym typeface="+mn-ea"/>
              </a:rPr>
              <a:t>    │   ├── execute_grab.cpp</a:t>
            </a:r>
            <a:r>
              <a:rPr lang="en-US" altLang="zh-CN" sz="1600">
                <a:latin typeface="华文楷体" panose="02010600040101010101" charset="-122"/>
                <a:ea typeface="华文楷体" panose="02010600040101010101" charset="-122"/>
                <a:cs typeface="华文楷体" panose="02010600040101010101" charset="-122"/>
                <a:sym typeface="+mn-ea"/>
              </a:rPr>
              <a:t>  //</a:t>
            </a:r>
            <a:r>
              <a:rPr lang="zh-CN" altLang="en-US" sz="1600">
                <a:latin typeface="华文楷体" panose="02010600040101010101" charset="-122"/>
                <a:ea typeface="华文楷体" panose="02010600040101010101" charset="-122"/>
                <a:cs typeface="华文楷体" panose="02010600040101010101" charset="-122"/>
                <a:sym typeface="+mn-ea"/>
              </a:rPr>
              <a:t>抓取逻辑</a:t>
            </a:r>
            <a:endParaRPr lang="zh-CN" altLang="en-US" sz="1600">
              <a:latin typeface="华文楷体" panose="02010600040101010101" charset="-122"/>
              <a:ea typeface="华文楷体" panose="02010600040101010101" charset="-122"/>
              <a:cs typeface="华文楷体" panose="02010600040101010101" charset="-122"/>
            </a:endParaRPr>
          </a:p>
          <a:p>
            <a:pPr algn="l"/>
            <a:r>
              <a:rPr lang="zh-CN" altLang="en-US" sz="1600">
                <a:latin typeface="华文楷体" panose="02010600040101010101" charset="-122"/>
                <a:ea typeface="华文楷体" panose="02010600040101010101" charset="-122"/>
                <a:cs typeface="华文楷体" panose="02010600040101010101" charset="-122"/>
                <a:sym typeface="+mn-ea"/>
              </a:rPr>
              <a:t>    │   ├── execute_move_and_grab.cpp</a:t>
            </a:r>
            <a:r>
              <a:rPr lang="en-US" altLang="zh-CN" sz="1600">
                <a:latin typeface="华文楷体" panose="02010600040101010101" charset="-122"/>
                <a:ea typeface="华文楷体" panose="02010600040101010101" charset="-122"/>
                <a:cs typeface="华文楷体" panose="02010600040101010101" charset="-122"/>
                <a:sym typeface="+mn-ea"/>
              </a:rPr>
              <a:t>  //</a:t>
            </a:r>
            <a:r>
              <a:rPr lang="zh-CN" altLang="en-US" sz="1600">
                <a:latin typeface="华文楷体" panose="02010600040101010101" charset="-122"/>
                <a:ea typeface="华文楷体" panose="02010600040101010101" charset="-122"/>
                <a:cs typeface="华文楷体" panose="02010600040101010101" charset="-122"/>
                <a:sym typeface="+mn-ea"/>
              </a:rPr>
              <a:t>移动矫正位置并抓取的逻辑</a:t>
            </a:r>
            <a:endParaRPr lang="zh-CN" altLang="en-US" sz="1600">
              <a:latin typeface="华文楷体" panose="02010600040101010101" charset="-122"/>
              <a:ea typeface="华文楷体" panose="02010600040101010101" charset="-122"/>
              <a:cs typeface="华文楷体" panose="02010600040101010101" charset="-122"/>
            </a:endParaRPr>
          </a:p>
          <a:p>
            <a:pPr algn="l"/>
            <a:r>
              <a:rPr lang="zh-CN" altLang="en-US" sz="1600">
                <a:latin typeface="华文楷体" panose="02010600040101010101" charset="-122"/>
                <a:ea typeface="华文楷体" panose="02010600040101010101" charset="-122"/>
                <a:cs typeface="华文楷体" panose="02010600040101010101" charset="-122"/>
                <a:sym typeface="+mn-ea"/>
              </a:rPr>
              <a:t>    │   ├── rosStudio_dobot_grab.cpp  //rosStudio 控制机械臂的底层实现</a:t>
            </a:r>
            <a:endParaRPr lang="zh-CN" altLang="en-US" sz="1600">
              <a:latin typeface="华文楷体" panose="02010600040101010101" charset="-122"/>
              <a:ea typeface="华文楷体" panose="02010600040101010101" charset="-122"/>
              <a:cs typeface="华文楷体" panose="02010600040101010101" charset="-122"/>
              <a:sym typeface="+mn-ea"/>
            </a:endParaRPr>
          </a:p>
          <a:p>
            <a:pPr algn="l"/>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868426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defTabSz="914400">
              <a:lnSpc>
                <a:spcPct val="130000"/>
              </a:lnSpc>
              <a:spcBef>
                <a:spcPct val="20000"/>
              </a:spcBef>
              <a:buClrTx/>
              <a:buSzTx/>
              <a:buNone/>
            </a:pPr>
            <a:r>
              <a:rPr 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附录</a:t>
            </a: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2</a:t>
            </a:r>
            <a:endPar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2" name="文本框 1"/>
          <p:cNvSpPr txBox="1"/>
          <p:nvPr/>
        </p:nvSpPr>
        <p:spPr>
          <a:xfrm>
            <a:off x="533400" y="922020"/>
            <a:ext cx="10768330" cy="337185"/>
          </a:xfrm>
          <a:prstGeom prst="rect">
            <a:avLst/>
          </a:prstGeom>
          <a:noFill/>
        </p:spPr>
        <p:txBody>
          <a:bodyPr wrap="square" rtlCol="0">
            <a:spAutoFit/>
          </a:bodyPr>
          <a:p>
            <a:pPr algn="l"/>
            <a:r>
              <a:rPr lang="zh-CN" altLang="en-US" sz="1600" dirty="0" smtClean="0">
                <a:latin typeface="华文楷体" panose="02010600040101010101" charset="-122"/>
                <a:ea typeface="华文楷体" panose="02010600040101010101" charset="-122"/>
                <a:cs typeface="华文楷体" panose="02010600040101010101" charset="-122"/>
                <a:sym typeface="+mn-ea"/>
              </a:rPr>
              <a:t>移动抓取逻辑的整体关系图</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p:txBody>
      </p:sp>
      <p:pic>
        <p:nvPicPr>
          <p:cNvPr id="6" name="图片 5"/>
          <p:cNvPicPr>
            <a:picLocks noChangeAspect="1"/>
          </p:cNvPicPr>
          <p:nvPr/>
        </p:nvPicPr>
        <p:blipFill>
          <a:blip r:embed="rId1"/>
          <a:stretch>
            <a:fillRect/>
          </a:stretch>
        </p:blipFill>
        <p:spPr>
          <a:xfrm>
            <a:off x="400050" y="1299845"/>
            <a:ext cx="11256645" cy="5267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587" y="322124"/>
            <a:ext cx="4065203" cy="48958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l">
              <a:lnSpc>
                <a:spcPct val="130000"/>
              </a:lnSpc>
              <a:buClrTx/>
              <a:buSzTx/>
              <a:buNone/>
            </a:pP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1.2 </a:t>
            </a: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比赛规则简介</a:t>
            </a:r>
            <a:endPar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2" name="文本框 1"/>
          <p:cNvSpPr txBox="1"/>
          <p:nvPr/>
        </p:nvSpPr>
        <p:spPr>
          <a:xfrm>
            <a:off x="579755" y="882015"/>
            <a:ext cx="10424795" cy="2690495"/>
          </a:xfrm>
          <a:prstGeom prst="rect">
            <a:avLst/>
          </a:prstGeom>
          <a:noFill/>
        </p:spPr>
        <p:txBody>
          <a:bodyPr wrap="square" rtlCol="0">
            <a:spAutoFit/>
          </a:bodyPr>
          <a:p>
            <a:pPr>
              <a:lnSpc>
                <a:spcPct val="130000"/>
              </a:lnSpc>
            </a:pPr>
            <a:r>
              <a:rPr lang="zh-CN" dirty="0" smtClean="0">
                <a:solidFill>
                  <a:srgbClr val="0070C0"/>
                </a:solidFill>
                <a:latin typeface="华文楷体" panose="02010600040101010101" charset="-122"/>
                <a:ea typeface="华文楷体" panose="02010600040101010101" charset="-122"/>
                <a:cs typeface="华文楷体" panose="02010600040101010101" charset="-122"/>
                <a:sym typeface="+mn-ea"/>
              </a:rPr>
              <a:t>◆</a:t>
            </a:r>
            <a:r>
              <a:rPr lang="en-US" altLang="zh-CN" dirty="0" smtClean="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b="1" dirty="0" smtClean="0">
                <a:latin typeface="华文楷体" panose="02010600040101010101" charset="-122"/>
                <a:ea typeface="华文楷体" panose="02010600040101010101" charset="-122"/>
                <a:cs typeface="华文楷体" panose="02010600040101010101" charset="-122"/>
                <a:sym typeface="+mn-ea"/>
              </a:rPr>
              <a:t>要点</a:t>
            </a:r>
            <a:r>
              <a:rPr lang="en-US" altLang="zh-CN" b="1" dirty="0" smtClean="0">
                <a:latin typeface="华文楷体" panose="02010600040101010101" charset="-122"/>
                <a:ea typeface="华文楷体" panose="02010600040101010101" charset="-122"/>
                <a:cs typeface="华文楷体" panose="02010600040101010101" charset="-122"/>
                <a:sym typeface="+mn-ea"/>
              </a:rPr>
              <a:t>3</a:t>
            </a:r>
            <a:r>
              <a:rPr lang="zh-CN" altLang="en-US" b="1" dirty="0" smtClean="0">
                <a:latin typeface="华文楷体" panose="02010600040101010101" charset="-122"/>
                <a:ea typeface="华文楷体" panose="02010600040101010101" charset="-122"/>
                <a:cs typeface="华文楷体" panose="02010600040101010101" charset="-122"/>
                <a:sym typeface="+mn-ea"/>
              </a:rPr>
              <a:t>：记分规则</a:t>
            </a:r>
            <a:endParaRPr lang="zh-CN" altLang="en-US" b="1" dirty="0" smtClean="0">
              <a:latin typeface="华文楷体" panose="02010600040101010101" charset="-122"/>
              <a:ea typeface="华文楷体" panose="02010600040101010101" charset="-122"/>
              <a:cs typeface="华文楷体" panose="02010600040101010101" charset="-122"/>
            </a:endParaRPr>
          </a:p>
          <a:p>
            <a:pPr>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sym typeface="+mn-ea"/>
              </a:rPr>
              <a:t>1. 每投放一个正确的AB,AC,BC礼品组合，加4分，未能成正确组合的A,B,C礼品，加1分；每投放一个正确的D礼品，加10分，错误加4分</a:t>
            </a:r>
            <a:r>
              <a:rPr lang="zh-CN" altLang="en-US" sz="1600" dirty="0" smtClean="0">
                <a:latin typeface="华文楷体" panose="02010600040101010101" charset="-122"/>
                <a:ea typeface="华文楷体" panose="02010600040101010101" charset="-122"/>
                <a:cs typeface="华文楷体" panose="02010600040101010101" charset="-122"/>
                <a:sym typeface="+mn-ea"/>
              </a:rPr>
              <a:t>（这里是指</a:t>
            </a:r>
            <a:r>
              <a:rPr lang="en-US" altLang="zh-CN" sz="1600" dirty="0" smtClean="0">
                <a:latin typeface="华文楷体" panose="02010600040101010101" charset="-122"/>
                <a:ea typeface="华文楷体" panose="02010600040101010101" charset="-122"/>
                <a:cs typeface="华文楷体" panose="02010600040101010101" charset="-122"/>
                <a:sym typeface="+mn-ea"/>
              </a:rPr>
              <a:t>D</a:t>
            </a:r>
            <a:r>
              <a:rPr lang="zh-CN" altLang="en-US" sz="1600" dirty="0" smtClean="0">
                <a:latin typeface="华文楷体" panose="02010600040101010101" charset="-122"/>
                <a:ea typeface="华文楷体" panose="02010600040101010101" charset="-122"/>
                <a:cs typeface="华文楷体" panose="02010600040101010101" charset="-122"/>
                <a:sym typeface="+mn-ea"/>
              </a:rPr>
              <a:t>放到其他箱子里面，不包含把其他礼品放到</a:t>
            </a:r>
            <a:r>
              <a:rPr lang="en-US" altLang="zh-CN" sz="1600" dirty="0" smtClean="0">
                <a:latin typeface="华文楷体" panose="02010600040101010101" charset="-122"/>
                <a:ea typeface="华文楷体" panose="02010600040101010101" charset="-122"/>
                <a:cs typeface="华文楷体" panose="02010600040101010101" charset="-122"/>
                <a:sym typeface="+mn-ea"/>
              </a:rPr>
              <a:t>D</a:t>
            </a:r>
            <a:r>
              <a:rPr lang="zh-CN" altLang="en-US" sz="1600" dirty="0" smtClean="0">
                <a:latin typeface="华文楷体" panose="02010600040101010101" charset="-122"/>
                <a:ea typeface="华文楷体" panose="02010600040101010101" charset="-122"/>
                <a:cs typeface="华文楷体" panose="02010600040101010101" charset="-122"/>
                <a:sym typeface="+mn-ea"/>
              </a:rPr>
              <a:t>箱子里面）</a:t>
            </a:r>
            <a:r>
              <a:rPr lang="en-US" altLang="zh-CN" sz="1600" dirty="0" smtClean="0">
                <a:latin typeface="华文楷体" panose="02010600040101010101" charset="-122"/>
                <a:ea typeface="华文楷体" panose="02010600040101010101" charset="-122"/>
                <a:cs typeface="华文楷体" panose="02010600040101010101" charset="-122"/>
                <a:sym typeface="+mn-ea"/>
              </a:rPr>
              <a:t>。</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sym typeface="+mn-ea"/>
              </a:rPr>
              <a:t>2. 比赛时间内收集满20个礼品，且未出现错误放置，额外 +10分，如果用时低于8分钟，则额外+20分； </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sym typeface="+mn-ea"/>
              </a:rPr>
              <a:t>3. 在放置正确不低于一个礼品组合的前提下，不出现中度及中度以上程度的刮蹭，不出现失去控制的情况，并且全程未申请救援，+10 分。</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nSpc>
                <a:spcPct val="130000"/>
              </a:lnSpc>
            </a:pP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a:p>
            <a:pPr>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sym typeface="+mn-ea"/>
              </a:rPr>
              <a:t>附件：二维码图像</a:t>
            </a:r>
            <a:endParaRPr lang="en-US" altLang="zh-CN" sz="1600" dirty="0" smtClean="0">
              <a:latin typeface="华文楷体" panose="02010600040101010101" charset="-122"/>
              <a:ea typeface="华文楷体" panose="02010600040101010101" charset="-122"/>
              <a:cs typeface="华文楷体" panose="02010600040101010101" charset="-122"/>
              <a:sym typeface="+mn-ea"/>
            </a:endParaRPr>
          </a:p>
        </p:txBody>
      </p:sp>
      <p:pic>
        <p:nvPicPr>
          <p:cNvPr id="-2147482601" name="图片 -2147482602" descr="tag36h11_0_small"/>
          <p:cNvPicPr>
            <a:picLocks noChangeAspect="1"/>
          </p:cNvPicPr>
          <p:nvPr/>
        </p:nvPicPr>
        <p:blipFill>
          <a:blip r:embed="rId1"/>
          <a:stretch>
            <a:fillRect/>
          </a:stretch>
        </p:blipFill>
        <p:spPr>
          <a:xfrm>
            <a:off x="1394143" y="3642678"/>
            <a:ext cx="1080135" cy="1080135"/>
          </a:xfrm>
          <a:prstGeom prst="rect">
            <a:avLst/>
          </a:prstGeom>
          <a:noFill/>
          <a:ln w="9525">
            <a:noFill/>
          </a:ln>
        </p:spPr>
      </p:pic>
      <p:pic>
        <p:nvPicPr>
          <p:cNvPr id="-2147482600" name="图片 -2147482601" descr="tag36h11_1_看图王"/>
          <p:cNvPicPr>
            <a:picLocks noChangeAspect="1"/>
          </p:cNvPicPr>
          <p:nvPr/>
        </p:nvPicPr>
        <p:blipFill>
          <a:blip r:embed="rId2"/>
          <a:stretch>
            <a:fillRect/>
          </a:stretch>
        </p:blipFill>
        <p:spPr>
          <a:xfrm>
            <a:off x="3102928" y="3642678"/>
            <a:ext cx="1080135" cy="1080135"/>
          </a:xfrm>
          <a:prstGeom prst="rect">
            <a:avLst/>
          </a:prstGeom>
          <a:noFill/>
          <a:ln w="9525">
            <a:noFill/>
          </a:ln>
        </p:spPr>
      </p:pic>
      <p:pic>
        <p:nvPicPr>
          <p:cNvPr id="-2147482599" name="图片 -2147482600" descr="tag36h11_2_看图王"/>
          <p:cNvPicPr>
            <a:picLocks noChangeAspect="1"/>
          </p:cNvPicPr>
          <p:nvPr/>
        </p:nvPicPr>
        <p:blipFill>
          <a:blip r:embed="rId3"/>
          <a:stretch>
            <a:fillRect/>
          </a:stretch>
        </p:blipFill>
        <p:spPr>
          <a:xfrm>
            <a:off x="4811713" y="3642678"/>
            <a:ext cx="1080135" cy="1080135"/>
          </a:xfrm>
          <a:prstGeom prst="rect">
            <a:avLst/>
          </a:prstGeom>
          <a:noFill/>
          <a:ln w="9525">
            <a:noFill/>
          </a:ln>
        </p:spPr>
      </p:pic>
      <p:pic>
        <p:nvPicPr>
          <p:cNvPr id="-2147482596" name="图片 -2147482597" descr="tag36h11_3_看图王"/>
          <p:cNvPicPr>
            <a:picLocks noChangeAspect="1"/>
          </p:cNvPicPr>
          <p:nvPr/>
        </p:nvPicPr>
        <p:blipFill>
          <a:blip r:embed="rId4"/>
          <a:stretch>
            <a:fillRect/>
          </a:stretch>
        </p:blipFill>
        <p:spPr>
          <a:xfrm>
            <a:off x="6520498" y="3642678"/>
            <a:ext cx="1080135" cy="1080135"/>
          </a:xfrm>
          <a:prstGeom prst="rect">
            <a:avLst/>
          </a:prstGeom>
          <a:noFill/>
          <a:ln w="9525">
            <a:noFill/>
          </a:ln>
        </p:spPr>
      </p:pic>
      <p:pic>
        <p:nvPicPr>
          <p:cNvPr id="-2147482610" name="图片 -2147482611" descr="tag36h11_21_看图王"/>
          <p:cNvPicPr>
            <a:picLocks noChangeAspect="1"/>
          </p:cNvPicPr>
          <p:nvPr/>
        </p:nvPicPr>
        <p:blipFill>
          <a:blip r:embed="rId5"/>
          <a:stretch>
            <a:fillRect/>
          </a:stretch>
        </p:blipFill>
        <p:spPr>
          <a:xfrm>
            <a:off x="8229283" y="3642678"/>
            <a:ext cx="1080135" cy="1080135"/>
          </a:xfrm>
          <a:prstGeom prst="rect">
            <a:avLst/>
          </a:prstGeom>
          <a:noFill/>
          <a:ln w="9525">
            <a:noFill/>
          </a:ln>
        </p:spPr>
      </p:pic>
      <p:sp>
        <p:nvSpPr>
          <p:cNvPr id="4" name="文本框 3"/>
          <p:cNvSpPr txBox="1"/>
          <p:nvPr/>
        </p:nvSpPr>
        <p:spPr>
          <a:xfrm>
            <a:off x="1366520" y="4865370"/>
            <a:ext cx="1133475" cy="410845"/>
          </a:xfrm>
          <a:prstGeom prst="rect">
            <a:avLst/>
          </a:prstGeom>
          <a:noFill/>
        </p:spPr>
        <p:txBody>
          <a:bodyPr wrap="none" rtlCol="0">
            <a:spAutoFit/>
          </a:bodyPr>
          <a:p>
            <a:pPr algn="l">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rPr>
              <a:t>对应礼品A</a:t>
            </a:r>
            <a:endParaRPr lang="en-US" altLang="zh-CN" sz="1600" dirty="0" smtClean="0">
              <a:latin typeface="华文楷体" panose="02010600040101010101" charset="-122"/>
              <a:ea typeface="华文楷体" panose="02010600040101010101" charset="-122"/>
              <a:cs typeface="华文楷体" panose="02010600040101010101" charset="-122"/>
            </a:endParaRPr>
          </a:p>
        </p:txBody>
      </p:sp>
      <p:sp>
        <p:nvSpPr>
          <p:cNvPr id="6" name="文本框 5"/>
          <p:cNvSpPr txBox="1"/>
          <p:nvPr/>
        </p:nvSpPr>
        <p:spPr>
          <a:xfrm>
            <a:off x="3074670" y="4865370"/>
            <a:ext cx="1120775" cy="410845"/>
          </a:xfrm>
          <a:prstGeom prst="rect">
            <a:avLst/>
          </a:prstGeom>
          <a:noFill/>
        </p:spPr>
        <p:txBody>
          <a:bodyPr wrap="none" rtlCol="0">
            <a:spAutoFit/>
          </a:bodyPr>
          <a:p>
            <a:pPr algn="l">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rPr>
              <a:t>对应礼品B</a:t>
            </a:r>
            <a:endParaRPr lang="en-US" altLang="zh-CN" sz="1600" dirty="0" smtClean="0">
              <a:latin typeface="华文楷体" panose="02010600040101010101" charset="-122"/>
              <a:ea typeface="华文楷体" panose="02010600040101010101" charset="-122"/>
              <a:cs typeface="华文楷体" panose="02010600040101010101" charset="-122"/>
            </a:endParaRPr>
          </a:p>
        </p:txBody>
      </p:sp>
      <p:sp>
        <p:nvSpPr>
          <p:cNvPr id="7" name="文本框 6"/>
          <p:cNvSpPr txBox="1"/>
          <p:nvPr/>
        </p:nvSpPr>
        <p:spPr>
          <a:xfrm>
            <a:off x="4790440" y="4865370"/>
            <a:ext cx="1124585" cy="410845"/>
          </a:xfrm>
          <a:prstGeom prst="rect">
            <a:avLst/>
          </a:prstGeom>
          <a:noFill/>
        </p:spPr>
        <p:txBody>
          <a:bodyPr wrap="none" rtlCol="0">
            <a:spAutoFit/>
          </a:bodyPr>
          <a:p>
            <a:pPr algn="l">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rPr>
              <a:t>对应礼品C</a:t>
            </a:r>
            <a:endParaRPr lang="en-US" altLang="zh-CN" sz="1600" dirty="0" smtClean="0">
              <a:latin typeface="华文楷体" panose="02010600040101010101" charset="-122"/>
              <a:ea typeface="华文楷体" panose="02010600040101010101" charset="-122"/>
              <a:cs typeface="华文楷体" panose="02010600040101010101" charset="-122"/>
            </a:endParaRPr>
          </a:p>
        </p:txBody>
      </p:sp>
      <p:sp>
        <p:nvSpPr>
          <p:cNvPr id="8" name="文本框 7"/>
          <p:cNvSpPr txBox="1"/>
          <p:nvPr/>
        </p:nvSpPr>
        <p:spPr>
          <a:xfrm>
            <a:off x="6497320" y="4865370"/>
            <a:ext cx="1152525" cy="410845"/>
          </a:xfrm>
          <a:prstGeom prst="rect">
            <a:avLst/>
          </a:prstGeom>
          <a:noFill/>
        </p:spPr>
        <p:txBody>
          <a:bodyPr wrap="none" rtlCol="0">
            <a:spAutoFit/>
          </a:bodyPr>
          <a:p>
            <a:pPr algn="l">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rPr>
              <a:t>对应礼品D</a:t>
            </a:r>
            <a:endParaRPr lang="en-US" altLang="zh-CN" sz="1600" dirty="0" smtClean="0">
              <a:latin typeface="华文楷体" panose="02010600040101010101" charset="-122"/>
              <a:ea typeface="华文楷体" panose="02010600040101010101" charset="-122"/>
              <a:cs typeface="华文楷体" panose="02010600040101010101" charset="-122"/>
            </a:endParaRPr>
          </a:p>
        </p:txBody>
      </p:sp>
      <p:sp>
        <p:nvSpPr>
          <p:cNvPr id="9" name="文本框 8"/>
          <p:cNvSpPr txBox="1"/>
          <p:nvPr/>
        </p:nvSpPr>
        <p:spPr>
          <a:xfrm>
            <a:off x="7964805" y="4865370"/>
            <a:ext cx="1605280" cy="410845"/>
          </a:xfrm>
          <a:prstGeom prst="rect">
            <a:avLst/>
          </a:prstGeom>
          <a:noFill/>
        </p:spPr>
        <p:txBody>
          <a:bodyPr wrap="none" rtlCol="0">
            <a:spAutoFit/>
          </a:bodyPr>
          <a:p>
            <a:pPr algn="l">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rPr>
              <a:t>对应</a:t>
            </a:r>
            <a:r>
              <a:rPr lang="zh-CN" altLang="en-US" sz="1600" dirty="0" smtClean="0">
                <a:latin typeface="华文楷体" panose="02010600040101010101" charset="-122"/>
                <a:ea typeface="华文楷体" panose="02010600040101010101" charset="-122"/>
                <a:cs typeface="华文楷体" panose="02010600040101010101" charset="-122"/>
              </a:rPr>
              <a:t>二维码卡扣</a:t>
            </a:r>
            <a:endParaRPr lang="zh-CN" altLang="en-US" sz="1600" dirty="0" smtClean="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1450" y="184719"/>
            <a:ext cx="11849100" cy="1432832"/>
          </a:xfrm>
          <a:prstGeom prst="rect">
            <a:avLst/>
          </a:prstGeom>
          <a:solidFill>
            <a:srgbClr val="395E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楷体" panose="02010600040101010101" charset="-122"/>
              <a:ea typeface="华文楷体" panose="02010600040101010101" charset="-122"/>
              <a:cs typeface="+mn-ea"/>
              <a:sym typeface="思源黑体" panose="020B0500000000000000" pitchFamily="34" charset="-122"/>
            </a:endParaRPr>
          </a:p>
        </p:txBody>
      </p:sp>
      <p:sp>
        <p:nvSpPr>
          <p:cNvPr id="6" name="文本框 5"/>
          <p:cNvSpPr txBox="1"/>
          <p:nvPr/>
        </p:nvSpPr>
        <p:spPr>
          <a:xfrm>
            <a:off x="3132885" y="3265705"/>
            <a:ext cx="5932714" cy="1291590"/>
          </a:xfrm>
          <a:prstGeom prst="rect">
            <a:avLst/>
          </a:prstGeom>
          <a:noFill/>
        </p:spPr>
        <p:txBody>
          <a:bodyPr wrap="square" rtlCol="0">
            <a:spAutoFit/>
          </a:bodyPr>
          <a:lstStyle/>
          <a:p>
            <a:pPr algn="ctr">
              <a:lnSpc>
                <a:spcPct val="130000"/>
              </a:lnSpc>
            </a:pPr>
            <a:r>
              <a:rPr lang="zh-CN" altLang="en-US" sz="6000" dirty="0">
                <a:solidFill>
                  <a:srgbClr val="395E7F"/>
                </a:solidFill>
                <a:latin typeface="华文楷体" panose="02010600040101010101" charset="-122"/>
                <a:ea typeface="华文楷体" panose="02010600040101010101" charset="-122"/>
                <a:cs typeface="+mn-ea"/>
                <a:sym typeface="思源黑体" panose="020B0500000000000000" pitchFamily="34" charset="-122"/>
              </a:rPr>
              <a:t>第二章</a:t>
            </a:r>
            <a:endParaRPr lang="zh-CN" altLang="en-US" sz="6000" dirty="0">
              <a:solidFill>
                <a:srgbClr val="395E7F"/>
              </a:solidFill>
              <a:latin typeface="华文楷体" panose="02010600040101010101" charset="-122"/>
              <a:ea typeface="华文楷体" panose="02010600040101010101" charset="-122"/>
              <a:cs typeface="+mn-ea"/>
              <a:sym typeface="思源黑体" panose="020B0500000000000000" pitchFamily="34" charset="-122"/>
            </a:endParaRPr>
          </a:p>
        </p:txBody>
      </p:sp>
      <p:sp>
        <p:nvSpPr>
          <p:cNvPr id="7" name="矩形 6"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2216418" y="4607024"/>
            <a:ext cx="7767052" cy="337185"/>
          </a:xfrm>
          <a:prstGeom prst="rect">
            <a:avLst/>
          </a:prstGeom>
        </p:spPr>
        <p:txBody>
          <a:bodyPr wrap="square">
            <a:spAutoFit/>
          </a:bodyPr>
          <a:lstStyle/>
          <a:p>
            <a:pPr algn="ctr" defTabSz="457200">
              <a:spcBef>
                <a:spcPct val="0"/>
              </a:spcBef>
              <a:buNone/>
            </a:pPr>
            <a:r>
              <a:rPr lang="en-US" altLang="zh-CN" sz="1600" dirty="0">
                <a:solidFill>
                  <a:srgbClr val="335C80"/>
                </a:solidFill>
                <a:latin typeface="华文楷体" panose="02010600040101010101" charset="-122"/>
                <a:ea typeface="华文楷体" panose="02010600040101010101" charset="-122"/>
                <a:cs typeface="+mn-ea"/>
                <a:sym typeface="+mn-lt"/>
              </a:rPr>
              <a:t>LEO</a:t>
            </a:r>
            <a:r>
              <a:rPr lang="zh-CN" altLang="en-US" sz="1600" dirty="0">
                <a:solidFill>
                  <a:srgbClr val="335C80"/>
                </a:solidFill>
                <a:latin typeface="华文楷体" panose="02010600040101010101" charset="-122"/>
                <a:ea typeface="华文楷体" panose="02010600040101010101" charset="-122"/>
                <a:cs typeface="+mn-ea"/>
                <a:sym typeface="+mn-lt"/>
              </a:rPr>
              <a:t>简单</a:t>
            </a:r>
            <a:r>
              <a:rPr lang="zh-CN" sz="1600" dirty="0">
                <a:solidFill>
                  <a:srgbClr val="335C80"/>
                </a:solidFill>
                <a:latin typeface="华文楷体" panose="02010600040101010101" charset="-122"/>
                <a:ea typeface="华文楷体" panose="02010600040101010101" charset="-122"/>
                <a:cs typeface="+mn-ea"/>
                <a:sym typeface="+mn-lt"/>
              </a:rPr>
              <a:t>介绍</a:t>
            </a:r>
            <a:endParaRPr lang="zh-CN" altLang="en-US" sz="1600" spc="300" dirty="0">
              <a:solidFill>
                <a:srgbClr val="335C80"/>
              </a:solidFill>
              <a:latin typeface="华文楷体" panose="02010600040101010101" charset="-122"/>
              <a:ea typeface="华文楷体" panose="02010600040101010101" charset="-122"/>
              <a:cs typeface="+mn-ea"/>
              <a:sym typeface="+mn-lt"/>
            </a:endParaRPr>
          </a:p>
        </p:txBody>
      </p:sp>
      <p:sp>
        <p:nvSpPr>
          <p:cNvPr id="4" name="椭圆 18"/>
          <p:cNvSpPr>
            <a:spLocks noChangeArrowheads="1"/>
          </p:cNvSpPr>
          <p:nvPr/>
        </p:nvSpPr>
        <p:spPr bwMode="auto">
          <a:xfrm>
            <a:off x="4848994" y="763468"/>
            <a:ext cx="2447156" cy="2452540"/>
          </a:xfrm>
          <a:prstGeom prst="ellipse">
            <a:avLst/>
          </a:prstGeom>
          <a:solidFill>
            <a:srgbClr val="395E7F"/>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457200">
              <a:spcBef>
                <a:spcPct val="0"/>
              </a:spcBef>
              <a:buNone/>
            </a:pPr>
            <a:endParaRPr lang="zh-CN" altLang="zh-CN" sz="2400">
              <a:solidFill>
                <a:srgbClr val="FFFFFF"/>
              </a:solidFill>
              <a:latin typeface="华文楷体" panose="02010600040101010101" charset="-122"/>
              <a:ea typeface="华文楷体" panose="02010600040101010101" charset="-122"/>
              <a:cs typeface="+mn-ea"/>
              <a:sym typeface="思源黑体" panose="020B0500000000000000" pitchFamily="34" charset="-122"/>
            </a:endParaRPr>
          </a:p>
        </p:txBody>
      </p:sp>
      <p:sp>
        <p:nvSpPr>
          <p:cNvPr id="8" name="medal-of-award_49824"/>
          <p:cNvSpPr>
            <a:spLocks noChangeAspect="1"/>
          </p:cNvSpPr>
          <p:nvPr/>
        </p:nvSpPr>
        <p:spPr bwMode="auto">
          <a:xfrm>
            <a:off x="5214930" y="1415111"/>
            <a:ext cx="1762140" cy="1134076"/>
          </a:xfrm>
          <a:custGeom>
            <a:avLst/>
            <a:gdLst>
              <a:gd name="connsiteX0" fmla="*/ 104550 w 604718"/>
              <a:gd name="connsiteY0" fmla="*/ 208330 h 382112"/>
              <a:gd name="connsiteX1" fmla="*/ 156180 w 604718"/>
              <a:gd name="connsiteY1" fmla="*/ 208330 h 382112"/>
              <a:gd name="connsiteX2" fmla="*/ 261642 w 604718"/>
              <a:gd name="connsiteY2" fmla="*/ 248878 h 382112"/>
              <a:gd name="connsiteX3" fmla="*/ 298947 w 604718"/>
              <a:gd name="connsiteY3" fmla="*/ 255007 h 382112"/>
              <a:gd name="connsiteX4" fmla="*/ 340187 w 604718"/>
              <a:gd name="connsiteY4" fmla="*/ 247621 h 382112"/>
              <a:gd name="connsiteX5" fmla="*/ 433687 w 604718"/>
              <a:gd name="connsiteY5" fmla="*/ 208330 h 382112"/>
              <a:gd name="connsiteX6" fmla="*/ 490825 w 604718"/>
              <a:gd name="connsiteY6" fmla="*/ 208330 h 382112"/>
              <a:gd name="connsiteX7" fmla="*/ 490825 w 604718"/>
              <a:gd name="connsiteY7" fmla="*/ 271509 h 382112"/>
              <a:gd name="connsiteX8" fmla="*/ 458400 w 604718"/>
              <a:gd name="connsiteY8" fmla="*/ 320701 h 382112"/>
              <a:gd name="connsiteX9" fmla="*/ 329326 w 604718"/>
              <a:gd name="connsiteY9" fmla="*/ 376337 h 382112"/>
              <a:gd name="connsiteX10" fmla="*/ 264632 w 604718"/>
              <a:gd name="connsiteY10" fmla="*/ 376337 h 382112"/>
              <a:gd name="connsiteX11" fmla="*/ 136819 w 604718"/>
              <a:gd name="connsiteY11" fmla="*/ 320701 h 382112"/>
              <a:gd name="connsiteX12" fmla="*/ 104550 w 604718"/>
              <a:gd name="connsiteY12" fmla="*/ 271509 h 382112"/>
              <a:gd name="connsiteX13" fmla="*/ 300973 w 604718"/>
              <a:gd name="connsiteY13" fmla="*/ 5 h 382112"/>
              <a:gd name="connsiteX14" fmla="*/ 334162 w 604718"/>
              <a:gd name="connsiteY14" fmla="*/ 4701 h 382112"/>
              <a:gd name="connsiteX15" fmla="*/ 581267 w 604718"/>
              <a:gd name="connsiteY15" fmla="*/ 92552 h 382112"/>
              <a:gd name="connsiteX16" fmla="*/ 588822 w 604718"/>
              <a:gd name="connsiteY16" fmla="*/ 114398 h 382112"/>
              <a:gd name="connsiteX17" fmla="*/ 589136 w 604718"/>
              <a:gd name="connsiteY17" fmla="*/ 114398 h 382112"/>
              <a:gd name="connsiteX18" fmla="*/ 589136 w 604718"/>
              <a:gd name="connsiteY18" fmla="*/ 270771 h 382112"/>
              <a:gd name="connsiteX19" fmla="*/ 604718 w 604718"/>
              <a:gd name="connsiteY19" fmla="*/ 321376 h 382112"/>
              <a:gd name="connsiteX20" fmla="*/ 561278 w 604718"/>
              <a:gd name="connsiteY20" fmla="*/ 321376 h 382112"/>
              <a:gd name="connsiteX21" fmla="*/ 576388 w 604718"/>
              <a:gd name="connsiteY21" fmla="*/ 271242 h 382112"/>
              <a:gd name="connsiteX22" fmla="*/ 576388 w 604718"/>
              <a:gd name="connsiteY22" fmla="*/ 120370 h 382112"/>
              <a:gd name="connsiteX23" fmla="*/ 333376 w 604718"/>
              <a:gd name="connsiteY23" fmla="*/ 222680 h 382112"/>
              <a:gd name="connsiteX24" fmla="*/ 268058 w 604718"/>
              <a:gd name="connsiteY24" fmla="*/ 223780 h 382112"/>
              <a:gd name="connsiteX25" fmla="*/ 13556 w 604718"/>
              <a:gd name="connsiteY25" fmla="*/ 125870 h 382112"/>
              <a:gd name="connsiteX26" fmla="*/ 13714 w 604718"/>
              <a:gd name="connsiteY26" fmla="*/ 100882 h 382112"/>
              <a:gd name="connsiteX27" fmla="*/ 267901 w 604718"/>
              <a:gd name="connsiteY27" fmla="*/ 5329 h 382112"/>
              <a:gd name="connsiteX28" fmla="*/ 300973 w 604718"/>
              <a:gd name="connsiteY28" fmla="*/ 5 h 38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4718" h="382112">
                <a:moveTo>
                  <a:pt x="104550" y="208330"/>
                </a:moveTo>
                <a:lnTo>
                  <a:pt x="156180" y="208330"/>
                </a:lnTo>
                <a:lnTo>
                  <a:pt x="261642" y="248878"/>
                </a:lnTo>
                <a:cubicBezTo>
                  <a:pt x="274864" y="253907"/>
                  <a:pt x="289188" y="255007"/>
                  <a:pt x="298947" y="255007"/>
                </a:cubicBezTo>
                <a:cubicBezTo>
                  <a:pt x="314373" y="255007"/>
                  <a:pt x="329012" y="252493"/>
                  <a:pt x="340187" y="247621"/>
                </a:cubicBezTo>
                <a:lnTo>
                  <a:pt x="433687" y="208330"/>
                </a:lnTo>
                <a:lnTo>
                  <a:pt x="490825" y="208330"/>
                </a:lnTo>
                <a:lnTo>
                  <a:pt x="490825" y="271509"/>
                </a:lnTo>
                <a:cubicBezTo>
                  <a:pt x="490825" y="290998"/>
                  <a:pt x="476344" y="313000"/>
                  <a:pt x="458400" y="320701"/>
                </a:cubicBezTo>
                <a:lnTo>
                  <a:pt x="329326" y="376337"/>
                </a:lnTo>
                <a:cubicBezTo>
                  <a:pt x="311382" y="384038"/>
                  <a:pt x="282419" y="384038"/>
                  <a:pt x="264632" y="376337"/>
                </a:cubicBezTo>
                <a:lnTo>
                  <a:pt x="136819" y="320701"/>
                </a:lnTo>
                <a:cubicBezTo>
                  <a:pt x="119032" y="313000"/>
                  <a:pt x="104550" y="290998"/>
                  <a:pt x="104550" y="271509"/>
                </a:cubicBezTo>
                <a:close/>
                <a:moveTo>
                  <a:pt x="300973" y="5"/>
                </a:moveTo>
                <a:cubicBezTo>
                  <a:pt x="312954" y="-93"/>
                  <a:pt x="324955" y="1479"/>
                  <a:pt x="334162" y="4701"/>
                </a:cubicBezTo>
                <a:lnTo>
                  <a:pt x="581267" y="92552"/>
                </a:lnTo>
                <a:cubicBezTo>
                  <a:pt x="596849" y="98053"/>
                  <a:pt x="599210" y="107168"/>
                  <a:pt x="588822" y="114398"/>
                </a:cubicBezTo>
                <a:lnTo>
                  <a:pt x="589136" y="114398"/>
                </a:lnTo>
                <a:lnTo>
                  <a:pt x="589136" y="270771"/>
                </a:lnTo>
                <a:lnTo>
                  <a:pt x="604718" y="321376"/>
                </a:lnTo>
                <a:lnTo>
                  <a:pt x="561278" y="321376"/>
                </a:lnTo>
                <a:lnTo>
                  <a:pt x="576388" y="271242"/>
                </a:lnTo>
                <a:lnTo>
                  <a:pt x="576388" y="120370"/>
                </a:lnTo>
                <a:lnTo>
                  <a:pt x="333376" y="222680"/>
                </a:lnTo>
                <a:cubicBezTo>
                  <a:pt x="315433" y="230224"/>
                  <a:pt x="286158" y="230695"/>
                  <a:pt x="268058" y="223780"/>
                </a:cubicBezTo>
                <a:lnTo>
                  <a:pt x="13556" y="125870"/>
                </a:lnTo>
                <a:cubicBezTo>
                  <a:pt x="-4544" y="118798"/>
                  <a:pt x="-4544" y="107640"/>
                  <a:pt x="13714" y="100882"/>
                </a:cubicBezTo>
                <a:lnTo>
                  <a:pt x="267901" y="5329"/>
                </a:lnTo>
                <a:cubicBezTo>
                  <a:pt x="277030" y="1872"/>
                  <a:pt x="288991" y="104"/>
                  <a:pt x="300973" y="5"/>
                </a:cubicBezTo>
                <a:close/>
              </a:path>
            </a:pathLst>
          </a:custGeom>
          <a:solidFill>
            <a:schemeClr val="bg1"/>
          </a:solidFill>
          <a:ln w="31750">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0A081"/>
              </a:solidFill>
              <a:effectLst/>
              <a:uLnTx/>
              <a:uFillTx/>
              <a:latin typeface="华文楷体" panose="02010600040101010101" charset="-122"/>
              <a:ea typeface="华文楷体" panose="02010600040101010101" charset="-122"/>
              <a:sym typeface="思源黑体" panose="020B05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587" y="322124"/>
            <a:ext cx="4065203" cy="60007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l">
              <a:lnSpc>
                <a:spcPct val="130000"/>
              </a:lnSpc>
              <a:buClrTx/>
              <a:buSzTx/>
              <a:buNone/>
            </a:pP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1</a:t>
            </a: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.1</a:t>
            </a: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 LEO</a:t>
            </a: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硬件组成及软件环境</a:t>
            </a:r>
            <a:endPar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6" name="文本框 5"/>
          <p:cNvSpPr txBox="1"/>
          <p:nvPr/>
        </p:nvSpPr>
        <p:spPr>
          <a:xfrm>
            <a:off x="579755" y="939800"/>
            <a:ext cx="8498840" cy="3290570"/>
          </a:xfrm>
          <a:prstGeom prst="rect">
            <a:avLst/>
          </a:prstGeom>
          <a:noFill/>
        </p:spPr>
        <p:txBody>
          <a:bodyPr wrap="square" rtlCol="0">
            <a:spAutoFit/>
          </a:bodyPr>
          <a:p>
            <a:pPr>
              <a:lnSpc>
                <a:spcPct val="130000"/>
              </a:lnSpc>
            </a:pPr>
            <a:r>
              <a:rPr 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a:t>
            </a:r>
            <a:r>
              <a:rPr lang="en-US" alt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 </a:t>
            </a:r>
            <a:r>
              <a:rPr lang="en-US" sz="1600" b="1" dirty="0" smtClean="0">
                <a:latin typeface="华文楷体" panose="02010600040101010101" charset="-122"/>
                <a:ea typeface="华文楷体" panose="02010600040101010101" charset="-122"/>
                <a:cs typeface="华文楷体" panose="02010600040101010101" charset="-122"/>
              </a:rPr>
              <a:t>1.LEO·</a:t>
            </a:r>
            <a:r>
              <a:rPr lang="zh-CN" altLang="en-US" sz="1600" b="1" dirty="0" smtClean="0">
                <a:latin typeface="华文楷体" panose="02010600040101010101" charset="-122"/>
                <a:ea typeface="华文楷体" panose="02010600040101010101" charset="-122"/>
                <a:cs typeface="华文楷体" panose="02010600040101010101" charset="-122"/>
              </a:rPr>
              <a:t>移动抓取套装</a:t>
            </a:r>
            <a:r>
              <a:rPr lang="en-US" altLang="zh-CN" sz="1600" b="1" dirty="0" smtClean="0">
                <a:latin typeface="华文楷体" panose="02010600040101010101" charset="-122"/>
                <a:ea typeface="华文楷体" panose="02010600040101010101" charset="-122"/>
                <a:cs typeface="华文楷体" panose="02010600040101010101" charset="-122"/>
              </a:rPr>
              <a:t> </a:t>
            </a:r>
            <a:r>
              <a:rPr lang="zh-CN" altLang="en-US" sz="1600" b="1" dirty="0" smtClean="0">
                <a:latin typeface="华文楷体" panose="02010600040101010101" charset="-122"/>
                <a:ea typeface="华文楷体" panose="02010600040101010101" charset="-122"/>
                <a:cs typeface="华文楷体" panose="02010600040101010101" charset="-122"/>
              </a:rPr>
              <a:t>硬件组成</a:t>
            </a:r>
            <a:endParaRPr lang="zh-CN" altLang="en-US" sz="1600" b="1" dirty="0" smtClean="0">
              <a:latin typeface="华文楷体" panose="02010600040101010101" charset="-122"/>
              <a:ea typeface="华文楷体" panose="02010600040101010101" charset="-122"/>
              <a:cs typeface="华文楷体" panose="02010600040101010101" charset="-122"/>
            </a:endParaRPr>
          </a:p>
          <a:p>
            <a:pPr>
              <a:lnSpc>
                <a:spcPct val="130000"/>
              </a:lnSpc>
            </a:pPr>
            <a:r>
              <a:rPr lang="zh-CN" altLang="en-US" sz="1600" dirty="0" smtClean="0">
                <a:latin typeface="华文楷体" panose="02010600040101010101" charset="-122"/>
                <a:ea typeface="华文楷体" panose="02010600040101010101" charset="-122"/>
                <a:cs typeface="华文楷体" panose="02010600040101010101" charset="-122"/>
              </a:rPr>
              <a:t>【</a:t>
            </a:r>
            <a:r>
              <a:rPr lang="en-US" altLang="zh-CN" sz="1600" dirty="0" smtClean="0">
                <a:latin typeface="华文楷体" panose="02010600040101010101" charset="-122"/>
                <a:ea typeface="华文楷体" panose="02010600040101010101" charset="-122"/>
                <a:cs typeface="华文楷体" panose="02010600040101010101" charset="-122"/>
              </a:rPr>
              <a:t>LEO</a:t>
            </a:r>
            <a:r>
              <a:rPr lang="zh-CN" altLang="en-US" sz="1600" dirty="0" smtClean="0">
                <a:latin typeface="华文楷体" panose="02010600040101010101" charset="-122"/>
                <a:ea typeface="华文楷体" panose="02010600040101010101" charset="-122"/>
                <a:cs typeface="华文楷体" panose="02010600040101010101" charset="-122"/>
              </a:rPr>
              <a:t>机器人】</a:t>
            </a:r>
            <a:endParaRPr lang="zh-CN" altLang="en-US" sz="1600" dirty="0" smtClean="0">
              <a:latin typeface="华文楷体" panose="02010600040101010101" charset="-122"/>
              <a:ea typeface="华文楷体" panose="02010600040101010101" charset="-122"/>
              <a:cs typeface="华文楷体" panose="02010600040101010101" charset="-122"/>
            </a:endParaRPr>
          </a:p>
          <a:p>
            <a:pPr>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rPr>
              <a:t>    </a:t>
            </a:r>
            <a:r>
              <a:rPr lang="zh-CN" altLang="en-US" sz="1600" dirty="0" smtClean="0">
                <a:latin typeface="华文楷体" panose="02010600040101010101" charset="-122"/>
                <a:ea typeface="华文楷体" panose="02010600040101010101" charset="-122"/>
                <a:cs typeface="华文楷体" panose="02010600040101010101" charset="-122"/>
              </a:rPr>
              <a:t>传感器：激光雷达</a:t>
            </a:r>
            <a:r>
              <a:rPr lang="en-US" altLang="zh-CN" sz="1600" dirty="0" smtClean="0">
                <a:latin typeface="华文楷体" panose="02010600040101010101" charset="-122"/>
                <a:ea typeface="华文楷体" panose="02010600040101010101" charset="-122"/>
                <a:cs typeface="华文楷体" panose="02010600040101010101" charset="-122"/>
              </a:rPr>
              <a:t>*1</a:t>
            </a:r>
            <a:r>
              <a:rPr lang="zh-CN" altLang="en-US" sz="1600" dirty="0" smtClean="0">
                <a:latin typeface="华文楷体" panose="02010600040101010101" charset="-122"/>
                <a:ea typeface="华文楷体" panose="02010600040101010101" charset="-122"/>
                <a:cs typeface="华文楷体" panose="02010600040101010101" charset="-122"/>
              </a:rPr>
              <a:t>、超声波</a:t>
            </a:r>
            <a:r>
              <a:rPr lang="en-US" altLang="zh-CN" sz="1600" dirty="0" smtClean="0">
                <a:latin typeface="华文楷体" panose="02010600040101010101" charset="-122"/>
                <a:ea typeface="华文楷体" panose="02010600040101010101" charset="-122"/>
                <a:cs typeface="华文楷体" panose="02010600040101010101" charset="-122"/>
              </a:rPr>
              <a:t>*2</a:t>
            </a:r>
            <a:r>
              <a:rPr lang="zh-CN" altLang="en-US" sz="1600" dirty="0" smtClean="0">
                <a:latin typeface="华文楷体" panose="02010600040101010101" charset="-122"/>
                <a:ea typeface="华文楷体" panose="02010600040101010101" charset="-122"/>
                <a:cs typeface="华文楷体" panose="02010600040101010101" charset="-122"/>
              </a:rPr>
              <a:t>、陀螺仪</a:t>
            </a:r>
            <a:r>
              <a:rPr lang="en-US" altLang="zh-CN" sz="1600" dirty="0" smtClean="0">
                <a:latin typeface="华文楷体" panose="02010600040101010101" charset="-122"/>
                <a:ea typeface="华文楷体" panose="02010600040101010101" charset="-122"/>
                <a:cs typeface="华文楷体" panose="02010600040101010101" charset="-122"/>
              </a:rPr>
              <a:t>*1</a:t>
            </a:r>
            <a:r>
              <a:rPr lang="zh-CN" altLang="en-US" sz="1600" dirty="0" smtClean="0">
                <a:latin typeface="华文楷体" panose="02010600040101010101" charset="-122"/>
                <a:ea typeface="华文楷体" panose="02010600040101010101" charset="-122"/>
                <a:cs typeface="华文楷体" panose="02010600040101010101" charset="-122"/>
              </a:rPr>
              <a:t>、</a:t>
            </a:r>
            <a:r>
              <a:rPr lang="en-US" altLang="zh-CN" sz="1600" dirty="0" smtClean="0">
                <a:latin typeface="华文楷体" panose="02010600040101010101" charset="-122"/>
                <a:ea typeface="华文楷体" panose="02010600040101010101" charset="-122"/>
                <a:cs typeface="华文楷体" panose="02010600040101010101" charset="-122"/>
              </a:rPr>
              <a:t>RGB</a:t>
            </a:r>
            <a:r>
              <a:rPr lang="zh-CN" altLang="en-US" sz="1600" dirty="0" smtClean="0">
                <a:latin typeface="华文楷体" panose="02010600040101010101" charset="-122"/>
                <a:ea typeface="华文楷体" panose="02010600040101010101" charset="-122"/>
                <a:cs typeface="华文楷体" panose="02010600040101010101" charset="-122"/>
              </a:rPr>
              <a:t>摄像头</a:t>
            </a:r>
            <a:r>
              <a:rPr lang="en-US" altLang="zh-CN" sz="1600" dirty="0" smtClean="0">
                <a:latin typeface="华文楷体" panose="02010600040101010101" charset="-122"/>
                <a:ea typeface="华文楷体" panose="02010600040101010101" charset="-122"/>
                <a:cs typeface="华文楷体" panose="02010600040101010101" charset="-122"/>
              </a:rPr>
              <a:t>*1</a:t>
            </a:r>
            <a:endParaRPr lang="zh-CN" altLang="en-US" sz="1600" dirty="0" smtClean="0">
              <a:latin typeface="华文楷体" panose="02010600040101010101" charset="-122"/>
              <a:ea typeface="华文楷体" panose="02010600040101010101" charset="-122"/>
              <a:cs typeface="华文楷体" panose="02010600040101010101" charset="-122"/>
            </a:endParaRPr>
          </a:p>
          <a:p>
            <a:pPr>
              <a:lnSpc>
                <a:spcPct val="130000"/>
              </a:lnSpc>
            </a:pPr>
            <a:r>
              <a:rPr lang="zh-CN" altLang="en-US" sz="1600" dirty="0" smtClean="0">
                <a:latin typeface="华文楷体" panose="02010600040101010101" charset="-122"/>
                <a:ea typeface="华文楷体" panose="02010600040101010101" charset="-122"/>
                <a:cs typeface="华文楷体" panose="02010600040101010101" charset="-122"/>
              </a:rPr>
              <a:t> </a:t>
            </a:r>
            <a:r>
              <a:rPr lang="en-US" altLang="zh-CN" sz="1600" dirty="0" smtClean="0">
                <a:latin typeface="华文楷体" panose="02010600040101010101" charset="-122"/>
                <a:ea typeface="华文楷体" panose="02010600040101010101" charset="-122"/>
                <a:cs typeface="华文楷体" panose="02010600040101010101" charset="-122"/>
              </a:rPr>
              <a:t>   </a:t>
            </a:r>
            <a:r>
              <a:rPr lang="zh-CN" altLang="en-US" sz="1600" dirty="0" smtClean="0">
                <a:latin typeface="华文楷体" panose="02010600040101010101" charset="-122"/>
                <a:ea typeface="华文楷体" panose="02010600040101010101" charset="-122"/>
                <a:cs typeface="华文楷体" panose="02010600040101010101" charset="-122"/>
              </a:rPr>
              <a:t>控制方式：无刷电机</a:t>
            </a:r>
            <a:r>
              <a:rPr lang="en-US" altLang="zh-CN" sz="1600" dirty="0" smtClean="0">
                <a:latin typeface="华文楷体" panose="02010600040101010101" charset="-122"/>
                <a:ea typeface="华文楷体" panose="02010600040101010101" charset="-122"/>
                <a:cs typeface="华文楷体" panose="02010600040101010101" charset="-122"/>
              </a:rPr>
              <a:t>*2</a:t>
            </a:r>
            <a:r>
              <a:rPr lang="zh-CN" altLang="en-US" sz="1600" dirty="0" smtClean="0">
                <a:latin typeface="华文楷体" panose="02010600040101010101" charset="-122"/>
                <a:ea typeface="华文楷体" panose="02010600040101010101" charset="-122"/>
                <a:cs typeface="华文楷体" panose="02010600040101010101" charset="-122"/>
              </a:rPr>
              <a:t>、前轮驱动后轮全向轮、差速转向控制、路由器</a:t>
            </a:r>
            <a:r>
              <a:rPr lang="en-US" altLang="zh-CN" sz="1600" dirty="0" smtClean="0">
                <a:latin typeface="华文楷体" panose="02010600040101010101" charset="-122"/>
                <a:ea typeface="华文楷体" panose="02010600040101010101" charset="-122"/>
                <a:cs typeface="华文楷体" panose="02010600040101010101" charset="-122"/>
              </a:rPr>
              <a:t>Wifi</a:t>
            </a:r>
            <a:r>
              <a:rPr lang="zh-CN" altLang="en-US" sz="1600" dirty="0" smtClean="0">
                <a:latin typeface="华文楷体" panose="02010600040101010101" charset="-122"/>
                <a:ea typeface="华文楷体" panose="02010600040101010101" charset="-122"/>
                <a:cs typeface="华文楷体" panose="02010600040101010101" charset="-122"/>
              </a:rPr>
              <a:t>连接</a:t>
            </a:r>
            <a:endParaRPr lang="zh-CN" altLang="en-US" sz="1600" dirty="0" smtClean="0">
              <a:latin typeface="华文楷体" panose="02010600040101010101" charset="-122"/>
              <a:ea typeface="华文楷体" panose="02010600040101010101" charset="-122"/>
              <a:cs typeface="华文楷体" panose="02010600040101010101" charset="-122"/>
            </a:endParaRPr>
          </a:p>
          <a:p>
            <a:pPr>
              <a:lnSpc>
                <a:spcPct val="130000"/>
              </a:lnSpc>
            </a:pPr>
            <a:r>
              <a:rPr lang="zh-CN" altLang="en-US" sz="1600" dirty="0" smtClean="0">
                <a:latin typeface="华文楷体" panose="02010600040101010101" charset="-122"/>
                <a:ea typeface="华文楷体" panose="02010600040101010101" charset="-122"/>
                <a:cs typeface="华文楷体" panose="02010600040101010101" charset="-122"/>
              </a:rPr>
              <a:t> </a:t>
            </a:r>
            <a:r>
              <a:rPr lang="en-US" altLang="zh-CN" sz="1600" dirty="0" smtClean="0">
                <a:latin typeface="华文楷体" panose="02010600040101010101" charset="-122"/>
                <a:ea typeface="华文楷体" panose="02010600040101010101" charset="-122"/>
                <a:cs typeface="华文楷体" panose="02010600040101010101" charset="-122"/>
              </a:rPr>
              <a:t>   </a:t>
            </a:r>
            <a:r>
              <a:rPr lang="zh-CN" altLang="en-US" sz="1600" dirty="0" smtClean="0">
                <a:latin typeface="华文楷体" panose="02010600040101010101" charset="-122"/>
                <a:ea typeface="华文楷体" panose="02010600040101010101" charset="-122"/>
                <a:cs typeface="华文楷体" panose="02010600040101010101" charset="-122"/>
              </a:rPr>
              <a:t>核心板：</a:t>
            </a:r>
            <a:r>
              <a:rPr lang="en-US" altLang="zh-CN" sz="1600" dirty="0" smtClean="0">
                <a:latin typeface="华文楷体" panose="02010600040101010101" charset="-122"/>
                <a:ea typeface="华文楷体" panose="02010600040101010101" charset="-122"/>
                <a:cs typeface="华文楷体" panose="02010600040101010101" charset="-122"/>
              </a:rPr>
              <a:t>STM32</a:t>
            </a:r>
            <a:r>
              <a:rPr lang="zh-CN" altLang="en-US" sz="1600" dirty="0" smtClean="0">
                <a:latin typeface="华文楷体" panose="02010600040101010101" charset="-122"/>
                <a:ea typeface="华文楷体" panose="02010600040101010101" charset="-122"/>
                <a:cs typeface="华文楷体" panose="02010600040101010101" charset="-122"/>
              </a:rPr>
              <a:t>嵌入式控制板、</a:t>
            </a:r>
            <a:r>
              <a:rPr lang="zh-CN" altLang="en-US" sz="1600" dirty="0" smtClean="0">
                <a:latin typeface="华文楷体" panose="02010600040101010101" charset="-122"/>
                <a:ea typeface="华文楷体" panose="02010600040101010101" charset="-122"/>
                <a:cs typeface="华文楷体" panose="02010600040101010101" charset="-122"/>
                <a:sym typeface="+mn-ea"/>
              </a:rPr>
              <a:t>工控机</a:t>
            </a:r>
            <a:r>
              <a:rPr lang="en-US" altLang="zh-CN" sz="1600" dirty="0" smtClean="0">
                <a:latin typeface="华文楷体" panose="02010600040101010101" charset="-122"/>
                <a:ea typeface="华文楷体" panose="02010600040101010101" charset="-122"/>
                <a:cs typeface="华文楷体" panose="02010600040101010101" charset="-122"/>
                <a:sym typeface="+mn-ea"/>
              </a:rPr>
              <a:t> </a:t>
            </a:r>
            <a:r>
              <a:rPr lang="en-US" altLang="zh-CN" sz="1600" dirty="0" smtClean="0">
                <a:latin typeface="华文楷体" panose="02010600040101010101" charset="-122"/>
                <a:ea typeface="华文楷体" panose="02010600040101010101" charset="-122"/>
                <a:cs typeface="华文楷体" panose="02010600040101010101" charset="-122"/>
              </a:rPr>
              <a:t>Intel i5-4210Y(2</a:t>
            </a:r>
            <a:r>
              <a:rPr lang="zh-CN" altLang="en-US" sz="1600" dirty="0" smtClean="0">
                <a:latin typeface="华文楷体" panose="02010600040101010101" charset="-122"/>
                <a:ea typeface="华文楷体" panose="02010600040101010101" charset="-122"/>
                <a:cs typeface="华文楷体" panose="02010600040101010101" charset="-122"/>
              </a:rPr>
              <a:t>核</a:t>
            </a:r>
            <a:r>
              <a:rPr lang="en-US" altLang="zh-CN" sz="1600" dirty="0" smtClean="0">
                <a:latin typeface="华文楷体" panose="02010600040101010101" charset="-122"/>
                <a:ea typeface="华文楷体" panose="02010600040101010101" charset="-122"/>
                <a:cs typeface="华文楷体" panose="02010600040101010101" charset="-122"/>
              </a:rPr>
              <a:t>4</a:t>
            </a:r>
            <a:r>
              <a:rPr lang="zh-CN" altLang="en-US" sz="1600" dirty="0" smtClean="0">
                <a:latin typeface="华文楷体" panose="02010600040101010101" charset="-122"/>
                <a:ea typeface="华文楷体" panose="02010600040101010101" charset="-122"/>
                <a:cs typeface="华文楷体" panose="02010600040101010101" charset="-122"/>
              </a:rPr>
              <a:t>线程，</a:t>
            </a:r>
            <a:r>
              <a:rPr lang="en-US" altLang="zh-CN" sz="1600" dirty="0" smtClean="0">
                <a:latin typeface="华文楷体" panose="02010600040101010101" charset="-122"/>
                <a:ea typeface="华文楷体" panose="02010600040101010101" charset="-122"/>
                <a:cs typeface="华文楷体" panose="02010600040101010101" charset="-122"/>
              </a:rPr>
              <a:t>4G</a:t>
            </a:r>
            <a:r>
              <a:rPr lang="zh-CN" altLang="en-US" sz="1600" dirty="0" smtClean="0">
                <a:latin typeface="华文楷体" panose="02010600040101010101" charset="-122"/>
                <a:ea typeface="华文楷体" panose="02010600040101010101" charset="-122"/>
                <a:cs typeface="华文楷体" panose="02010600040101010101" charset="-122"/>
              </a:rPr>
              <a:t>内存，</a:t>
            </a:r>
            <a:r>
              <a:rPr lang="en-US" altLang="zh-CN" sz="1600" dirty="0" smtClean="0">
                <a:latin typeface="华文楷体" panose="02010600040101010101" charset="-122"/>
                <a:ea typeface="华文楷体" panose="02010600040101010101" charset="-122"/>
                <a:cs typeface="华文楷体" panose="02010600040101010101" charset="-122"/>
              </a:rPr>
              <a:t>64G</a:t>
            </a:r>
            <a:r>
              <a:rPr lang="zh-CN" altLang="en-US" sz="1600" dirty="0" smtClean="0">
                <a:latin typeface="华文楷体" panose="02010600040101010101" charset="-122"/>
                <a:ea typeface="华文楷体" panose="02010600040101010101" charset="-122"/>
                <a:cs typeface="华文楷体" panose="02010600040101010101" charset="-122"/>
              </a:rPr>
              <a:t>存储</a:t>
            </a:r>
            <a:r>
              <a:rPr lang="en-US" altLang="zh-CN" sz="1600" dirty="0" smtClean="0">
                <a:latin typeface="华文楷体" panose="02010600040101010101" charset="-122"/>
                <a:ea typeface="华文楷体" panose="02010600040101010101" charset="-122"/>
                <a:cs typeface="华文楷体" panose="02010600040101010101" charset="-122"/>
              </a:rPr>
              <a:t>)</a:t>
            </a:r>
            <a:endParaRPr lang="en-US" altLang="zh-CN" sz="1600" dirty="0" smtClean="0">
              <a:latin typeface="华文楷体" panose="02010600040101010101" charset="-122"/>
              <a:ea typeface="华文楷体" panose="02010600040101010101" charset="-122"/>
              <a:cs typeface="华文楷体" panose="02010600040101010101" charset="-122"/>
            </a:endParaRPr>
          </a:p>
          <a:p>
            <a:pPr>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rPr>
              <a:t>    </a:t>
            </a:r>
            <a:r>
              <a:rPr lang="zh-CN" altLang="en-US" sz="1600" dirty="0" smtClean="0">
                <a:latin typeface="华文楷体" panose="02010600040101010101" charset="-122"/>
                <a:ea typeface="华文楷体" panose="02010600040101010101" charset="-122"/>
                <a:cs typeface="华文楷体" panose="02010600040101010101" charset="-122"/>
              </a:rPr>
              <a:t>硬件接口：</a:t>
            </a:r>
            <a:r>
              <a:rPr lang="en-US" altLang="zh-CN" sz="1600" dirty="0" smtClean="0">
                <a:latin typeface="华文楷体" panose="02010600040101010101" charset="-122"/>
                <a:ea typeface="华文楷体" panose="02010600040101010101" charset="-122"/>
                <a:cs typeface="华文楷体" panose="02010600040101010101" charset="-122"/>
              </a:rPr>
              <a:t>USB3.0*2</a:t>
            </a:r>
            <a:r>
              <a:rPr lang="zh-CN" altLang="en-US" sz="1600" dirty="0" smtClean="0">
                <a:latin typeface="华文楷体" panose="02010600040101010101" charset="-122"/>
                <a:ea typeface="华文楷体" panose="02010600040101010101" charset="-122"/>
                <a:cs typeface="华文楷体" panose="02010600040101010101" charset="-122"/>
              </a:rPr>
              <a:t>，</a:t>
            </a:r>
            <a:r>
              <a:rPr lang="en-US" altLang="zh-CN" sz="1600" dirty="0" smtClean="0">
                <a:latin typeface="华文楷体" panose="02010600040101010101" charset="-122"/>
                <a:ea typeface="华文楷体" panose="02010600040101010101" charset="-122"/>
                <a:cs typeface="华文楷体" panose="02010600040101010101" charset="-122"/>
              </a:rPr>
              <a:t>USB2.0*1</a:t>
            </a:r>
            <a:r>
              <a:rPr lang="zh-CN" altLang="en-US" sz="1600" dirty="0" smtClean="0">
                <a:latin typeface="华文楷体" panose="02010600040101010101" charset="-122"/>
                <a:ea typeface="华文楷体" panose="02010600040101010101" charset="-122"/>
                <a:cs typeface="华文楷体" panose="02010600040101010101" charset="-122"/>
              </a:rPr>
              <a:t>，</a:t>
            </a:r>
            <a:r>
              <a:rPr lang="en-US" altLang="zh-CN" sz="1600" dirty="0" smtClean="0">
                <a:latin typeface="华文楷体" panose="02010600040101010101" charset="-122"/>
                <a:ea typeface="华文楷体" panose="02010600040101010101" charset="-122"/>
                <a:cs typeface="华文楷体" panose="02010600040101010101" charset="-122"/>
              </a:rPr>
              <a:t>12V DC</a:t>
            </a:r>
            <a:r>
              <a:rPr lang="zh-CN" altLang="en-US" sz="1600" dirty="0" smtClean="0">
                <a:latin typeface="华文楷体" panose="02010600040101010101" charset="-122"/>
                <a:ea typeface="华文楷体" panose="02010600040101010101" charset="-122"/>
                <a:cs typeface="华文楷体" panose="02010600040101010101" charset="-122"/>
              </a:rPr>
              <a:t>供电口，</a:t>
            </a:r>
            <a:r>
              <a:rPr lang="en-US" altLang="zh-CN" sz="1600" dirty="0" smtClean="0">
                <a:latin typeface="华文楷体" panose="02010600040101010101" charset="-122"/>
                <a:ea typeface="华文楷体" panose="02010600040101010101" charset="-122"/>
                <a:cs typeface="华文楷体" panose="02010600040101010101" charset="-122"/>
              </a:rPr>
              <a:t>29.4V DC</a:t>
            </a:r>
            <a:r>
              <a:rPr lang="zh-CN" altLang="en-US" sz="1600" dirty="0" smtClean="0">
                <a:latin typeface="华文楷体" panose="02010600040101010101" charset="-122"/>
                <a:ea typeface="华文楷体" panose="02010600040101010101" charset="-122"/>
                <a:cs typeface="华文楷体" panose="02010600040101010101" charset="-122"/>
              </a:rPr>
              <a:t>充电口，</a:t>
            </a:r>
            <a:endParaRPr lang="zh-CN" altLang="en-US" sz="1600" dirty="0" smtClean="0">
              <a:latin typeface="华文楷体" panose="02010600040101010101" charset="-122"/>
              <a:ea typeface="华文楷体" panose="02010600040101010101" charset="-122"/>
              <a:cs typeface="华文楷体" panose="02010600040101010101" charset="-122"/>
            </a:endParaRPr>
          </a:p>
          <a:p>
            <a:pPr>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rPr>
              <a:t>	      Lan</a:t>
            </a:r>
            <a:r>
              <a:rPr lang="zh-CN" altLang="en-US" sz="1600" dirty="0" smtClean="0">
                <a:latin typeface="华文楷体" panose="02010600040101010101" charset="-122"/>
                <a:ea typeface="华文楷体" panose="02010600040101010101" charset="-122"/>
                <a:cs typeface="华文楷体" panose="02010600040101010101" charset="-122"/>
              </a:rPr>
              <a:t>网口</a:t>
            </a:r>
            <a:r>
              <a:rPr lang="en-US" altLang="zh-CN" sz="1600" dirty="0" smtClean="0">
                <a:latin typeface="华文楷体" panose="02010600040101010101" charset="-122"/>
                <a:ea typeface="华文楷体" panose="02010600040101010101" charset="-122"/>
                <a:cs typeface="华文楷体" panose="02010600040101010101" charset="-122"/>
              </a:rPr>
              <a:t>*1</a:t>
            </a:r>
            <a:r>
              <a:rPr lang="zh-CN" altLang="en-US" sz="1600" dirty="0" smtClean="0">
                <a:latin typeface="华文楷体" panose="02010600040101010101" charset="-122"/>
                <a:ea typeface="华文楷体" panose="02010600040101010101" charset="-122"/>
                <a:cs typeface="华文楷体" panose="02010600040101010101" charset="-122"/>
              </a:rPr>
              <a:t>，</a:t>
            </a:r>
            <a:r>
              <a:rPr lang="en-US" altLang="zh-CN" sz="1600" dirty="0" smtClean="0">
                <a:latin typeface="华文楷体" panose="02010600040101010101" charset="-122"/>
                <a:ea typeface="华文楷体" panose="02010600040101010101" charset="-122"/>
                <a:cs typeface="华文楷体" panose="02010600040101010101" charset="-122"/>
              </a:rPr>
              <a:t>Wan</a:t>
            </a:r>
            <a:r>
              <a:rPr lang="zh-CN" altLang="en-US" sz="1600" dirty="0" smtClean="0">
                <a:latin typeface="华文楷体" panose="02010600040101010101" charset="-122"/>
                <a:ea typeface="华文楷体" panose="02010600040101010101" charset="-122"/>
                <a:cs typeface="华文楷体" panose="02010600040101010101" charset="-122"/>
              </a:rPr>
              <a:t>网口</a:t>
            </a:r>
            <a:r>
              <a:rPr lang="en-US" altLang="zh-CN" sz="1600" dirty="0" smtClean="0">
                <a:latin typeface="华文楷体" panose="02010600040101010101" charset="-122"/>
                <a:ea typeface="华文楷体" panose="02010600040101010101" charset="-122"/>
                <a:cs typeface="华文楷体" panose="02010600040101010101" charset="-122"/>
              </a:rPr>
              <a:t>*1</a:t>
            </a:r>
            <a:r>
              <a:rPr lang="zh-CN" altLang="en-US" sz="1600" dirty="0" smtClean="0">
                <a:latin typeface="华文楷体" panose="02010600040101010101" charset="-122"/>
                <a:ea typeface="华文楷体" panose="02010600040101010101" charset="-122"/>
                <a:cs typeface="华文楷体" panose="02010600040101010101" charset="-122"/>
              </a:rPr>
              <a:t>，</a:t>
            </a:r>
            <a:r>
              <a:rPr lang="en-US" altLang="zh-CN" sz="1600" dirty="0" smtClean="0">
                <a:latin typeface="华文楷体" panose="02010600040101010101" charset="-122"/>
                <a:ea typeface="华文楷体" panose="02010600040101010101" charset="-122"/>
                <a:cs typeface="华文楷体" panose="02010600040101010101" charset="-122"/>
              </a:rPr>
              <a:t>VGA</a:t>
            </a:r>
            <a:r>
              <a:rPr lang="zh-CN" altLang="en-US" sz="1600" dirty="0" smtClean="0">
                <a:latin typeface="华文楷体" panose="02010600040101010101" charset="-122"/>
                <a:ea typeface="华文楷体" panose="02010600040101010101" charset="-122"/>
                <a:cs typeface="华文楷体" panose="02010600040101010101" charset="-122"/>
              </a:rPr>
              <a:t>视频接口。</a:t>
            </a:r>
            <a:endParaRPr lang="zh-CN" altLang="en-US" sz="1600" dirty="0" smtClean="0">
              <a:latin typeface="华文楷体" panose="02010600040101010101" charset="-122"/>
              <a:ea typeface="华文楷体" panose="02010600040101010101" charset="-122"/>
              <a:cs typeface="华文楷体" panose="02010600040101010101" charset="-122"/>
            </a:endParaRPr>
          </a:p>
          <a:p>
            <a:pPr>
              <a:lnSpc>
                <a:spcPct val="130000"/>
              </a:lnSpc>
            </a:pPr>
            <a:endParaRPr lang="zh-CN" altLang="en-US" sz="1600" dirty="0" smtClean="0">
              <a:latin typeface="华文楷体" panose="02010600040101010101" charset="-122"/>
              <a:ea typeface="华文楷体" panose="02010600040101010101" charset="-122"/>
              <a:cs typeface="华文楷体" panose="02010600040101010101" charset="-122"/>
            </a:endParaRPr>
          </a:p>
          <a:p>
            <a:pPr>
              <a:lnSpc>
                <a:spcPct val="130000"/>
              </a:lnSpc>
            </a:pPr>
            <a:r>
              <a:rPr lang="zh-CN" altLang="en-US" sz="1600" dirty="0" smtClean="0">
                <a:latin typeface="华文楷体" panose="02010600040101010101" charset="-122"/>
                <a:ea typeface="华文楷体" panose="02010600040101010101" charset="-122"/>
                <a:cs typeface="华文楷体" panose="02010600040101010101" charset="-122"/>
              </a:rPr>
              <a:t>【</a:t>
            </a:r>
            <a:r>
              <a:rPr lang="en-US" altLang="zh-CN" sz="1600" dirty="0" smtClean="0">
                <a:latin typeface="华文楷体" panose="02010600040101010101" charset="-122"/>
                <a:ea typeface="华文楷体" panose="02010600040101010101" charset="-122"/>
                <a:cs typeface="华文楷体" panose="02010600040101010101" charset="-122"/>
              </a:rPr>
              <a:t>Dobot</a:t>
            </a:r>
            <a:r>
              <a:rPr lang="zh-CN" altLang="en-US" sz="1600" dirty="0" smtClean="0">
                <a:latin typeface="华文楷体" panose="02010600040101010101" charset="-122"/>
                <a:ea typeface="华文楷体" panose="02010600040101010101" charset="-122"/>
                <a:cs typeface="华文楷体" panose="02010600040101010101" charset="-122"/>
              </a:rPr>
              <a:t>机械臂】</a:t>
            </a:r>
            <a:endParaRPr lang="zh-CN" altLang="en-US" sz="1600" dirty="0" smtClean="0">
              <a:latin typeface="华文楷体" panose="02010600040101010101" charset="-122"/>
              <a:ea typeface="华文楷体" panose="02010600040101010101" charset="-122"/>
              <a:cs typeface="华文楷体" panose="02010600040101010101" charset="-122"/>
            </a:endParaRPr>
          </a:p>
          <a:p>
            <a:pPr>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rPr>
              <a:t>    </a:t>
            </a:r>
            <a:r>
              <a:rPr lang="zh-CN" altLang="en-US" sz="1600" dirty="0" smtClean="0">
                <a:latin typeface="华文楷体" panose="02010600040101010101" charset="-122"/>
                <a:ea typeface="华文楷体" panose="02010600040101010101" charset="-122"/>
                <a:cs typeface="华文楷体" panose="02010600040101010101" charset="-122"/>
              </a:rPr>
              <a:t>魔术师机械臂，吸盘</a:t>
            </a:r>
            <a:r>
              <a:rPr lang="en-US" altLang="zh-CN" sz="1600" dirty="0" smtClean="0">
                <a:latin typeface="华文楷体" panose="02010600040101010101" charset="-122"/>
                <a:ea typeface="华文楷体" panose="02010600040101010101" charset="-122"/>
                <a:cs typeface="华文楷体" panose="02010600040101010101" charset="-122"/>
              </a:rPr>
              <a:t>+</a:t>
            </a:r>
            <a:r>
              <a:rPr lang="zh-CN" altLang="en-US" sz="1600" dirty="0" smtClean="0">
                <a:latin typeface="华文楷体" panose="02010600040101010101" charset="-122"/>
                <a:ea typeface="华文楷体" panose="02010600040101010101" charset="-122"/>
                <a:cs typeface="华文楷体" panose="02010600040101010101" charset="-122"/>
              </a:rPr>
              <a:t>气泵式吸取。</a:t>
            </a:r>
            <a:endParaRPr lang="zh-CN" altLang="en-US" sz="1600" dirty="0" smtClean="0">
              <a:latin typeface="华文楷体" panose="02010600040101010101" charset="-122"/>
              <a:ea typeface="华文楷体" panose="02010600040101010101" charset="-122"/>
              <a:cs typeface="华文楷体" panose="02010600040101010101" charset="-122"/>
            </a:endParaRPr>
          </a:p>
        </p:txBody>
      </p:sp>
      <p:pic>
        <p:nvPicPr>
          <p:cNvPr id="3" name="图片 2"/>
          <p:cNvPicPr>
            <a:picLocks noChangeAspect="1"/>
          </p:cNvPicPr>
          <p:nvPr>
            <p:custDataLst>
              <p:tags r:id="rId1"/>
            </p:custDataLst>
          </p:nvPr>
        </p:nvPicPr>
        <p:blipFill>
          <a:blip r:embed="rId2"/>
          <a:stretch>
            <a:fillRect/>
          </a:stretch>
        </p:blipFill>
        <p:spPr>
          <a:xfrm>
            <a:off x="5546090" y="3335655"/>
            <a:ext cx="5826125" cy="3063875"/>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6549390" y="443865"/>
            <a:ext cx="1418590" cy="1304290"/>
          </a:xfrm>
          <a:prstGeom prst="rect">
            <a:avLst/>
          </a:prstGeom>
        </p:spPr>
      </p:pic>
      <p:pic>
        <p:nvPicPr>
          <p:cNvPr id="4" name="图片 3"/>
          <p:cNvPicPr>
            <a:picLocks noChangeAspect="1"/>
          </p:cNvPicPr>
          <p:nvPr/>
        </p:nvPicPr>
        <p:blipFill>
          <a:blip r:embed="rId5"/>
          <a:stretch>
            <a:fillRect/>
          </a:stretch>
        </p:blipFill>
        <p:spPr>
          <a:xfrm>
            <a:off x="8371205" y="321945"/>
            <a:ext cx="3183890" cy="1708150"/>
          </a:xfrm>
          <a:prstGeom prst="rect">
            <a:avLst/>
          </a:prstGeom>
        </p:spPr>
      </p:pic>
      <p:pic>
        <p:nvPicPr>
          <p:cNvPr id="7" name="图片 6"/>
          <p:cNvPicPr>
            <a:picLocks noChangeAspect="1"/>
          </p:cNvPicPr>
          <p:nvPr/>
        </p:nvPicPr>
        <p:blipFill>
          <a:blip r:embed="rId6"/>
          <a:stretch>
            <a:fillRect/>
          </a:stretch>
        </p:blipFill>
        <p:spPr>
          <a:xfrm>
            <a:off x="579755" y="4638040"/>
            <a:ext cx="4650740" cy="1449705"/>
          </a:xfrm>
          <a:prstGeom prst="rect">
            <a:avLst/>
          </a:prstGeom>
        </p:spPr>
      </p:pic>
      <p:sp>
        <p:nvSpPr>
          <p:cNvPr id="8" name="文本框 7"/>
          <p:cNvSpPr txBox="1"/>
          <p:nvPr/>
        </p:nvSpPr>
        <p:spPr>
          <a:xfrm>
            <a:off x="2456180" y="6196965"/>
            <a:ext cx="897890" cy="410845"/>
          </a:xfrm>
          <a:prstGeom prst="rect">
            <a:avLst/>
          </a:prstGeom>
          <a:noFill/>
        </p:spPr>
        <p:txBody>
          <a:bodyPr wrap="square" rtlCol="0">
            <a:spAutoFit/>
          </a:bodyPr>
          <a:p>
            <a:pPr>
              <a:lnSpc>
                <a:spcPct val="130000"/>
              </a:lnSpc>
            </a:pPr>
            <a:r>
              <a:rPr lang="zh-CN" altLang="en-US" sz="1600" dirty="0" smtClean="0">
                <a:latin typeface="华文楷体" panose="02010600040101010101" charset="-122"/>
                <a:ea typeface="华文楷体" panose="02010600040101010101" charset="-122"/>
                <a:cs typeface="华文楷体" panose="02010600040101010101" charset="-122"/>
              </a:rPr>
              <a:t>超声波</a:t>
            </a:r>
            <a:endParaRPr lang="zh-CN" altLang="en-US" sz="1600" dirty="0" smtClean="0">
              <a:latin typeface="华文楷体" panose="02010600040101010101" charset="-122"/>
              <a:ea typeface="华文楷体" panose="02010600040101010101" charset="-122"/>
              <a:cs typeface="华文楷体" panose="02010600040101010101" charset="-122"/>
            </a:endParaRPr>
          </a:p>
        </p:txBody>
      </p:sp>
      <p:sp>
        <p:nvSpPr>
          <p:cNvPr id="9" name="文本框 8"/>
          <p:cNvSpPr txBox="1"/>
          <p:nvPr/>
        </p:nvSpPr>
        <p:spPr>
          <a:xfrm>
            <a:off x="5454650" y="890905"/>
            <a:ext cx="1094740" cy="410845"/>
          </a:xfrm>
          <a:prstGeom prst="rect">
            <a:avLst/>
          </a:prstGeom>
          <a:noFill/>
        </p:spPr>
        <p:txBody>
          <a:bodyPr wrap="square" rtlCol="0">
            <a:spAutoFit/>
          </a:bodyPr>
          <a:p>
            <a:pPr>
              <a:lnSpc>
                <a:spcPct val="130000"/>
              </a:lnSpc>
            </a:pPr>
            <a:r>
              <a:rPr lang="zh-CN" altLang="en-US" sz="1600" dirty="0" smtClean="0">
                <a:latin typeface="华文楷体" panose="02010600040101010101" charset="-122"/>
                <a:ea typeface="华文楷体" panose="02010600040101010101" charset="-122"/>
                <a:cs typeface="华文楷体" panose="02010600040101010101" charset="-122"/>
              </a:rPr>
              <a:t>激光雷达</a:t>
            </a:r>
            <a:endParaRPr lang="zh-CN" altLang="en-US" sz="1600" dirty="0" smtClean="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Left)">
                                      <p:cBhvr>
                                        <p:cTn id="12" dur="500"/>
                                        <p:tgtEl>
                                          <p:spTgt spid="6"/>
                                        </p:tgtEl>
                                      </p:cBhvr>
                                    </p:animEffect>
                                  </p:childTnLst>
                                </p:cTn>
                              </p:par>
                            </p:childTnLst>
                          </p:cTn>
                        </p:par>
                        <p:par>
                          <p:cTn id="13" fill="hold">
                            <p:stCondLst>
                              <p:cond delay="500"/>
                            </p:stCondLst>
                            <p:childTnLst>
                              <p:par>
                                <p:cTn id="14" presetID="6" presetClass="entr" presetSubtype="16" fill="hold" nodeType="afterEffect">
                                  <p:stCondLst>
                                    <p:cond delay="0"/>
                                  </p:stCondLst>
                                  <p:childTnLst>
                                    <p:set>
                                      <p:cBhvr>
                                        <p:cTn id="15" dur="500" fill="hold">
                                          <p:stCondLst>
                                            <p:cond delay="0"/>
                                          </p:stCondLst>
                                        </p:cTn>
                                        <p:tgtEl>
                                          <p:spTgt spid="3"/>
                                        </p:tgtEl>
                                        <p:attrNameLst>
                                          <p:attrName>style.visibility</p:attrName>
                                        </p:attrNameLst>
                                      </p:cBhvr>
                                      <p:to>
                                        <p:strVal val="visible"/>
                                      </p:to>
                                    </p:set>
                                    <p:animEffect transition="in" filter="circle(in)">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587" y="322124"/>
            <a:ext cx="4065203" cy="60007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l">
              <a:lnSpc>
                <a:spcPct val="130000"/>
              </a:lnSpc>
              <a:buClrTx/>
              <a:buSzTx/>
              <a:buNone/>
            </a:pP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1</a:t>
            </a: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.2</a:t>
            </a: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 LEO</a:t>
            </a: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硬件组成及软件环境</a:t>
            </a:r>
            <a:endPar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6" name="文本框 5"/>
          <p:cNvSpPr txBox="1"/>
          <p:nvPr/>
        </p:nvSpPr>
        <p:spPr>
          <a:xfrm>
            <a:off x="579755" y="939800"/>
            <a:ext cx="8498840" cy="410845"/>
          </a:xfrm>
          <a:prstGeom prst="rect">
            <a:avLst/>
          </a:prstGeom>
          <a:noFill/>
        </p:spPr>
        <p:txBody>
          <a:bodyPr wrap="square" rtlCol="0">
            <a:spAutoFit/>
          </a:bodyPr>
          <a:p>
            <a:pPr>
              <a:lnSpc>
                <a:spcPct val="130000"/>
              </a:lnSpc>
            </a:pPr>
            <a:r>
              <a:rPr 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a:t>
            </a:r>
            <a:r>
              <a:rPr lang="en-US" alt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rPr>
              <a:t> </a:t>
            </a:r>
            <a:r>
              <a:rPr lang="en-US" sz="1600" b="1" dirty="0" smtClean="0">
                <a:latin typeface="华文楷体" panose="02010600040101010101" charset="-122"/>
                <a:ea typeface="华文楷体" panose="02010600040101010101" charset="-122"/>
                <a:cs typeface="华文楷体" panose="02010600040101010101" charset="-122"/>
              </a:rPr>
              <a:t>2.LEO·</a:t>
            </a:r>
            <a:r>
              <a:rPr lang="zh-CN" altLang="en-US" sz="1600" b="1" dirty="0" smtClean="0">
                <a:latin typeface="华文楷体" panose="02010600040101010101" charset="-122"/>
                <a:ea typeface="华文楷体" panose="02010600040101010101" charset="-122"/>
                <a:cs typeface="华文楷体" panose="02010600040101010101" charset="-122"/>
              </a:rPr>
              <a:t>移动抓取套装</a:t>
            </a:r>
            <a:r>
              <a:rPr lang="en-US" altLang="zh-CN" sz="1600" b="1" dirty="0" smtClean="0">
                <a:latin typeface="华文楷体" panose="02010600040101010101" charset="-122"/>
                <a:ea typeface="华文楷体" panose="02010600040101010101" charset="-122"/>
                <a:cs typeface="华文楷体" panose="02010600040101010101" charset="-122"/>
              </a:rPr>
              <a:t> </a:t>
            </a:r>
            <a:r>
              <a:rPr lang="zh-CN" altLang="en-US" sz="1600" b="1" dirty="0" smtClean="0">
                <a:latin typeface="华文楷体" panose="02010600040101010101" charset="-122"/>
                <a:ea typeface="华文楷体" panose="02010600040101010101" charset="-122"/>
                <a:cs typeface="华文楷体" panose="02010600040101010101" charset="-122"/>
              </a:rPr>
              <a:t>组装说明</a:t>
            </a:r>
            <a:endParaRPr lang="zh-CN" altLang="en-US" sz="1600" dirty="0" smtClean="0">
              <a:latin typeface="华文楷体" panose="02010600040101010101" charset="-122"/>
              <a:ea typeface="华文楷体" panose="02010600040101010101" charset="-122"/>
              <a:cs typeface="华文楷体" panose="02010600040101010101" charset="-122"/>
            </a:endParaRPr>
          </a:p>
        </p:txBody>
      </p:sp>
      <p:pic>
        <p:nvPicPr>
          <p:cNvPr id="8" name="图片 7"/>
          <p:cNvPicPr>
            <a:picLocks noChangeAspect="1"/>
          </p:cNvPicPr>
          <p:nvPr/>
        </p:nvPicPr>
        <p:blipFill>
          <a:blip r:embed="rId1"/>
          <a:stretch>
            <a:fillRect/>
          </a:stretch>
        </p:blipFill>
        <p:spPr>
          <a:xfrm>
            <a:off x="314325" y="1693545"/>
            <a:ext cx="5995670" cy="2959100"/>
          </a:xfrm>
          <a:prstGeom prst="rect">
            <a:avLst/>
          </a:prstGeom>
        </p:spPr>
      </p:pic>
      <p:sp>
        <p:nvSpPr>
          <p:cNvPr id="11" name="文本框 10"/>
          <p:cNvSpPr txBox="1"/>
          <p:nvPr/>
        </p:nvSpPr>
        <p:spPr>
          <a:xfrm>
            <a:off x="579755" y="4652645"/>
            <a:ext cx="9881235" cy="1691005"/>
          </a:xfrm>
          <a:prstGeom prst="rect">
            <a:avLst/>
          </a:prstGeom>
          <a:noFill/>
        </p:spPr>
        <p:txBody>
          <a:bodyPr wrap="square" rtlCol="0">
            <a:spAutoFit/>
          </a:bodyPr>
          <a:p>
            <a:pPr algn="l">
              <a:lnSpc>
                <a:spcPct val="130000"/>
              </a:lnSpc>
            </a:pPr>
            <a:r>
              <a:rPr lang="zh-CN" altLang="en-US" sz="1600" dirty="0" smtClean="0">
                <a:latin typeface="华文楷体" panose="02010600040101010101" charset="-122"/>
                <a:ea typeface="华文楷体" panose="02010600040101010101" charset="-122"/>
                <a:cs typeface="华文楷体" panose="02010600040101010101" charset="-122"/>
                <a:sym typeface="+mn-ea"/>
              </a:rPr>
              <a:t>注：</a:t>
            </a:r>
            <a:r>
              <a:rPr lang="en-US" altLang="zh-CN" sz="1600" dirty="0" smtClean="0">
                <a:latin typeface="华文楷体" panose="02010600040101010101" charset="-122"/>
                <a:ea typeface="华文楷体" panose="02010600040101010101" charset="-122"/>
                <a:cs typeface="华文楷体" panose="02010600040101010101" charset="-122"/>
                <a:sym typeface="+mn-ea"/>
              </a:rPr>
              <a:t> </a:t>
            </a:r>
            <a:r>
              <a:rPr lang="zh-CN" altLang="en-US" sz="1600" dirty="0" smtClean="0">
                <a:latin typeface="华文楷体" panose="02010600040101010101" charset="-122"/>
                <a:ea typeface="华文楷体" panose="02010600040101010101" charset="-122"/>
                <a:cs typeface="华文楷体" panose="02010600040101010101" charset="-122"/>
                <a:sym typeface="+mn-ea"/>
              </a:rPr>
              <a:t>①机械臂的电源线接在机器的</a:t>
            </a:r>
            <a:r>
              <a:rPr lang="en-US" altLang="zh-CN" sz="1600" dirty="0" smtClean="0">
                <a:latin typeface="华文楷体" panose="02010600040101010101" charset="-122"/>
                <a:ea typeface="华文楷体" panose="02010600040101010101" charset="-122"/>
                <a:cs typeface="华文楷体" panose="02010600040101010101" charset="-122"/>
                <a:sym typeface="+mn-ea"/>
              </a:rPr>
              <a:t>12V</a:t>
            </a:r>
            <a:r>
              <a:rPr lang="zh-CN" altLang="en-US" sz="1600" dirty="0" smtClean="0">
                <a:latin typeface="华文楷体" panose="02010600040101010101" charset="-122"/>
                <a:ea typeface="华文楷体" panose="02010600040101010101" charset="-122"/>
                <a:cs typeface="华文楷体" panose="02010600040101010101" charset="-122"/>
                <a:sym typeface="+mn-ea"/>
              </a:rPr>
              <a:t>电源接口上</a:t>
            </a:r>
            <a:r>
              <a:rPr lang="zh-CN" sz="1600" dirty="0" smtClean="0">
                <a:latin typeface="华文楷体" panose="02010600040101010101" charset="-122"/>
                <a:ea typeface="华文楷体" panose="02010600040101010101" charset="-122"/>
                <a:cs typeface="华文楷体" panose="02010600040101010101" charset="-122"/>
                <a:sym typeface="+mn-ea"/>
              </a:rPr>
              <a:t>；</a:t>
            </a:r>
            <a:endParaRPr lang="zh-CN" sz="1600" dirty="0" smtClean="0">
              <a:latin typeface="华文楷体" panose="02010600040101010101" charset="-122"/>
              <a:ea typeface="华文楷体" panose="02010600040101010101" charset="-122"/>
              <a:cs typeface="华文楷体" panose="02010600040101010101" charset="-122"/>
              <a:sym typeface="+mn-ea"/>
            </a:endParaRPr>
          </a:p>
          <a:p>
            <a:pPr algn="l">
              <a:lnSpc>
                <a:spcPct val="130000"/>
              </a:lnSpc>
            </a:pPr>
            <a:r>
              <a:rPr lang="zh-CN" altLang="en-US" sz="1600" dirty="0" smtClean="0">
                <a:latin typeface="华文楷体" panose="02010600040101010101" charset="-122"/>
                <a:ea typeface="华文楷体" panose="02010600040101010101" charset="-122"/>
                <a:cs typeface="华文楷体" panose="02010600040101010101" charset="-122"/>
                <a:sym typeface="+mn-ea"/>
              </a:rPr>
              <a:t>②机械臂的数据线接在左侧下方最下面的</a:t>
            </a:r>
            <a:r>
              <a:rPr lang="en-US" altLang="zh-CN" sz="1600" dirty="0" smtClean="0">
                <a:latin typeface="华文楷体" panose="02010600040101010101" charset="-122"/>
                <a:ea typeface="华文楷体" panose="02010600040101010101" charset="-122"/>
                <a:cs typeface="华文楷体" panose="02010600040101010101" charset="-122"/>
                <a:sym typeface="+mn-ea"/>
              </a:rPr>
              <a:t>USB</a:t>
            </a:r>
            <a:r>
              <a:rPr lang="zh-CN" altLang="en-US" sz="1600" dirty="0" smtClean="0">
                <a:latin typeface="华文楷体" panose="02010600040101010101" charset="-122"/>
                <a:ea typeface="华文楷体" panose="02010600040101010101" charset="-122"/>
                <a:cs typeface="华文楷体" panose="02010600040101010101" charset="-122"/>
                <a:sym typeface="+mn-ea"/>
              </a:rPr>
              <a:t>口；摄像头的数据线接在左侧下方最上面的</a:t>
            </a:r>
            <a:r>
              <a:rPr lang="en-US" altLang="zh-CN" sz="1600" dirty="0" smtClean="0">
                <a:latin typeface="华文楷体" panose="02010600040101010101" charset="-122"/>
                <a:ea typeface="华文楷体" panose="02010600040101010101" charset="-122"/>
                <a:cs typeface="华文楷体" panose="02010600040101010101" charset="-122"/>
                <a:sym typeface="+mn-ea"/>
              </a:rPr>
              <a:t>USB</a:t>
            </a:r>
            <a:r>
              <a:rPr lang="zh-CN" altLang="en-US" sz="1600" dirty="0" smtClean="0">
                <a:latin typeface="华文楷体" panose="02010600040101010101" charset="-122"/>
                <a:ea typeface="华文楷体" panose="02010600040101010101" charset="-122"/>
                <a:cs typeface="华文楷体" panose="02010600040101010101" charset="-122"/>
                <a:sym typeface="+mn-ea"/>
              </a:rPr>
              <a:t>口</a:t>
            </a:r>
            <a:r>
              <a:rPr lang="zh-CN" sz="1600" dirty="0" smtClean="0">
                <a:latin typeface="华文楷体" panose="02010600040101010101" charset="-122"/>
                <a:ea typeface="华文楷体" panose="02010600040101010101" charset="-122"/>
                <a:cs typeface="华文楷体" panose="02010600040101010101" charset="-122"/>
                <a:sym typeface="+mn-ea"/>
              </a:rPr>
              <a:t>；</a:t>
            </a:r>
            <a:endParaRPr lang="zh-CN" sz="1600" dirty="0" smtClean="0">
              <a:latin typeface="华文楷体" panose="02010600040101010101" charset="-122"/>
              <a:ea typeface="华文楷体" panose="02010600040101010101" charset="-122"/>
              <a:cs typeface="华文楷体" panose="02010600040101010101" charset="-122"/>
              <a:sym typeface="+mn-ea"/>
            </a:endParaRPr>
          </a:p>
          <a:p>
            <a:pPr algn="l">
              <a:lnSpc>
                <a:spcPct val="130000"/>
              </a:lnSpc>
            </a:pPr>
            <a:r>
              <a:rPr lang="zh-CN" sz="1600" dirty="0" smtClean="0">
                <a:latin typeface="华文楷体" panose="02010600040101010101" charset="-122"/>
                <a:ea typeface="华文楷体" panose="02010600040101010101" charset="-122"/>
                <a:cs typeface="华文楷体" panose="02010600040101010101" charset="-122"/>
                <a:sym typeface="+mn-ea"/>
              </a:rPr>
              <a:t>③</a:t>
            </a:r>
            <a:r>
              <a:rPr lang="zh-CN" altLang="en-US" sz="1600" dirty="0" smtClean="0">
                <a:latin typeface="华文楷体" panose="02010600040101010101" charset="-122"/>
                <a:ea typeface="华文楷体" panose="02010600040101010101" charset="-122"/>
                <a:cs typeface="华文楷体" panose="02010600040101010101" charset="-122"/>
                <a:sym typeface="+mn-ea"/>
              </a:rPr>
              <a:t>气泵支架装在机械臂后方的气泵卡槽上；气泵安装在气泵支架上；</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lnSpc>
                <a:spcPct val="130000"/>
              </a:lnSpc>
            </a:pPr>
            <a:r>
              <a:rPr lang="zh-CN" altLang="en-US" sz="1600" dirty="0" smtClean="0">
                <a:latin typeface="华文楷体" panose="02010600040101010101" charset="-122"/>
                <a:ea typeface="华文楷体" panose="02010600040101010101" charset="-122"/>
                <a:cs typeface="华文楷体" panose="02010600040101010101" charset="-122"/>
                <a:sym typeface="+mn-ea"/>
              </a:rPr>
              <a:t>④气泵与机械臂的接线要接在下面一排的红绿口；气泵管与机械臂末端的吸盘抽气口连接；</a:t>
            </a:r>
            <a:endParaRPr lang="zh-CN" altLang="en-US" sz="1600" dirty="0" smtClean="0">
              <a:latin typeface="华文楷体" panose="02010600040101010101" charset="-122"/>
              <a:ea typeface="华文楷体" panose="02010600040101010101" charset="-122"/>
              <a:cs typeface="华文楷体" panose="02010600040101010101" charset="-122"/>
              <a:sym typeface="+mn-ea"/>
            </a:endParaRPr>
          </a:p>
          <a:p>
            <a:pPr algn="l">
              <a:lnSpc>
                <a:spcPct val="130000"/>
              </a:lnSpc>
            </a:pPr>
            <a:r>
              <a:rPr lang="zh-CN" altLang="en-US" sz="1600" dirty="0" smtClean="0">
                <a:latin typeface="华文楷体" panose="02010600040101010101" charset="-122"/>
                <a:ea typeface="华文楷体" panose="02010600040101010101" charset="-122"/>
                <a:cs typeface="华文楷体" panose="02010600040101010101" charset="-122"/>
                <a:sym typeface="+mn-ea"/>
              </a:rPr>
              <a:t>⑤摄像头线</a:t>
            </a:r>
            <a:r>
              <a:rPr lang="en-US" altLang="zh-CN" sz="1600" dirty="0" smtClean="0">
                <a:latin typeface="华文楷体" panose="02010600040101010101" charset="-122"/>
                <a:ea typeface="华文楷体" panose="02010600040101010101" charset="-122"/>
                <a:cs typeface="华文楷体" panose="02010600040101010101" charset="-122"/>
                <a:sym typeface="+mn-ea"/>
              </a:rPr>
              <a:t>micro</a:t>
            </a:r>
            <a:r>
              <a:rPr lang="zh-CN" altLang="en-US" sz="1600" dirty="0" smtClean="0">
                <a:latin typeface="华文楷体" panose="02010600040101010101" charset="-122"/>
                <a:ea typeface="华文楷体" panose="02010600040101010101" charset="-122"/>
                <a:cs typeface="华文楷体" panose="02010600040101010101" charset="-122"/>
                <a:sym typeface="+mn-ea"/>
              </a:rPr>
              <a:t>口插在机械臂末端的摄像头上；气泵管与摄像头线固定在机械臂上的线槽上。</a:t>
            </a:r>
            <a:endParaRPr lang="en-US" altLang="zh-CN" sz="1600" b="1" dirty="0" smtClean="0">
              <a:latin typeface="华文楷体" panose="02010600040101010101" charset="-122"/>
              <a:ea typeface="华文楷体" panose="02010600040101010101" charset="-122"/>
              <a:cs typeface="华文楷体" panose="02010600040101010101" charset="-122"/>
            </a:endParaRPr>
          </a:p>
        </p:txBody>
      </p:sp>
      <p:pic>
        <p:nvPicPr>
          <p:cNvPr id="12" name="图片 11"/>
          <p:cNvPicPr>
            <a:picLocks noChangeAspect="1"/>
          </p:cNvPicPr>
          <p:nvPr/>
        </p:nvPicPr>
        <p:blipFill>
          <a:blip r:embed="rId2"/>
          <a:stretch>
            <a:fillRect/>
          </a:stretch>
        </p:blipFill>
        <p:spPr>
          <a:xfrm>
            <a:off x="6309995" y="1100455"/>
            <a:ext cx="5652135" cy="3552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0"/>
          <p:cNvSpPr>
            <a:spLocks noChangeArrowheads="1"/>
          </p:cNvSpPr>
          <p:nvPr/>
        </p:nvSpPr>
        <p:spPr bwMode="auto">
          <a:xfrm>
            <a:off x="934720" y="321945"/>
            <a:ext cx="6032500" cy="60007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121917" tIns="60959" rIns="121917" bIns="6095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l">
              <a:lnSpc>
                <a:spcPct val="130000"/>
              </a:lnSpc>
              <a:buClrTx/>
              <a:buSzTx/>
              <a:buNone/>
            </a:pPr>
            <a:r>
              <a:rPr lang="en-US" altLang="zh-CN"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2 </a:t>
            </a:r>
            <a:r>
              <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软件环境</a:t>
            </a:r>
            <a:endParaRPr lang="zh-CN" altLang="en-US" sz="2400" b="1" dirty="0" smtClean="0">
              <a:solidFill>
                <a:srgbClr val="0070C0"/>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2" name="文本框 1"/>
          <p:cNvSpPr txBox="1"/>
          <p:nvPr/>
        </p:nvSpPr>
        <p:spPr>
          <a:xfrm>
            <a:off x="579755" y="882015"/>
            <a:ext cx="10911840" cy="4005580"/>
          </a:xfrm>
          <a:prstGeom prst="rect">
            <a:avLst/>
          </a:prstGeom>
          <a:noFill/>
        </p:spPr>
        <p:txBody>
          <a:bodyPr wrap="square" rtlCol="0">
            <a:spAutoFit/>
          </a:bodyPr>
          <a:p>
            <a:pPr>
              <a:lnSpc>
                <a:spcPct val="130000"/>
              </a:lnSpc>
            </a:pPr>
            <a:r>
              <a:rPr lang="en-US" sz="1600" b="1" dirty="0" smtClean="0">
                <a:latin typeface="华文楷体" panose="02010600040101010101" charset="-122"/>
                <a:ea typeface="华文楷体" panose="02010600040101010101" charset="-122"/>
                <a:cs typeface="华文楷体" panose="02010600040101010101" charset="-122"/>
                <a:sym typeface="+mn-ea"/>
              </a:rPr>
              <a:t>3.LEO</a:t>
            </a:r>
            <a:r>
              <a:rPr lang="zh-CN" altLang="en-US" sz="1600" b="1" dirty="0" smtClean="0">
                <a:latin typeface="华文楷体" panose="02010600040101010101" charset="-122"/>
                <a:ea typeface="华文楷体" panose="02010600040101010101" charset="-122"/>
                <a:cs typeface="华文楷体" panose="02010600040101010101" charset="-122"/>
                <a:sym typeface="+mn-ea"/>
              </a:rPr>
              <a:t>软件环境</a:t>
            </a:r>
            <a:endParaRPr lang="zh-CN" altLang="en-US" sz="1600" b="1" dirty="0" smtClean="0">
              <a:latin typeface="华文楷体" panose="02010600040101010101" charset="-122"/>
              <a:ea typeface="华文楷体" panose="02010600040101010101" charset="-122"/>
              <a:cs typeface="华文楷体" panose="02010600040101010101" charset="-122"/>
            </a:endParaRPr>
          </a:p>
          <a:p>
            <a:pPr>
              <a:lnSpc>
                <a:spcPct val="130000"/>
              </a:lnSpc>
            </a:pPr>
            <a:r>
              <a:rPr lang="en-US" altLang="zh-CN" sz="1600" dirty="0" smtClean="0">
                <a:latin typeface="华文楷体" panose="02010600040101010101" charset="-122"/>
                <a:ea typeface="华文楷体" panose="02010600040101010101" charset="-122"/>
                <a:cs typeface="华文楷体" panose="02010600040101010101" charset="-122"/>
                <a:sym typeface="+mn-ea"/>
              </a:rPr>
              <a:t>    </a:t>
            </a:r>
            <a:r>
              <a:rPr lang="zh-CN" altLang="en-US" sz="1600" dirty="0" smtClean="0">
                <a:latin typeface="华文楷体" panose="02010600040101010101" charset="-122"/>
                <a:ea typeface="华文楷体" panose="02010600040101010101" charset="-122"/>
                <a:cs typeface="华文楷体" panose="02010600040101010101" charset="-122"/>
                <a:sym typeface="+mn-ea"/>
              </a:rPr>
              <a:t>工控机的系统为</a:t>
            </a:r>
            <a:r>
              <a:rPr lang="en-US" altLang="zh-CN" sz="1600" dirty="0" smtClean="0">
                <a:latin typeface="华文楷体" panose="02010600040101010101" charset="-122"/>
                <a:ea typeface="华文楷体" panose="02010600040101010101" charset="-122"/>
                <a:cs typeface="华文楷体" panose="02010600040101010101" charset="-122"/>
                <a:sym typeface="+mn-ea"/>
              </a:rPr>
              <a:t>Ubuntu16.04 Ros-kinetic</a:t>
            </a:r>
            <a:r>
              <a:rPr lang="zh-CN" altLang="en-US" sz="1600" dirty="0" smtClean="0">
                <a:latin typeface="华文楷体" panose="02010600040101010101" charset="-122"/>
                <a:ea typeface="华文楷体" panose="02010600040101010101" charset="-122"/>
                <a:cs typeface="华文楷体" panose="02010600040101010101" charset="-122"/>
                <a:sym typeface="+mn-ea"/>
              </a:rPr>
              <a:t>，算法源码开放，可通过</a:t>
            </a:r>
            <a:r>
              <a:rPr lang="en-US" altLang="zh-CN" sz="1600" dirty="0" smtClean="0">
                <a:latin typeface="华文楷体" panose="02010600040101010101" charset="-122"/>
                <a:ea typeface="华文楷体" panose="02010600040101010101" charset="-122"/>
                <a:cs typeface="华文楷体" panose="02010600040101010101" charset="-122"/>
                <a:sym typeface="+mn-ea"/>
              </a:rPr>
              <a:t>ssh</a:t>
            </a:r>
            <a:r>
              <a:rPr lang="zh-CN" altLang="en-US" sz="1600" dirty="0" smtClean="0">
                <a:latin typeface="华文楷体" panose="02010600040101010101" charset="-122"/>
                <a:ea typeface="华文楷体" panose="02010600040101010101" charset="-122"/>
                <a:cs typeface="华文楷体" panose="02010600040101010101" charset="-122"/>
                <a:sym typeface="+mn-ea"/>
              </a:rPr>
              <a:t>远程等方式连接</a:t>
            </a:r>
            <a:r>
              <a:rPr lang="en-US" altLang="zh-CN" sz="1600" dirty="0" smtClean="0">
                <a:latin typeface="华文楷体" panose="02010600040101010101" charset="-122"/>
                <a:ea typeface="华文楷体" panose="02010600040101010101" charset="-122"/>
                <a:cs typeface="华文楷体" panose="02010600040101010101" charset="-122"/>
                <a:sym typeface="+mn-ea"/>
              </a:rPr>
              <a:t>LEO</a:t>
            </a:r>
            <a:r>
              <a:rPr lang="zh-CN" altLang="en-US" sz="1600" dirty="0" smtClean="0">
                <a:latin typeface="华文楷体" panose="02010600040101010101" charset="-122"/>
                <a:ea typeface="华文楷体" panose="02010600040101010101" charset="-122"/>
                <a:cs typeface="华文楷体" panose="02010600040101010101" charset="-122"/>
                <a:sym typeface="+mn-ea"/>
              </a:rPr>
              <a:t>。算法包基于</a:t>
            </a:r>
            <a:r>
              <a:rPr lang="en-US" altLang="zh-CN" sz="1600" dirty="0" smtClean="0">
                <a:latin typeface="华文楷体" panose="02010600040101010101" charset="-122"/>
                <a:ea typeface="华文楷体" panose="02010600040101010101" charset="-122"/>
                <a:cs typeface="华文楷体" panose="02010600040101010101" charset="-122"/>
                <a:sym typeface="+mn-ea"/>
              </a:rPr>
              <a:t>ros</a:t>
            </a:r>
            <a:r>
              <a:rPr lang="zh-CN" altLang="en-US" sz="1600" dirty="0" smtClean="0">
                <a:latin typeface="华文楷体" panose="02010600040101010101" charset="-122"/>
                <a:ea typeface="华文楷体" panose="02010600040101010101" charset="-122"/>
                <a:cs typeface="华文楷体" panose="02010600040101010101" charset="-122"/>
                <a:sym typeface="+mn-ea"/>
              </a:rPr>
              <a:t>系统。</a:t>
            </a:r>
            <a:endParaRPr lang="zh-CN" altLang="en-US" sz="1600" dirty="0" smtClean="0">
              <a:latin typeface="华文楷体" panose="02010600040101010101" charset="-122"/>
              <a:ea typeface="华文楷体" panose="02010600040101010101" charset="-122"/>
              <a:cs typeface="华文楷体" panose="02010600040101010101" charset="-122"/>
            </a:endParaRPr>
          </a:p>
          <a:p>
            <a:pPr>
              <a:lnSpc>
                <a:spcPct val="130000"/>
              </a:lnSpc>
            </a:pPr>
            <a:endParaRPr lang="zh-CN" sz="1600" dirty="0" smtClean="0">
              <a:solidFill>
                <a:srgbClr val="0070C0"/>
              </a:solidFill>
              <a:latin typeface="华文楷体" panose="02010600040101010101" charset="-122"/>
              <a:ea typeface="华文楷体" panose="02010600040101010101" charset="-122"/>
              <a:cs typeface="华文楷体" panose="02010600040101010101" charset="-122"/>
              <a:sym typeface="+mn-ea"/>
            </a:endParaRPr>
          </a:p>
          <a:p>
            <a:pPr>
              <a:lnSpc>
                <a:spcPct val="150000"/>
              </a:lnSpc>
            </a:pPr>
            <a:r>
              <a:rPr lang="en-US" altLang="zh-CN"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    </a:t>
            </a:r>
            <a:r>
              <a:rPr lang="zh-CN" altLang="en-US"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主要介绍</a:t>
            </a:r>
            <a:r>
              <a:rPr lang="en-US" altLang="zh-CN"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5</a:t>
            </a:r>
            <a:r>
              <a:rPr lang="zh-CN" altLang="en-US"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个代码工程。</a:t>
            </a:r>
            <a:endParaRPr lang="zh-CN" altLang="en-US"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a:p>
            <a:pPr>
              <a:lnSpc>
                <a:spcPct val="150000"/>
              </a:lnSpc>
            </a:pPr>
            <a:r>
              <a:rPr lang="en-US" altLang="zh-CN"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     </a:t>
            </a:r>
            <a:r>
              <a:rPr lang="zh-CN" altLang="en-US"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dashgo_ws工程包含</a:t>
            </a:r>
            <a:r>
              <a:rPr lang="zh-CN" altLang="en-US" sz="1600" b="1"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与嵌入式底层控制板通信的驱动包</a:t>
            </a:r>
            <a:r>
              <a:rPr lang="en-US" altLang="zh-CN" sz="1600" b="1"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(smart_node)</a:t>
            </a:r>
            <a:r>
              <a:rPr lang="zh-CN" altLang="en-US"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a:t>
            </a:r>
            <a:r>
              <a:rPr lang="zh-CN" altLang="en-US" sz="1600" b="1"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雷达驱动包</a:t>
            </a:r>
            <a:r>
              <a:rPr lang="en-US" altLang="zh-CN" sz="1600" b="1"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(ydlidar)</a:t>
            </a:r>
            <a:r>
              <a:rPr lang="zh-CN" altLang="en-US"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a:t>
            </a:r>
            <a:r>
              <a:rPr lang="zh-CN" altLang="en-US" sz="1600" b="1"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建图与导航的启动文件</a:t>
            </a:r>
            <a:r>
              <a:rPr lang="en-US" altLang="zh-CN" sz="1600" b="1"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(dashgo_nav)</a:t>
            </a:r>
            <a:r>
              <a:rPr lang="zh-CN" altLang="en-US"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，以及</a:t>
            </a:r>
            <a:r>
              <a:rPr lang="en-US" altLang="zh-CN"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SLAM</a:t>
            </a:r>
            <a:r>
              <a:rPr lang="zh-CN" altLang="en-US"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与自主定位导航的算法源码；</a:t>
            </a:r>
            <a:endParaRPr lang="zh-CN" altLang="en-US"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a:p>
            <a:pPr>
              <a:lnSpc>
                <a:spcPct val="150000"/>
              </a:lnSpc>
            </a:pPr>
            <a:r>
              <a:rPr lang="zh-CN" altLang="en-US"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 </a:t>
            </a:r>
            <a:r>
              <a:rPr lang="en-US" altLang="zh-CN"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       </a:t>
            </a:r>
            <a:r>
              <a:rPr lang="zh-CN" altLang="en-US"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moveit_ws工程包含了</a:t>
            </a:r>
            <a:r>
              <a:rPr lang="zh-CN" altLang="en-US" sz="1600" b="1"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摄像头驱动</a:t>
            </a:r>
            <a:r>
              <a:rPr lang="en-US" altLang="zh-CN" sz="1600" b="1"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probot_vision</a:t>
            </a:r>
            <a:r>
              <a:rPr lang="zh-CN" altLang="en-US"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a:t>
            </a:r>
            <a:r>
              <a:rPr lang="zh-CN" altLang="en-US" sz="1600" b="1"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机械臂驱动</a:t>
            </a:r>
            <a:r>
              <a:rPr lang="en-US" altLang="zh-CN" sz="1600" b="1"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dobot</a:t>
            </a:r>
            <a:r>
              <a:rPr lang="zh-CN" altLang="en-US"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a:t>
            </a:r>
            <a:r>
              <a:rPr lang="zh-CN" altLang="en-US" sz="1600" b="1"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二维码的识别转换apriltag_ros</a:t>
            </a:r>
            <a:r>
              <a:rPr lang="zh-CN" altLang="en-US"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，以及</a:t>
            </a:r>
            <a:r>
              <a:rPr lang="zh-CN" altLang="en-US" sz="1600" b="1"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识别抓取的具体实现</a:t>
            </a:r>
            <a:r>
              <a:rPr lang="en-US" altLang="zh-CN" sz="1600" b="1"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visual_grab</a:t>
            </a:r>
            <a:r>
              <a:rPr lang="zh-CN" altLang="en-US"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a:t>
            </a:r>
            <a:endParaRPr lang="zh-CN" altLang="en-US"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a:p>
            <a:pPr>
              <a:lnSpc>
                <a:spcPct val="150000"/>
              </a:lnSpc>
            </a:pPr>
            <a:r>
              <a:rPr lang="zh-CN" altLang="en-US"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 </a:t>
            </a:r>
            <a:r>
              <a:rPr lang="en-US" altLang="zh-CN"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       </a:t>
            </a:r>
            <a:r>
              <a:rPr lang="zh-CN" altLang="en-US"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eai工程内含守护进程，里面有一个</a:t>
            </a:r>
            <a:r>
              <a:rPr lang="en-US" altLang="zh-CN"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WebServer.sh</a:t>
            </a:r>
            <a:r>
              <a:rPr lang="zh-CN" altLang="en-US"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脚本文件，在开机自启动设置中</a:t>
            </a:r>
            <a:r>
              <a:rPr lang="en-US" altLang="zh-CN"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(crontab -e)</a:t>
            </a:r>
            <a:r>
              <a:rPr lang="zh-CN" altLang="en-US"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执行的就是它；</a:t>
            </a:r>
            <a:endParaRPr lang="zh-CN" altLang="en-US"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a:p>
            <a:pPr>
              <a:lnSpc>
                <a:spcPct val="150000"/>
              </a:lnSpc>
            </a:pPr>
            <a:r>
              <a:rPr lang="zh-CN" altLang="en-US"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 </a:t>
            </a:r>
            <a:r>
              <a:rPr lang="en-US" altLang="zh-CN"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       </a:t>
            </a:r>
            <a:r>
              <a:rPr lang="zh-CN" altLang="en-US"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rosbotsh工程则是服务程序所在位置，里面有一个</a:t>
            </a:r>
            <a:r>
              <a:rPr lang="en-US" altLang="zh-CN"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EAIRosServer</a:t>
            </a:r>
            <a:r>
              <a:rPr lang="zh-CN" altLang="en-US"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可执行文件，服务器等逻辑就是由它负责； </a:t>
            </a:r>
            <a:r>
              <a:rPr lang="en-US" altLang="zh-CN"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        </a:t>
            </a:r>
            <a:endParaRPr lang="en-US" altLang="zh-CN"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a:p>
            <a:pPr>
              <a:lnSpc>
                <a:spcPct val="150000"/>
              </a:lnSpc>
            </a:pPr>
            <a:r>
              <a:rPr lang="en-US" altLang="zh-CN"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        </a:t>
            </a:r>
            <a:r>
              <a:rPr lang="zh-CN" altLang="en-US" sz="1600" dirty="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rPr>
              <a:t>apriltag_ws是二维码识别算法源码，有兴趣的可以研究。</a:t>
            </a:r>
            <a:endParaRPr lang="zh-CN" altLang="en-US" sz="1600" dirty="0" smtClean="0">
              <a:solidFill>
                <a:schemeClr val="tx1">
                  <a:lumMod val="75000"/>
                  <a:lumOff val="25000"/>
                </a:schemeClr>
              </a:solidFill>
              <a:latin typeface="华文楷体" panose="02010600040101010101" charset="-122"/>
              <a:ea typeface="华文楷体" panose="02010600040101010101" charset="-122"/>
              <a:cs typeface="华文楷体" panose="02010600040101010101" charset="-122"/>
              <a:sym typeface="思源黑体" panose="020B0500000000000000" pitchFamily="34" charset="-122"/>
            </a:endParaRPr>
          </a:p>
        </p:txBody>
      </p:sp>
      <p:sp>
        <p:nvSpPr>
          <p:cNvPr id="4" name="文本框 3"/>
          <p:cNvSpPr txBox="1"/>
          <p:nvPr/>
        </p:nvSpPr>
        <p:spPr>
          <a:xfrm>
            <a:off x="579755" y="4887595"/>
            <a:ext cx="9705975" cy="1050925"/>
          </a:xfrm>
          <a:prstGeom prst="rect">
            <a:avLst/>
          </a:prstGeom>
          <a:noFill/>
        </p:spPr>
        <p:txBody>
          <a:bodyPr wrap="square" rtlCol="0">
            <a:spAutoFit/>
          </a:bodyPr>
          <a:p>
            <a:pPr>
              <a:lnSpc>
                <a:spcPct val="130000"/>
              </a:lnSpc>
            </a:pPr>
            <a:r>
              <a:rPr lang="zh-CN" altLang="en-US" sz="1600" b="1" dirty="0" smtClean="0">
                <a:solidFill>
                  <a:srgbClr val="FF0000"/>
                </a:solidFill>
                <a:latin typeface="华文楷体" panose="02010600040101010101" charset="-122"/>
                <a:ea typeface="华文楷体" panose="02010600040101010101" charset="-122"/>
                <a:cs typeface="华文楷体" panose="02010600040101010101" charset="-122"/>
              </a:rPr>
              <a:t>注意：</a:t>
            </a:r>
            <a:endParaRPr lang="zh-CN" altLang="en-US" sz="1600" b="1" dirty="0" smtClean="0">
              <a:solidFill>
                <a:srgbClr val="FF0000"/>
              </a:solidFill>
              <a:latin typeface="华文楷体" panose="02010600040101010101" charset="-122"/>
              <a:ea typeface="华文楷体" panose="02010600040101010101" charset="-122"/>
              <a:cs typeface="华文楷体" panose="02010600040101010101" charset="-122"/>
            </a:endParaRPr>
          </a:p>
          <a:p>
            <a:pPr>
              <a:lnSpc>
                <a:spcPct val="130000"/>
              </a:lnSpc>
            </a:pPr>
            <a:r>
              <a:rPr lang="en-US" altLang="zh-CN" sz="1600" dirty="0" smtClean="0">
                <a:solidFill>
                  <a:srgbClr val="FF0000"/>
                </a:solidFill>
                <a:latin typeface="华文楷体" panose="02010600040101010101" charset="-122"/>
                <a:ea typeface="华文楷体" panose="02010600040101010101" charset="-122"/>
                <a:cs typeface="华文楷体" panose="02010600040101010101" charset="-122"/>
              </a:rPr>
              <a:t>1.</a:t>
            </a:r>
            <a:r>
              <a:rPr lang="zh-CN" altLang="en-US" sz="1600" dirty="0" smtClean="0">
                <a:solidFill>
                  <a:srgbClr val="FF0000"/>
                </a:solidFill>
                <a:latin typeface="华文楷体" panose="02010600040101010101" charset="-122"/>
                <a:ea typeface="华文楷体" panose="02010600040101010101" charset="-122"/>
                <a:cs typeface="华文楷体" panose="02010600040101010101" charset="-122"/>
              </a:rPr>
              <a:t>不要随意更改</a:t>
            </a:r>
            <a:r>
              <a:rPr lang="en-US" altLang="zh-CN" sz="1600" dirty="0" smtClean="0">
                <a:solidFill>
                  <a:srgbClr val="FF0000"/>
                </a:solidFill>
                <a:latin typeface="华文楷体" panose="02010600040101010101" charset="-122"/>
                <a:ea typeface="华文楷体" panose="02010600040101010101" charset="-122"/>
                <a:cs typeface="华文楷体" panose="02010600040101010101" charset="-122"/>
              </a:rPr>
              <a:t>dashgo_ws</a:t>
            </a:r>
            <a:r>
              <a:rPr lang="zh-CN" altLang="en-US" sz="1600" dirty="0" smtClean="0">
                <a:solidFill>
                  <a:srgbClr val="FF0000"/>
                </a:solidFill>
                <a:latin typeface="华文楷体" panose="02010600040101010101" charset="-122"/>
                <a:ea typeface="华文楷体" panose="02010600040101010101" charset="-122"/>
                <a:cs typeface="华文楷体" panose="02010600040101010101" charset="-122"/>
              </a:rPr>
              <a:t>里面的代码，即使更改也要先将整个</a:t>
            </a:r>
            <a:r>
              <a:rPr lang="en-US" altLang="zh-CN" sz="1600" dirty="0" smtClean="0">
                <a:solidFill>
                  <a:srgbClr val="FF0000"/>
                </a:solidFill>
                <a:latin typeface="华文楷体" panose="02010600040101010101" charset="-122"/>
                <a:ea typeface="华文楷体" panose="02010600040101010101" charset="-122"/>
                <a:cs typeface="华文楷体" panose="02010600040101010101" charset="-122"/>
              </a:rPr>
              <a:t>dashgo_ws</a:t>
            </a:r>
            <a:r>
              <a:rPr lang="zh-CN" altLang="en-US" sz="1600" dirty="0" smtClean="0">
                <a:solidFill>
                  <a:srgbClr val="FF0000"/>
                </a:solidFill>
                <a:latin typeface="华文楷体" panose="02010600040101010101" charset="-122"/>
                <a:ea typeface="华文楷体" panose="02010600040101010101" charset="-122"/>
                <a:cs typeface="华文楷体" panose="02010600040101010101" charset="-122"/>
              </a:rPr>
              <a:t>工程备份到其他地方。</a:t>
            </a:r>
            <a:endParaRPr lang="zh-CN" altLang="en-US" sz="1600" dirty="0" smtClean="0">
              <a:solidFill>
                <a:srgbClr val="FF0000"/>
              </a:solidFill>
              <a:latin typeface="华文楷体" panose="02010600040101010101" charset="-122"/>
              <a:ea typeface="华文楷体" panose="02010600040101010101" charset="-122"/>
              <a:cs typeface="华文楷体" panose="02010600040101010101" charset="-122"/>
            </a:endParaRPr>
          </a:p>
          <a:p>
            <a:pPr>
              <a:lnSpc>
                <a:spcPct val="130000"/>
              </a:lnSpc>
            </a:pPr>
            <a:r>
              <a:rPr lang="en-US" altLang="zh-CN" sz="1600" dirty="0" smtClean="0">
                <a:solidFill>
                  <a:srgbClr val="FF0000"/>
                </a:solidFill>
                <a:latin typeface="华文楷体" panose="02010600040101010101" charset="-122"/>
                <a:ea typeface="华文楷体" panose="02010600040101010101" charset="-122"/>
                <a:cs typeface="华文楷体" panose="02010600040101010101" charset="-122"/>
              </a:rPr>
              <a:t>2.</a:t>
            </a:r>
            <a:r>
              <a:rPr lang="zh-CN" altLang="en-US" sz="1600" dirty="0" smtClean="0">
                <a:solidFill>
                  <a:srgbClr val="FF0000"/>
                </a:solidFill>
                <a:latin typeface="华文楷体" panose="02010600040101010101" charset="-122"/>
                <a:ea typeface="华文楷体" panose="02010600040101010101" charset="-122"/>
                <a:cs typeface="华文楷体" panose="02010600040101010101" charset="-122"/>
              </a:rPr>
              <a:t>自己新建的代码、脚本，放到自己的工程目录下，不要放到上述几个工程中。</a:t>
            </a:r>
            <a:endParaRPr lang="zh-CN" altLang="en-US" sz="1600" dirty="0" smtClean="0">
              <a:solidFill>
                <a:srgbClr val="FF0000"/>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p="http://schemas.openxmlformats.org/presentationml/2006/main">
  <p:tag name="PA" val="v3.2.0"/>
</p:tagLst>
</file>

<file path=ppt/tags/tag10.xml><?xml version="1.0" encoding="utf-8"?>
<p:tagLst xmlns:p="http://schemas.openxmlformats.org/presentationml/2006/main">
  <p:tag name="PA" val="v3.2.0"/>
</p:tagLst>
</file>

<file path=ppt/tags/tag11.xml><?xml version="1.0" encoding="utf-8"?>
<p:tagLst xmlns:p="http://schemas.openxmlformats.org/presentationml/2006/main">
  <p:tag name="ISPRING_PRESENTATION_TITLE" val="10913"/>
  <p:tag name="COMMONDATA" val="eyJoZGlkIjoiNTcxOWYwNTYwMWE2NTQxZDUzZDZiNWIzOWRlOGFhMGEifQ=="/>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KSO_WM_UNIT_PLACING_PICTURE_USER_VIEWPORT" val="{&quot;height&quot;:4825,&quot;width&quot;:9175}"/>
</p:tagLst>
</file>

<file path=ppt/tags/tag5.xml><?xml version="1.0" encoding="utf-8"?>
<p:tagLst xmlns:p="http://schemas.openxmlformats.org/presentationml/2006/main">
  <p:tag name="KSO_WM_UNIT_PLACING_PICTURE_USER_VIEWPORT" val="{&quot;height&quot;:3930,&quot;width&quot;:4275}"/>
</p:tagLst>
</file>

<file path=ppt/tags/tag6.xml><?xml version="1.0" encoding="utf-8"?>
<p:tagLst xmlns:p="http://schemas.openxmlformats.org/presentationml/2006/main">
  <p:tag name="KSO_WM_UNIT_PLACING_PICTURE_USER_VIEWPORT" val="{&quot;height&quot;:5285,&quot;width&quot;:9151}"/>
</p:tagLst>
</file>

<file path=ppt/tags/tag7.xml><?xml version="1.0" encoding="utf-8"?>
<p:tagLst xmlns:p="http://schemas.openxmlformats.org/presentationml/2006/main">
  <p:tag name="KSO_WM_UNIT_TABLE_BEAUTIFY" val="smartTable{421ab15a-9706-42c3-9ed5-4dba624f8dc6}"/>
  <p:tag name="TABLE_ENDDRAG_ORIGIN_RECT" val="460*212"/>
  <p:tag name="TABLE_ENDDRAG_RECT" val="45*260*460*212"/>
</p:tagLst>
</file>

<file path=ppt/tags/tag8.xml><?xml version="1.0" encoding="utf-8"?>
<p:tagLst xmlns:p="http://schemas.openxmlformats.org/presentationml/2006/main">
  <p:tag name="PA" val="v3.2.0"/>
</p:tagLst>
</file>

<file path=ppt/tags/tag9.xml><?xml version="1.0" encoding="utf-8"?>
<p:tagLst xmlns:p="http://schemas.openxmlformats.org/presentationml/2006/main">
  <p:tag name="PA" val="v3.2.0"/>
</p:tagLst>
</file>

<file path=ppt/theme/theme1.xml><?xml version="1.0" encoding="utf-8"?>
<a:theme xmlns:a="http://schemas.openxmlformats.org/drawingml/2006/main" name="觅知网">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g30nvemc">
      <a:majorFont>
        <a:latin typeface="字魂59号-创粗黑"/>
        <a:ea typeface="字魂59号-创粗黑"/>
        <a:cs typeface=""/>
      </a:majorFont>
      <a:minorFont>
        <a:latin typeface="字魂59号-创粗黑"/>
        <a:ea typeface="字魂59号-创粗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defRPr lang="en-US" altLang="zh-CN" sz="1600" b="1" dirty="0" smtClean="0">
            <a:latin typeface="华文楷体" panose="02010600040101010101" charset="-122"/>
            <a:ea typeface="华文楷体" panose="02010600040101010101" charset="-122"/>
            <a:cs typeface="华文楷体" panose="02010600040101010101"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17895</Words>
  <Application>WPS 演示</Application>
  <PresentationFormat>宽屏</PresentationFormat>
  <Paragraphs>720</Paragraphs>
  <Slides>45</Slides>
  <Notes>26</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66" baseType="lpstr">
      <vt:lpstr>Arial</vt:lpstr>
      <vt:lpstr>宋体</vt:lpstr>
      <vt:lpstr>Wingdings</vt:lpstr>
      <vt:lpstr>华文楷体</vt:lpstr>
      <vt:lpstr>Arial Black</vt:lpstr>
      <vt:lpstr>微软雅黑</vt:lpstr>
      <vt:lpstr>Wingdings 2</vt:lpstr>
      <vt:lpstr>幼圆</vt:lpstr>
      <vt:lpstr>Arial</vt:lpstr>
      <vt:lpstr>Calibri</vt:lpstr>
      <vt:lpstr>思源黑体</vt:lpstr>
      <vt:lpstr>迷你简菱心</vt:lpstr>
      <vt:lpstr>黑体</vt:lpstr>
      <vt:lpstr>思源黑体 Medium</vt:lpstr>
      <vt:lpstr>Arial Unicode MS</vt:lpstr>
      <vt:lpstr>等线</vt:lpstr>
      <vt:lpstr>Consolas</vt:lpstr>
      <vt:lpstr>Consolas</vt:lpstr>
      <vt:lpstr>字魂59号-创粗黑</vt:lpstr>
      <vt:lpstr>觅知网</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易</cp:lastModifiedBy>
  <cp:revision>2362</cp:revision>
  <dcterms:created xsi:type="dcterms:W3CDTF">2021-05-12T03:19:00Z</dcterms:created>
  <dcterms:modified xsi:type="dcterms:W3CDTF">2022-05-25T09:35:45Z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D3069CEE92DC4F93A3EC272B3E9A477C</vt:lpwstr>
  </property>
  <property fmtid="{D5CDD505-2E9C-101B-9397-08002B2CF9AE}" pid="3" name="KSOProductBuildVer">
    <vt:lpwstr>2052-11.1.0.11744</vt:lpwstr>
  </property>
</Properties>
</file>