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8"/>
  </p:notesMasterIdLst>
  <p:sldIdLst>
    <p:sldId id="292" r:id="rId2"/>
    <p:sldId id="291" r:id="rId3"/>
    <p:sldId id="297" r:id="rId4"/>
    <p:sldId id="304" r:id="rId5"/>
    <p:sldId id="305" r:id="rId6"/>
    <p:sldId id="313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2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861C0-FA09-4574-BDFE-38F18608B25F}" type="datetimeFigureOut">
              <a:rPr lang="es-CO" smtClean="0"/>
              <a:pPr/>
              <a:t>05/10/2015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EA605-58C9-4A27-884C-6999A81C5546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48502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FCD-90C8-434F-88EC-60475DBEB88A}" type="datetimeFigureOut">
              <a:rPr lang="es-CO" smtClean="0"/>
              <a:pPr/>
              <a:t>05/10/2015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CD5A-596E-4361-BDF6-C6503DCA800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FCD-90C8-434F-88EC-60475DBEB88A}" type="datetimeFigureOut">
              <a:rPr lang="es-CO" smtClean="0"/>
              <a:pPr/>
              <a:t>05/10/2015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CD5A-596E-4361-BDF6-C6503DCA800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FCD-90C8-434F-88EC-60475DBEB88A}" type="datetimeFigureOut">
              <a:rPr lang="es-CO" smtClean="0"/>
              <a:pPr/>
              <a:t>05/10/2015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CD5A-596E-4361-BDF6-C6503DCA800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FCD-90C8-434F-88EC-60475DBEB88A}" type="datetimeFigureOut">
              <a:rPr lang="es-CO" smtClean="0"/>
              <a:pPr/>
              <a:t>05/10/2015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CD5A-596E-4361-BDF6-C6503DCA800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FCD-90C8-434F-88EC-60475DBEB88A}" type="datetimeFigureOut">
              <a:rPr lang="es-CO" smtClean="0"/>
              <a:pPr/>
              <a:t>05/10/2015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CD5A-596E-4361-BDF6-C6503DCA800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FCD-90C8-434F-88EC-60475DBEB88A}" type="datetimeFigureOut">
              <a:rPr lang="es-CO" smtClean="0"/>
              <a:pPr/>
              <a:t>05/10/2015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CD5A-596E-4361-BDF6-C6503DCA800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FCD-90C8-434F-88EC-60475DBEB88A}" type="datetimeFigureOut">
              <a:rPr lang="es-CO" smtClean="0"/>
              <a:pPr/>
              <a:t>05/10/2015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CD5A-596E-4361-BDF6-C6503DCA800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FCD-90C8-434F-88EC-60475DBEB88A}" type="datetimeFigureOut">
              <a:rPr lang="es-CO" smtClean="0"/>
              <a:pPr/>
              <a:t>05/10/2015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CD5A-596E-4361-BDF6-C6503DCA800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FCD-90C8-434F-88EC-60475DBEB88A}" type="datetimeFigureOut">
              <a:rPr lang="es-CO" smtClean="0"/>
              <a:pPr/>
              <a:t>05/10/2015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CD5A-596E-4361-BDF6-C6503DCA800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FCD-90C8-434F-88EC-60475DBEB88A}" type="datetimeFigureOut">
              <a:rPr lang="es-CO" smtClean="0"/>
              <a:pPr/>
              <a:t>05/10/2015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CD5A-596E-4361-BDF6-C6503DCA800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7FCD-90C8-434F-88EC-60475DBEB88A}" type="datetimeFigureOut">
              <a:rPr lang="es-CO" smtClean="0"/>
              <a:pPr/>
              <a:t>05/10/2015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F2CD5A-596E-4361-BDF6-C6503DCA800E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527FCD-90C8-434F-88EC-60475DBEB88A}" type="datetimeFigureOut">
              <a:rPr lang="es-CO" smtClean="0"/>
              <a:pPr/>
              <a:t>05/10/2015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F2CD5A-596E-4361-BDF6-C6503DCA800E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Medicina" TargetMode="External"/><Relationship Id="rId2" Type="http://schemas.openxmlformats.org/officeDocument/2006/relationships/hyperlink" Target="http://es.wikipedia.org/wiki/Diagn%C3%B3stic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es.wikipedia.org/wiki/Endoscop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/>
            </a:r>
            <a:br>
              <a:rPr lang="es-CO" b="1" dirty="0" smtClean="0">
                <a:solidFill>
                  <a:schemeClr val="tx1"/>
                </a:solidFill>
              </a:rPr>
            </a:br>
            <a:r>
              <a:rPr lang="es-CO" b="1" dirty="0" smtClean="0">
                <a:solidFill>
                  <a:schemeClr val="tx1"/>
                </a:solidFill>
              </a:rPr>
              <a:t>ENDOSCOPIA DIGESTIVA SUPERIOR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4347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CO" dirty="0" smtClean="0"/>
              <a:t>   </a:t>
            </a:r>
          </a:p>
          <a:p>
            <a:pPr algn="just">
              <a:buNone/>
            </a:pPr>
            <a:r>
              <a:rPr lang="es-CO" dirty="0" smtClean="0"/>
              <a:t>   </a:t>
            </a:r>
            <a:r>
              <a:rPr lang="es-CO" dirty="0" smtClean="0">
                <a:latin typeface="+mj-lt"/>
              </a:rPr>
              <a:t>La </a:t>
            </a:r>
            <a:r>
              <a:rPr lang="es-CO" b="1" dirty="0" smtClean="0">
                <a:latin typeface="+mj-lt"/>
              </a:rPr>
              <a:t>endoscopia</a:t>
            </a:r>
            <a:r>
              <a:rPr lang="es-CO" dirty="0" smtClean="0">
                <a:latin typeface="+mj-lt"/>
              </a:rPr>
              <a:t> es una técnica </a:t>
            </a:r>
            <a:r>
              <a:rPr lang="es-CO" sz="2800" b="1" dirty="0" smtClean="0">
                <a:solidFill>
                  <a:srgbClr val="FF0000"/>
                </a:solidFill>
                <a:latin typeface="+mj-lt"/>
                <a:hlinkClick r:id="rId2" action="ppaction://hlinkfile" tooltip="Diagnóstico"/>
              </a:rPr>
              <a:t>diagnóstica</a:t>
            </a:r>
            <a:r>
              <a:rPr lang="es-CO" sz="28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s-CO" dirty="0" smtClean="0">
                <a:latin typeface="+mj-lt"/>
              </a:rPr>
              <a:t>y terapéutica, utilizada sobre todo en </a:t>
            </a:r>
            <a:r>
              <a:rPr lang="es-CO" b="1" dirty="0" smtClean="0">
                <a:latin typeface="+mj-lt"/>
                <a:hlinkClick r:id="rId3" action="ppaction://hlinkfile" tooltip="Medicina"/>
              </a:rPr>
              <a:t>medicina</a:t>
            </a:r>
            <a:r>
              <a:rPr lang="es-CO" dirty="0" smtClean="0">
                <a:latin typeface="+mj-lt"/>
              </a:rPr>
              <a:t>, que consiste en la introducción de una cámara o lente dentro de un tubo o </a:t>
            </a:r>
            <a:r>
              <a:rPr lang="es-CO" b="1" dirty="0" smtClean="0">
                <a:latin typeface="+mj-lt"/>
                <a:hlinkClick r:id="rId4" action="ppaction://hlinkfile" tooltip="Endoscopio"/>
              </a:rPr>
              <a:t>endoscopio</a:t>
            </a:r>
            <a:r>
              <a:rPr lang="es-CO" dirty="0" smtClean="0">
                <a:latin typeface="+mj-lt"/>
              </a:rPr>
              <a:t> visualizando esófago, estomago y duodeno.</a:t>
            </a:r>
          </a:p>
          <a:p>
            <a:pPr algn="just">
              <a:buNone/>
            </a:pPr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2050" name="AutoShape 2" descr="data:image/jpg;base64,/9j/4AAQSkZJRgABAQAAAQABAAD/2wCEAAkGBhQSERUUExQVFRUWGBcYFxUYFxQYGBUYHBgVFxcYFxgcHCYeFxojHBcWHy8gIycpLSwsGB4xNTAqNSYrLCkBCQoKDgwOGg8PGioiHyQsLCksKS0qLCwpLCwpLCksKSwsLCwsLCwsLCksLCwsLCwsLCksLCwpKSwsKSwpLCwsLP/AABEIALABHgMBIgACEQEDEQH/xAAcAAABBQEBAQAAAAAAAAAAAAAEAQIDBQYABwj/xABLEAACAQIEAwUEBgcECAUFAAABAhEAAwQSITEFQVEGImFxgRMykaEjQlKxwfAHFBUzYtHhQ3KSshZTgpOjwtPxc4Ois9IkNERUhP/EABoBAAIDAQEAAAAAAAAAAAAAAAIDAAEEBQb/xAAvEQADAAIBAwIEBQQDAQAAAAAAAQIDESEEEjETQSJRkaEUMkJhgQVx0fCxweFS/9oADAMBAAIRAxEAPwD2UClililpGhgkUtdTqmiDYropa41NEGxXU6m1NEOppp1MZgNzFQsSK6hL/GLKe9dtjzdf50Fe7XYVf7UN/cDP9wigdyvLGLFdeJf0LiuFZ1u21v6tq83oqz8TTW7ZEf8A47geLpPwoPXx/MaukzP9JpqcKzC9u7Q963dXyCN/zVHie36j3LNxvMqo/Go8+Je5a6PO3rtZrBS1h1/SHc//AFhHhcP/AMKs8F26stAuK9o+IzD4rr8qi6jFXCZd9FnhbcmkpCKgwuPS5qjo4/hIJHnr/Kp5p3Bkaa4YhppFOJppNTRQ2lFdNLV6LFFOpBTqhDq6umuzVNFHVxpM9dnqaJs6hrvELauttnUO3upIzHyG/KluYyHCx0zGfdmQunOSDVdwzBWxfuXVIYXVRwTq2s7EiQsAQJqaK2XApaqOJdoRbcW0X2jksCuYKEITP3mIgaevQGkftEAXBSMqBw5P0ZBJBJeO6BHMa8gTpU0TZb11AcHuM6s7Xc8n3QmRbenuqGGbYgy2+hETVhQsLYgaumhDxO0P7W3/AI1/nU1vEK3usp8iD91HtFOa+RNmpM1MmnA1YIoaguMcZt4a3nuEwTAA1LHoKIu3goLMQABJJ0AHWa8r7UceOLvgqSLaaINQT1b109KzdRm9OePJu6HpX1F6f5V5L5/0i3GaLVpT4HMT6kQBUGK7WYtjutsdFUE+pafwqDhVjJbgiCTJqa2u/wD3rmVlzP8AUdn0Onl/DANf4vimMG7c16Qo/wDSBQl/hzP7zMx6szH76uFQE09sPH86rsuvLDWSY/LKX8FRZ4EOk+NWlrCBRy9KltmNvxqYWSadOJIXeVvywZzSFB1o0YUUhwYim+mKVormwYOu/wADTWwoijSsGh770v0UvI6bpkdnCxyolcKJqHD3aPsmo4kG7pEP7ERtdj1BKkeoqdcdicONGN1R9S5qY8H3HrNGWNedSXVERTFHbO4ejHV7eqW0GcF7QW8SDllXX3rZ94ePiPGrKvLcZdbD4pbyzKmTB1ZfrDx0mvULd0MAQZBAIPUESK09Nm9WdvyjL1nTLC058MU0oriacK0mJHRSGn1xqE0Ng0sV2aumrK0JFdFLNCY/HezG0sZgSAABuzH6qDST5RqRUKAMI5fFXTBCqLRgggkxcA0jbcz5edV3AOIezDo5P0CKu0kqzZrfnIaPSm4DDhsdcN247si2GBUMigsWgZB9UZvrSRJk0V+zbTobkFvaqltk0m57MtAGoysYAJnQDlGllAJwa3bl0ZsqLdku8wVewLDAOdC+Ytz3WOlSYV7lxnwyIwtL7a07uSZkRbck6s2j7eGtWWF7PAlDdAOSPZ2R+6tQdIH13/ibnMAVdBemn9d/nQtloA4PwNMONCzMd2Y76KAABoAIEfeasa4UtLYZ5ivZ5OlObgaAaaHqDBq/OHpwwtYlhk9A+qp+5X8Ox+IsR3jdT7D7x/C28+G1ajhnGbd8Sh1HvIdGXzH47VmOJ4lbS8p5CsXieKMrZkJDnZgdR8KFdQ8ddvlA/gl1S7lw/maPt72i9o/6vbPcT94R9dvs+Q++qbgWHhs7axtPWq+za5/k1qcDYC2wKy3VXW2dL056bCschBeRNcLwQSRpzPSnG0dqGx9tvZMEUs0QFAkknkBzq1L9jItPhkOP4uo0U61Jh8YWAJ+G1UtvsnjD3vYuB45QfgTNBvjHtsVY5SORjSq1Ucs2zixUu2GmbO1ixU/7QUVhBxo83HyqG/xWdfaffTFlrXCA/Aqn5N8/Eh1qFuKAmAawf7T03Y/nxpBxJye6GNV6mVsNdBJumxHjQ9+9qAaztlMSwBy5R1arnhvDG3chvHU/ftVbqnoB4pxrlljbNF27tMt2KlayelNezFdJi2MQRU2Ix3cOtQG1FB4xCRH4ULbS0LUzbAxZFxzOsg1uOzdzNhbRO4XKfNZT/lNZPCW8usUb2F4qS92y2gzNct/GHHxg+po+kfZWn7g9bDvG2v0mxNPFNNOFdU4SFpKU1G8wY35TUIx80s1UWXxIGq5tj3sgae7mHdIAHvldPON6kwv6znGcIE1k6E+8xAGvTKNuU61ZWyyJqC7hkZlZlBYbE6xz8vWgmTE5jDLlJOp1I1O3TSOuo5Ui4fEzq6ZZnTfddtNtDpz16xUKC7GARLly4Ac9zLmM/ZEADoNaTF4TMhCHKcsA8gPL88q61je+UdSjScusi4vVW5mN13HiNaJFQhVtwpyIzj92yR34Ume8sMOokHoIjm1eBsGdheYZnVxpsVJIBltVMwRpOlW1PUULIcDS1wFLQMIzAug7UmLvhVk6RQGFkACq3tJjSLeWd/urHeTUHbjB3WkUOKxbXrpYnTl0ihcDgzdufw+XL+tJdU6DWW09OdaLhNgKoga+EVhXk7V16c8A1zhozqBsN6ulGwFOtWhuaVxGtNU6WzBeV3wczRWe4nx+6j/QHLEjNE684n4etT38azv7NDqdz0HM0Th+ABiNNB8TQJ03tDYmMfOT6Gee/isT792446E934CBTbHZyTAnxNbO7YCDIogeFS4TBBEomqb8hvrFK+CUv7Gas9k7Q0YFj5mrSx2Rw4Em2PUk/jVxhcKCZ50SbGZvCnRHBhydZb9yoscEtSItJp4CjnsImgRQY6D76sXQKKBySatxoz+tV8tgBwmaZ61LbsRRYtUjrFSZ0H6jYxSKlUVHlp80VAMVkn8zQ+KtQCefwqdDTL+opdcok7TK+yCRQeGU2LqXx7qOSw/hbR/kZ9KuLOHkfkUj4dcrLuPjQdumq9zR6i5n2fBr5p61QdmuJSvsXP0lsQD9tNlYeWgPj51fCutNKltHDuHFOWNxF8IpY7CNtzJgAepAoW7xa2phiQYkgjVf70aDlziirlsEEEAg7g86hXhtsGfZpOn1V5bcqIWxi8XtFc+bSQDo252EAa+nj0qFOP2jO+gmI8JPhptvRv6qkRlWCZIyrBPlz/pXfq6z7q9dhvt06VCgT9u2upGk7eJXr1BHz21omzj0cgBu8VzhTuVmJ8YO8badRUuQdB8BUWLwa3AAZBGqsujIYiVPlpGxGh0qEHYnDrcXKwkaHnII2II1UjqNRQQxLWYF05k2F4xp0F2NB/f2PPKd5MNjGDezuwH+qwELdA3KzsRzXceI1otgCIOoNWQdTxVV7JsP7gL2edsavbHW3zZP4Nx9X7NWOHxC3FDIwZTqCNjQsiJaSurqAIyjWgKyPHpe54Cr3jHGMshd6zvELsW9PebQb+M/L8K5eWlTSR6XpYqX3UB4G1ncsdthWo4fhgok1WcNwBUARvV+mGgCqhc7G9Tk9kRsaruK4v6iCXbYD86UXxbEi2njsB1NRWuHmymZj9I2rHp/CKt8iY1PL/gE4Xw7Iw5ndj49B4UVxbtYmHb2eViwEyBp5akfGlwDd8+dM4z2f9u2Y+0JgAZCmg8m3OvXlVzxwg28byL1vAzAdqbN5gM2VjHdcBSTMQDJUnw09avUEj5V5bxPhZtXChIJgEEcwdtNwdPMRW97HcXa9ZAcywlSSInLlIP+FgPSm6TL6zpVjhZMb2mX9tIEVPYWhzT7bQaJUcep2jsUNaRFAIE6nlNTsk61mr2BvfrbEKSj6hhrG0a8v61VtpoPFKtab1o0ZsVA6TRotwoB3jX8aHOm9OaSFwwdl1qNxUjNrTDSKZoQyfjUTtUj/nnUSnWlt6DS9w+ymnSqzFGASOtWtoaVB7MGQetNpeNCorTbZQ4u4QyXFbJcUyvQnofAjStnwPjaYlJUww0dOan8QeRrN4/hIuafhQeG7K5GzB3Q7SrFTHmKrDV46fG0OyxizRy9NHoS0lYTEYArvdun/wAx/wCdVfFcUqKUZ7zg/V9q+u2+u1OfVKfKM09B38TX2NL2m4xfV8tloUQCVCsZMkgzsRG1U+F4ziGJy4gMV1KtnRj4ZTI9QIrOcJS6M4skojmSp11GxnkaMPBbkkliZ3rDWanW02dOelxxPZWt/PRpcX+ky1hyFvW7hOxdAhU+QLSauOF9tsHiAMl9AT9Vzkbyg7+lYRezmYQyj/aFVvEuAW7Y9wR+edaI6ukviRmf9PxW9TXJ7JicOtxcrCRoQRoQRqGU8mHIihbGKZGFu6ZJ0S7EC5/Cw2W5pts241lR5Fw7jGLwsewvlkH9lcOZR4Qfd9K9H7M9p7ePtFLiBbkd+2dQRtmU7xPqDHga2Y8834Of1PQ5cHLW18zTqKBv4BkY3LMBjq9smEu+J+w+g7/PYgwIbZxDWSEuEsh0S6eR5JdPXkH57GG97u0eN9lhrj5gmgGeQMmYhS3moJb0ppiBx2xwskNdCuCQ6EMWtsNCHyghYPOY8atMPikuKGRldTsykEH1FJgsOiIq2goQCFC7R6b+fOnWcMqZsqhcxzNAAltpMbnQUDLPIYZjOpJPnzo2xhc14A6i2IPix1P4fCoLBIYBfeJgefM+laK1ghbQDnzPMnrXIxps9dmvt4G2IzwdByozE4gAdKjSyFWedUXFsWSRbB7znfoOZpr3KMcz6tBeAt+2v+0OqWz3ehbmfT+VHca1ygVLwu0FAC8hApMaJcTyo3Op0Ld7y/shOHYcCirt8LPeCge85IhfDXTN93woS7iAiMxMAAknoAJJ8+XrWSv4lrpzXAeWRDsoJMz1MCSx11p2OEy8eGs1Nt8De0b27176MxPs7amff1OpnYCQNY9KvuHYcWV9nbmbfvBlhszd5iR8AIkd3esnZs+3xCrJIHec9EUAt89vOK2aXs1+4YzOIUgHRS3eOZtgFCheshtNaq47p4NXV16SjHvaS8FpaxYYRpMH40DassqiL6gASYPUTz1Akg+UDanLw6DmYlmOkxoPBRyHzPM1w4fbiCDp/E3hPPbQHzpSbXDOZUp8yO/WiLfexCkls0g7qR7o70xLA/AbVCLx7qjEjU9SIBACwAYM+NL+poTt1P1tzudD4004BU1yg6gg6nUbb9KJW0V6KfBZfta3bUI1yWQAMTMkwByG56UNd41b3zbazDbSRO2okETzIgVDCPMquu+gM/ma57Vv7K/AbfDxPxou5e5awtC3uKorZWJE+BgHTTz1mnLxRISZlwCoGu4ED7/hSLZBMkDXnFH2ragDYkeWnlS+Nl3uSov8VQ6jNuAJHWY5/wAJPXwqbhlwtBPODRN+Cdh8IqXDiBVdib2glTU6YUDTOVC4ziSp0k8qEGLzAEEgdIpncgJx0+SzN8CorlxjtQ9u/Jiam9sBvRd2yduhpw+xOtAY/hakGBqatWuSIFV1u5Nwgml3G/I7HVeV7Fdw6x7I96rtiGXShcbhCRNC2Md9ILf5PhWeZaehl7yfEg61dEwZ86mv8OS4O8BS3VUMrelZnj/HmwuMgS1t7akrr3SCQWHSnduheOKyVqPInFOBPYYXLWusEaQQdIoXD4T230uGzWb9sybeo110B5Ej0POru5xPMACSUYSDBMjTaNcwPKs3wW/cTFXnzZy5yiJ1kghh0AA+dL3PdtcG1VkqdPyv95N32W7XLiV9liMocqdSAFuDZgQdmHNaov0klrAQFs1s2sUEzDMUPswygkzIBAhjqBMmNaoeIWywxUDRLmYErsSsPHqA3rUvEOJC/g8MearjkbUkSMOQSpOsHMGjlMchXQ6bI7rtZxes6eca754/Y3X6LrhbheGJM6XB6C7cA+QrV15J2P7YjAcKtNK39bgFgOq3Lbe0uEGY/dFQSSRI8Qe76lw7Gi9at3RtcRXHgGAMfOn5FpnPXg8pwF0e0Vhssz4k7/DT51qFYXG8oqm4XgxIGUwBpp8J86L4fdKMVg6nTwHnXHl6/sepz6rx5QfxK7CnXQA/1rOcLQu5c8zpP2RsPxo3tGzshAmOZiI5UmAwzKY9KLJXc0VhSnGXXDzvrTcVq1A3XuIe6pYnoKZwvF3Hci4pHmP50zv7uDP6b5tC8euBbDg7+zb/ANUKvxP3GsticVC76EL6gTlEegmndsuKHRRMN9I5HMnMLYHWBAjqTVEcSvsyrFg2n9mx0kdGjcn4eIrZiW1o39O4xR3Xvzvxs1/Za3NgNby964wvOzEFY1t6ZTKj3okCYnnWrsWgoAQd0evr515TwnFtZJZMRdttJELYlSs90mbka7wRpVqe1Fzncn/+W1/1RQ3rfBlzYayZHc7af7M9HFc5QbsPiK85PahuT3fS1hFj45qY3at9g+JPk2FT7rVUtMR+Fy+yZ6BfuofddZ8P6TTVvEj93cbyUgfForA2eP37hCKMU7HZf1pgT6JbFGNwq9c0ZFE7hsTibp8iENX6aYTw3HFLRpMRjkX3iieDXbYI9FLGgLvaCwD+9U+Vu6/z0FVv+htwK0CyIBOlq6eR/wBZdGvpR2H7IGASbYkDbD4YHlzOaheNInfC43v/AH+RtztjaAgNcJ6hLa/5nP3ULd7bjZVdvO7aHyVPxq1t9mYP7xx4r+rr5aCzUn7E6XsR/vgv+W3Q/CvdfQLuxb/L9yhHbQ/6th/5rD4SkHeph22ucrT68szH7rdHnsyCe811/wC9irv/ACoKkXspZO6A/wB67iD97Uc1i+f2/wDCVc+0L6v/ACUt3tBebU2G9Rf/AKUuG7UhZD2sp5HUf52FXdzslhwJGHsMfFbjffcoWwuFt91rdq0SdhZtj5kE/OhusS45Irq1qZX3/wAgg7YWvH/HZ/6lMbthbIBCyNI+ktj5AmrrEWrYAylOWuVdapGxZ9hbCZ/cWY0Huj1pfqwv0/cuMV29b1/Ab/pqAgC2+X2rh/y2jVcO0/ekWzPliDP/AARTcJxl0B8epJNDPjJaZmhedf8AyaJ6Clv4v+A+72rxLDSyf92T/muLQeGxuJuXgQhDDWCLQ++6etOuY0RpvQQxRR8wJoVn5/Kgp6LSeqZfXbmOZgkIGnMBmtDYg6wG09aoOLNiBirpuOouLaymHSIIylRFoyTIA0HnzrU8AxjXCxJIP1eQ8qDbgK22ZrhGIv3GnIo0HmTrHwpk5/fSERhiLc02VZwN9bCM2IVLZ1XNcuk6zJ7oXx+NRYThF0WWvrikCaaKcSc2oG5ujvUdxvhGItgXbyJcQD3CSVt9BlEcqruzds3r4W5PspLFB3UBiQYG3nQ+re98L+C/w8NbT2v7hWP7LsiuxvhgQWPdaT55nM/OqVOGf/QPfW4QyXvZZEVFSHtM5MgTJiCK1HGuMKcI7rorEoviZg776D51V8Ewa3+G2rOxv8RRGI6C3rp4Bj+TWjpst1TOf1WKFj8FtxL9CbNhQbOJZ7gVWW2wUWySAWAPLnBPrXp/ZrhrYfB4ey5Ba1atoxG0qoBjwkUcgiI/PKng1optvk5JgHv5FOUBmLanbkNvACB8aKwtjUEzJFDYTBezbIWzBgWbwPUfdTrDk3IiANB5cq5sTryd6mmmkS4u0Lisp2OlV/C7sABve1DTG4/nv60Ri+Ji3cS3MlidN/ADzJ+40PxNhbvodsykkeREHz13qqnXxBRvXa/curN7QzUVo6nzoUX5FAXuK5SFGjsYXw6t6D5wKKbS4YtY3p6KXtZwvMwdB3LXcbxImGj7K+4TyPlWXu2e9p1Qc9NST+FerW7SlAo2Agc9Igg/aBG45+FYvH9l2FwmyAfpCBanU5U1yMYDDT3TqJ51pa3yjd03UqZ9O/qVAwm2mh6cukeFL7KPsn5Gua7DEMCpBggyCD46/hT/ANYEDX4ZdfPQa0p7O1v9xjLyAHjoTHwpzYcx16/ypXuyNCfAzHx01pDc33216/EzU3wVy/AuC4g+Hui5bidVIOzKdCDzHmK9G7O45bthCghcogbZYJUqeRgg689OdeWXLhcgKCSTAUDUnlA5mvTezGC9jYRW3VYMRGbMzP8AAtl/2TTZb1ycr+pzHan+r/ot7h0I8D91CYW5NtD1Rf8AKKfdu0DgL30Vvf3E/wAooLrZx4gMNRu0VDdxHU1X4ziAiJmsd1rwa8eJ0wm7iwOdBtx4Bo/Gqa9jJO/zqsv4kyYmkpt8nRjpV7m8ONm3mU6R5VnOPXvaqGI8jzoXB8YbIU6+tFcLse1UoTqKvuYE4VhbpmdS+6mAfj+ZrS9nezmNvYZXWFUjuhjBYDYgRt8KL7N9mUvYyGGZLXefoTPdU+HP0r0Xg6xZQdMw+DMPwrfhxK52zF1vXPFanH5PM8R2Ixp/slPk6fzqo4n2axOGGe7aYJzYQwHmQTHrXuEUy/YDqynZgQfURTX0064Ms/1fLvlLR4bbwoYSJnp+dqgv4MjzrW8T/RliQx9i6MvIlireoigh2Ix+YJkXpnLKVHjvOnlWP0bR2Z63C+VaKnhvF2tEc45Ve4XtYmpgKx3gCT51V43sfxC3JbDC4OqMD8pn5VRY21fta3MNdTzVgPjEVPTpC3l6fLy2aXinFr2KX2aKTO3IH16Co7SjCYdreZfbuIJB7tsZYkeCj4kismONue6qseQAJJPh91PHBcXebIli4Sd8qPHqTRTFe4NvGlpPj5EHH+JKwWzaJ9lbEAn653Zj5k1vk7K3bHBbVxRN6zeXGR4aSD/sQT5VT9iP0Z3r18Pi7TJZXUq2huEbLB1jeT0869tyCI5dK24p7UcbrM6p9qAOBcat4uwl+0ZVxtzU/WU+IOnw61YqawCYX9k45cn/ANljHCleVi8fdjop28v7orfU1nNfB5fc44fbso11yeG8g0XxTiPsVH22Gg/Hyoexw9LWIuASwVok+8WAXMfHvTtsIrQcO7P2sQGu3VJzGE1IhRpI8zPwFc6Yp8I7+TJjxpU1wYzhzZcQrN3mIYSeZ7pAHTQH87m8ZxM3xP2ABuOY6771e8V7GLaQ3bLNmTvBTBBABBgx0Jqp4bwv9ZdA1yNGjQGdA0biNAfhUcUvgHRnxWvVXhfYjXiAVdfj4VWs+Ym5sTsOi8h5nU/Acq1F3sQHuC37TRQGuEL/AIU33MEnwH8Qq1s9h7A94u/mQPuE/OrXT2xX47BL2t/QxmE4qyGNDR3DOIJc9mGAMm65BgjVtDB8GrS43sbhgjHIwyqTId+QJ5kjl0rO4nsfaw4DNecKtkGMqkySoCjaSYoljyY1sVXU4MzS00w7FXLIHeJ6wYb4ZgT86Ew+Kw7Ex3fHLa/+NZTEXmzGDCzpOpjlPjTcj8jSXmt+50J6RKeWzWX0w7CJRhpoyW9/RQ3wNVp4RhZJ9mvkLtxR/h1j41S3TdG+noKj+kbdifKost+4U4HP6n9TSYW7Yte6ipO+Scx8C7d6PARRCceXaIGwgCANgIFZROG3X93MTRVvs5iRsG9SKt3Ve5Hgx/qf3Lu52lXPAByg6t/IUJY4t9GgEe6B8BH4UKvZjETJKzPh+FP4f2Xvsgm4I73yYjp4ULmmiawS1yh93HltzQl1/Gj/APRRudw1C/ZVplHU+c0lxyOnLjXhg1rBltqsMPwQEa70Tw7hdxdXjpG4+NWdq3FApbfIrL1DT+FlNZ7MsGnkaifCthmLHaK2VpdKou0L5mRd5dRHqK0ZMUylr3M8dVeStV4NV2M4WbWHDMPpLp9o/XX3V9B95qy4T+6H965/7j0YBQnCh3COj3R/xHrrSlK0jzmS3dOn7hldVfY49ZYaMRrEEGSZjSJnXSN6lHFrWXNm0zFZhtxvOmnntRAbCzTaCt8cssVAacxyjQ7mRHnoabd47aUkMSIJGxiQcu+3T4ioUHxXFZqrudo7ak6NlAnMBvrEAb/k0tztCgMZWIkdJ5jbmZjTfUmBBqibDlwqAyEUHqFAqQ1XYrjIVFbIxzGMukiGAPPU6yAJrrnGgFtkW3PtASBAJEEDWDr6E1eib2WUV1V6cYJDH2N3u5JAUM0MJkAHWOcSda867f8AbR7jizh7hWwDkusso7OY7jSAUQAwRoSfKhZTaSNT+ky5b/Z19WK54U2xIzFw65So3JrTYUnIub3sq5vOBPzr5obEFWQ+8ywYaZ7rkEBZ0EDbf5GvpmzczKD1APxE1GVNbPO+GKbgvXtc91yF13LtC/hW/wALYCIqDZQAPQAVmezeGllWO7a1bpn2AnwknzArV0nBKU7Oj12Tddq9joqpu8Es2Sb1u2ocSR72UEmC2QGJgzpFW1NvBsvcMNyPr5HlImDE89qd2pmFW14ZUW+JFMwFlyzEsW+qxJaD9qIVQNNJA5VZ4G+XWWXKZOhBGnKhLGHvrbYFw7dzLsNozSTzInU021gb5Az3tYE5REnuz5CJHzogQri5+hcfaAX1YhB82FZft7hyysw9237LN5H2/wB2ZKv7lpxkW44cteQiBEBZufek+tK+GFwYlTqGOT/goPvJpeae6GhuDJ6eSa+R5QuGza1acMwuulR8KthgVOh+486t+DW4zDnXIhbej1mbLqXodiMIGWDVVh73sWa24mfdNaO6kCazvFLJvsotrLkwBzPWiqdPRmxX3LnwF2MYo50UvFeVUTdm8WmvsX9NfuNR+xvjezd/3b/yqapDOzFfKa+ppBxMRrQvDuMAIB0a5t/4j7VUGxf/ANTd/wB3c/lQ+CW8Un2Vz3n+o/225x1midXoH0se/KLy/wAU70DnT04gvWs3cxDA95SD4gimXcT50h7Hzgl+DXW8aOoqVr4rDjiBHWlucWdtBJNF8WgX0q+Z6FYxojcVR4OycRjrarLKrh3O4VVM6+ZAHrQnCuz+MxEQrW0O7PKiPAHVvQV6N2f7PJhbeVdWbV3O7H8B0FaseK7adeEc3Nlx9Ompe6f2LShOF7P4Xbv+cmjIoPhv9p/4tz766RxCY4NJU5FldFMDuiZgdNQDSHh9uAMiwpkCBAMRMbVPSE1CiJMIgiEURqNBp5VIbSnkOuw36+dLSmoQaLQ2gR0gRTstdNcTUKEJps06guK8WtYa2bt5wiLzO5PIAbknoKsgbNfMOKx5DPmkMrXAwgTvG52J01AnuivXMd+mC0oISxdmDkZ4UHeGIBJjy8areBfo2tY6yMXeuOj3yzlbYQKBnaOWhPMbUDT3slRtGB7K8GbHY1LQXuE5rjCDkSZZ828mIHi3KTX0eq1Vdnuy9jBIUsJEmWY6sx8W/AQKtqjZUykBYTCLbBCiJMnqSdyaImmUtGkkRtt7Y+ahxN5lClVLd7vARMQepA3igsbxC4jEKmYSumV5giS+YaQG7sRPPwqNOLXWnLZbQnUgxuwjTciBvHPblChy4zEhZNtZAOnM8xEN05a7eNOGKxJP7tAI3nUmG5ZjGuXeY13qWzi7jNBtFRrrJiRm202kaczmGmhge3jMRt7IHQHMSRrO2UCPnzHSoQKtWHY23uNBUSbYAgOVIJzbnc6U/h21w9btz5HL+FC2sRfLAMgUfaGo+vyny58uU6F4LDlECk5jLEtESWYsdJMCTtJqEMDxvA+wxbjZLhzqeWu49DVpgFEbev8AWr/j3BxiLWXQMNUbof5HY1n8AhUZToRoR41znicXo7uPqFlxLfleQ32fXY7VWXsMbN63djRWBby2J+BNXarpEUy5ZDKUYaEVLj39wJy64+ZoAKWguDsfZKG95O6T1jQH1EUbW9Pa2cmlp6OoXhloqrAgj6S6fQ3GI9NaLFVljgGQKFuOoHvAFhnPdEmGAGijlPjqZsEsL2HVhDhSP4gCPnQD9l8Ie8bFrzyj/tUlng0K6tcdgwUQSxCheksd41686Zb4ABH0tyAQYkRoAsHqNJ9B0oXMvyg1kqfDaJbHAcMPdsWuWyLsfwouzhET3UVf7qgfdQGF7PpbKkO5yxAJWNBA0Cj5Ru32jNrU7UiO6ryzstcDSg00mrAHTVfgr6hrvfXW4zbkQCAOYHNW1EjTejaCucFtNEoNGZvMsZJPU0RYSuKUiQykASTIMDmaZ+0Lf21+Pn8BodfyY04TaBYhffBVvEEyR+fCmHglrOWIOusSQATuwg6E9ahQXhsWlz3GDbTHKRIkbiR1qahsLgUtzkWJidWO3mTRNQs6urq6qINrw39IfHWxWLuKGm1YJRE27wgXGGmpkHfkOk17lNfNnai0bGOxKZs0Xbh33liw1B31+R8ateQ4XINi8YWAkkxpGukbCPh8Dz39y/RnaZeGWMwInOQP4S7FflXkHZHshf4heEAraBGe6QQFAjur1aOQ28BX0HhcMttFRBCqAqjooAAFSmFfyJactNinKKWKP//Z"/>
          <p:cNvSpPr>
            <a:spLocks noChangeAspect="1" noChangeArrowheads="1"/>
          </p:cNvSpPr>
          <p:nvPr/>
        </p:nvSpPr>
        <p:spPr bwMode="auto">
          <a:xfrm>
            <a:off x="76200" y="-800100"/>
            <a:ext cx="2724150" cy="1676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1" name="Picture 3" descr="F:\eds.bmp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929322" y="4000480"/>
            <a:ext cx="2632335" cy="2571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CO" sz="4000" b="1" dirty="0" smtClean="0">
                <a:solidFill>
                  <a:schemeClr val="tx1"/>
                </a:solidFill>
              </a:rPr>
              <a:t>PREPARACION</a:t>
            </a:r>
            <a:endParaRPr lang="es-CO" sz="4000" b="1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 fontScale="55000" lnSpcReduction="20000"/>
          </a:bodyPr>
          <a:lstStyle/>
          <a:p>
            <a:endParaRPr lang="es-CO" dirty="0" smtClean="0"/>
          </a:p>
          <a:p>
            <a:endParaRPr lang="es-CO" dirty="0" smtClean="0"/>
          </a:p>
          <a:p>
            <a:r>
              <a:rPr lang="es-CO" sz="4600" dirty="0" smtClean="0">
                <a:latin typeface="+mj-lt"/>
              </a:rPr>
              <a:t>Ayuno de  6 horas </a:t>
            </a:r>
          </a:p>
          <a:p>
            <a:endParaRPr lang="es-CO" sz="4600" dirty="0" smtClean="0">
              <a:latin typeface="+mj-lt"/>
            </a:endParaRPr>
          </a:p>
          <a:p>
            <a:r>
              <a:rPr lang="es-CO" sz="4600" dirty="0" smtClean="0">
                <a:latin typeface="+mj-lt"/>
              </a:rPr>
              <a:t> </a:t>
            </a:r>
            <a:r>
              <a:rPr lang="es-CO" sz="4600" dirty="0" smtClean="0">
                <a:latin typeface="+mj-lt"/>
              </a:rPr>
              <a:t>Administrar medicamentos  de control con muy poca agua.</a:t>
            </a:r>
          </a:p>
          <a:p>
            <a:endParaRPr lang="es-CO" sz="4600" dirty="0" smtClean="0">
              <a:latin typeface="+mj-lt"/>
            </a:endParaRPr>
          </a:p>
          <a:p>
            <a:r>
              <a:rPr lang="es-CO" sz="4600" dirty="0" smtClean="0">
                <a:latin typeface="+mj-lt"/>
              </a:rPr>
              <a:t>Si está recibiendo nutrición </a:t>
            </a:r>
            <a:r>
              <a:rPr lang="es-CO" sz="4600" dirty="0" err="1" smtClean="0">
                <a:latin typeface="+mj-lt"/>
              </a:rPr>
              <a:t>enteral</a:t>
            </a:r>
            <a:r>
              <a:rPr lang="es-CO" sz="4600" dirty="0" smtClean="0">
                <a:latin typeface="+mj-lt"/>
              </a:rPr>
              <a:t> se le debe cerrar 6 horas antes del examen.</a:t>
            </a:r>
          </a:p>
          <a:p>
            <a:endParaRPr lang="es-CO" sz="4600" dirty="0" smtClean="0">
              <a:latin typeface="+mj-lt"/>
            </a:endParaRPr>
          </a:p>
          <a:p>
            <a:r>
              <a:rPr lang="es-CO" sz="4600" b="1" dirty="0" smtClean="0">
                <a:solidFill>
                  <a:srgbClr val="FF0000"/>
                </a:solidFill>
                <a:latin typeface="+mj-lt"/>
              </a:rPr>
              <a:t>Suspender  anticoagulantes  y  aspirina</a:t>
            </a:r>
          </a:p>
          <a:p>
            <a:pPr>
              <a:buNone/>
            </a:pPr>
            <a:r>
              <a:rPr lang="es-CO" sz="4600" dirty="0" smtClean="0">
                <a:latin typeface="+mj-lt"/>
              </a:rPr>
              <a:t> </a:t>
            </a:r>
          </a:p>
          <a:p>
            <a:pPr>
              <a:buNone/>
            </a:pPr>
            <a:endParaRPr lang="es-CO" sz="4600" dirty="0" smtClean="0"/>
          </a:p>
          <a:p>
            <a:pPr>
              <a:buNone/>
            </a:pPr>
            <a:r>
              <a:rPr lang="es-CO" sz="4600" b="1" dirty="0" smtClean="0"/>
              <a:t> </a:t>
            </a:r>
            <a:endParaRPr lang="es-CO" sz="4600" dirty="0" smtClean="0"/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Autofit/>
          </a:bodyPr>
          <a:lstStyle/>
          <a:p>
            <a:pPr algn="ctr"/>
            <a:r>
              <a:rPr lang="es-CO" sz="4000" b="1" dirty="0" smtClean="0">
                <a:solidFill>
                  <a:schemeClr val="tx1"/>
                </a:solidFill>
              </a:rPr>
              <a:t>COLONOSCOPIA</a:t>
            </a:r>
            <a:endParaRPr lang="es-CO" sz="4000" b="1" dirty="0">
              <a:solidFill>
                <a:schemeClr val="tx1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/>
          <a:lstStyle/>
          <a:p>
            <a:r>
              <a:rPr lang="es-ES" dirty="0" smtClean="0">
                <a:latin typeface="+mj-lt"/>
              </a:rPr>
              <a:t>La colonoscopia es una exploración que permite la visualización directa de todo el intestino grueso y también, si es necesario, la parte final del intestino delgado (íleon terminal).</a:t>
            </a:r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CO" dirty="0"/>
          </a:p>
        </p:txBody>
      </p:sp>
      <p:pic>
        <p:nvPicPr>
          <p:cNvPr id="8" name="7 Imagen" descr="COL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3571876"/>
            <a:ext cx="3643338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11031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s-CO" sz="3200" b="1" dirty="0" smtClean="0"/>
          </a:p>
          <a:p>
            <a:pPr algn="ctr">
              <a:buNone/>
            </a:pPr>
            <a:r>
              <a:rPr lang="es-CO" sz="3200" b="1" dirty="0" smtClean="0"/>
              <a:t>PREPARACION</a:t>
            </a:r>
          </a:p>
          <a:p>
            <a:endParaRPr lang="es-CO" dirty="0" smtClean="0"/>
          </a:p>
          <a:p>
            <a:pPr algn="just">
              <a:buNone/>
            </a:pPr>
            <a:r>
              <a:rPr lang="es-CO" dirty="0" smtClean="0">
                <a:latin typeface="+mj-lt"/>
              </a:rPr>
              <a:t>  </a:t>
            </a:r>
          </a:p>
          <a:p>
            <a:pPr algn="just"/>
            <a:r>
              <a:rPr lang="es-CO" dirty="0" smtClean="0">
                <a:latin typeface="+mj-lt"/>
              </a:rPr>
              <a:t> El paciente debe ingerir solución </a:t>
            </a:r>
            <a:r>
              <a:rPr lang="es-CO" dirty="0" err="1" smtClean="0">
                <a:latin typeface="+mj-lt"/>
              </a:rPr>
              <a:t>Travad</a:t>
            </a:r>
            <a:r>
              <a:rPr lang="es-CO" dirty="0" smtClean="0">
                <a:latin typeface="+mj-lt"/>
              </a:rPr>
              <a:t> oral 1 frasco de 133cc disueltos en 1000cc de agua o gaseosa sin gas,  tomar un vaso cada 15 minutos hasta terminar. </a:t>
            </a:r>
            <a:r>
              <a:rPr lang="es-CO" dirty="0" smtClean="0">
                <a:solidFill>
                  <a:srgbClr val="FF0000"/>
                </a:solidFill>
              </a:rPr>
              <a:t>Pasadas dos horas se deberá repetir la misma dilución.</a:t>
            </a:r>
          </a:p>
          <a:p>
            <a:pPr algn="just">
              <a:buNone/>
            </a:pPr>
            <a:endParaRPr lang="es-CO" dirty="0" smtClean="0"/>
          </a:p>
          <a:p>
            <a:pPr algn="just"/>
            <a:r>
              <a:rPr lang="es-CO" dirty="0" smtClean="0">
                <a:latin typeface="+mj-lt"/>
              </a:rPr>
              <a:t>Si el paciente es diabético o tiene falla renal administrar </a:t>
            </a:r>
            <a:r>
              <a:rPr lang="es-CO" dirty="0" err="1" smtClean="0">
                <a:solidFill>
                  <a:srgbClr val="FF0000"/>
                </a:solidFill>
                <a:latin typeface="+mj-lt"/>
              </a:rPr>
              <a:t>Nulytely</a:t>
            </a:r>
            <a:r>
              <a:rPr lang="es-CO" dirty="0" smtClean="0">
                <a:solidFill>
                  <a:srgbClr val="FF0000"/>
                </a:solidFill>
                <a:latin typeface="+mj-lt"/>
              </a:rPr>
              <a:t> o </a:t>
            </a:r>
            <a:r>
              <a:rPr lang="es-CO" dirty="0" err="1" smtClean="0">
                <a:solidFill>
                  <a:srgbClr val="FF0000"/>
                </a:solidFill>
                <a:latin typeface="+mj-lt"/>
              </a:rPr>
              <a:t>Klea-prep</a:t>
            </a:r>
            <a:r>
              <a:rPr lang="es-CO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s-CO" dirty="0" smtClean="0">
                <a:latin typeface="+mj-lt"/>
              </a:rPr>
              <a:t>(4 sobres) diluir cada sobre  en 500cc de agua o gaseosa dietética sin gas). tomar un vaso cada 15 minutos hasta terminar. </a:t>
            </a:r>
          </a:p>
          <a:p>
            <a:pPr algn="just">
              <a:buNone/>
            </a:pPr>
            <a:r>
              <a:rPr lang="es-CO" dirty="0" smtClean="0">
                <a:latin typeface="+mj-lt"/>
              </a:rPr>
              <a:t> </a:t>
            </a:r>
          </a:p>
          <a:p>
            <a:pPr algn="just"/>
            <a:r>
              <a:rPr lang="es-CO" b="1" u="sng" dirty="0" smtClean="0">
                <a:solidFill>
                  <a:srgbClr val="FF0000"/>
                </a:solidFill>
                <a:latin typeface="+mj-lt"/>
              </a:rPr>
              <a:t>En medio de las 2 tomas y durante toda la preparación el paciente deberá ingerir abundante líquido, que no debe ser de color rojo o morado.</a:t>
            </a:r>
          </a:p>
          <a:p>
            <a:pPr>
              <a:buNone/>
            </a:pP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38872"/>
          </a:xfrm>
        </p:spPr>
        <p:txBody>
          <a:bodyPr>
            <a:normAutofit lnSpcReduction="10000"/>
          </a:bodyPr>
          <a:lstStyle/>
          <a:p>
            <a:endParaRPr lang="es-CO" dirty="0" smtClean="0"/>
          </a:p>
          <a:p>
            <a:pPr algn="just"/>
            <a:r>
              <a:rPr lang="es-CO" sz="2400" dirty="0" smtClean="0">
                <a:latin typeface="+mj-lt"/>
              </a:rPr>
              <a:t>Completado este proceso y previa verificación de heces completamente liquidas claras, el paciente puede continuar con una dieta completamente liquida clara hasta 6 horas antes del procedimiento.</a:t>
            </a:r>
          </a:p>
          <a:p>
            <a:pPr algn="just">
              <a:buNone/>
            </a:pPr>
            <a:endParaRPr lang="es-CO" sz="2400" dirty="0" smtClean="0">
              <a:latin typeface="+mj-lt"/>
            </a:endParaRPr>
          </a:p>
          <a:p>
            <a:pPr algn="just">
              <a:buFont typeface="Wingdings" pitchFamily="2" charset="2"/>
              <a:buChar char="§"/>
            </a:pPr>
            <a:r>
              <a:rPr lang="es-CO" sz="2400" b="1" dirty="0" smtClean="0">
                <a:solidFill>
                  <a:srgbClr val="FF0000"/>
                </a:solidFill>
                <a:latin typeface="+mj-lt"/>
              </a:rPr>
              <a:t>Si el estudio se realiza en la mañana se debe preparar la noche anterior y si es en la tarde se debe iniciar preparación a las 5am </a:t>
            </a:r>
          </a:p>
          <a:p>
            <a:pPr algn="just">
              <a:buFont typeface="Wingdings" pitchFamily="2" charset="2"/>
              <a:buChar char="§"/>
            </a:pPr>
            <a:endParaRPr lang="es-CO" sz="2400" dirty="0" smtClean="0">
              <a:latin typeface="+mj-lt"/>
            </a:endParaRPr>
          </a:p>
          <a:p>
            <a:pPr algn="just">
              <a:buFont typeface="Wingdings" pitchFamily="2" charset="2"/>
              <a:buChar char="§"/>
            </a:pPr>
            <a:r>
              <a:rPr lang="es-CO" sz="2400" b="1" dirty="0" smtClean="0">
                <a:solidFill>
                  <a:srgbClr val="FF0000"/>
                </a:solidFill>
                <a:latin typeface="+mj-lt"/>
              </a:rPr>
              <a:t>El paciente debe estar acompañado el día del examen por un acompañante adulto o auxiliar de enfermería en pacientes críticos , trasladarlo en camilla.</a:t>
            </a:r>
          </a:p>
          <a:p>
            <a:pPr algn="just">
              <a:buNone/>
            </a:pPr>
            <a:endParaRPr lang="es-CO" sz="2400" dirty="0" smtClean="0">
              <a:latin typeface="+mj-lt"/>
            </a:endParaRPr>
          </a:p>
          <a:p>
            <a:pPr algn="just"/>
            <a:r>
              <a:rPr lang="es-CO" sz="2400" dirty="0" smtClean="0">
                <a:latin typeface="+mj-lt"/>
              </a:rPr>
              <a:t> Medicamentos orales habituales puede tomarlos según la orden medica.</a:t>
            </a:r>
          </a:p>
          <a:p>
            <a:endParaRPr lang="es-CO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824558"/>
          </a:xfrm>
        </p:spPr>
        <p:txBody>
          <a:bodyPr>
            <a:normAutofit lnSpcReduction="10000"/>
          </a:bodyPr>
          <a:lstStyle/>
          <a:p>
            <a:endParaRPr lang="es-CO" sz="6000" dirty="0" smtClean="0"/>
          </a:p>
          <a:p>
            <a:pPr algn="ctr">
              <a:buNone/>
            </a:pPr>
            <a:r>
              <a:rPr lang="es-CO" sz="6000" dirty="0" smtClean="0">
                <a:solidFill>
                  <a:schemeClr val="accent1">
                    <a:lumMod val="75000"/>
                  </a:schemeClr>
                </a:solidFill>
              </a:rPr>
              <a:t> DE UNA CORRECTA  PREPARACION DEPENDE EL ÉXITO DEL EXAMEN</a:t>
            </a:r>
          </a:p>
          <a:p>
            <a:pPr>
              <a:buNone/>
            </a:pPr>
            <a:r>
              <a:rPr lang="es-CO" sz="6000" dirty="0" smtClean="0"/>
              <a:t>                 </a:t>
            </a:r>
            <a:r>
              <a:rPr lang="es-CO" sz="6000" u="sng" dirty="0" smtClean="0">
                <a:solidFill>
                  <a:schemeClr val="accent1">
                    <a:lumMod val="75000"/>
                  </a:schemeClr>
                </a:solidFill>
              </a:rPr>
              <a:t>GRACIAS!!</a:t>
            </a:r>
            <a:endParaRPr lang="es-CO" sz="6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2945</TotalTime>
  <Words>325</Words>
  <Application>Microsoft Office PowerPoint</Application>
  <PresentationFormat>Presentación en pantalla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Flujo</vt:lpstr>
      <vt:lpstr> ENDOSCOPIA DIGESTIVA SUPERIOR</vt:lpstr>
      <vt:lpstr>PREPARACION</vt:lpstr>
      <vt:lpstr>COLONOSCOPIA</vt:lpstr>
      <vt:lpstr>Diapositiva 4</vt:lpstr>
      <vt:lpstr>Diapositiva 5</vt:lpstr>
      <vt:lpstr>Diapositiva 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CLINICANU-63</dc:creator>
  <cp:lastModifiedBy>CLINICANU-65</cp:lastModifiedBy>
  <cp:revision>349</cp:revision>
  <dcterms:created xsi:type="dcterms:W3CDTF">2011-05-04T19:25:39Z</dcterms:created>
  <dcterms:modified xsi:type="dcterms:W3CDTF">2015-10-05T17:12:03Z</dcterms:modified>
</cp:coreProperties>
</file>