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051454E-D54E-4944-8C1B-19FD74A9A4AC}" type="datetimeFigureOut">
              <a:rPr lang="es-CO" smtClean="0"/>
              <a:t>27/10/2015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53804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051454E-D54E-4944-8C1B-19FD74A9A4AC}" type="datetimeFigureOut">
              <a:rPr lang="es-CO" smtClean="0"/>
              <a:t>27/10/2015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284878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051454E-D54E-4944-8C1B-19FD74A9A4AC}" type="datetimeFigureOut">
              <a:rPr lang="es-CO" smtClean="0"/>
              <a:t>27/10/2015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186276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051454E-D54E-4944-8C1B-19FD74A9A4AC}" type="datetimeFigureOut">
              <a:rPr lang="es-CO" smtClean="0"/>
              <a:t>27/10/2015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221262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051454E-D54E-4944-8C1B-19FD74A9A4AC}" type="datetimeFigureOut">
              <a:rPr lang="es-CO" smtClean="0"/>
              <a:t>27/10/2015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213239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051454E-D54E-4944-8C1B-19FD74A9A4AC}" type="datetimeFigureOut">
              <a:rPr lang="es-CO" smtClean="0"/>
              <a:t>27/10/2015</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159179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051454E-D54E-4944-8C1B-19FD74A9A4AC}" type="datetimeFigureOut">
              <a:rPr lang="es-CO" smtClean="0"/>
              <a:t>27/10/2015</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180508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051454E-D54E-4944-8C1B-19FD74A9A4AC}" type="datetimeFigureOut">
              <a:rPr lang="es-CO" smtClean="0"/>
              <a:t>27/10/2015</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340643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051454E-D54E-4944-8C1B-19FD74A9A4AC}" type="datetimeFigureOut">
              <a:rPr lang="es-CO" smtClean="0"/>
              <a:t>27/10/2015</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198125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51454E-D54E-4944-8C1B-19FD74A9A4AC}" type="datetimeFigureOut">
              <a:rPr lang="es-CO" smtClean="0"/>
              <a:t>27/10/2015</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415310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51454E-D54E-4944-8C1B-19FD74A9A4AC}" type="datetimeFigureOut">
              <a:rPr lang="es-CO" smtClean="0"/>
              <a:t>27/10/2015</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AE2FB5F-6426-42D0-9EBF-F84239F65733}" type="slidenum">
              <a:rPr lang="es-CO" smtClean="0"/>
              <a:t>‹Nº›</a:t>
            </a:fld>
            <a:endParaRPr lang="es-CO"/>
          </a:p>
        </p:txBody>
      </p:sp>
    </p:spTree>
    <p:extLst>
      <p:ext uri="{BB962C8B-B14F-4D97-AF65-F5344CB8AC3E}">
        <p14:creationId xmlns:p14="http://schemas.microsoft.com/office/powerpoint/2010/main" val="180270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1454E-D54E-4944-8C1B-19FD74A9A4AC}" type="datetimeFigureOut">
              <a:rPr lang="es-CO" smtClean="0"/>
              <a:t>27/10/2015</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2FB5F-6426-42D0-9EBF-F84239F65733}" type="slidenum">
              <a:rPr lang="es-CO" smtClean="0"/>
              <a:t>‹Nº›</a:t>
            </a:fld>
            <a:endParaRPr lang="es-CO"/>
          </a:p>
        </p:txBody>
      </p:sp>
    </p:spTree>
    <p:extLst>
      <p:ext uri="{BB962C8B-B14F-4D97-AF65-F5344CB8AC3E}">
        <p14:creationId xmlns:p14="http://schemas.microsoft.com/office/powerpoint/2010/main" val="1811549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10553" y="268940"/>
            <a:ext cx="9144000" cy="591951"/>
          </a:xfrm>
        </p:spPr>
        <p:txBody>
          <a:bodyPr>
            <a:normAutofit fontScale="90000"/>
          </a:bodyPr>
          <a:lstStyle/>
          <a:p>
            <a:r>
              <a:rPr lang="es-CO" dirty="0" smtClean="0"/>
              <a:t>Como prevenir infecciones</a:t>
            </a:r>
            <a:endParaRPr lang="es-CO" dirty="0"/>
          </a:p>
        </p:txBody>
      </p:sp>
      <p:pic>
        <p:nvPicPr>
          <p:cNvPr id="1026" name="Picture 2" descr="http://ceibal.edu.uy/UserFiles/P0001/ODEA/ORIGINAL/110318_agua_ciudades4.elp/manos_tex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05" y="1083129"/>
            <a:ext cx="3411998" cy="2724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631542" y="1083129"/>
            <a:ext cx="6096000" cy="2492990"/>
          </a:xfrm>
          <a:prstGeom prst="rect">
            <a:avLst/>
          </a:prstGeom>
        </p:spPr>
        <p:txBody>
          <a:bodyPr>
            <a:spAutoFit/>
          </a:bodyPr>
          <a:lstStyle/>
          <a:p>
            <a:pPr algn="just" fontAlgn="base"/>
            <a:r>
              <a:rPr lang="es-CO" sz="1200" b="0" i="0" dirty="0" smtClean="0">
                <a:solidFill>
                  <a:srgbClr val="444444"/>
                </a:solidFill>
                <a:effectLst/>
                <a:latin typeface="Lucida Grande"/>
              </a:rPr>
              <a:t>Cada año mueren personas por la diseminación de infecciones en los hospitales. Quienes trabajan en la atención de salud pueden tomar medidas para evitar la diseminación de las enfermedades infecciosas. Estas medidas son parte del control de las infecciones.</a:t>
            </a:r>
          </a:p>
          <a:p>
            <a:pPr algn="just" fontAlgn="base"/>
            <a:r>
              <a:rPr lang="es-CO" sz="1200" b="0" i="0" dirty="0" smtClean="0">
                <a:solidFill>
                  <a:srgbClr val="444444"/>
                </a:solidFill>
                <a:effectLst/>
                <a:latin typeface="Lucida Grande"/>
              </a:rPr>
              <a:t>Lavarse las manos correctamente es la forma más eficaz para prevenir que la propagación ocurra. Si es un paciente, no tema recordarles a sus amigos, familiares y profesionales de la salud que se laven las manos antes de acercarse a usted.</a:t>
            </a:r>
          </a:p>
          <a:p>
            <a:pPr algn="just" fontAlgn="base"/>
            <a:r>
              <a:rPr lang="es-CO" sz="1200" b="0" i="0" dirty="0" smtClean="0">
                <a:solidFill>
                  <a:srgbClr val="444444"/>
                </a:solidFill>
                <a:effectLst/>
                <a:latin typeface="Lucida Grande"/>
              </a:rPr>
              <a:t>Otras medidas que los profesionales de la salud pueden tomar incluyen:</a:t>
            </a:r>
          </a:p>
          <a:p>
            <a:pPr algn="just" fontAlgn="base">
              <a:buFont typeface="Arial" panose="020B0604020202020204" pitchFamily="34" charset="0"/>
              <a:buChar char="•"/>
            </a:pPr>
            <a:r>
              <a:rPr lang="es-CO" sz="1200" b="0" i="0" dirty="0" smtClean="0">
                <a:solidFill>
                  <a:srgbClr val="444444"/>
                </a:solidFill>
                <a:effectLst/>
                <a:latin typeface="inherit"/>
              </a:rPr>
              <a:t>Cubrirse la boca al toser o estornudar</a:t>
            </a:r>
          </a:p>
          <a:p>
            <a:pPr algn="just" fontAlgn="base">
              <a:buFont typeface="Arial" panose="020B0604020202020204" pitchFamily="34" charset="0"/>
              <a:buChar char="•"/>
            </a:pPr>
            <a:r>
              <a:rPr lang="es-CO" sz="1200" b="0" i="0" dirty="0" smtClean="0">
                <a:solidFill>
                  <a:srgbClr val="444444"/>
                </a:solidFill>
                <a:effectLst/>
                <a:latin typeface="inherit"/>
              </a:rPr>
              <a:t>Mantener sus vacunas al día</a:t>
            </a:r>
          </a:p>
          <a:p>
            <a:pPr algn="just" fontAlgn="base">
              <a:buFont typeface="Arial" panose="020B0604020202020204" pitchFamily="34" charset="0"/>
              <a:buChar char="•"/>
            </a:pPr>
            <a:r>
              <a:rPr lang="es-CO" sz="1200" b="0" i="0" dirty="0" smtClean="0">
                <a:solidFill>
                  <a:srgbClr val="444444"/>
                </a:solidFill>
                <a:effectLst/>
                <a:latin typeface="inherit"/>
              </a:rPr>
              <a:t>Usar guantes, mascarillas y ropas protectoras</a:t>
            </a:r>
          </a:p>
          <a:p>
            <a:pPr algn="just" fontAlgn="base">
              <a:buFont typeface="Arial" panose="020B0604020202020204" pitchFamily="34" charset="0"/>
              <a:buChar char="•"/>
            </a:pPr>
            <a:r>
              <a:rPr lang="es-CO" sz="1200" b="0" i="0" dirty="0" smtClean="0">
                <a:solidFill>
                  <a:srgbClr val="444444"/>
                </a:solidFill>
                <a:effectLst/>
                <a:latin typeface="inherit"/>
              </a:rPr>
              <a:t>Tener a mano pañuelos desechables y limpiadores de manos</a:t>
            </a:r>
          </a:p>
          <a:p>
            <a:pPr algn="just" fontAlgn="base">
              <a:buFont typeface="Arial" panose="020B0604020202020204" pitchFamily="34" charset="0"/>
              <a:buChar char="•"/>
            </a:pPr>
            <a:r>
              <a:rPr lang="es-CO" sz="1200" b="0" i="0" dirty="0" smtClean="0">
                <a:solidFill>
                  <a:srgbClr val="444444"/>
                </a:solidFill>
                <a:effectLst/>
                <a:latin typeface="inherit"/>
              </a:rPr>
              <a:t>Seguir las normas del hospital cuando se lidie con sangre o artículos contaminados</a:t>
            </a:r>
            <a:endParaRPr lang="es-CO" sz="1200" b="0" i="0" dirty="0">
              <a:solidFill>
                <a:srgbClr val="444444"/>
              </a:solidFill>
              <a:effectLst/>
              <a:latin typeface="inherit"/>
            </a:endParaRPr>
          </a:p>
        </p:txBody>
      </p:sp>
      <p:pic>
        <p:nvPicPr>
          <p:cNvPr id="1028" name="Picture 4" descr="http://www.revistalabarra.com.co/guia/files/classifieds/939-117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0779" y="3927917"/>
            <a:ext cx="2367548" cy="225311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772391" y="4029517"/>
            <a:ext cx="6197600" cy="2462213"/>
          </a:xfrm>
          <a:prstGeom prst="rect">
            <a:avLst/>
          </a:prstGeom>
        </p:spPr>
        <p:txBody>
          <a:bodyPr wrap="square">
            <a:spAutoFit/>
          </a:bodyPr>
          <a:lstStyle/>
          <a:p>
            <a:pPr fontAlgn="base"/>
            <a:r>
              <a:rPr lang="es-CO" sz="1400" b="0" i="0" dirty="0" smtClean="0">
                <a:solidFill>
                  <a:srgbClr val="444444"/>
                </a:solidFill>
                <a:effectLst/>
                <a:latin typeface="Lucida Grande"/>
              </a:rPr>
              <a:t>Para lavarse las manos:</a:t>
            </a:r>
          </a:p>
          <a:p>
            <a:pPr fontAlgn="base">
              <a:buFont typeface="Arial" panose="020B0604020202020204" pitchFamily="34" charset="0"/>
              <a:buChar char="•"/>
            </a:pPr>
            <a:r>
              <a:rPr lang="es-CO" sz="1400" b="0" i="0" dirty="0" smtClean="0">
                <a:solidFill>
                  <a:srgbClr val="444444"/>
                </a:solidFill>
                <a:effectLst/>
                <a:latin typeface="inherit"/>
              </a:rPr>
              <a:t>Moje las manos y las muñecas y luego aplique jabón.</a:t>
            </a:r>
          </a:p>
          <a:p>
            <a:pPr fontAlgn="base">
              <a:buFont typeface="Arial" panose="020B0604020202020204" pitchFamily="34" charset="0"/>
              <a:buChar char="•"/>
            </a:pPr>
            <a:r>
              <a:rPr lang="es-CO" sz="1400" b="0" i="0" dirty="0" smtClean="0">
                <a:solidFill>
                  <a:srgbClr val="444444"/>
                </a:solidFill>
                <a:effectLst/>
                <a:latin typeface="inherit"/>
              </a:rPr>
              <a:t>Estréguese las manos durante al menos 20 segundos para que el jabón haga espuma.</a:t>
            </a:r>
          </a:p>
          <a:p>
            <a:pPr fontAlgn="base">
              <a:buFont typeface="Arial" panose="020B0604020202020204" pitchFamily="34" charset="0"/>
              <a:buChar char="•"/>
            </a:pPr>
            <a:r>
              <a:rPr lang="es-CO" sz="1400" b="0" i="0" dirty="0" smtClean="0">
                <a:solidFill>
                  <a:srgbClr val="444444"/>
                </a:solidFill>
                <a:effectLst/>
                <a:latin typeface="inherit"/>
              </a:rPr>
              <a:t>Quítese los anillos o estréguese por debajo de ellos.</a:t>
            </a:r>
          </a:p>
          <a:p>
            <a:pPr fontAlgn="base">
              <a:buFont typeface="Arial" panose="020B0604020202020204" pitchFamily="34" charset="0"/>
              <a:buChar char="•"/>
            </a:pPr>
            <a:r>
              <a:rPr lang="es-CO" sz="1400" b="0" i="0" dirty="0" smtClean="0">
                <a:solidFill>
                  <a:srgbClr val="444444"/>
                </a:solidFill>
                <a:effectLst/>
                <a:latin typeface="inherit"/>
              </a:rPr>
              <a:t>Si las uñas están sucias, utilice un cepillo de limpieza.</a:t>
            </a:r>
          </a:p>
          <a:p>
            <a:pPr fontAlgn="base">
              <a:buFont typeface="Arial" panose="020B0604020202020204" pitchFamily="34" charset="0"/>
              <a:buChar char="•"/>
            </a:pPr>
            <a:r>
              <a:rPr lang="es-CO" sz="1400" b="0" i="0" dirty="0" smtClean="0">
                <a:solidFill>
                  <a:srgbClr val="444444"/>
                </a:solidFill>
                <a:effectLst/>
                <a:latin typeface="inherit"/>
              </a:rPr>
              <a:t>Enjuáguese las manos con agua corriente.</a:t>
            </a:r>
            <a:br>
              <a:rPr lang="es-CO" sz="1400" b="0" i="0" dirty="0" smtClean="0">
                <a:solidFill>
                  <a:srgbClr val="444444"/>
                </a:solidFill>
                <a:effectLst/>
                <a:latin typeface="inherit"/>
              </a:rPr>
            </a:br>
            <a:endParaRPr lang="es-CO" sz="1400" b="0" i="0" dirty="0" smtClean="0">
              <a:solidFill>
                <a:srgbClr val="444444"/>
              </a:solidFill>
              <a:effectLst/>
              <a:latin typeface="inherit"/>
            </a:endParaRPr>
          </a:p>
          <a:p>
            <a:pPr fontAlgn="base">
              <a:buFont typeface="Arial" panose="020B0604020202020204" pitchFamily="34" charset="0"/>
              <a:buChar char="•"/>
            </a:pPr>
            <a:r>
              <a:rPr lang="es-CO" sz="1400" b="0" i="0" dirty="0" smtClean="0">
                <a:solidFill>
                  <a:srgbClr val="444444"/>
                </a:solidFill>
                <a:effectLst/>
                <a:latin typeface="inherit"/>
              </a:rPr>
              <a:t>Seque las manos con una toalla de papel limpia.</a:t>
            </a:r>
          </a:p>
          <a:p>
            <a:pPr fontAlgn="base">
              <a:buFont typeface="Arial" panose="020B0604020202020204" pitchFamily="34" charset="0"/>
              <a:buChar char="•"/>
            </a:pPr>
            <a:r>
              <a:rPr lang="es-CO" sz="1400" b="0" i="0" dirty="0" smtClean="0">
                <a:solidFill>
                  <a:srgbClr val="444444"/>
                </a:solidFill>
                <a:effectLst/>
                <a:latin typeface="inherit"/>
              </a:rPr>
              <a:t>No toque el lavamanos ni la grifería después de lavarse las manos. Utilice la toalla de papel para cerrar la llave del agua y abrir la puerta.</a:t>
            </a:r>
            <a:endParaRPr lang="es-CO" sz="1400" b="0" i="0" dirty="0">
              <a:solidFill>
                <a:srgbClr val="444444"/>
              </a:solidFill>
              <a:effectLst/>
              <a:latin typeface="inherit"/>
            </a:endParaRPr>
          </a:p>
        </p:txBody>
      </p:sp>
      <p:pic>
        <p:nvPicPr>
          <p:cNvPr id="1030" name="Picture 6" descr="http://1.bp.blogspot.com/_yspx-dMOs98/SrPYxdvyzdI/AAAAAAAAAMU/FQ5O_lC36H8/s400/lavarselasmano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96" y="4029517"/>
            <a:ext cx="1980308" cy="256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025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156</Words>
  <Application>Microsoft Office PowerPoint</Application>
  <PresentationFormat>Panorámica</PresentationFormat>
  <Paragraphs>17</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inherit</vt:lpstr>
      <vt:lpstr>Lucida Grande</vt:lpstr>
      <vt:lpstr>Tema de Office</vt:lpstr>
      <vt:lpstr>Como prevenir infecciones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prevenir infecciones</dc:title>
  <dc:creator>Calidad</dc:creator>
  <cp:lastModifiedBy>Asistente Calidad</cp:lastModifiedBy>
  <cp:revision>2</cp:revision>
  <dcterms:created xsi:type="dcterms:W3CDTF">2015-10-27T22:53:44Z</dcterms:created>
  <dcterms:modified xsi:type="dcterms:W3CDTF">2015-10-27T23:03:58Z</dcterms:modified>
</cp:coreProperties>
</file>