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63" r:id="rId6"/>
    <p:sldId id="264" r:id="rId7"/>
    <p:sldId id="262" r:id="rId8"/>
    <p:sldId id="259" r:id="rId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0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>
      <p:cViewPr varScale="1">
        <p:scale>
          <a:sx n="67" d="100"/>
          <a:sy n="67" d="100"/>
        </p:scale>
        <p:origin x="141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E4B9-CDB2-44E5-9239-1C7CE874CE17}" type="datetimeFigureOut">
              <a:rPr lang="es-CO" smtClean="0"/>
              <a:t>20/10/2015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F71F-ECB7-4C92-A872-B3CFBE3A1630}" type="slidenum">
              <a:rPr lang="es-CO" smtClean="0"/>
              <a:t>‹Nº›</a:t>
            </a:fld>
            <a:endParaRPr lang="es-CO"/>
          </a:p>
        </p:txBody>
      </p:sp>
      <p:grpSp>
        <p:nvGrpSpPr>
          <p:cNvPr id="7" name="6 Grupo"/>
          <p:cNvGrpSpPr/>
          <p:nvPr userDrawn="1"/>
        </p:nvGrpSpPr>
        <p:grpSpPr>
          <a:xfrm>
            <a:off x="6588224" y="5407506"/>
            <a:ext cx="2567558" cy="1376933"/>
            <a:chOff x="6588224" y="5407506"/>
            <a:chExt cx="2567558" cy="1376933"/>
          </a:xfrm>
        </p:grpSpPr>
        <p:pic>
          <p:nvPicPr>
            <p:cNvPr id="8" name="7 Imagen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1682" y="5536664"/>
              <a:ext cx="2324100" cy="1247775"/>
            </a:xfrm>
            <a:prstGeom prst="rect">
              <a:avLst/>
            </a:prstGeom>
          </p:spPr>
        </p:pic>
        <p:sp>
          <p:nvSpPr>
            <p:cNvPr id="9" name="8 Rectángulo"/>
            <p:cNvSpPr/>
            <p:nvPr/>
          </p:nvSpPr>
          <p:spPr>
            <a:xfrm>
              <a:off x="7158518" y="5407506"/>
              <a:ext cx="1857375" cy="839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pic>
          <p:nvPicPr>
            <p:cNvPr id="10" name="9 Imagen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4" y="5558368"/>
              <a:ext cx="2304256" cy="739282"/>
            </a:xfrm>
            <a:prstGeom prst="rect">
              <a:avLst/>
            </a:prstGeom>
          </p:spPr>
        </p:pic>
      </p:grpSp>
      <p:pic>
        <p:nvPicPr>
          <p:cNvPr id="11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5" r="822" b="25807"/>
          <a:stretch/>
        </p:blipFill>
        <p:spPr bwMode="auto">
          <a:xfrm>
            <a:off x="11782" y="-1513"/>
            <a:ext cx="9144000" cy="2269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948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E4B9-CDB2-44E5-9239-1C7CE874CE17}" type="datetimeFigureOut">
              <a:rPr lang="es-CO" smtClean="0"/>
              <a:t>20/10/2015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F71F-ECB7-4C92-A872-B3CFBE3A16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166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E4B9-CDB2-44E5-9239-1C7CE874CE17}" type="datetimeFigureOut">
              <a:rPr lang="es-CO" smtClean="0"/>
              <a:t>20/10/2015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F71F-ECB7-4C92-A872-B3CFBE3A16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836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9008" y="500556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accent1">
                    <a:lumMod val="7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E4B9-CDB2-44E5-9239-1C7CE874CE17}" type="datetimeFigureOut">
              <a:rPr lang="es-CO" smtClean="0"/>
              <a:t>20/10/2015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F71F-ECB7-4C92-A872-B3CFBE3A16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356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E4B9-CDB2-44E5-9239-1C7CE874CE17}" type="datetimeFigureOut">
              <a:rPr lang="es-CO" smtClean="0"/>
              <a:t>20/10/2015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F71F-ECB7-4C92-A872-B3CFBE3A16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31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E4B9-CDB2-44E5-9239-1C7CE874CE17}" type="datetimeFigureOut">
              <a:rPr lang="es-CO" smtClean="0"/>
              <a:t>20/10/2015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F71F-ECB7-4C92-A872-B3CFBE3A16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239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E4B9-CDB2-44E5-9239-1C7CE874CE17}" type="datetimeFigureOut">
              <a:rPr lang="es-CO" smtClean="0"/>
              <a:t>20/10/2015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F71F-ECB7-4C92-A872-B3CFBE3A16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135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E4B9-CDB2-44E5-9239-1C7CE874CE17}" type="datetimeFigureOut">
              <a:rPr lang="es-CO" smtClean="0"/>
              <a:t>20/10/2015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F71F-ECB7-4C92-A872-B3CFBE3A16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142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E4B9-CDB2-44E5-9239-1C7CE874CE17}" type="datetimeFigureOut">
              <a:rPr lang="es-CO" smtClean="0"/>
              <a:t>20/10/2015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F71F-ECB7-4C92-A872-B3CFBE3A16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0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E4B9-CDB2-44E5-9239-1C7CE874CE17}" type="datetimeFigureOut">
              <a:rPr lang="es-CO" smtClean="0"/>
              <a:t>20/10/2015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F71F-ECB7-4C92-A872-B3CFBE3A16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822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E4B9-CDB2-44E5-9239-1C7CE874CE17}" type="datetimeFigureOut">
              <a:rPr lang="es-CO" smtClean="0"/>
              <a:t>20/10/2015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F71F-ECB7-4C92-A872-B3CFBE3A16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949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BE4B9-CDB2-44E5-9239-1C7CE874CE17}" type="datetimeFigureOut">
              <a:rPr lang="es-CO" smtClean="0"/>
              <a:t>20/10/2015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BF71F-ECB7-4C92-A872-B3CFBE3A1630}" type="slidenum">
              <a:rPr lang="es-CO" smtClean="0"/>
              <a:t>‹Nº›</a:t>
            </a:fld>
            <a:endParaRPr lang="es-CO"/>
          </a:p>
        </p:txBody>
      </p:sp>
      <p:grpSp>
        <p:nvGrpSpPr>
          <p:cNvPr id="12" name="11 Grupo"/>
          <p:cNvGrpSpPr/>
          <p:nvPr userDrawn="1"/>
        </p:nvGrpSpPr>
        <p:grpSpPr>
          <a:xfrm>
            <a:off x="6588224" y="5407506"/>
            <a:ext cx="2567558" cy="1376933"/>
            <a:chOff x="6588224" y="5407506"/>
            <a:chExt cx="2567558" cy="1376933"/>
          </a:xfrm>
        </p:grpSpPr>
        <p:pic>
          <p:nvPicPr>
            <p:cNvPr id="13" name="12 Imagen"/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1682" y="5536664"/>
              <a:ext cx="2324100" cy="1247775"/>
            </a:xfrm>
            <a:prstGeom prst="rect">
              <a:avLst/>
            </a:prstGeom>
          </p:spPr>
        </p:pic>
        <p:sp>
          <p:nvSpPr>
            <p:cNvPr id="14" name="13 Rectángulo"/>
            <p:cNvSpPr/>
            <p:nvPr/>
          </p:nvSpPr>
          <p:spPr>
            <a:xfrm>
              <a:off x="7158518" y="5407506"/>
              <a:ext cx="1857375" cy="839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pic>
          <p:nvPicPr>
            <p:cNvPr id="15" name="14 Imagen"/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4" y="5558368"/>
              <a:ext cx="2304256" cy="739282"/>
            </a:xfrm>
            <a:prstGeom prst="rect">
              <a:avLst/>
            </a:prstGeom>
          </p:spPr>
        </p:pic>
      </p:grpSp>
      <p:sp>
        <p:nvSpPr>
          <p:cNvPr id="16" name="Rectángulo 7"/>
          <p:cNvSpPr/>
          <p:nvPr userDrawn="1"/>
        </p:nvSpPr>
        <p:spPr>
          <a:xfrm>
            <a:off x="0" y="1038225"/>
            <a:ext cx="9144000" cy="533400"/>
          </a:xfrm>
          <a:prstGeom prst="rect">
            <a:avLst/>
          </a:prstGeom>
          <a:gradFill>
            <a:gsLst>
              <a:gs pos="40000">
                <a:schemeClr val="bg1"/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s-CO" dirty="0">
              <a:solidFill>
                <a:srgbClr val="FFFFF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957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6588224" y="5407506"/>
            <a:ext cx="2567558" cy="1376933"/>
            <a:chOff x="6588224" y="5407506"/>
            <a:chExt cx="2567558" cy="1376933"/>
          </a:xfrm>
        </p:grpSpPr>
        <p:pic>
          <p:nvPicPr>
            <p:cNvPr id="4" name="3 Imagen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1682" y="5536664"/>
              <a:ext cx="2324100" cy="1247775"/>
            </a:xfrm>
            <a:prstGeom prst="rect">
              <a:avLst/>
            </a:prstGeom>
          </p:spPr>
        </p:pic>
        <p:sp>
          <p:nvSpPr>
            <p:cNvPr id="7" name="6 Rectángulo"/>
            <p:cNvSpPr/>
            <p:nvPr/>
          </p:nvSpPr>
          <p:spPr>
            <a:xfrm>
              <a:off x="7158518" y="5407506"/>
              <a:ext cx="1857375" cy="839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pic>
          <p:nvPicPr>
            <p:cNvPr id="5" name="4 Imagen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4" y="5558368"/>
              <a:ext cx="2304256" cy="739282"/>
            </a:xfrm>
            <a:prstGeom prst="rect">
              <a:avLst/>
            </a:prstGeom>
          </p:spPr>
        </p:pic>
      </p:grp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5" r="822" b="25807"/>
          <a:stretch/>
        </p:blipFill>
        <p:spPr bwMode="auto">
          <a:xfrm>
            <a:off x="-11430" y="0"/>
            <a:ext cx="9144000" cy="2269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65695" y="2922359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 smtClean="0">
                <a:solidFill>
                  <a:schemeClr val="accent1">
                    <a:lumMod val="75000"/>
                  </a:schemeClr>
                </a:solidFill>
                <a:latin typeface="Century Gothic" pitchFamily="34" charset="0"/>
              </a:rPr>
              <a:t>GESTIÓN DE NO CONFORMIDADES</a:t>
            </a:r>
            <a:endParaRPr lang="es-CO" sz="3600" b="1" dirty="0">
              <a:solidFill>
                <a:schemeClr val="accent1">
                  <a:lumMod val="7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899592" y="5354052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chemeClr val="accent1">
                    <a:lumMod val="75000"/>
                  </a:schemeClr>
                </a:solidFill>
                <a:latin typeface="Century Gothic" pitchFamily="34" charset="0"/>
              </a:rPr>
              <a:t>MARÍA YANETH ÁLVAREZ</a:t>
            </a:r>
          </a:p>
          <a:p>
            <a:r>
              <a:rPr lang="es-CO" sz="1400" b="1" dirty="0" smtClean="0">
                <a:solidFill>
                  <a:schemeClr val="accent1">
                    <a:lumMod val="75000"/>
                  </a:schemeClr>
                </a:solidFill>
                <a:latin typeface="Century Gothic" pitchFamily="34" charset="0"/>
              </a:rPr>
              <a:t>TECNOLOGA EN CALIDAD</a:t>
            </a:r>
            <a:endParaRPr lang="es-CO" sz="1400" b="1" dirty="0">
              <a:solidFill>
                <a:schemeClr val="accent1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0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NO CONFOMIDAD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199008" y="1458890"/>
            <a:ext cx="8765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Una </a:t>
            </a:r>
            <a:r>
              <a:rPr lang="es-CO" b="1" i="1" dirty="0" smtClean="0"/>
              <a:t>no conformidad: </a:t>
            </a:r>
            <a:r>
              <a:rPr lang="es-CO" dirty="0" smtClean="0"/>
              <a:t>Es el  </a:t>
            </a:r>
            <a:r>
              <a:rPr lang="es-CO" dirty="0"/>
              <a:t>incumplimiento de un </a:t>
            </a:r>
            <a:r>
              <a:rPr lang="es-CO" dirty="0" smtClean="0"/>
              <a:t>requisito</a:t>
            </a:r>
            <a:endParaRPr lang="es-CO" dirty="0"/>
          </a:p>
          <a:p>
            <a:r>
              <a:rPr lang="es-CO" dirty="0"/>
              <a:t>Para Pro diagnostico IPS se entiende con No conformes las siguientes: </a:t>
            </a: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Las </a:t>
            </a:r>
            <a:r>
              <a:rPr lang="es-CO" dirty="0"/>
              <a:t>Quejas, sugerencias y </a:t>
            </a:r>
            <a:r>
              <a:rPr lang="es-CO" dirty="0" smtClean="0"/>
              <a:t>reclamos de los usuarios.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No conformidades </a:t>
            </a:r>
            <a:r>
              <a:rPr lang="es-CO" dirty="0"/>
              <a:t>de incumplimiento o a un </a:t>
            </a:r>
            <a:r>
              <a:rPr lang="es-CO" dirty="0" smtClean="0"/>
              <a:t>proceso (Son las reportadas por los colaboradores).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L</a:t>
            </a:r>
            <a:r>
              <a:rPr lang="es-CO" dirty="0" smtClean="0"/>
              <a:t>os </a:t>
            </a:r>
            <a:r>
              <a:rPr lang="es-CO" dirty="0"/>
              <a:t>eventos adversos e incidentes.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9256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51520" y="332656"/>
            <a:ext cx="889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CO" sz="3600" b="1" dirty="0" smtClean="0">
                <a:solidFill>
                  <a:schemeClr val="accent1">
                    <a:lumMod val="75000"/>
                  </a:schemeClr>
                </a:solidFill>
                <a:latin typeface="Century Gothic" pitchFamily="34" charset="0"/>
                <a:ea typeface="+mj-ea"/>
                <a:cs typeface="+mj-cs"/>
              </a:rPr>
              <a:t>GESTIÓN DE LAS NO CONFOMIDADES</a:t>
            </a:r>
            <a:endParaRPr lang="es-CO" sz="3600" b="1" dirty="0">
              <a:solidFill>
                <a:schemeClr val="accent1">
                  <a:lumMod val="75000"/>
                </a:schemeClr>
              </a:solidFill>
              <a:latin typeface="Century Gothic" pitchFamily="34" charset="0"/>
              <a:ea typeface="+mj-ea"/>
              <a:cs typeface="+mj-c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51520" y="1124744"/>
            <a:ext cx="876548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sz="2000" b="1" dirty="0">
                <a:solidFill>
                  <a:schemeClr val="accent1">
                    <a:lumMod val="75000"/>
                  </a:schemeClr>
                </a:solidFill>
                <a:latin typeface="Century Gothic" pitchFamily="34" charset="0"/>
                <a:ea typeface="+mj-ea"/>
                <a:cs typeface="+mj-cs"/>
              </a:rPr>
              <a:t>Reporte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s-CO" dirty="0" smtClean="0">
                <a:solidFill>
                  <a:schemeClr val="accent4">
                    <a:lumMod val="75000"/>
                  </a:schemeClr>
                </a:solidFill>
              </a:rPr>
              <a:t>Consiste en redactar por cualquier medio la descripción del hecho y enviar al área de calidad a cualquiera de los siguientes correos: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accent4">
                    <a:lumMod val="75000"/>
                  </a:schemeClr>
                </a:solidFill>
              </a:rPr>
              <a:t>coordinacioncalidad@prodiagnostico.com.co </a:t>
            </a:r>
            <a:endParaRPr lang="es-CO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accent4">
                    <a:lumMod val="75000"/>
                  </a:schemeClr>
                </a:solidFill>
              </a:rPr>
              <a:t>asistentecalidad@prodiagnostico.com.co </a:t>
            </a:r>
            <a:r>
              <a:rPr lang="es-CO" dirty="0" smtClean="0">
                <a:solidFill>
                  <a:schemeClr val="accent4">
                    <a:lumMod val="75000"/>
                  </a:schemeClr>
                </a:solidFill>
              </a:rPr>
              <a:t> (Quejas y reclamos)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accent4">
                    <a:lumMod val="75000"/>
                  </a:schemeClr>
                </a:solidFill>
              </a:rPr>
              <a:t>teccalidad@prodiagnostico.com.co </a:t>
            </a:r>
            <a:r>
              <a:rPr lang="es-CO" dirty="0" smtClean="0">
                <a:solidFill>
                  <a:schemeClr val="accent4">
                    <a:lumMod val="75000"/>
                  </a:schemeClr>
                </a:solidFill>
              </a:rPr>
              <a:t>(No </a:t>
            </a:r>
            <a:r>
              <a:rPr lang="es-CO" dirty="0" smtClean="0">
                <a:solidFill>
                  <a:schemeClr val="accent4">
                    <a:lumMod val="75000"/>
                  </a:schemeClr>
                </a:solidFill>
              </a:rPr>
              <a:t>conformidades </a:t>
            </a:r>
            <a:r>
              <a:rPr lang="es-CO" smtClean="0">
                <a:solidFill>
                  <a:schemeClr val="accent4">
                    <a:lumMod val="75000"/>
                  </a:schemeClr>
                </a:solidFill>
              </a:rPr>
              <a:t>y No </a:t>
            </a:r>
            <a:r>
              <a:rPr lang="es-CO" dirty="0" smtClean="0">
                <a:solidFill>
                  <a:schemeClr val="accent4">
                    <a:lumMod val="75000"/>
                  </a:schemeClr>
                </a:solidFill>
              </a:rPr>
              <a:t>concordancias)</a:t>
            </a:r>
            <a:endParaRPr lang="es-CO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accent4">
                    <a:lumMod val="75000"/>
                  </a:schemeClr>
                </a:solidFill>
              </a:rPr>
              <a:t>jgiraldo@prodiagnostico.com </a:t>
            </a:r>
            <a:r>
              <a:rPr lang="es-CO" dirty="0" smtClean="0">
                <a:solidFill>
                  <a:schemeClr val="accent4">
                    <a:lumMod val="75000"/>
                  </a:schemeClr>
                </a:solidFill>
              </a:rPr>
              <a:t>(Eventos e incidentes)</a:t>
            </a:r>
          </a:p>
          <a:p>
            <a:pPr lvl="2"/>
            <a:endParaRPr lang="es-CO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CO" sz="2000" b="1" dirty="0">
                <a:solidFill>
                  <a:schemeClr val="accent1">
                    <a:lumMod val="75000"/>
                  </a:schemeClr>
                </a:solidFill>
                <a:latin typeface="Century Gothic" pitchFamily="34" charset="0"/>
                <a:ea typeface="+mj-ea"/>
                <a:cs typeface="+mj-cs"/>
              </a:rPr>
              <a:t>Recepción de la No conformidad </a:t>
            </a:r>
            <a:endParaRPr lang="es-CO" sz="2000" b="1" dirty="0" smtClean="0">
              <a:solidFill>
                <a:schemeClr val="accent1">
                  <a:lumMod val="75000"/>
                </a:schemeClr>
              </a:solidFill>
              <a:latin typeface="Century Gothic" pitchFamily="34" charset="0"/>
              <a:ea typeface="+mj-ea"/>
              <a:cs typeface="+mj-cs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s-CO" dirty="0">
                <a:solidFill>
                  <a:schemeClr val="accent4">
                    <a:lumMod val="75000"/>
                  </a:schemeClr>
                </a:solidFill>
              </a:rPr>
              <a:t>El área de calidad recibe la no conformidad y la envía </a:t>
            </a:r>
            <a:r>
              <a:rPr lang="es-CO" dirty="0" smtClean="0">
                <a:solidFill>
                  <a:schemeClr val="accent4">
                    <a:lumMod val="75000"/>
                  </a:schemeClr>
                </a:solidFill>
              </a:rPr>
              <a:t>al coordinador del  </a:t>
            </a:r>
            <a:r>
              <a:rPr lang="es-CO" dirty="0">
                <a:solidFill>
                  <a:schemeClr val="accent4">
                    <a:lumMod val="75000"/>
                  </a:schemeClr>
                </a:solidFill>
              </a:rPr>
              <a:t>proceso </a:t>
            </a:r>
            <a:r>
              <a:rPr lang="es-CO" dirty="0" smtClean="0">
                <a:solidFill>
                  <a:schemeClr val="accent4">
                    <a:lumMod val="75000"/>
                  </a:schemeClr>
                </a:solidFill>
              </a:rPr>
              <a:t>correspondiente en caso de que aplique,  </a:t>
            </a:r>
            <a:r>
              <a:rPr lang="es-CO" sz="2400" b="1" i="1" dirty="0" smtClean="0">
                <a:solidFill>
                  <a:srgbClr val="7030A0"/>
                </a:solidFill>
              </a:rPr>
              <a:t>quién tendrá un plazo máximo de 2 días </a:t>
            </a:r>
            <a:r>
              <a:rPr lang="es-CO" dirty="0" smtClean="0">
                <a:solidFill>
                  <a:schemeClr val="accent4">
                    <a:lumMod val="75000"/>
                  </a:schemeClr>
                </a:solidFill>
              </a:rPr>
              <a:t>hábiles para dar respuesta en la cual debe definir lo siguiente: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chemeClr val="accent4">
                    <a:lumMod val="75000"/>
                  </a:schemeClr>
                </a:solidFill>
              </a:rPr>
              <a:t>Causas de la no conformidad: Es decir para responder este ítem me debo preguntar (Porqué ocurrió o se presentó el hecho?), o (Qué fallas hubieron para que ocurriera?), es el factor que desencadenó lo ocurrido. </a:t>
            </a:r>
            <a:endParaRPr lang="es-CO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37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08" y="116632"/>
            <a:ext cx="8497540" cy="1143000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s-CO" sz="3600" dirty="0"/>
              <a:t>GESTIÓN DE LAS NO CONFOMIDADES</a:t>
            </a:r>
            <a:br>
              <a:rPr lang="es-CO" sz="3600" dirty="0"/>
            </a:br>
            <a:endParaRPr lang="es-CO" sz="3600" dirty="0"/>
          </a:p>
        </p:txBody>
      </p:sp>
      <p:sp>
        <p:nvSpPr>
          <p:cNvPr id="3" name="CuadroTexto 2"/>
          <p:cNvSpPr txBox="1"/>
          <p:nvPr/>
        </p:nvSpPr>
        <p:spPr>
          <a:xfrm>
            <a:off x="217909" y="1259632"/>
            <a:ext cx="87654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chemeClr val="accent4">
                    <a:lumMod val="75000"/>
                  </a:schemeClr>
                </a:solidFill>
              </a:rPr>
              <a:t>Acción de mejora: Describir la acción que se va a implementar para corregir lo ocurrido y para prevenir que vuelva a ocurrir definiendo fecha de compromiso de ejecución.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chemeClr val="accent4">
                    <a:lumMod val="75000"/>
                  </a:schemeClr>
                </a:solidFill>
              </a:rPr>
              <a:t>Implicado: Cuando el hecho ocurrido involucra o tiene que ver con errores del personal se debe colocar quién fue la persona responsable.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chemeClr val="accent4">
                    <a:lumMod val="75000"/>
                  </a:schemeClr>
                </a:solidFill>
              </a:rPr>
              <a:t>Costos: Si la acción de mejora requiere la compra de algún producto o servicio se debe agregar el valor de este. </a:t>
            </a:r>
          </a:p>
          <a:p>
            <a:pPr lvl="2"/>
            <a:endParaRPr lang="es-CO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s-CO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s-CO" dirty="0">
              <a:solidFill>
                <a:schemeClr val="accent4">
                  <a:lumMod val="7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s-CO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s-CO" b="1" i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2"/>
            <a:endParaRPr lang="es-CO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554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08" y="188640"/>
            <a:ext cx="8944992" cy="1143000"/>
          </a:xfrm>
        </p:spPr>
        <p:txBody>
          <a:bodyPr/>
          <a:lstStyle/>
          <a:p>
            <a:r>
              <a:rPr lang="es-CO" sz="3600" dirty="0"/>
              <a:t>GESTIÓN DE LAS NO CONFOMIDADES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23528" y="1556792"/>
            <a:ext cx="820891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75000"/>
                  </a:schemeClr>
                </a:solidFill>
                <a:latin typeface="Century Gothic" pitchFamily="34" charset="0"/>
                <a:ea typeface="+mj-ea"/>
                <a:cs typeface="+mj-cs"/>
              </a:rPr>
              <a:t>3. Seguimiento a las no conformidades</a:t>
            </a:r>
          </a:p>
          <a:p>
            <a:pPr algn="just"/>
            <a:endParaRPr lang="es-CO" dirty="0">
              <a:solidFill>
                <a:schemeClr val="accent4">
                  <a:lumMod val="75000"/>
                </a:schemeClr>
              </a:solidFill>
            </a:endParaRPr>
          </a:p>
          <a:p>
            <a:pPr algn="just"/>
            <a:r>
              <a:rPr lang="es-CO" dirty="0" smtClean="0">
                <a:solidFill>
                  <a:schemeClr val="accent4">
                    <a:lumMod val="75000"/>
                  </a:schemeClr>
                </a:solidFill>
              </a:rPr>
              <a:t>El área de  de calidad  hará seguimiento hasta el cierre de las no conformidades de la siguiente manera: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chemeClr val="accent4">
                    <a:lumMod val="75000"/>
                  </a:schemeClr>
                </a:solidFill>
              </a:rPr>
              <a:t>Cada que se reporte una conformidad se reportará al proceso involucrado.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chemeClr val="accent4">
                    <a:lumMod val="75000"/>
                  </a:schemeClr>
                </a:solidFill>
              </a:rPr>
              <a:t>Cada que se cumplan los dos días de respuesta, si no se ha recibido dicha respuesta.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chemeClr val="accent4">
                    <a:lumMod val="75000"/>
                  </a:schemeClr>
                </a:solidFill>
              </a:rPr>
              <a:t> Cada que se cumpla la fecha de compromiso de una acción si esta no ha sido reportada.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chemeClr val="accent4">
                    <a:lumMod val="75000"/>
                  </a:schemeClr>
                </a:solidFill>
              </a:rPr>
              <a:t>Cada que requiere una aclaración de alguna de las variables de este proceso. </a:t>
            </a:r>
            <a:endParaRPr lang="es-CO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24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RESPONSABILIDADES 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323528" y="1556792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CO" dirty="0" smtClean="0">
                <a:solidFill>
                  <a:schemeClr val="accent4">
                    <a:lumMod val="75000"/>
                  </a:schemeClr>
                </a:solidFill>
              </a:rPr>
              <a:t>Es responsabilidad de los coordinadores dar respuesta a todas las no conformidades asignadas a su  proceso en los plazos definidos.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CO" dirty="0" smtClean="0">
                <a:solidFill>
                  <a:schemeClr val="accent4">
                    <a:lumMod val="75000"/>
                  </a:schemeClr>
                </a:solidFill>
              </a:rPr>
              <a:t>Es responsabilidad de los coordinadores aclarar oportunamente todas las dudas que se generen respecto a la no conformidad reportada.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CO" dirty="0" smtClean="0">
                <a:solidFill>
                  <a:schemeClr val="accent4">
                    <a:lumMod val="75000"/>
                  </a:schemeClr>
                </a:solidFill>
              </a:rPr>
              <a:t>Es responsabilidad de los coordinadores informar al área de calidad acerca del cumplimiento de las acciones planteadas y enviar las evidencias necesarias.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CO" dirty="0" smtClean="0">
                <a:solidFill>
                  <a:schemeClr val="accent4">
                    <a:lumMod val="75000"/>
                  </a:schemeClr>
                </a:solidFill>
              </a:rPr>
              <a:t>Informar al área de calidad en caso de realizar cambios en las fechas de compromiso de las acciones propuestas.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CO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just"/>
            <a:endParaRPr lang="es-CO" dirty="0">
              <a:solidFill>
                <a:schemeClr val="accent4">
                  <a:lumMod val="75000"/>
                </a:schemeClr>
              </a:solidFill>
            </a:endParaRPr>
          </a:p>
          <a:p>
            <a:pPr algn="just"/>
            <a:endParaRPr lang="es-CO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916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IMPORTANTE 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395536" y="1196752"/>
            <a:ext cx="82089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CO" dirty="0">
                <a:solidFill>
                  <a:schemeClr val="accent4">
                    <a:lumMod val="75000"/>
                  </a:schemeClr>
                </a:solidFill>
              </a:rPr>
              <a:t>Cuando se define una fecha de compromiso de una acción de mejora se debe tener en cuenta lo siguiente: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CO" dirty="0">
                <a:solidFill>
                  <a:schemeClr val="accent4">
                    <a:lumMod val="75000"/>
                  </a:schemeClr>
                </a:solidFill>
              </a:rPr>
              <a:t>El área de calidad no hace cierre de la acción hasta que se evidencia su cumplimiento, ej. Si la acción implica documentar, ajustar </a:t>
            </a:r>
            <a:r>
              <a:rPr lang="es-CO" dirty="0" err="1">
                <a:solidFill>
                  <a:schemeClr val="accent4">
                    <a:lumMod val="75000"/>
                  </a:schemeClr>
                </a:solidFill>
              </a:rPr>
              <a:t>etc</a:t>
            </a:r>
            <a:r>
              <a:rPr lang="es-CO" dirty="0">
                <a:solidFill>
                  <a:schemeClr val="accent4">
                    <a:lumMod val="75000"/>
                  </a:schemeClr>
                </a:solidFill>
              </a:rPr>
              <a:t> un proceso,  ésta no se cierra hasta que efectivamente se evidencie el cambio en dicho documento.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CO" dirty="0">
                <a:solidFill>
                  <a:schemeClr val="accent4">
                    <a:lumMod val="75000"/>
                  </a:schemeClr>
                </a:solidFill>
              </a:rPr>
              <a:t>Si la acción de mejora involucra tareas de otros procesos, informar previamente a dicho proceso y definir en conjunto las fechas de compromiso</a:t>
            </a:r>
            <a:r>
              <a:rPr lang="es-CO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CO" dirty="0" smtClean="0">
                <a:solidFill>
                  <a:schemeClr val="accent4">
                    <a:lumMod val="75000"/>
                  </a:schemeClr>
                </a:solidFill>
              </a:rPr>
              <a:t>Cuando se haya cumplido la acción propuesta se debe informar al área de calidad con el fin de cerrar el caso.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CO" dirty="0" smtClean="0">
                <a:solidFill>
                  <a:schemeClr val="accent4">
                    <a:lumMod val="75000"/>
                  </a:schemeClr>
                </a:solidFill>
              </a:rPr>
              <a:t>Cuando las no conformidades incluyan varias reportes, ej. Las derivadas de auditorías de procesos, observaciones, rondas de calidad etc., se debe diligenciar el formato de plan </a:t>
            </a:r>
            <a:r>
              <a:rPr lang="es-CO" dirty="0">
                <a:solidFill>
                  <a:schemeClr val="accent4">
                    <a:lumMod val="75000"/>
                  </a:schemeClr>
                </a:solidFill>
              </a:rPr>
              <a:t>de acción Código: </a:t>
            </a:r>
            <a:r>
              <a:rPr lang="es-CO" dirty="0" smtClean="0">
                <a:solidFill>
                  <a:schemeClr val="accent4">
                    <a:lumMod val="75000"/>
                  </a:schemeClr>
                </a:solidFill>
              </a:rPr>
              <a:t>PD-RMC-08 ubicado en la enciclopedia diligenciando todos los campos y enviar al área de calidad..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81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967136" y="2708920"/>
            <a:ext cx="5184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b="1" dirty="0" smtClean="0">
                <a:solidFill>
                  <a:schemeClr val="accent1">
                    <a:lumMod val="75000"/>
                  </a:schemeClr>
                </a:solidFill>
                <a:latin typeface="Century Gothic" pitchFamily="34" charset="0"/>
              </a:rPr>
              <a:t>GRACIAS</a:t>
            </a:r>
            <a:endParaRPr lang="es-CO" sz="6000" b="1" dirty="0">
              <a:solidFill>
                <a:schemeClr val="accent1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50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630</Words>
  <Application>Microsoft Office PowerPoint</Application>
  <PresentationFormat>Presentación en pantalla (4:3)</PresentationFormat>
  <Paragraphs>50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Calibri</vt:lpstr>
      <vt:lpstr>Century Gothic</vt:lpstr>
      <vt:lpstr>Wingdings</vt:lpstr>
      <vt:lpstr>Tema de Office</vt:lpstr>
      <vt:lpstr>Presentación de PowerPoint</vt:lpstr>
      <vt:lpstr>NO CONFOMIDAD</vt:lpstr>
      <vt:lpstr>Presentación de PowerPoint</vt:lpstr>
      <vt:lpstr>GESTIÓN DE LAS NO CONFOMIDADES </vt:lpstr>
      <vt:lpstr>GESTIÓN DE LAS NO CONFOMIDADES</vt:lpstr>
      <vt:lpstr>RESPONSABILIDADES </vt:lpstr>
      <vt:lpstr>IMPORTANTE  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Comunicaciones</dc:creator>
  <cp:lastModifiedBy>TecCalidad</cp:lastModifiedBy>
  <cp:revision>108</cp:revision>
  <dcterms:created xsi:type="dcterms:W3CDTF">2013-12-06T21:46:11Z</dcterms:created>
  <dcterms:modified xsi:type="dcterms:W3CDTF">2015-10-20T20:25:38Z</dcterms:modified>
</cp:coreProperties>
</file>