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6" r:id="rId21"/>
    <p:sldId id="281" r:id="rId22"/>
    <p:sldId id="291" r:id="rId23"/>
    <p:sldId id="292"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EEFE"/>
    <a:srgbClr val="96EAFE"/>
    <a:srgbClr val="7C5989"/>
    <a:srgbClr val="000066"/>
    <a:srgbClr val="4D6B89"/>
    <a:srgbClr val="00FF00"/>
    <a:srgbClr val="00FF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4" autoAdjust="0"/>
  </p:normalViewPr>
  <p:slideViewPr>
    <p:cSldViewPr>
      <p:cViewPr varScale="1">
        <p:scale>
          <a:sx n="67" d="100"/>
          <a:sy n="67" d="100"/>
        </p:scale>
        <p:origin x="-8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8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09570" name="Group 2"/>
          <p:cNvGrpSpPr>
            <a:grpSpLocks/>
          </p:cNvGrpSpPr>
          <p:nvPr/>
        </p:nvGrpSpPr>
        <p:grpSpPr bwMode="auto">
          <a:xfrm>
            <a:off x="0" y="3902075"/>
            <a:ext cx="3400425" cy="2949575"/>
            <a:chOff x="0" y="2458"/>
            <a:chExt cx="2142" cy="1858"/>
          </a:xfrm>
        </p:grpSpPr>
        <p:sp>
          <p:nvSpPr>
            <p:cNvPr id="109571"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it-IT"/>
            </a:p>
          </p:txBody>
        </p:sp>
        <p:sp>
          <p:nvSpPr>
            <p:cNvPr id="109572"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it-IT"/>
            </a:p>
          </p:txBody>
        </p:sp>
        <p:sp>
          <p:nvSpPr>
            <p:cNvPr id="109573"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it-IT"/>
            </a:p>
          </p:txBody>
        </p:sp>
        <p:sp>
          <p:nvSpPr>
            <p:cNvPr id="109574"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it-IT"/>
            </a:p>
          </p:txBody>
        </p:sp>
        <p:sp>
          <p:nvSpPr>
            <p:cNvPr id="1095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it-IT"/>
            </a:p>
          </p:txBody>
        </p:sp>
        <p:sp>
          <p:nvSpPr>
            <p:cNvPr id="1095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it-IT"/>
            </a:p>
          </p:txBody>
        </p:sp>
        <p:sp>
          <p:nvSpPr>
            <p:cNvPr id="1095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it-IT"/>
            </a:p>
          </p:txBody>
        </p:sp>
      </p:grpSp>
      <p:sp>
        <p:nvSpPr>
          <p:cNvPr id="109578"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109579"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09580" name="Rectangle 12"/>
          <p:cNvSpPr>
            <a:spLocks noGrp="1" noChangeArrowheads="1"/>
          </p:cNvSpPr>
          <p:nvPr>
            <p:ph type="dt" sz="quarter" idx="2"/>
          </p:nvPr>
        </p:nvSpPr>
        <p:spPr/>
        <p:txBody>
          <a:bodyPr/>
          <a:lstStyle>
            <a:lvl1pPr>
              <a:defRPr/>
            </a:lvl1pPr>
          </a:lstStyle>
          <a:p>
            <a:endParaRPr lang="en-US"/>
          </a:p>
        </p:txBody>
      </p:sp>
      <p:sp>
        <p:nvSpPr>
          <p:cNvPr id="109581" name="Rectangle 13"/>
          <p:cNvSpPr>
            <a:spLocks noGrp="1" noChangeArrowheads="1"/>
          </p:cNvSpPr>
          <p:nvPr>
            <p:ph type="ftr" sz="quarter" idx="3"/>
          </p:nvPr>
        </p:nvSpPr>
        <p:spPr/>
        <p:txBody>
          <a:bodyPr/>
          <a:lstStyle>
            <a:lvl1pPr>
              <a:defRPr/>
            </a:lvl1pPr>
          </a:lstStyle>
          <a:p>
            <a:endParaRPr lang="en-US"/>
          </a:p>
        </p:txBody>
      </p:sp>
      <p:sp>
        <p:nvSpPr>
          <p:cNvPr id="109582" name="Rectangle 14"/>
          <p:cNvSpPr>
            <a:spLocks noGrp="1" noChangeArrowheads="1"/>
          </p:cNvSpPr>
          <p:nvPr>
            <p:ph type="sldNum" sz="quarter" idx="4"/>
          </p:nvPr>
        </p:nvSpPr>
        <p:spPr/>
        <p:txBody>
          <a:bodyPr/>
          <a:lstStyle>
            <a:lvl1pPr>
              <a:defRPr/>
            </a:lvl1pPr>
          </a:lstStyle>
          <a:p>
            <a:fld id="{DB493165-9BE6-43FB-BE26-6CD6C7B4F0CD}" type="slidenum">
              <a:rPr lang="en-US"/>
              <a:pPr/>
              <a:t>‹N›</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8C52D5C1-C285-4BB6-A66C-9F69A0C3A10A}" type="slidenum">
              <a:rPr lang="en-US"/>
              <a:pPr/>
              <a:t>‹N›</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7813"/>
            <a:ext cx="2057400" cy="5853112"/>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7813"/>
            <a:ext cx="6019800" cy="5853112"/>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6D18E1A3-E881-47F9-BF0A-37F3BCFAA579}" type="slidenum">
              <a:rPr lang="en-US"/>
              <a:pPr/>
              <a:t>‹N›</a:t>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olo, testo e clip multimedi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277813"/>
            <a:ext cx="8229600" cy="1139825"/>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457200" y="1600200"/>
            <a:ext cx="4038600" cy="45307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risorsa multimediale 3"/>
          <p:cNvSpPr>
            <a:spLocks noGrp="1"/>
          </p:cNvSpPr>
          <p:nvPr>
            <p:ph type="media" sz="half" idx="2"/>
          </p:nvPr>
        </p:nvSpPr>
        <p:spPr>
          <a:xfrm>
            <a:off x="4648200" y="1600200"/>
            <a:ext cx="4038600" cy="4530725"/>
          </a:xfrm>
        </p:spPr>
        <p:txBody>
          <a:bodyPr/>
          <a:lstStyle/>
          <a:p>
            <a:endParaRPr lang="it-IT"/>
          </a:p>
        </p:txBody>
      </p:sp>
      <p:sp>
        <p:nvSpPr>
          <p:cNvPr id="5" name="Segnaposto data 4"/>
          <p:cNvSpPr>
            <a:spLocks noGrp="1"/>
          </p:cNvSpPr>
          <p:nvPr>
            <p:ph type="dt" sz="half" idx="10"/>
          </p:nvPr>
        </p:nvSpPr>
        <p:spPr>
          <a:xfrm>
            <a:off x="457200" y="6248400"/>
            <a:ext cx="2133600" cy="457200"/>
          </a:xfrm>
        </p:spPr>
        <p:txBody>
          <a:bodyPr/>
          <a:lstStyle>
            <a:lvl1pPr>
              <a:defRPr/>
            </a:lvl1pPr>
          </a:lstStyle>
          <a:p>
            <a:endParaRPr lang="en-US"/>
          </a:p>
        </p:txBody>
      </p:sp>
      <p:sp>
        <p:nvSpPr>
          <p:cNvPr id="6" name="Segnaposto piè di pagina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egnaposto numero diapositiva 6"/>
          <p:cNvSpPr>
            <a:spLocks noGrp="1"/>
          </p:cNvSpPr>
          <p:nvPr>
            <p:ph type="sldNum" sz="quarter" idx="12"/>
          </p:nvPr>
        </p:nvSpPr>
        <p:spPr>
          <a:xfrm>
            <a:off x="6553200" y="6248400"/>
            <a:ext cx="2133600" cy="457200"/>
          </a:xfrm>
        </p:spPr>
        <p:txBody>
          <a:bodyPr/>
          <a:lstStyle>
            <a:lvl1pPr>
              <a:defRPr/>
            </a:lvl1pPr>
          </a:lstStyle>
          <a:p>
            <a:fld id="{D656FDC0-E33F-4E8D-89D6-724B6581AB5B}" type="slidenum">
              <a:rPr lang="en-US"/>
              <a:pPr/>
              <a:t>‹N›</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008E532B-8789-4D1A-9DAA-2F1B2631B2D7}" type="slidenum">
              <a:rPr lang="en-US"/>
              <a:pPr/>
              <a:t>‹N›</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CF38447A-DC3E-44E5-9D50-A4AE28D23383}" type="slidenum">
              <a:rPr lang="en-US"/>
              <a:pPr/>
              <a:t>‹N›</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lvl1pPr>
              <a:defRPr/>
            </a:lvl1pPr>
          </a:lstStyle>
          <a:p>
            <a:endParaRPr lang="en-US"/>
          </a:p>
        </p:txBody>
      </p:sp>
      <p:sp>
        <p:nvSpPr>
          <p:cNvPr id="6" name="Segnaposto piè di pagina 5"/>
          <p:cNvSpPr>
            <a:spLocks noGrp="1"/>
          </p:cNvSpPr>
          <p:nvPr>
            <p:ph type="ftr" sz="quarter" idx="11"/>
          </p:nvPr>
        </p:nvSpPr>
        <p:spPr/>
        <p:txBody>
          <a:bodyPr/>
          <a:lstStyle>
            <a:lvl1pPr>
              <a:defRPr/>
            </a:lvl1pPr>
          </a:lstStyle>
          <a:p>
            <a:endParaRPr lang="en-US"/>
          </a:p>
        </p:txBody>
      </p:sp>
      <p:sp>
        <p:nvSpPr>
          <p:cNvPr id="7" name="Segnaposto numero diapositiva 6"/>
          <p:cNvSpPr>
            <a:spLocks noGrp="1"/>
          </p:cNvSpPr>
          <p:nvPr>
            <p:ph type="sldNum" sz="quarter" idx="12"/>
          </p:nvPr>
        </p:nvSpPr>
        <p:spPr/>
        <p:txBody>
          <a:bodyPr/>
          <a:lstStyle>
            <a:lvl1pPr>
              <a:defRPr/>
            </a:lvl1pPr>
          </a:lstStyle>
          <a:p>
            <a:fld id="{9BFDF6A9-99D6-483D-B8F0-38A7EC82AA58}" type="slidenum">
              <a:rPr lang="en-US"/>
              <a:pPr/>
              <a:t>‹N›</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lvl1pPr>
              <a:defRPr/>
            </a:lvl1pPr>
          </a:lstStyle>
          <a:p>
            <a:endParaRPr lang="en-US"/>
          </a:p>
        </p:txBody>
      </p:sp>
      <p:sp>
        <p:nvSpPr>
          <p:cNvPr id="8" name="Segnaposto piè di pagina 7"/>
          <p:cNvSpPr>
            <a:spLocks noGrp="1"/>
          </p:cNvSpPr>
          <p:nvPr>
            <p:ph type="ftr" sz="quarter" idx="11"/>
          </p:nvPr>
        </p:nvSpPr>
        <p:spPr/>
        <p:txBody>
          <a:bodyPr/>
          <a:lstStyle>
            <a:lvl1pPr>
              <a:defRPr/>
            </a:lvl1pPr>
          </a:lstStyle>
          <a:p>
            <a:endParaRPr lang="en-US"/>
          </a:p>
        </p:txBody>
      </p:sp>
      <p:sp>
        <p:nvSpPr>
          <p:cNvPr id="9" name="Segnaposto numero diapositiva 8"/>
          <p:cNvSpPr>
            <a:spLocks noGrp="1"/>
          </p:cNvSpPr>
          <p:nvPr>
            <p:ph type="sldNum" sz="quarter" idx="12"/>
          </p:nvPr>
        </p:nvSpPr>
        <p:spPr/>
        <p:txBody>
          <a:bodyPr/>
          <a:lstStyle>
            <a:lvl1pPr>
              <a:defRPr/>
            </a:lvl1pPr>
          </a:lstStyle>
          <a:p>
            <a:fld id="{9C6D184C-4EEB-49C9-8071-EA6B9D67E158}" type="slidenum">
              <a:rPr lang="en-US"/>
              <a:pPr/>
              <a:t>‹N›</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lvl1pPr>
              <a:defRPr/>
            </a:lvl1pPr>
          </a:lstStyle>
          <a:p>
            <a:endParaRPr lang="en-US"/>
          </a:p>
        </p:txBody>
      </p:sp>
      <p:sp>
        <p:nvSpPr>
          <p:cNvPr id="4" name="Segnaposto piè di pagina 3"/>
          <p:cNvSpPr>
            <a:spLocks noGrp="1"/>
          </p:cNvSpPr>
          <p:nvPr>
            <p:ph type="ftr" sz="quarter" idx="11"/>
          </p:nvPr>
        </p:nvSpPr>
        <p:spPr/>
        <p:txBody>
          <a:bodyPr/>
          <a:lstStyle>
            <a:lvl1pPr>
              <a:defRPr/>
            </a:lvl1pPr>
          </a:lstStyle>
          <a:p>
            <a:endParaRPr lang="en-US"/>
          </a:p>
        </p:txBody>
      </p:sp>
      <p:sp>
        <p:nvSpPr>
          <p:cNvPr id="5" name="Segnaposto numero diapositiva 4"/>
          <p:cNvSpPr>
            <a:spLocks noGrp="1"/>
          </p:cNvSpPr>
          <p:nvPr>
            <p:ph type="sldNum" sz="quarter" idx="12"/>
          </p:nvPr>
        </p:nvSpPr>
        <p:spPr/>
        <p:txBody>
          <a:bodyPr/>
          <a:lstStyle>
            <a:lvl1pPr>
              <a:defRPr/>
            </a:lvl1pPr>
          </a:lstStyle>
          <a:p>
            <a:fld id="{EE7A27A2-8B67-409A-B442-5227DFEAAEB6}" type="slidenum">
              <a:rPr lang="en-US"/>
              <a:pPr/>
              <a:t>‹N›</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endParaRPr lang="en-US"/>
          </a:p>
        </p:txBody>
      </p:sp>
      <p:sp>
        <p:nvSpPr>
          <p:cNvPr id="3" name="Segnaposto piè di pagina 2"/>
          <p:cNvSpPr>
            <a:spLocks noGrp="1"/>
          </p:cNvSpPr>
          <p:nvPr>
            <p:ph type="ftr" sz="quarter" idx="11"/>
          </p:nvPr>
        </p:nvSpPr>
        <p:spPr/>
        <p:txBody>
          <a:bodyPr/>
          <a:lstStyle>
            <a:lvl1pPr>
              <a:defRPr/>
            </a:lvl1pPr>
          </a:lstStyle>
          <a:p>
            <a:endParaRPr lang="en-US"/>
          </a:p>
        </p:txBody>
      </p:sp>
      <p:sp>
        <p:nvSpPr>
          <p:cNvPr id="4" name="Segnaposto numero diapositiva 3"/>
          <p:cNvSpPr>
            <a:spLocks noGrp="1"/>
          </p:cNvSpPr>
          <p:nvPr>
            <p:ph type="sldNum" sz="quarter" idx="12"/>
          </p:nvPr>
        </p:nvSpPr>
        <p:spPr/>
        <p:txBody>
          <a:bodyPr/>
          <a:lstStyle>
            <a:lvl1pPr>
              <a:defRPr/>
            </a:lvl1pPr>
          </a:lstStyle>
          <a:p>
            <a:fld id="{AD3A8D51-5689-4EC0-8B9D-B225DFE5D46E}" type="slidenum">
              <a:rPr lang="en-US"/>
              <a:pPr/>
              <a:t>‹N›</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en-US"/>
          </a:p>
        </p:txBody>
      </p:sp>
      <p:sp>
        <p:nvSpPr>
          <p:cNvPr id="6" name="Segnaposto piè di pagina 5"/>
          <p:cNvSpPr>
            <a:spLocks noGrp="1"/>
          </p:cNvSpPr>
          <p:nvPr>
            <p:ph type="ftr" sz="quarter" idx="11"/>
          </p:nvPr>
        </p:nvSpPr>
        <p:spPr/>
        <p:txBody>
          <a:bodyPr/>
          <a:lstStyle>
            <a:lvl1pPr>
              <a:defRPr/>
            </a:lvl1pPr>
          </a:lstStyle>
          <a:p>
            <a:endParaRPr lang="en-US"/>
          </a:p>
        </p:txBody>
      </p:sp>
      <p:sp>
        <p:nvSpPr>
          <p:cNvPr id="7" name="Segnaposto numero diapositiva 6"/>
          <p:cNvSpPr>
            <a:spLocks noGrp="1"/>
          </p:cNvSpPr>
          <p:nvPr>
            <p:ph type="sldNum" sz="quarter" idx="12"/>
          </p:nvPr>
        </p:nvSpPr>
        <p:spPr/>
        <p:txBody>
          <a:bodyPr/>
          <a:lstStyle>
            <a:lvl1pPr>
              <a:defRPr/>
            </a:lvl1pPr>
          </a:lstStyle>
          <a:p>
            <a:fld id="{F5199B89-983B-4BC9-A976-7A2BCED4E128}" type="slidenum">
              <a:rPr lang="en-US"/>
              <a:pPr/>
              <a:t>‹N›</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en-US"/>
          </a:p>
        </p:txBody>
      </p:sp>
      <p:sp>
        <p:nvSpPr>
          <p:cNvPr id="6" name="Segnaposto piè di pagina 5"/>
          <p:cNvSpPr>
            <a:spLocks noGrp="1"/>
          </p:cNvSpPr>
          <p:nvPr>
            <p:ph type="ftr" sz="quarter" idx="11"/>
          </p:nvPr>
        </p:nvSpPr>
        <p:spPr/>
        <p:txBody>
          <a:bodyPr/>
          <a:lstStyle>
            <a:lvl1pPr>
              <a:defRPr/>
            </a:lvl1pPr>
          </a:lstStyle>
          <a:p>
            <a:endParaRPr lang="en-US"/>
          </a:p>
        </p:txBody>
      </p:sp>
      <p:sp>
        <p:nvSpPr>
          <p:cNvPr id="7" name="Segnaposto numero diapositiva 6"/>
          <p:cNvSpPr>
            <a:spLocks noGrp="1"/>
          </p:cNvSpPr>
          <p:nvPr>
            <p:ph type="sldNum" sz="quarter" idx="12"/>
          </p:nvPr>
        </p:nvSpPr>
        <p:spPr/>
        <p:txBody>
          <a:bodyPr/>
          <a:lstStyle>
            <a:lvl1pPr>
              <a:defRPr/>
            </a:lvl1pPr>
          </a:lstStyle>
          <a:p>
            <a:fld id="{B577817F-5BF8-4CED-873E-EEF0B96BF54B}" type="slidenum">
              <a:rPr lang="en-US"/>
              <a:pPr/>
              <a:t>‹N›</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546" name="Group 2"/>
          <p:cNvGrpSpPr>
            <a:grpSpLocks/>
          </p:cNvGrpSpPr>
          <p:nvPr/>
        </p:nvGrpSpPr>
        <p:grpSpPr bwMode="auto">
          <a:xfrm>
            <a:off x="0" y="3902075"/>
            <a:ext cx="3400425" cy="2949575"/>
            <a:chOff x="0" y="2458"/>
            <a:chExt cx="2142" cy="1858"/>
          </a:xfrm>
        </p:grpSpPr>
        <p:sp>
          <p:nvSpPr>
            <p:cNvPr id="10854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it-IT"/>
            </a:p>
          </p:txBody>
        </p:sp>
        <p:sp>
          <p:nvSpPr>
            <p:cNvPr id="10854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it-IT"/>
            </a:p>
          </p:txBody>
        </p:sp>
        <p:sp>
          <p:nvSpPr>
            <p:cNvPr id="10854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it-IT"/>
            </a:p>
          </p:txBody>
        </p:sp>
        <p:sp>
          <p:nvSpPr>
            <p:cNvPr id="10855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it-IT"/>
            </a:p>
          </p:txBody>
        </p:sp>
        <p:sp>
          <p:nvSpPr>
            <p:cNvPr id="1085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it-IT"/>
            </a:p>
          </p:txBody>
        </p:sp>
        <p:sp>
          <p:nvSpPr>
            <p:cNvPr id="1085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it-IT"/>
            </a:p>
          </p:txBody>
        </p:sp>
        <p:sp>
          <p:nvSpPr>
            <p:cNvPr id="1085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it-IT"/>
            </a:p>
          </p:txBody>
        </p:sp>
      </p:grpSp>
      <p:sp>
        <p:nvSpPr>
          <p:cNvPr id="108554"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8555"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8556"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108557"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108558"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6D097A9F-77A4-4C92-A349-BC32E928F51C}" type="slidenum">
              <a:rPr lang="en-US"/>
              <a:pPr/>
              <a:t>‹N›</a:t>
            </a:fld>
            <a:endParaRPr lang="en-US"/>
          </a:p>
        </p:txBody>
      </p:sp>
    </p:spTree>
  </p:cSld>
  <p:clrMap bg1="dk2" tx1="lt1" bg2="dk1"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audio" Target="file:///C:\Documents%20and%20Settings\Jared\Desktop\xfiles.wav" TargetMode="External"/><Relationship Id="rId6" Type="http://schemas.openxmlformats.org/officeDocument/2006/relationships/hyperlink" Target="http://69.42.73.76/netfu/tmp10020/coollogo_com_234764707.jpg"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dofactory.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audio" Target="file:///C:\Documents%20and%20Settings\Jared\Desktop\Lightning.wav" TargetMode="External"/><Relationship Id="rId6" Type="http://schemas.openxmlformats.org/officeDocument/2006/relationships/image" Target="../media/image9.png"/><Relationship Id="rId5" Type="http://schemas.openxmlformats.org/officeDocument/2006/relationships/hyperlink" Target="http://69.42.73.81/netfu/tmp10020/coollogo_com_202595173.gif" TargetMode="Externa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69" name="Picture 9" descr="1_Alien"/>
          <p:cNvPicPr>
            <a:picLocks noChangeAspect="1" noChangeArrowheads="1"/>
          </p:cNvPicPr>
          <p:nvPr/>
        </p:nvPicPr>
        <p:blipFill>
          <a:blip r:embed="rId3" cstate="print"/>
          <a:srcRect/>
          <a:stretch>
            <a:fillRect/>
          </a:stretch>
        </p:blipFill>
        <p:spPr bwMode="auto">
          <a:xfrm>
            <a:off x="228600" y="533400"/>
            <a:ext cx="2057400" cy="1397000"/>
          </a:xfrm>
          <a:prstGeom prst="rect">
            <a:avLst/>
          </a:prstGeom>
          <a:noFill/>
        </p:spPr>
      </p:pic>
      <p:pic>
        <p:nvPicPr>
          <p:cNvPr id="92173" name="Picture 13" descr="1_Alien"/>
          <p:cNvPicPr>
            <a:picLocks noChangeAspect="1" noChangeArrowheads="1"/>
          </p:cNvPicPr>
          <p:nvPr/>
        </p:nvPicPr>
        <p:blipFill>
          <a:blip r:embed="rId3" cstate="print"/>
          <a:srcRect/>
          <a:stretch>
            <a:fillRect/>
          </a:stretch>
        </p:blipFill>
        <p:spPr bwMode="auto">
          <a:xfrm>
            <a:off x="6934200" y="533400"/>
            <a:ext cx="2057400" cy="1395413"/>
          </a:xfrm>
          <a:prstGeom prst="rect">
            <a:avLst/>
          </a:prstGeom>
          <a:noFill/>
        </p:spPr>
      </p:pic>
      <p:pic>
        <p:nvPicPr>
          <p:cNvPr id="92177" name="Picture 17"/>
          <p:cNvPicPr>
            <a:picLocks noChangeAspect="1" noChangeArrowheads="1"/>
          </p:cNvPicPr>
          <p:nvPr/>
        </p:nvPicPr>
        <p:blipFill>
          <a:blip r:embed="rId4" cstate="print"/>
          <a:srcRect/>
          <a:stretch>
            <a:fillRect/>
          </a:stretch>
        </p:blipFill>
        <p:spPr bwMode="auto">
          <a:xfrm>
            <a:off x="4876800" y="2971800"/>
            <a:ext cx="2057400" cy="1371600"/>
          </a:xfrm>
          <a:prstGeom prst="rect">
            <a:avLst/>
          </a:prstGeom>
          <a:noFill/>
        </p:spPr>
      </p:pic>
      <p:pic>
        <p:nvPicPr>
          <p:cNvPr id="92181" name="Picture 21"/>
          <p:cNvPicPr>
            <a:picLocks noChangeAspect="1" noChangeArrowheads="1"/>
          </p:cNvPicPr>
          <p:nvPr/>
        </p:nvPicPr>
        <p:blipFill>
          <a:blip r:embed="rId5" cstate="print"/>
          <a:srcRect/>
          <a:stretch>
            <a:fillRect/>
          </a:stretch>
        </p:blipFill>
        <p:spPr bwMode="auto">
          <a:xfrm>
            <a:off x="1752600" y="2743200"/>
            <a:ext cx="2209800" cy="1473200"/>
          </a:xfrm>
          <a:prstGeom prst="rect">
            <a:avLst/>
          </a:prstGeom>
          <a:noFill/>
        </p:spPr>
      </p:pic>
      <p:pic>
        <p:nvPicPr>
          <p:cNvPr id="92184" name="Picture 24" descr="Image by FlamingText.com">
            <a:hlinkClick r:id="rId6"/>
          </p:cNvPr>
          <p:cNvPicPr>
            <a:picLocks noChangeAspect="1" noChangeArrowheads="1"/>
          </p:cNvPicPr>
          <p:nvPr/>
        </p:nvPicPr>
        <p:blipFill>
          <a:blip r:embed="rId7" cstate="print"/>
          <a:srcRect/>
          <a:stretch>
            <a:fillRect/>
          </a:stretch>
        </p:blipFill>
        <p:spPr bwMode="auto">
          <a:xfrm>
            <a:off x="2590800" y="914400"/>
            <a:ext cx="4019550" cy="561975"/>
          </a:xfrm>
          <a:prstGeom prst="rect">
            <a:avLst/>
          </a:prstGeom>
          <a:noFill/>
        </p:spPr>
      </p:pic>
      <p:sp>
        <p:nvSpPr>
          <p:cNvPr id="92185" name="Text Box 25"/>
          <p:cNvSpPr txBox="1">
            <a:spLocks noChangeArrowheads="1"/>
          </p:cNvSpPr>
          <p:nvPr/>
        </p:nvSpPr>
        <p:spPr bwMode="auto">
          <a:xfrm>
            <a:off x="4038600" y="5029200"/>
            <a:ext cx="4800600" cy="946150"/>
          </a:xfrm>
          <a:prstGeom prst="rect">
            <a:avLst/>
          </a:prstGeom>
          <a:noFill/>
          <a:ln w="9525">
            <a:noFill/>
            <a:miter lim="800000"/>
            <a:headEnd/>
            <a:tailEnd/>
          </a:ln>
          <a:effectLst/>
        </p:spPr>
        <p:txBody>
          <a:bodyPr>
            <a:spAutoFit/>
          </a:bodyPr>
          <a:lstStyle/>
          <a:p>
            <a:pPr>
              <a:spcBef>
                <a:spcPct val="50000"/>
              </a:spcBef>
            </a:pPr>
            <a:r>
              <a:rPr lang="en-US" sz="2800">
                <a:solidFill>
                  <a:srgbClr val="00FF00"/>
                </a:solidFill>
                <a:latin typeface="Elephant" pitchFamily="18" charset="0"/>
              </a:rPr>
              <a:t>....and other creepy things from John Vlissides</a:t>
            </a:r>
          </a:p>
        </p:txBody>
      </p:sp>
      <p:pic>
        <p:nvPicPr>
          <p:cNvPr id="92191" name="xfiles.wav">
            <a:hlinkClick r:id="" action="ppaction://media"/>
          </p:cNvPr>
          <p:cNvPicPr>
            <a:picLocks noRot="1" noChangeAspect="1" noChangeArrowheads="1"/>
          </p:cNvPicPr>
          <p:nvPr>
            <a:audioFile r:link="rId1"/>
          </p:nvPr>
        </p:nvPicPr>
        <p:blipFill>
          <a:blip r:embed="rId8" cstate="print"/>
          <a:srcRect/>
          <a:stretch>
            <a:fillRect/>
          </a:stretch>
        </p:blipFill>
        <p:spPr bwMode="auto">
          <a:xfrm>
            <a:off x="4419600" y="3276600"/>
            <a:ext cx="304800" cy="304800"/>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path" presetSubtype="0" repeatCount="indefinite" accel="50000" decel="50000" fill="hold" nodeType="clickEffect">
                                  <p:stCondLst>
                                    <p:cond delay="0"/>
                                  </p:stCondLst>
                                  <p:endCondLst>
                                    <p:cond evt="onNext" delay="0">
                                      <p:tgtEl>
                                        <p:sldTgt/>
                                      </p:tgtEl>
                                    </p:cond>
                                  </p:endCondLst>
                                  <p:childTnLst>
                                    <p:animMotion origin="layout" path="M -0.06458 -0.0444 C -0.06198 -0.04833 -0.0493 -0.08973 -0.0177 -0.08696 C 0.03039 -0.08303 0.04931 -0.05365 0.09375 -0.08303 C 0.1217 -0.10037 0.15452 -0.14431 0.17865 -0.14292 C 0.23316 -0.14154 0.24445 -0.09644 0.24445 -0.05504 C 0.24584 0.00347 0.175 0.05273 0.08872 0.05828 C 0.00139 0.06221 -0.07083 -0.00046 -0.06458 -0.0444 Z " pathEditMode="relative" rAng="0" ptsTypes="fffffff">
                                      <p:cBhvr>
                                        <p:cTn id="6" dur="2000" fill="hold"/>
                                        <p:tgtEl>
                                          <p:spTgt spid="92177"/>
                                        </p:tgtEl>
                                        <p:attrNameLst>
                                          <p:attrName>ppt_x</p:attrName>
                                          <p:attrName>ppt_y</p:attrName>
                                        </p:attrNameLst>
                                      </p:cBhvr>
                                      <p:rCtr x="152" y="3"/>
                                    </p:animMotion>
                                  </p:childTnLst>
                                </p:cTn>
                              </p:par>
                              <p:par>
                                <p:cTn id="7" presetID="6" presetClass="path" presetSubtype="0" repeatCount="indefinite" accel="50000" decel="50000" fill="hold" nodeType="withEffect">
                                  <p:stCondLst>
                                    <p:cond delay="0"/>
                                  </p:stCondLst>
                                  <p:endCondLst>
                                    <p:cond evt="onNext" delay="0">
                                      <p:tgtEl>
                                        <p:sldTgt/>
                                      </p:tgtEl>
                                    </p:cond>
                                  </p:endCondLst>
                                  <p:childTnLst>
                                    <p:animMotion origin="layout" path="M 0 0  C -0.014 -0.00666  -0.029 -0.01199  -0.044 -0.01199  C -0.114 -0.01199  -0.169 0.06394  -0.169 0.15586  C -0.169 0.24644  -0.114 0.32104  -0.044 0.32104  C -0.029 0.32104  -0.014 0.31704  0 0.31038  C -0.047 0.2864  -0.08 0.22646  -0.08 0.15586  C -0.08 0.08392  -0.047 0.02398  0 0  Z" pathEditMode="relative" ptsTypes="">
                                      <p:cBhvr>
                                        <p:cTn id="8" dur="2000" fill="hold"/>
                                        <p:tgtEl>
                                          <p:spTgt spid="92181"/>
                                        </p:tgtEl>
                                        <p:attrNameLst>
                                          <p:attrName>ppt_x</p:attrName>
                                          <p:attrName>ppt_y</p:attrName>
                                        </p:attrNameLst>
                                      </p:cBhvr>
                                    </p:animMotion>
                                  </p:childTnLst>
                                </p:cTn>
                              </p:par>
                              <p:par>
                                <p:cTn id="9" presetID="10" presetClass="entr" presetSubtype="0" fill="hold" grpId="0" nodeType="withEffect">
                                  <p:stCondLst>
                                    <p:cond delay="3000"/>
                                  </p:stCondLst>
                                  <p:childTnLst>
                                    <p:set>
                                      <p:cBhvr>
                                        <p:cTn id="10" dur="1" fill="hold">
                                          <p:stCondLst>
                                            <p:cond delay="0"/>
                                          </p:stCondLst>
                                        </p:cTn>
                                        <p:tgtEl>
                                          <p:spTgt spid="92185"/>
                                        </p:tgtEl>
                                        <p:attrNameLst>
                                          <p:attrName>style.visibility</p:attrName>
                                        </p:attrNameLst>
                                      </p:cBhvr>
                                      <p:to>
                                        <p:strVal val="visible"/>
                                      </p:to>
                                    </p:set>
                                    <p:animEffect transition="in" filter="fade">
                                      <p:cBhvr>
                                        <p:cTn id="11" dur="2000"/>
                                        <p:tgtEl>
                                          <p:spTgt spid="92185"/>
                                        </p:tgtEl>
                                      </p:cBhvr>
                                    </p:animEffect>
                                  </p:childTnLst>
                                </p:cTn>
                              </p:par>
                              <p:par>
                                <p:cTn id="12" presetID="1" presetClass="mediacall" presetSubtype="0" fill="hold" nodeType="withEffect">
                                  <p:stCondLst>
                                    <p:cond delay="0"/>
                                  </p:stCondLst>
                                  <p:childTnLst>
                                    <p:cmd type="call" cmd="playFrom(0.0)">
                                      <p:cBhvr>
                                        <p:cTn id="13" dur="1" fill="hold"/>
                                        <p:tgtEl>
                                          <p:spTgt spid="9219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4" repeatCount="2000" fill="hold" display="0">
                  <p:stCondLst>
                    <p:cond delay="indefinite"/>
                  </p:stCondLst>
                  <p:endCondLst>
                    <p:cond evt="onPrev" delay="0">
                      <p:tgtEl>
                        <p:sldTgt/>
                      </p:tgtEl>
                    </p:cond>
                    <p:cond evt="onStopAudio" delay="0">
                      <p:tgtEl>
                        <p:sldTgt/>
                      </p:tgtEl>
                    </p:cond>
                  </p:endCondLst>
                </p:cTn>
                <p:tgtEl>
                  <p:spTgt spid="92191"/>
                </p:tgtEl>
              </p:cMediaNode>
            </p:audio>
          </p:childTnLst>
        </p:cTn>
      </p:par>
    </p:tnLst>
    <p:bldLst>
      <p:bldP spid="9218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solidFill>
                  <a:srgbClr val="00FF00"/>
                </a:solidFill>
              </a:rPr>
              <a:t>This is important too</a:t>
            </a:r>
          </a:p>
        </p:txBody>
      </p:sp>
      <p:sp>
        <p:nvSpPr>
          <p:cNvPr id="119811" name="Rectangle 3"/>
          <p:cNvSpPr>
            <a:spLocks noGrp="1" noChangeArrowheads="1"/>
          </p:cNvSpPr>
          <p:nvPr>
            <p:ph type="body" idx="1"/>
          </p:nvPr>
        </p:nvSpPr>
        <p:spPr/>
        <p:txBody>
          <a:bodyPr/>
          <a:lstStyle/>
          <a:p>
            <a:endParaRPr lang="en-US"/>
          </a:p>
          <a:p>
            <a:r>
              <a:rPr lang="en-US"/>
              <a:t>To make visitors work for more than just type-checking, we need an </a:t>
            </a:r>
            <a:r>
              <a:rPr lang="en-US" b="1" i="1">
                <a:solidFill>
                  <a:srgbClr val="FF0000"/>
                </a:solidFill>
                <a:effectLst>
                  <a:outerShdw blurRad="38100" dist="38100" dir="2700000" algn="tl">
                    <a:srgbClr val="FFFFFF"/>
                  </a:outerShdw>
                </a:effectLst>
              </a:rPr>
              <a:t>abstract parent NodeVisitor class</a:t>
            </a:r>
            <a:r>
              <a:rPr lang="en-US" b="1" i="1"/>
              <a:t> </a:t>
            </a:r>
            <a:r>
              <a:rPr lang="en-US"/>
              <a:t>for all visitors of an abstract syntax tree.</a:t>
            </a:r>
            <a:endParaRPr lang="en-US" b="1" i="1"/>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solidFill>
                  <a:srgbClr val="00FF00"/>
                </a:solidFill>
              </a:rPr>
              <a:t>NodeVisitor</a:t>
            </a:r>
          </a:p>
        </p:txBody>
      </p:sp>
      <p:sp>
        <p:nvSpPr>
          <p:cNvPr id="120835" name="Rectangle 3"/>
          <p:cNvSpPr>
            <a:spLocks noGrp="1" noChangeArrowheads="1"/>
          </p:cNvSpPr>
          <p:nvPr>
            <p:ph type="body" idx="1"/>
          </p:nvPr>
        </p:nvSpPr>
        <p:spPr/>
        <p:txBody>
          <a:bodyPr/>
          <a:lstStyle/>
          <a:p>
            <a:r>
              <a:rPr lang="en-US"/>
              <a:t>NodeVisitor must declare an operation for each node class.</a:t>
            </a:r>
          </a:p>
          <a:p>
            <a:pPr>
              <a:buFont typeface="Wingdings" pitchFamily="2" charset="2"/>
              <a:buNone/>
            </a:pPr>
            <a:endParaRPr lang="en-US"/>
          </a:p>
          <a:p>
            <a:pPr>
              <a:buFont typeface="Wingdings" pitchFamily="2" charset="2"/>
              <a:buNone/>
            </a:pPr>
            <a:endParaRPr lang="en-US"/>
          </a:p>
        </p:txBody>
      </p:sp>
      <p:pic>
        <p:nvPicPr>
          <p:cNvPr id="120836" name="Picture 4" descr="image002"/>
          <p:cNvPicPr>
            <a:picLocks noChangeAspect="1" noChangeArrowheads="1"/>
          </p:cNvPicPr>
          <p:nvPr/>
        </p:nvPicPr>
        <p:blipFill>
          <a:blip r:embed="rId2" cstate="print"/>
          <a:srcRect/>
          <a:stretch>
            <a:fillRect/>
          </a:stretch>
        </p:blipFill>
        <p:spPr bwMode="auto">
          <a:xfrm>
            <a:off x="1676400" y="3276600"/>
            <a:ext cx="5791200" cy="2547938"/>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solidFill>
                  <a:srgbClr val="00FF00"/>
                </a:solidFill>
              </a:rPr>
              <a:t>Visitor – Up Close and Personal</a:t>
            </a:r>
          </a:p>
        </p:txBody>
      </p:sp>
      <p:sp>
        <p:nvSpPr>
          <p:cNvPr id="121859" name="Rectangle 3"/>
          <p:cNvSpPr>
            <a:spLocks noGrp="1" noChangeArrowheads="1"/>
          </p:cNvSpPr>
          <p:nvPr>
            <p:ph type="body" idx="1"/>
          </p:nvPr>
        </p:nvSpPr>
        <p:spPr/>
        <p:txBody>
          <a:bodyPr/>
          <a:lstStyle/>
          <a:p>
            <a:r>
              <a:rPr lang="en-US"/>
              <a:t>There are two class hierarchies with this pattern (page 332 – 333): </a:t>
            </a:r>
          </a:p>
          <a:p>
            <a:pPr>
              <a:buFont typeface="Wingdings" pitchFamily="2" charset="2"/>
              <a:buNone/>
            </a:pPr>
            <a:r>
              <a:rPr lang="en-US"/>
              <a:t>		</a:t>
            </a:r>
          </a:p>
          <a:p>
            <a:pPr>
              <a:buFont typeface="Wingdings" pitchFamily="2" charset="2"/>
              <a:buNone/>
            </a:pPr>
            <a:r>
              <a:rPr lang="en-US"/>
              <a:t>		</a:t>
            </a:r>
            <a:r>
              <a:rPr lang="en-US" u="sng"/>
              <a:t>Node</a:t>
            </a:r>
            <a:r>
              <a:rPr lang="en-US"/>
              <a:t> - for elements being operated on</a:t>
            </a:r>
          </a:p>
          <a:p>
            <a:pPr>
              <a:buFont typeface="Wingdings" pitchFamily="2" charset="2"/>
              <a:buNone/>
            </a:pPr>
            <a:endParaRPr lang="en-US"/>
          </a:p>
          <a:p>
            <a:pPr>
              <a:buFont typeface="Wingdings" pitchFamily="2" charset="2"/>
              <a:buNone/>
            </a:pPr>
            <a:r>
              <a:rPr lang="en-US"/>
              <a:t>		</a:t>
            </a:r>
            <a:r>
              <a:rPr lang="en-US" u="sng"/>
              <a:t>NodeVisitor</a:t>
            </a:r>
            <a:r>
              <a:rPr lang="en-US"/>
              <a:t> - for the visitors that define  	operations on the elements</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solidFill>
                  <a:srgbClr val="00FF00"/>
                </a:solidFill>
              </a:rPr>
              <a:t>Visitor, continued</a:t>
            </a:r>
          </a:p>
        </p:txBody>
      </p:sp>
      <p:sp>
        <p:nvSpPr>
          <p:cNvPr id="122883" name="Rectangle 3"/>
          <p:cNvSpPr>
            <a:spLocks noGrp="1" noChangeArrowheads="1"/>
          </p:cNvSpPr>
          <p:nvPr>
            <p:ph type="body" idx="1"/>
          </p:nvPr>
        </p:nvSpPr>
        <p:spPr/>
        <p:txBody>
          <a:bodyPr/>
          <a:lstStyle/>
          <a:p>
            <a:r>
              <a:rPr lang="en-US"/>
              <a:t>A new operation is created by adding a new subclass in the visitors class hierarchy.</a:t>
            </a:r>
          </a:p>
          <a:p>
            <a:endParaRPr lang="en-US"/>
          </a:p>
          <a:p>
            <a:r>
              <a:rPr lang="en-US"/>
              <a:t>New functionality can simply be added by defining new NodeVisitor subclasses.</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z="3600">
                <a:solidFill>
                  <a:srgbClr val="00FF00"/>
                </a:solidFill>
              </a:rPr>
              <a:t>You know you wanna use this when...</a:t>
            </a:r>
          </a:p>
        </p:txBody>
      </p:sp>
      <p:sp>
        <p:nvSpPr>
          <p:cNvPr id="123907" name="Rectangle 3"/>
          <p:cNvSpPr>
            <a:spLocks noGrp="1" noChangeArrowheads="1"/>
          </p:cNvSpPr>
          <p:nvPr>
            <p:ph type="body" idx="1"/>
          </p:nvPr>
        </p:nvSpPr>
        <p:spPr/>
        <p:txBody>
          <a:bodyPr/>
          <a:lstStyle/>
          <a:p>
            <a:pPr marL="609600" indent="-609600">
              <a:lnSpc>
                <a:spcPct val="80000"/>
              </a:lnSpc>
              <a:buFont typeface="Wingdings" pitchFamily="2" charset="2"/>
              <a:buAutoNum type="arabicParenR"/>
            </a:pPr>
            <a:r>
              <a:rPr lang="en-US" sz="2400"/>
              <a:t>An object structure contains many classes of objects with differing interfaces, and you want to perform operations on these objects that depend on their concrete classes.</a:t>
            </a:r>
          </a:p>
          <a:p>
            <a:pPr marL="609600" indent="-609600">
              <a:lnSpc>
                <a:spcPct val="80000"/>
              </a:lnSpc>
              <a:buFont typeface="Wingdings" pitchFamily="2" charset="2"/>
              <a:buAutoNum type="arabicParenR"/>
            </a:pPr>
            <a:endParaRPr lang="en-US" sz="2400"/>
          </a:p>
          <a:p>
            <a:pPr marL="609600" indent="-609600">
              <a:lnSpc>
                <a:spcPct val="80000"/>
              </a:lnSpc>
              <a:buFont typeface="Wingdings" pitchFamily="2" charset="2"/>
              <a:buAutoNum type="arabicParenR" startAt="2"/>
            </a:pPr>
            <a:r>
              <a:rPr lang="en-US" sz="2400"/>
              <a:t>Many distinct and unrelated operations need to be performed on objects in an object structure and you don’t want to “pollute” their classes with these operations.</a:t>
            </a:r>
          </a:p>
          <a:p>
            <a:pPr marL="609600" indent="-609600">
              <a:lnSpc>
                <a:spcPct val="80000"/>
              </a:lnSpc>
              <a:buFont typeface="Wingdings" pitchFamily="2" charset="2"/>
              <a:buAutoNum type="arabicParenR" startAt="2"/>
            </a:pPr>
            <a:endParaRPr lang="en-US" sz="2400"/>
          </a:p>
          <a:p>
            <a:pPr marL="609600" indent="-609600">
              <a:lnSpc>
                <a:spcPct val="80000"/>
              </a:lnSpc>
              <a:buFont typeface="Wingdings" pitchFamily="2" charset="2"/>
              <a:buAutoNum type="arabicParenR" startAt="2"/>
            </a:pPr>
            <a:r>
              <a:rPr lang="en-US" sz="2400"/>
              <a:t>The classes defining the object structure rarely change, but you often want to define new operations over the structure.</a:t>
            </a:r>
          </a:p>
          <a:p>
            <a:pPr marL="609600" indent="-609600">
              <a:lnSpc>
                <a:spcPct val="80000"/>
              </a:lnSpc>
              <a:buFont typeface="Wingdings" pitchFamily="2" charset="2"/>
              <a:buNone/>
            </a:pPr>
            <a:r>
              <a:rPr lang="en-US" sz="1600"/>
              <a:t>    </a:t>
            </a:r>
          </a:p>
          <a:p>
            <a:pPr marL="609600" indent="-609600">
              <a:lnSpc>
                <a:spcPct val="80000"/>
              </a:lnSpc>
              <a:buFont typeface="Wingdings" pitchFamily="2" charset="2"/>
              <a:buNone/>
            </a:pPr>
            <a:endParaRPr lang="en-US" sz="160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par>
                                <p:cTn id="11" presetID="29" presetClass="exit" presetSubtype="0" fill="hold" nodeType="withEffect">
                                  <p:stCondLst>
                                    <p:cond delay="0"/>
                                  </p:stCondLst>
                                  <p:childTnLst>
                                    <p:anim calcmode="lin" valueType="num">
                                      <p:cBhvr>
                                        <p:cTn id="12" dur="1000"/>
                                        <p:tgtEl>
                                          <p:spTgt spid="123907">
                                            <p:txEl>
                                              <p:pRg st="0" end="0"/>
                                            </p:txEl>
                                          </p:spTgt>
                                        </p:tgtEl>
                                        <p:attrNameLst>
                                          <p:attrName>ppt_x</p:attrName>
                                        </p:attrNameLst>
                                      </p:cBhvr>
                                      <p:tavLst>
                                        <p:tav tm="0">
                                          <p:val>
                                            <p:strVal val="ppt_x"/>
                                          </p:val>
                                        </p:tav>
                                        <p:tav tm="100000">
                                          <p:val>
                                            <p:strVal val="ppt_x-.2"/>
                                          </p:val>
                                        </p:tav>
                                      </p:tavLst>
                                    </p:anim>
                                    <p:anim calcmode="lin" valueType="num">
                                      <p:cBhvr>
                                        <p:cTn id="13" dur="1000"/>
                                        <p:tgtEl>
                                          <p:spTgt spid="123907">
                                            <p:txEl>
                                              <p:pRg st="0" end="0"/>
                                            </p:txEl>
                                          </p:spTgt>
                                        </p:tgtEl>
                                        <p:attrNameLst>
                                          <p:attrName>ppt_y</p:attrName>
                                        </p:attrNameLst>
                                      </p:cBhvr>
                                      <p:tavLst>
                                        <p:tav tm="0">
                                          <p:val>
                                            <p:strVal val="ppt_y"/>
                                          </p:val>
                                        </p:tav>
                                        <p:tav tm="100000">
                                          <p:val>
                                            <p:strVal val="ppt_y"/>
                                          </p:val>
                                        </p:tav>
                                      </p:tavLst>
                                    </p:anim>
                                    <p:animEffect transition="out" filter="fade">
                                      <p:cBhvr>
                                        <p:cTn id="14" dur="1000"/>
                                        <p:tgtEl>
                                          <p:spTgt spid="123907">
                                            <p:txEl>
                                              <p:pRg st="0" end="0"/>
                                            </p:txEl>
                                          </p:spTgt>
                                        </p:tgtEl>
                                      </p:cBhvr>
                                    </p:animEffect>
                                    <p:set>
                                      <p:cBhvr>
                                        <p:cTn id="15" dur="1" fill="hold">
                                          <p:stCondLst>
                                            <p:cond delay="999"/>
                                          </p:stCondLst>
                                        </p:cTn>
                                        <p:tgtEl>
                                          <p:spTgt spid="123907">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childTnLst>
                                </p:cTn>
                              </p:par>
                              <p:par>
                                <p:cTn id="20" presetID="3" presetClass="exit" presetSubtype="10" fill="hold" nodeType="withEffect">
                                  <p:stCondLst>
                                    <p:cond delay="0"/>
                                  </p:stCondLst>
                                  <p:childTnLst>
                                    <p:animEffect transition="out" filter="blinds(horizontal)">
                                      <p:cBhvr>
                                        <p:cTn id="21" dur="500"/>
                                        <p:tgtEl>
                                          <p:spTgt spid="123907">
                                            <p:txEl>
                                              <p:pRg st="2" end="2"/>
                                            </p:txEl>
                                          </p:spTgt>
                                        </p:tgtEl>
                                      </p:cBhvr>
                                    </p:animEffect>
                                    <p:set>
                                      <p:cBhvr>
                                        <p:cTn id="22" dur="1" fill="hold">
                                          <p:stCondLst>
                                            <p:cond delay="499"/>
                                          </p:stCondLst>
                                        </p:cTn>
                                        <p:tgtEl>
                                          <p:spTgt spid="12390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8007" name="Picture 7"/>
          <p:cNvPicPr>
            <a:picLocks noChangeAspect="1" noChangeArrowheads="1"/>
          </p:cNvPicPr>
          <p:nvPr/>
        </p:nvPicPr>
        <p:blipFill>
          <a:blip r:embed="rId2" cstate="print"/>
          <a:srcRect/>
          <a:stretch>
            <a:fillRect/>
          </a:stretch>
        </p:blipFill>
        <p:spPr bwMode="auto">
          <a:xfrm>
            <a:off x="1524000" y="0"/>
            <a:ext cx="6015038" cy="68580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277813"/>
            <a:ext cx="5334000" cy="1139825"/>
          </a:xfrm>
        </p:spPr>
        <p:txBody>
          <a:bodyPr/>
          <a:lstStyle/>
          <a:p>
            <a:r>
              <a:rPr lang="en-US">
                <a:solidFill>
                  <a:srgbClr val="00FF00"/>
                </a:solidFill>
              </a:rPr>
              <a:t>Participants</a:t>
            </a:r>
          </a:p>
        </p:txBody>
      </p:sp>
      <p:sp>
        <p:nvSpPr>
          <p:cNvPr id="124931" name="Rectangle 3"/>
          <p:cNvSpPr>
            <a:spLocks noGrp="1" noChangeArrowheads="1"/>
          </p:cNvSpPr>
          <p:nvPr>
            <p:ph type="body" idx="1"/>
          </p:nvPr>
        </p:nvSpPr>
        <p:spPr/>
        <p:txBody>
          <a:bodyPr/>
          <a:lstStyle/>
          <a:p>
            <a:pPr>
              <a:lnSpc>
                <a:spcPct val="90000"/>
              </a:lnSpc>
            </a:pPr>
            <a:endParaRPr lang="en-US" sz="100" b="1" u="sng"/>
          </a:p>
          <a:p>
            <a:pPr>
              <a:lnSpc>
                <a:spcPct val="90000"/>
              </a:lnSpc>
            </a:pPr>
            <a:endParaRPr lang="en-US" sz="100" b="1" u="sng"/>
          </a:p>
          <a:p>
            <a:pPr>
              <a:lnSpc>
                <a:spcPct val="90000"/>
              </a:lnSpc>
            </a:pPr>
            <a:endParaRPr lang="en-US" sz="100" b="1" u="sng"/>
          </a:p>
          <a:p>
            <a:pPr>
              <a:lnSpc>
                <a:spcPct val="90000"/>
              </a:lnSpc>
            </a:pPr>
            <a:endParaRPr lang="en-US" sz="100" b="1" u="sng"/>
          </a:p>
          <a:p>
            <a:pPr>
              <a:lnSpc>
                <a:spcPct val="90000"/>
              </a:lnSpc>
            </a:pPr>
            <a:endParaRPr lang="en-US" sz="100" b="1" u="sng"/>
          </a:p>
          <a:p>
            <a:pPr>
              <a:lnSpc>
                <a:spcPct val="90000"/>
              </a:lnSpc>
            </a:pPr>
            <a:endParaRPr lang="en-US" sz="100" b="1" u="sng"/>
          </a:p>
          <a:p>
            <a:pPr>
              <a:lnSpc>
                <a:spcPct val="90000"/>
              </a:lnSpc>
            </a:pPr>
            <a:endParaRPr lang="en-US" sz="100" b="1" u="sng"/>
          </a:p>
          <a:p>
            <a:pPr>
              <a:lnSpc>
                <a:spcPct val="90000"/>
              </a:lnSpc>
            </a:pPr>
            <a:endParaRPr lang="en-US" sz="2800" b="1" u="sng"/>
          </a:p>
          <a:p>
            <a:pPr>
              <a:lnSpc>
                <a:spcPct val="90000"/>
              </a:lnSpc>
            </a:pPr>
            <a:r>
              <a:rPr lang="en-US" sz="2800" b="1" u="sng"/>
              <a:t>Visitor</a:t>
            </a:r>
            <a:r>
              <a:rPr lang="en-US" sz="2800"/>
              <a:t> – declares a visit operation for each class of ConcreteElement in the object structure</a:t>
            </a:r>
          </a:p>
          <a:p>
            <a:pPr>
              <a:lnSpc>
                <a:spcPct val="90000"/>
              </a:lnSpc>
              <a:buFont typeface="Wingdings" pitchFamily="2" charset="2"/>
              <a:buNone/>
            </a:pPr>
            <a:endParaRPr lang="en-US" sz="2800"/>
          </a:p>
          <a:p>
            <a:pPr>
              <a:lnSpc>
                <a:spcPct val="90000"/>
              </a:lnSpc>
            </a:pPr>
            <a:r>
              <a:rPr lang="en-US" sz="2800" b="1" u="sng"/>
              <a:t>ConcreteVisitor</a:t>
            </a:r>
            <a:r>
              <a:rPr lang="en-US" sz="2800"/>
              <a:t> (PriceVisitor) – implements each operation declared by Visitor</a:t>
            </a:r>
          </a:p>
          <a:p>
            <a:pPr>
              <a:lnSpc>
                <a:spcPct val="90000"/>
              </a:lnSpc>
            </a:pPr>
            <a:endParaRPr lang="en-US" sz="2800"/>
          </a:p>
          <a:p>
            <a:pPr>
              <a:lnSpc>
                <a:spcPct val="90000"/>
              </a:lnSpc>
            </a:pPr>
            <a:r>
              <a:rPr lang="en-US" sz="2800" b="1" u="sng"/>
              <a:t>Element</a:t>
            </a:r>
            <a:r>
              <a:rPr lang="en-US" sz="2800"/>
              <a:t> (Trash) – defines an Accept operation that takes a visitor as an argument</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b="1" u="sng"/>
          </a:p>
        </p:txBody>
      </p:sp>
      <p:pic>
        <p:nvPicPr>
          <p:cNvPr id="124933" name="Picture 5"/>
          <p:cNvPicPr>
            <a:picLocks noChangeAspect="1" noChangeArrowheads="1"/>
          </p:cNvPicPr>
          <p:nvPr/>
        </p:nvPicPr>
        <p:blipFill>
          <a:blip r:embed="rId2" cstate="print"/>
          <a:srcRect/>
          <a:stretch>
            <a:fillRect/>
          </a:stretch>
        </p:blipFill>
        <p:spPr bwMode="auto">
          <a:xfrm>
            <a:off x="5638800" y="228600"/>
            <a:ext cx="1905000" cy="1503363"/>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9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solidFill>
                  <a:srgbClr val="00FF00"/>
                </a:solidFill>
              </a:rPr>
              <a:t>More Participants!</a:t>
            </a:r>
          </a:p>
        </p:txBody>
      </p:sp>
      <p:sp>
        <p:nvSpPr>
          <p:cNvPr id="129027" name="Rectangle 3"/>
          <p:cNvSpPr>
            <a:spLocks noGrp="1" noChangeArrowheads="1"/>
          </p:cNvSpPr>
          <p:nvPr>
            <p:ph type="body" idx="1"/>
          </p:nvPr>
        </p:nvSpPr>
        <p:spPr>
          <a:xfrm>
            <a:off x="457200" y="1600200"/>
            <a:ext cx="8229600" cy="4495800"/>
          </a:xfrm>
        </p:spPr>
        <p:txBody>
          <a:bodyPr/>
          <a:lstStyle/>
          <a:p>
            <a:pPr>
              <a:lnSpc>
                <a:spcPct val="90000"/>
              </a:lnSpc>
            </a:pPr>
            <a:endParaRPr lang="en-US" sz="2400" b="1" u="sng"/>
          </a:p>
          <a:p>
            <a:r>
              <a:rPr lang="en-US" sz="2400" b="1" u="sng"/>
              <a:t>ConcreteElement</a:t>
            </a:r>
            <a:r>
              <a:rPr lang="en-US" sz="2400"/>
              <a:t> (Aluminum, Paper, Glass) – implements an Accept operation that takes a visitor as an argument</a:t>
            </a:r>
          </a:p>
          <a:p>
            <a:pPr>
              <a:lnSpc>
                <a:spcPct val="90000"/>
              </a:lnSpc>
            </a:pPr>
            <a:endParaRPr lang="en-US" sz="2400"/>
          </a:p>
          <a:p>
            <a:pPr>
              <a:lnSpc>
                <a:spcPct val="90000"/>
              </a:lnSpc>
            </a:pPr>
            <a:r>
              <a:rPr lang="en-US" sz="2400" b="1" u="sng"/>
              <a:t>ObjectStructure</a:t>
            </a:r>
            <a:r>
              <a:rPr lang="en-US" sz="2400"/>
              <a:t> (next to Trash)  </a:t>
            </a:r>
          </a:p>
          <a:p>
            <a:pPr>
              <a:lnSpc>
                <a:spcPct val="90000"/>
              </a:lnSpc>
              <a:buFont typeface="Wingdings" pitchFamily="2" charset="2"/>
              <a:buNone/>
            </a:pPr>
            <a:r>
              <a:rPr lang="en-US" sz="2400"/>
              <a:t>		 - can enumerate its elements </a:t>
            </a:r>
          </a:p>
          <a:p>
            <a:pPr>
              <a:lnSpc>
                <a:spcPct val="90000"/>
              </a:lnSpc>
              <a:buFont typeface="Wingdings" pitchFamily="2" charset="2"/>
              <a:buNone/>
            </a:pPr>
            <a:r>
              <a:rPr lang="en-US" sz="2400"/>
              <a:t>		 - may provide a high-level interface to allow the 	   visitor to visit its elements</a:t>
            </a:r>
          </a:p>
          <a:p>
            <a:pPr>
              <a:lnSpc>
                <a:spcPct val="90000"/>
              </a:lnSpc>
              <a:buFont typeface="Wingdings" pitchFamily="2" charset="2"/>
              <a:buNone/>
            </a:pPr>
            <a:r>
              <a:rPr lang="en-US" sz="2400"/>
              <a:t>		 - may be a composite or a collection like a set or 	   list.</a:t>
            </a:r>
          </a:p>
          <a:p>
            <a:pPr>
              <a:lnSpc>
                <a:spcPct val="90000"/>
              </a:lnSpc>
            </a:pPr>
            <a:endParaRPr lang="en-US" sz="2400" b="1" u="sng"/>
          </a:p>
          <a:p>
            <a:pPr>
              <a:lnSpc>
                <a:spcPct val="90000"/>
              </a:lnSpc>
            </a:pPr>
            <a:endParaRPr lang="en-US" sz="2400" b="1" u="sng"/>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277813"/>
            <a:ext cx="5105400" cy="1139825"/>
          </a:xfrm>
        </p:spPr>
        <p:txBody>
          <a:bodyPr/>
          <a:lstStyle/>
          <a:p>
            <a:r>
              <a:rPr lang="en-US">
                <a:solidFill>
                  <a:srgbClr val="00FF00"/>
                </a:solidFill>
              </a:rPr>
              <a:t>Collaborations</a:t>
            </a:r>
          </a:p>
        </p:txBody>
      </p:sp>
      <p:sp>
        <p:nvSpPr>
          <p:cNvPr id="130051" name="Rectangle 3"/>
          <p:cNvSpPr>
            <a:spLocks noGrp="1" noChangeArrowheads="1"/>
          </p:cNvSpPr>
          <p:nvPr>
            <p:ph type="body" idx="1"/>
          </p:nvPr>
        </p:nvSpPr>
        <p:spPr/>
        <p:txBody>
          <a:bodyPr/>
          <a:lstStyle/>
          <a:p>
            <a:pPr>
              <a:lnSpc>
                <a:spcPct val="80000"/>
              </a:lnSpc>
            </a:pPr>
            <a:endParaRPr lang="en-US" sz="2800"/>
          </a:p>
          <a:p>
            <a:pPr>
              <a:lnSpc>
                <a:spcPct val="80000"/>
              </a:lnSpc>
            </a:pPr>
            <a:endParaRPr lang="en-US" sz="2800"/>
          </a:p>
          <a:p>
            <a:pPr>
              <a:lnSpc>
                <a:spcPct val="80000"/>
              </a:lnSpc>
            </a:pPr>
            <a:r>
              <a:rPr lang="en-US" sz="2800"/>
              <a:t>A client that uses Visitor must create a ConcreteVisitor object and then traverse the object structure, visiting each element with the visitor (page 335)</a:t>
            </a:r>
          </a:p>
          <a:p>
            <a:pPr>
              <a:lnSpc>
                <a:spcPct val="80000"/>
              </a:lnSpc>
              <a:buFont typeface="Wingdings" pitchFamily="2" charset="2"/>
              <a:buNone/>
            </a:pPr>
            <a:endParaRPr lang="en-US" sz="2800"/>
          </a:p>
          <a:p>
            <a:pPr>
              <a:lnSpc>
                <a:spcPct val="80000"/>
              </a:lnSpc>
            </a:pPr>
            <a:r>
              <a:rPr lang="en-US" sz="2800"/>
              <a:t>When an element is visited, it calls the visitor operation that corresponds to its class. The element supplies itself as an argument to this operation to let the visitor access its state, if necessary.</a:t>
            </a:r>
          </a:p>
          <a:p>
            <a:pPr>
              <a:lnSpc>
                <a:spcPct val="80000"/>
              </a:lnSpc>
            </a:pPr>
            <a:endParaRPr lang="en-US" sz="2800"/>
          </a:p>
        </p:txBody>
      </p:sp>
      <p:pic>
        <p:nvPicPr>
          <p:cNvPr id="130053" name="Picture 5" descr="sun"/>
          <p:cNvPicPr>
            <a:picLocks noChangeAspect="1" noChangeArrowheads="1"/>
          </p:cNvPicPr>
          <p:nvPr/>
        </p:nvPicPr>
        <p:blipFill>
          <a:blip r:embed="rId2" cstate="print"/>
          <a:srcRect/>
          <a:stretch>
            <a:fillRect/>
          </a:stretch>
        </p:blipFill>
        <p:spPr bwMode="auto">
          <a:xfrm>
            <a:off x="5486400" y="228600"/>
            <a:ext cx="2438400" cy="1646238"/>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solidFill>
                  <a:srgbClr val="00FF00"/>
                </a:solidFill>
              </a:rPr>
              <a:t>Consequences</a:t>
            </a:r>
          </a:p>
        </p:txBody>
      </p:sp>
      <p:sp>
        <p:nvSpPr>
          <p:cNvPr id="131078" name="Rectangle 6"/>
          <p:cNvSpPr>
            <a:spLocks noGrp="1" noChangeArrowheads="1"/>
          </p:cNvSpPr>
          <p:nvPr>
            <p:ph type="body" idx="1"/>
          </p:nvPr>
        </p:nvSpPr>
        <p:spPr>
          <a:xfrm>
            <a:off x="457200" y="1295400"/>
            <a:ext cx="8229600" cy="4530725"/>
          </a:xfrm>
        </p:spPr>
        <p:txBody>
          <a:bodyPr/>
          <a:lstStyle/>
          <a:p>
            <a:pPr marL="609600" indent="-609600">
              <a:lnSpc>
                <a:spcPct val="80000"/>
              </a:lnSpc>
              <a:buFont typeface="Wingdings" pitchFamily="2" charset="2"/>
              <a:buNone/>
            </a:pPr>
            <a:endParaRPr lang="en-US" sz="2800">
              <a:solidFill>
                <a:srgbClr val="00FF00"/>
              </a:solidFill>
              <a:effectLst>
                <a:outerShdw blurRad="38100" dist="38100" dir="2700000" algn="tl">
                  <a:srgbClr val="FFFFFF"/>
                </a:outerShdw>
              </a:effectLst>
            </a:endParaRPr>
          </a:p>
          <a:p>
            <a:pPr marL="609600" indent="-609600">
              <a:lnSpc>
                <a:spcPct val="80000"/>
              </a:lnSpc>
              <a:buFont typeface="Wingdings" pitchFamily="2" charset="2"/>
              <a:buNone/>
            </a:pPr>
            <a:r>
              <a:rPr lang="en-US" sz="2800">
                <a:solidFill>
                  <a:srgbClr val="00FF00"/>
                </a:solidFill>
                <a:effectLst>
                  <a:outerShdw blurRad="38100" dist="38100" dir="2700000" algn="tl">
                    <a:srgbClr val="FFFFFF"/>
                  </a:outerShdw>
                </a:effectLst>
              </a:rPr>
              <a:t>1</a:t>
            </a:r>
            <a:r>
              <a:rPr lang="en-US" sz="2800"/>
              <a:t>.   Visitor makes adding new operations easy!</a:t>
            </a:r>
          </a:p>
          <a:p>
            <a:pPr marL="609600" indent="-609600">
              <a:lnSpc>
                <a:spcPct val="80000"/>
              </a:lnSpc>
              <a:buFont typeface="Wingdings" pitchFamily="2" charset="2"/>
              <a:buNone/>
            </a:pPr>
            <a:r>
              <a:rPr lang="en-US" sz="2800">
                <a:solidFill>
                  <a:srgbClr val="00FF00"/>
                </a:solidFill>
                <a:effectLst>
                  <a:outerShdw blurRad="38100" dist="38100" dir="2700000" algn="tl">
                    <a:srgbClr val="FFFFFF"/>
                  </a:outerShdw>
                </a:effectLst>
              </a:rPr>
              <a:t>2.</a:t>
            </a:r>
            <a:r>
              <a:rPr lang="en-US" sz="2800"/>
              <a:t>   A Visitor gathers related operations and separates unrelated ones, simplifying classes defining elements and algorithms defined by visitors.</a:t>
            </a:r>
          </a:p>
          <a:p>
            <a:pPr marL="609600" indent="-609600">
              <a:lnSpc>
                <a:spcPct val="80000"/>
              </a:lnSpc>
              <a:buFont typeface="Wingdings" pitchFamily="2" charset="2"/>
              <a:buNone/>
            </a:pPr>
            <a:r>
              <a:rPr lang="en-US" sz="2800">
                <a:solidFill>
                  <a:srgbClr val="FF0000"/>
                </a:solidFill>
                <a:effectLst>
                  <a:outerShdw blurRad="38100" dist="38100" dir="2700000" algn="tl">
                    <a:srgbClr val="FFFFFF"/>
                  </a:outerShdw>
                </a:effectLst>
              </a:rPr>
              <a:t>3.</a:t>
            </a:r>
            <a:r>
              <a:rPr lang="en-US" sz="2800"/>
              <a:t>   Adding new ConcreteElement classes is hard.</a:t>
            </a:r>
          </a:p>
          <a:p>
            <a:pPr marL="609600" indent="-609600">
              <a:lnSpc>
                <a:spcPct val="80000"/>
              </a:lnSpc>
              <a:buFont typeface="Wingdings" pitchFamily="2" charset="2"/>
              <a:buNone/>
            </a:pPr>
            <a:r>
              <a:rPr lang="en-US" sz="2800">
                <a:solidFill>
                  <a:srgbClr val="00FF00"/>
                </a:solidFill>
                <a:effectLst>
                  <a:outerShdw blurRad="38100" dist="38100" dir="2700000" algn="tl">
                    <a:srgbClr val="FFFFFF"/>
                  </a:outerShdw>
                </a:effectLst>
              </a:rPr>
              <a:t>4.</a:t>
            </a:r>
            <a:r>
              <a:rPr lang="en-US" sz="2800"/>
              <a:t>   Visitor does not have access restrictions like an iterator does. It can visit objects that don’t have a common parent class, and you can add any type to a visitor interface.</a:t>
            </a:r>
          </a:p>
        </p:txBody>
      </p:sp>
      <p:pic>
        <p:nvPicPr>
          <p:cNvPr id="131080" name="Picture 8" descr="smiley%20happy%20face"/>
          <p:cNvPicPr>
            <a:picLocks noChangeAspect="1" noChangeArrowheads="1"/>
          </p:cNvPicPr>
          <p:nvPr/>
        </p:nvPicPr>
        <p:blipFill>
          <a:blip r:embed="rId2" cstate="print"/>
          <a:srcRect/>
          <a:stretch>
            <a:fillRect/>
          </a:stretch>
        </p:blipFill>
        <p:spPr bwMode="auto">
          <a:xfrm>
            <a:off x="990600" y="2362200"/>
            <a:ext cx="1393825" cy="1477963"/>
          </a:xfrm>
          <a:prstGeom prst="rect">
            <a:avLst/>
          </a:prstGeom>
          <a:noFill/>
        </p:spPr>
      </p:pic>
      <p:pic>
        <p:nvPicPr>
          <p:cNvPr id="131082" name="Picture 10" descr="frown"/>
          <p:cNvPicPr>
            <a:picLocks noChangeAspect="1" noChangeArrowheads="1"/>
          </p:cNvPicPr>
          <p:nvPr/>
        </p:nvPicPr>
        <p:blipFill>
          <a:blip r:embed="rId3" cstate="print"/>
          <a:srcRect/>
          <a:stretch>
            <a:fillRect/>
          </a:stretch>
        </p:blipFill>
        <p:spPr bwMode="auto">
          <a:xfrm>
            <a:off x="6629400" y="2438400"/>
            <a:ext cx="1447800" cy="1320800"/>
          </a:xfrm>
          <a:prstGeom prst="rect">
            <a:avLst/>
          </a:prstGeom>
          <a:noFill/>
        </p:spPr>
      </p:pic>
      <p:sp>
        <p:nvSpPr>
          <p:cNvPr id="131083" name="Text Box 11"/>
          <p:cNvSpPr txBox="1">
            <a:spLocks noChangeArrowheads="1"/>
          </p:cNvSpPr>
          <p:nvPr/>
        </p:nvSpPr>
        <p:spPr bwMode="auto">
          <a:xfrm>
            <a:off x="457200" y="1905000"/>
            <a:ext cx="8305800" cy="822325"/>
          </a:xfrm>
          <a:prstGeom prst="rect">
            <a:avLst/>
          </a:prstGeom>
          <a:noFill/>
          <a:ln w="9525">
            <a:noFill/>
            <a:miter lim="800000"/>
            <a:headEnd/>
            <a:tailEnd/>
          </a:ln>
          <a:effectLst/>
        </p:spPr>
        <p:txBody>
          <a:bodyPr>
            <a:spAutoFit/>
          </a:bodyPr>
          <a:lstStyle/>
          <a:p>
            <a:pPr>
              <a:spcBef>
                <a:spcPct val="50000"/>
              </a:spcBef>
            </a:pPr>
            <a:r>
              <a:rPr lang="en-US" sz="2400">
                <a:solidFill>
                  <a:srgbClr val="00FF00"/>
                </a:solidFill>
              </a:rPr>
              <a:t>5</a:t>
            </a:r>
            <a:r>
              <a:rPr lang="en-US" sz="2400"/>
              <a:t>. Visitors can accumulate state as they visit each element          in the object structure.</a:t>
            </a:r>
          </a:p>
        </p:txBody>
      </p:sp>
      <p:sp>
        <p:nvSpPr>
          <p:cNvPr id="131084" name="Text Box 12"/>
          <p:cNvSpPr txBox="1">
            <a:spLocks noChangeArrowheads="1"/>
          </p:cNvSpPr>
          <p:nvPr/>
        </p:nvSpPr>
        <p:spPr bwMode="auto">
          <a:xfrm>
            <a:off x="533400" y="2438400"/>
            <a:ext cx="8305800" cy="1187450"/>
          </a:xfrm>
          <a:prstGeom prst="rect">
            <a:avLst/>
          </a:prstGeom>
          <a:noFill/>
          <a:ln w="9525">
            <a:noFill/>
            <a:miter lim="800000"/>
            <a:headEnd/>
            <a:tailEnd/>
          </a:ln>
          <a:effectLst/>
        </p:spPr>
        <p:txBody>
          <a:bodyPr>
            <a:spAutoFit/>
          </a:bodyPr>
          <a:lstStyle/>
          <a:p>
            <a:pPr>
              <a:spcBef>
                <a:spcPct val="50000"/>
              </a:spcBef>
            </a:pPr>
            <a:r>
              <a:rPr lang="en-US" sz="2400">
                <a:solidFill>
                  <a:srgbClr val="FF0000"/>
                </a:solidFill>
              </a:rPr>
              <a:t>6</a:t>
            </a:r>
            <a:r>
              <a:rPr lang="en-US" sz="2400"/>
              <a:t>. The Visitor pattern often forces you to provide public  operations that access an element’s internal state, which may compromise encapsulation.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hold" nodeType="withEffect">
                                  <p:stCondLst>
                                    <p:cond delay="0"/>
                                  </p:stCondLst>
                                  <p:childTnLst>
                                    <p:animScale>
                                      <p:cBhvr>
                                        <p:cTn id="6" dur="1000" fill="hold"/>
                                        <p:tgtEl>
                                          <p:spTgt spid="131080"/>
                                        </p:tgtEl>
                                      </p:cBhvr>
                                      <p:by x="300000" y="300000"/>
                                    </p:animScale>
                                  </p:childTnLst>
                                </p:cTn>
                              </p:par>
                              <p:par>
                                <p:cTn id="7" presetID="6" presetClass="emph" presetSubtype="0" autoRev="1" fill="hold" nodeType="withEffect">
                                  <p:stCondLst>
                                    <p:cond delay="0"/>
                                  </p:stCondLst>
                                  <p:childTnLst>
                                    <p:animScale>
                                      <p:cBhvr>
                                        <p:cTn id="8" dur="1000" fill="hold"/>
                                        <p:tgtEl>
                                          <p:spTgt spid="131082"/>
                                        </p:tgtEl>
                                      </p:cBhvr>
                                      <p:by x="300000" y="300000"/>
                                    </p:animScale>
                                  </p:childTnLst>
                                </p:cTn>
                              </p:par>
                            </p:childTnLst>
                          </p:cTn>
                        </p:par>
                        <p:par>
                          <p:cTn id="9" fill="hold">
                            <p:stCondLst>
                              <p:cond delay="2000"/>
                            </p:stCondLst>
                            <p:childTnLst>
                              <p:par>
                                <p:cTn id="10" presetID="64" presetClass="path" presetSubtype="0" accel="50000" decel="50000" fill="hold" nodeType="afterEffect">
                                  <p:stCondLst>
                                    <p:cond delay="0"/>
                                  </p:stCondLst>
                                  <p:childTnLst>
                                    <p:animMotion origin="layout" path="M 0 0  L 0 -0.33295  E" pathEditMode="relative" ptsTypes="">
                                      <p:cBhvr>
                                        <p:cTn id="11" dur="2000" fill="hold"/>
                                        <p:tgtEl>
                                          <p:spTgt spid="131080"/>
                                        </p:tgtEl>
                                        <p:attrNameLst>
                                          <p:attrName>ppt_x</p:attrName>
                                          <p:attrName>ppt_y</p:attrName>
                                        </p:attrNameLst>
                                      </p:cBhvr>
                                    </p:animMotion>
                                  </p:childTnLst>
                                </p:cTn>
                              </p:par>
                              <p:par>
                                <p:cTn id="12" presetID="64" presetClass="path" presetSubtype="0" accel="50000" decel="50000" fill="hold" nodeType="withEffect">
                                  <p:stCondLst>
                                    <p:cond delay="0"/>
                                  </p:stCondLst>
                                  <p:childTnLst>
                                    <p:animMotion origin="layout" path="M 0 0  L 0 -0.33295  E" pathEditMode="relative" ptsTypes="">
                                      <p:cBhvr>
                                        <p:cTn id="13" dur="2000" fill="hold"/>
                                        <p:tgtEl>
                                          <p:spTgt spid="131082"/>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1078">
                                            <p:txEl>
                                              <p:pRg st="1" end="1"/>
                                            </p:txEl>
                                          </p:spTgt>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131082"/>
                                        </p:tgtEl>
                                        <p:attrNameLst>
                                          <p:attrName>style.opacity</p:attrName>
                                        </p:attrNameLst>
                                      </p:cBhvr>
                                      <p:to>
                                        <p:strVal val="0.25"/>
                                      </p:to>
                                    </p:set>
                                    <p:animEffect filter="image" prLst="opacity: 0.25">
                                      <p:cBhvr rctx="IE">
                                        <p:cTn id="20" dur="indefinite"/>
                                        <p:tgtEl>
                                          <p:spTgt spid="131082"/>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xit" presetSubtype="0" fill="hold" nodeType="clickEffect">
                                  <p:stCondLst>
                                    <p:cond delay="0"/>
                                  </p:stCondLst>
                                  <p:childTnLst>
                                    <p:anim calcmode="lin" valueType="num">
                                      <p:cBhvr>
                                        <p:cTn id="24" dur="1000"/>
                                        <p:tgtEl>
                                          <p:spTgt spid="131078">
                                            <p:txEl>
                                              <p:pRg st="1" end="1"/>
                                            </p:txEl>
                                          </p:spTgt>
                                        </p:tgtEl>
                                        <p:attrNameLst>
                                          <p:attrName>ppt_x</p:attrName>
                                        </p:attrNameLst>
                                      </p:cBhvr>
                                      <p:tavLst>
                                        <p:tav tm="0">
                                          <p:val>
                                            <p:strVal val="ppt_x"/>
                                          </p:val>
                                        </p:tav>
                                        <p:tav tm="100000">
                                          <p:val>
                                            <p:strVal val="ppt_x-.2"/>
                                          </p:val>
                                        </p:tav>
                                      </p:tavLst>
                                    </p:anim>
                                    <p:anim calcmode="lin" valueType="num">
                                      <p:cBhvr>
                                        <p:cTn id="25" dur="1000"/>
                                        <p:tgtEl>
                                          <p:spTgt spid="131078">
                                            <p:txEl>
                                              <p:pRg st="1" end="1"/>
                                            </p:txEl>
                                          </p:spTgt>
                                        </p:tgtEl>
                                        <p:attrNameLst>
                                          <p:attrName>ppt_y</p:attrName>
                                        </p:attrNameLst>
                                      </p:cBhvr>
                                      <p:tavLst>
                                        <p:tav tm="0">
                                          <p:val>
                                            <p:strVal val="ppt_y"/>
                                          </p:val>
                                        </p:tav>
                                        <p:tav tm="100000">
                                          <p:val>
                                            <p:strVal val="ppt_y"/>
                                          </p:val>
                                        </p:tav>
                                      </p:tavLst>
                                    </p:anim>
                                    <p:animEffect transition="out" filter="fade">
                                      <p:cBhvr>
                                        <p:cTn id="26" dur="1000"/>
                                        <p:tgtEl>
                                          <p:spTgt spid="131078">
                                            <p:txEl>
                                              <p:pRg st="1" end="1"/>
                                            </p:txEl>
                                          </p:spTgt>
                                        </p:tgtEl>
                                      </p:cBhvr>
                                    </p:animEffect>
                                    <p:set>
                                      <p:cBhvr>
                                        <p:cTn id="27" dur="1" fill="hold">
                                          <p:stCondLst>
                                            <p:cond delay="999"/>
                                          </p:stCondLst>
                                        </p:cTn>
                                        <p:tgtEl>
                                          <p:spTgt spid="131078">
                                            <p:txEl>
                                              <p:pRg st="1" end="1"/>
                                            </p:txEl>
                                          </p:spTgt>
                                        </p:tgtEl>
                                        <p:attrNameLst>
                                          <p:attrName>style.visibility</p:attrName>
                                        </p:attrNameLst>
                                      </p:cBhvr>
                                      <p:to>
                                        <p:strVal val="hidden"/>
                                      </p:to>
                                    </p:set>
                                  </p:childTnLst>
                                </p:cTn>
                              </p:par>
                              <p:par>
                                <p:cTn id="28" presetID="2" presetClass="entr" presetSubtype="4" fill="hold" nodeType="withEffect">
                                  <p:stCondLst>
                                    <p:cond delay="0"/>
                                  </p:stCondLst>
                                  <p:childTnLst>
                                    <p:set>
                                      <p:cBhvr>
                                        <p:cTn id="29" dur="1" fill="hold">
                                          <p:stCondLst>
                                            <p:cond delay="0"/>
                                          </p:stCondLst>
                                        </p:cTn>
                                        <p:tgtEl>
                                          <p:spTgt spid="131078">
                                            <p:txEl>
                                              <p:pRg st="2" end="2"/>
                                            </p:txEl>
                                          </p:spTgt>
                                        </p:tgtEl>
                                        <p:attrNameLst>
                                          <p:attrName>style.visibility</p:attrName>
                                        </p:attrNameLst>
                                      </p:cBhvr>
                                      <p:to>
                                        <p:strVal val="visible"/>
                                      </p:to>
                                    </p:set>
                                    <p:anim calcmode="lin" valueType="num">
                                      <p:cBhvr additive="base">
                                        <p:cTn id="30" dur="500" fill="hold"/>
                                        <p:tgtEl>
                                          <p:spTgt spid="131078">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10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1078">
                                            <p:txEl>
                                              <p:pRg st="3" end="3"/>
                                            </p:txEl>
                                          </p:spTgt>
                                        </p:tgtEl>
                                        <p:attrNameLst>
                                          <p:attrName>style.visibility</p:attrName>
                                        </p:attrNameLst>
                                      </p:cBhvr>
                                      <p:to>
                                        <p:strVal val="visible"/>
                                      </p:to>
                                    </p:set>
                                    <p:anim calcmode="lin" valueType="num">
                                      <p:cBhvr additive="base">
                                        <p:cTn id="36" dur="500" fill="hold"/>
                                        <p:tgtEl>
                                          <p:spTgt spid="131078">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1078">
                                            <p:txEl>
                                              <p:pRg st="3" end="3"/>
                                            </p:txEl>
                                          </p:spTgt>
                                        </p:tgtEl>
                                        <p:attrNameLst>
                                          <p:attrName>ppt_y</p:attrName>
                                        </p:attrNameLst>
                                      </p:cBhvr>
                                      <p:tavLst>
                                        <p:tav tm="0">
                                          <p:val>
                                            <p:strVal val="1+#ppt_h/2"/>
                                          </p:val>
                                        </p:tav>
                                        <p:tav tm="100000">
                                          <p:val>
                                            <p:strVal val="#ppt_y"/>
                                          </p:val>
                                        </p:tav>
                                      </p:tavLst>
                                    </p:anim>
                                  </p:childTnLst>
                                </p:cTn>
                              </p:par>
                              <p:par>
                                <p:cTn id="38" presetID="29" presetClass="exit" presetSubtype="0" fill="hold" nodeType="withEffect">
                                  <p:stCondLst>
                                    <p:cond delay="0"/>
                                  </p:stCondLst>
                                  <p:childTnLst>
                                    <p:anim calcmode="lin" valueType="num">
                                      <p:cBhvr>
                                        <p:cTn id="39" dur="1000"/>
                                        <p:tgtEl>
                                          <p:spTgt spid="131078">
                                            <p:txEl>
                                              <p:pRg st="2" end="2"/>
                                            </p:txEl>
                                          </p:spTgt>
                                        </p:tgtEl>
                                        <p:attrNameLst>
                                          <p:attrName>ppt_x</p:attrName>
                                        </p:attrNameLst>
                                      </p:cBhvr>
                                      <p:tavLst>
                                        <p:tav tm="0">
                                          <p:val>
                                            <p:strVal val="ppt_x"/>
                                          </p:val>
                                        </p:tav>
                                        <p:tav tm="100000">
                                          <p:val>
                                            <p:strVal val="ppt_x-.2"/>
                                          </p:val>
                                        </p:tav>
                                      </p:tavLst>
                                    </p:anim>
                                    <p:anim calcmode="lin" valueType="num">
                                      <p:cBhvr>
                                        <p:cTn id="40" dur="1000"/>
                                        <p:tgtEl>
                                          <p:spTgt spid="131078">
                                            <p:txEl>
                                              <p:pRg st="2" end="2"/>
                                            </p:txEl>
                                          </p:spTgt>
                                        </p:tgtEl>
                                        <p:attrNameLst>
                                          <p:attrName>ppt_y</p:attrName>
                                        </p:attrNameLst>
                                      </p:cBhvr>
                                      <p:tavLst>
                                        <p:tav tm="0">
                                          <p:val>
                                            <p:strVal val="ppt_y"/>
                                          </p:val>
                                        </p:tav>
                                        <p:tav tm="100000">
                                          <p:val>
                                            <p:strVal val="ppt_y"/>
                                          </p:val>
                                        </p:tav>
                                      </p:tavLst>
                                    </p:anim>
                                    <p:animEffect transition="out" filter="fade">
                                      <p:cBhvr>
                                        <p:cTn id="41" dur="1000"/>
                                        <p:tgtEl>
                                          <p:spTgt spid="131078">
                                            <p:txEl>
                                              <p:pRg st="2" end="2"/>
                                            </p:txEl>
                                          </p:spTgt>
                                        </p:tgtEl>
                                      </p:cBhvr>
                                    </p:animEffect>
                                    <p:set>
                                      <p:cBhvr>
                                        <p:cTn id="42" dur="1" fill="hold">
                                          <p:stCondLst>
                                            <p:cond delay="999"/>
                                          </p:stCondLst>
                                        </p:cTn>
                                        <p:tgtEl>
                                          <p:spTgt spid="131078">
                                            <p:txEl>
                                              <p:pRg st="2" end="2"/>
                                            </p:txEl>
                                          </p:spTgt>
                                        </p:tgtEl>
                                        <p:attrNameLst>
                                          <p:attrName>style.visibility</p:attrName>
                                        </p:attrNameLst>
                                      </p:cBhvr>
                                      <p:to>
                                        <p:strVal val="hidden"/>
                                      </p:to>
                                    </p:set>
                                  </p:childTnLst>
                                </p:cTn>
                              </p:par>
                              <p:par>
                                <p:cTn id="43" presetID="9" presetClass="emph" presetSubtype="0" nodeType="withEffect">
                                  <p:stCondLst>
                                    <p:cond delay="0"/>
                                  </p:stCondLst>
                                  <p:childTnLst>
                                    <p:set>
                                      <p:cBhvr rctx="PPT">
                                        <p:cTn id="44" dur="indefinite"/>
                                        <p:tgtEl>
                                          <p:spTgt spid="131080"/>
                                        </p:tgtEl>
                                        <p:attrNameLst>
                                          <p:attrName>style.opacity</p:attrName>
                                        </p:attrNameLst>
                                      </p:cBhvr>
                                      <p:to>
                                        <p:strVal val="0.25"/>
                                      </p:to>
                                    </p:set>
                                    <p:animEffect filter="image" prLst="opacity: 0.25">
                                      <p:cBhvr rctx="IE">
                                        <p:cTn id="45" dur="indefinite"/>
                                        <p:tgtEl>
                                          <p:spTgt spid="131080"/>
                                        </p:tgtEl>
                                      </p:cBhvr>
                                    </p:animEffect>
                                  </p:childTnLst>
                                </p:cTn>
                              </p:par>
                              <p:par>
                                <p:cTn id="46" presetID="9" presetClass="emph" presetSubtype="0" nodeType="withEffect">
                                  <p:stCondLst>
                                    <p:cond delay="0"/>
                                  </p:stCondLst>
                                  <p:childTnLst>
                                    <p:set>
                                      <p:cBhvr rctx="PPT">
                                        <p:cTn id="47" dur="indefinite"/>
                                        <p:tgtEl>
                                          <p:spTgt spid="131082"/>
                                        </p:tgtEl>
                                        <p:attrNameLst>
                                          <p:attrName>style.opacity</p:attrName>
                                        </p:attrNameLst>
                                      </p:cBhvr>
                                      <p:to>
                                        <p:strVal val="1"/>
                                      </p:to>
                                    </p:set>
                                    <p:animEffect filter="image" prLst="opacity: 1">
                                      <p:cBhvr rctx="IE">
                                        <p:cTn id="48" dur="indefinite"/>
                                        <p:tgtEl>
                                          <p:spTgt spid="131082"/>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xit" presetSubtype="0" fill="hold" nodeType="clickEffect">
                                  <p:stCondLst>
                                    <p:cond delay="0"/>
                                  </p:stCondLst>
                                  <p:childTnLst>
                                    <p:anim calcmode="lin" valueType="num">
                                      <p:cBhvr>
                                        <p:cTn id="52" dur="1000"/>
                                        <p:tgtEl>
                                          <p:spTgt spid="131078">
                                            <p:txEl>
                                              <p:pRg st="3" end="3"/>
                                            </p:txEl>
                                          </p:spTgt>
                                        </p:tgtEl>
                                        <p:attrNameLst>
                                          <p:attrName>ppt_x</p:attrName>
                                        </p:attrNameLst>
                                      </p:cBhvr>
                                      <p:tavLst>
                                        <p:tav tm="0">
                                          <p:val>
                                            <p:strVal val="ppt_x"/>
                                          </p:val>
                                        </p:tav>
                                        <p:tav tm="100000">
                                          <p:val>
                                            <p:strVal val="ppt_x-.2"/>
                                          </p:val>
                                        </p:tav>
                                      </p:tavLst>
                                    </p:anim>
                                    <p:anim calcmode="lin" valueType="num">
                                      <p:cBhvr>
                                        <p:cTn id="53" dur="1000"/>
                                        <p:tgtEl>
                                          <p:spTgt spid="131078">
                                            <p:txEl>
                                              <p:pRg st="3" end="3"/>
                                            </p:txEl>
                                          </p:spTgt>
                                        </p:tgtEl>
                                        <p:attrNameLst>
                                          <p:attrName>ppt_y</p:attrName>
                                        </p:attrNameLst>
                                      </p:cBhvr>
                                      <p:tavLst>
                                        <p:tav tm="0">
                                          <p:val>
                                            <p:strVal val="ppt_y"/>
                                          </p:val>
                                        </p:tav>
                                        <p:tav tm="100000">
                                          <p:val>
                                            <p:strVal val="ppt_y"/>
                                          </p:val>
                                        </p:tav>
                                      </p:tavLst>
                                    </p:anim>
                                    <p:animEffect transition="out" filter="fade">
                                      <p:cBhvr>
                                        <p:cTn id="54" dur="1000"/>
                                        <p:tgtEl>
                                          <p:spTgt spid="131078">
                                            <p:txEl>
                                              <p:pRg st="3" end="3"/>
                                            </p:txEl>
                                          </p:spTgt>
                                        </p:tgtEl>
                                      </p:cBhvr>
                                    </p:animEffect>
                                    <p:set>
                                      <p:cBhvr>
                                        <p:cTn id="55" dur="1" fill="hold">
                                          <p:stCondLst>
                                            <p:cond delay="999"/>
                                          </p:stCondLst>
                                        </p:cTn>
                                        <p:tgtEl>
                                          <p:spTgt spid="131078">
                                            <p:txEl>
                                              <p:pRg st="3" end="3"/>
                                            </p:txEl>
                                          </p:spTgt>
                                        </p:tgtEl>
                                        <p:attrNameLst>
                                          <p:attrName>style.visibility</p:attrName>
                                        </p:attrNameLst>
                                      </p:cBhvr>
                                      <p:to>
                                        <p:strVal val="hidden"/>
                                      </p:to>
                                    </p:set>
                                  </p:childTnLst>
                                </p:cTn>
                              </p:par>
                              <p:par>
                                <p:cTn id="56" presetID="2" presetClass="entr" presetSubtype="4" fill="hold" nodeType="withEffect">
                                  <p:stCondLst>
                                    <p:cond delay="0"/>
                                  </p:stCondLst>
                                  <p:childTnLst>
                                    <p:set>
                                      <p:cBhvr>
                                        <p:cTn id="57" dur="1" fill="hold">
                                          <p:stCondLst>
                                            <p:cond delay="0"/>
                                          </p:stCondLst>
                                        </p:cTn>
                                        <p:tgtEl>
                                          <p:spTgt spid="131078">
                                            <p:txEl>
                                              <p:pRg st="4" end="4"/>
                                            </p:txEl>
                                          </p:spTgt>
                                        </p:tgtEl>
                                        <p:attrNameLst>
                                          <p:attrName>style.visibility</p:attrName>
                                        </p:attrNameLst>
                                      </p:cBhvr>
                                      <p:to>
                                        <p:strVal val="visible"/>
                                      </p:to>
                                    </p:set>
                                    <p:anim calcmode="lin" valueType="num">
                                      <p:cBhvr additive="base">
                                        <p:cTn id="58" dur="500" fill="hold"/>
                                        <p:tgtEl>
                                          <p:spTgt spid="131078">
                                            <p:txEl>
                                              <p:pRg st="4" end="4"/>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31078">
                                            <p:txEl>
                                              <p:pRg st="4" end="4"/>
                                            </p:txEl>
                                          </p:spTgt>
                                        </p:tgtEl>
                                        <p:attrNameLst>
                                          <p:attrName>ppt_y</p:attrName>
                                        </p:attrNameLst>
                                      </p:cBhvr>
                                      <p:tavLst>
                                        <p:tav tm="0">
                                          <p:val>
                                            <p:strVal val="1+#ppt_h/2"/>
                                          </p:val>
                                        </p:tav>
                                        <p:tav tm="100000">
                                          <p:val>
                                            <p:strVal val="#ppt_y"/>
                                          </p:val>
                                        </p:tav>
                                      </p:tavLst>
                                    </p:anim>
                                  </p:childTnLst>
                                </p:cTn>
                              </p:par>
                              <p:par>
                                <p:cTn id="60" presetID="9" presetClass="emph" presetSubtype="0" nodeType="withEffect">
                                  <p:stCondLst>
                                    <p:cond delay="0"/>
                                  </p:stCondLst>
                                  <p:childTnLst>
                                    <p:set>
                                      <p:cBhvr rctx="PPT">
                                        <p:cTn id="61" dur="indefinite"/>
                                        <p:tgtEl>
                                          <p:spTgt spid="131080"/>
                                        </p:tgtEl>
                                        <p:attrNameLst>
                                          <p:attrName>style.opacity</p:attrName>
                                        </p:attrNameLst>
                                      </p:cBhvr>
                                      <p:to>
                                        <p:strVal val="1"/>
                                      </p:to>
                                    </p:set>
                                    <p:animEffect filter="image" prLst="opacity: 1">
                                      <p:cBhvr rctx="IE">
                                        <p:cTn id="62" dur="indefinite"/>
                                        <p:tgtEl>
                                          <p:spTgt spid="131080"/>
                                        </p:tgtEl>
                                      </p:cBhvr>
                                    </p:animEffect>
                                  </p:childTnLst>
                                </p:cTn>
                              </p:par>
                              <p:par>
                                <p:cTn id="63" presetID="9" presetClass="emph" presetSubtype="0" nodeType="withEffect">
                                  <p:stCondLst>
                                    <p:cond delay="0"/>
                                  </p:stCondLst>
                                  <p:childTnLst>
                                    <p:set>
                                      <p:cBhvr rctx="PPT">
                                        <p:cTn id="64" dur="indefinite"/>
                                        <p:tgtEl>
                                          <p:spTgt spid="131082"/>
                                        </p:tgtEl>
                                        <p:attrNameLst>
                                          <p:attrName>style.opacity</p:attrName>
                                        </p:attrNameLst>
                                      </p:cBhvr>
                                      <p:to>
                                        <p:strVal val="0.25"/>
                                      </p:to>
                                    </p:set>
                                    <p:animEffect filter="image" prLst="opacity: 0.25">
                                      <p:cBhvr rctx="IE">
                                        <p:cTn id="65" dur="indefinite"/>
                                        <p:tgtEl>
                                          <p:spTgt spid="131082"/>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xit" presetSubtype="0" fill="hold" nodeType="clickEffect">
                                  <p:stCondLst>
                                    <p:cond delay="0"/>
                                  </p:stCondLst>
                                  <p:childTnLst>
                                    <p:anim calcmode="lin" valueType="num">
                                      <p:cBhvr>
                                        <p:cTn id="69" dur="1000"/>
                                        <p:tgtEl>
                                          <p:spTgt spid="131078">
                                            <p:txEl>
                                              <p:pRg st="4" end="4"/>
                                            </p:txEl>
                                          </p:spTgt>
                                        </p:tgtEl>
                                        <p:attrNameLst>
                                          <p:attrName>ppt_x</p:attrName>
                                        </p:attrNameLst>
                                      </p:cBhvr>
                                      <p:tavLst>
                                        <p:tav tm="0">
                                          <p:val>
                                            <p:strVal val="ppt_x"/>
                                          </p:val>
                                        </p:tav>
                                        <p:tav tm="100000">
                                          <p:val>
                                            <p:strVal val="ppt_x-.2"/>
                                          </p:val>
                                        </p:tav>
                                      </p:tavLst>
                                    </p:anim>
                                    <p:anim calcmode="lin" valueType="num">
                                      <p:cBhvr>
                                        <p:cTn id="70" dur="1000"/>
                                        <p:tgtEl>
                                          <p:spTgt spid="131078">
                                            <p:txEl>
                                              <p:pRg st="4" end="4"/>
                                            </p:txEl>
                                          </p:spTgt>
                                        </p:tgtEl>
                                        <p:attrNameLst>
                                          <p:attrName>ppt_y</p:attrName>
                                        </p:attrNameLst>
                                      </p:cBhvr>
                                      <p:tavLst>
                                        <p:tav tm="0">
                                          <p:val>
                                            <p:strVal val="ppt_y"/>
                                          </p:val>
                                        </p:tav>
                                        <p:tav tm="100000">
                                          <p:val>
                                            <p:strVal val="ppt_y"/>
                                          </p:val>
                                        </p:tav>
                                      </p:tavLst>
                                    </p:anim>
                                    <p:animEffect transition="out" filter="fade">
                                      <p:cBhvr>
                                        <p:cTn id="71" dur="1000"/>
                                        <p:tgtEl>
                                          <p:spTgt spid="131078">
                                            <p:txEl>
                                              <p:pRg st="4" end="4"/>
                                            </p:txEl>
                                          </p:spTgt>
                                        </p:tgtEl>
                                      </p:cBhvr>
                                    </p:animEffect>
                                    <p:set>
                                      <p:cBhvr>
                                        <p:cTn id="72" dur="1" fill="hold">
                                          <p:stCondLst>
                                            <p:cond delay="999"/>
                                          </p:stCondLst>
                                        </p:cTn>
                                        <p:tgtEl>
                                          <p:spTgt spid="131078">
                                            <p:txEl>
                                              <p:pRg st="4" end="4"/>
                                            </p:txEl>
                                          </p:spTgt>
                                        </p:tgtEl>
                                        <p:attrNameLst>
                                          <p:attrName>style.visibility</p:attrName>
                                        </p:attrNameLst>
                                      </p:cBhvr>
                                      <p:to>
                                        <p:strVal val="hidden"/>
                                      </p:to>
                                    </p:set>
                                  </p:childTnLst>
                                </p:cTn>
                              </p:par>
                              <p:par>
                                <p:cTn id="73" presetID="2" presetClass="entr" presetSubtype="4" fill="hold" grpId="0" nodeType="withEffect">
                                  <p:stCondLst>
                                    <p:cond delay="0"/>
                                  </p:stCondLst>
                                  <p:childTnLst>
                                    <p:set>
                                      <p:cBhvr>
                                        <p:cTn id="74" dur="1" fill="hold">
                                          <p:stCondLst>
                                            <p:cond delay="0"/>
                                          </p:stCondLst>
                                        </p:cTn>
                                        <p:tgtEl>
                                          <p:spTgt spid="131083"/>
                                        </p:tgtEl>
                                        <p:attrNameLst>
                                          <p:attrName>style.visibility</p:attrName>
                                        </p:attrNameLst>
                                      </p:cBhvr>
                                      <p:to>
                                        <p:strVal val="visible"/>
                                      </p:to>
                                    </p:set>
                                    <p:anim calcmode="lin" valueType="num">
                                      <p:cBhvr additive="base">
                                        <p:cTn id="75" dur="500" fill="hold"/>
                                        <p:tgtEl>
                                          <p:spTgt spid="131083"/>
                                        </p:tgtEl>
                                        <p:attrNameLst>
                                          <p:attrName>ppt_x</p:attrName>
                                        </p:attrNameLst>
                                      </p:cBhvr>
                                      <p:tavLst>
                                        <p:tav tm="0">
                                          <p:val>
                                            <p:strVal val="#ppt_x"/>
                                          </p:val>
                                        </p:tav>
                                        <p:tav tm="100000">
                                          <p:val>
                                            <p:strVal val="#ppt_x"/>
                                          </p:val>
                                        </p:tav>
                                      </p:tavLst>
                                    </p:anim>
                                    <p:anim calcmode="lin" valueType="num">
                                      <p:cBhvr additive="base">
                                        <p:cTn id="76" dur="500" fill="hold"/>
                                        <p:tgtEl>
                                          <p:spTgt spid="13108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31084"/>
                                        </p:tgtEl>
                                        <p:attrNameLst>
                                          <p:attrName>style.visibility</p:attrName>
                                        </p:attrNameLst>
                                      </p:cBhvr>
                                      <p:to>
                                        <p:strVal val="visible"/>
                                      </p:to>
                                    </p:set>
                                    <p:anim calcmode="lin" valueType="num">
                                      <p:cBhvr additive="base">
                                        <p:cTn id="81" dur="500" fill="hold"/>
                                        <p:tgtEl>
                                          <p:spTgt spid="131084"/>
                                        </p:tgtEl>
                                        <p:attrNameLst>
                                          <p:attrName>ppt_x</p:attrName>
                                        </p:attrNameLst>
                                      </p:cBhvr>
                                      <p:tavLst>
                                        <p:tav tm="0">
                                          <p:val>
                                            <p:strVal val="#ppt_x"/>
                                          </p:val>
                                        </p:tav>
                                        <p:tav tm="100000">
                                          <p:val>
                                            <p:strVal val="#ppt_x"/>
                                          </p:val>
                                        </p:tav>
                                      </p:tavLst>
                                    </p:anim>
                                    <p:anim calcmode="lin" valueType="num">
                                      <p:cBhvr additive="base">
                                        <p:cTn id="82" dur="500" fill="hold"/>
                                        <p:tgtEl>
                                          <p:spTgt spid="131084"/>
                                        </p:tgtEl>
                                        <p:attrNameLst>
                                          <p:attrName>ppt_y</p:attrName>
                                        </p:attrNameLst>
                                      </p:cBhvr>
                                      <p:tavLst>
                                        <p:tav tm="0">
                                          <p:val>
                                            <p:strVal val="1+#ppt_h/2"/>
                                          </p:val>
                                        </p:tav>
                                        <p:tav tm="100000">
                                          <p:val>
                                            <p:strVal val="#ppt_y"/>
                                          </p:val>
                                        </p:tav>
                                      </p:tavLst>
                                    </p:anim>
                                  </p:childTnLst>
                                </p:cTn>
                              </p:par>
                              <p:par>
                                <p:cTn id="83" presetID="29" presetClass="exit" presetSubtype="0" fill="hold" grpId="1" nodeType="withEffect">
                                  <p:stCondLst>
                                    <p:cond delay="0"/>
                                  </p:stCondLst>
                                  <p:childTnLst>
                                    <p:anim calcmode="lin" valueType="num">
                                      <p:cBhvr>
                                        <p:cTn id="84" dur="1000"/>
                                        <p:tgtEl>
                                          <p:spTgt spid="131083"/>
                                        </p:tgtEl>
                                        <p:attrNameLst>
                                          <p:attrName>ppt_x</p:attrName>
                                        </p:attrNameLst>
                                      </p:cBhvr>
                                      <p:tavLst>
                                        <p:tav tm="0">
                                          <p:val>
                                            <p:strVal val="ppt_x"/>
                                          </p:val>
                                        </p:tav>
                                        <p:tav tm="100000">
                                          <p:val>
                                            <p:strVal val="ppt_x-.2"/>
                                          </p:val>
                                        </p:tav>
                                      </p:tavLst>
                                    </p:anim>
                                    <p:anim calcmode="lin" valueType="num">
                                      <p:cBhvr>
                                        <p:cTn id="85" dur="1000"/>
                                        <p:tgtEl>
                                          <p:spTgt spid="131083"/>
                                        </p:tgtEl>
                                        <p:attrNameLst>
                                          <p:attrName>ppt_y</p:attrName>
                                        </p:attrNameLst>
                                      </p:cBhvr>
                                      <p:tavLst>
                                        <p:tav tm="0">
                                          <p:val>
                                            <p:strVal val="ppt_y"/>
                                          </p:val>
                                        </p:tav>
                                        <p:tav tm="100000">
                                          <p:val>
                                            <p:strVal val="ppt_y"/>
                                          </p:val>
                                        </p:tav>
                                      </p:tavLst>
                                    </p:anim>
                                    <p:animEffect transition="out" filter="fade">
                                      <p:cBhvr>
                                        <p:cTn id="86" dur="1000"/>
                                        <p:tgtEl>
                                          <p:spTgt spid="131083"/>
                                        </p:tgtEl>
                                      </p:cBhvr>
                                    </p:animEffect>
                                    <p:set>
                                      <p:cBhvr>
                                        <p:cTn id="87" dur="1" fill="hold">
                                          <p:stCondLst>
                                            <p:cond delay="999"/>
                                          </p:stCondLst>
                                        </p:cTn>
                                        <p:tgtEl>
                                          <p:spTgt spid="131083"/>
                                        </p:tgtEl>
                                        <p:attrNameLst>
                                          <p:attrName>style.visibility</p:attrName>
                                        </p:attrNameLst>
                                      </p:cBhvr>
                                      <p:to>
                                        <p:strVal val="hidden"/>
                                      </p:to>
                                    </p:set>
                                  </p:childTnLst>
                                </p:cTn>
                              </p:par>
                              <p:par>
                                <p:cTn id="88" presetID="9" presetClass="emph" presetSubtype="0" nodeType="withEffect">
                                  <p:stCondLst>
                                    <p:cond delay="0"/>
                                  </p:stCondLst>
                                  <p:childTnLst>
                                    <p:set>
                                      <p:cBhvr rctx="PPT">
                                        <p:cTn id="89" dur="indefinite"/>
                                        <p:tgtEl>
                                          <p:spTgt spid="131080"/>
                                        </p:tgtEl>
                                        <p:attrNameLst>
                                          <p:attrName>style.opacity</p:attrName>
                                        </p:attrNameLst>
                                      </p:cBhvr>
                                      <p:to>
                                        <p:strVal val="0.25"/>
                                      </p:to>
                                    </p:set>
                                    <p:animEffect filter="image" prLst="opacity: 0.25">
                                      <p:cBhvr rctx="IE">
                                        <p:cTn id="90" dur="indefinite"/>
                                        <p:tgtEl>
                                          <p:spTgt spid="131080"/>
                                        </p:tgtEl>
                                      </p:cBhvr>
                                    </p:animEffect>
                                  </p:childTnLst>
                                </p:cTn>
                              </p:par>
                              <p:par>
                                <p:cTn id="91" presetID="9" presetClass="emph" presetSubtype="0" nodeType="withEffect">
                                  <p:stCondLst>
                                    <p:cond delay="0"/>
                                  </p:stCondLst>
                                  <p:childTnLst>
                                    <p:set>
                                      <p:cBhvr rctx="PPT">
                                        <p:cTn id="92" dur="indefinite"/>
                                        <p:tgtEl>
                                          <p:spTgt spid="131082"/>
                                        </p:tgtEl>
                                        <p:attrNameLst>
                                          <p:attrName>style.opacity</p:attrName>
                                        </p:attrNameLst>
                                      </p:cBhvr>
                                      <p:to>
                                        <p:strVal val="1"/>
                                      </p:to>
                                    </p:set>
                                    <p:animEffect filter="image" prLst="opacity: 1">
                                      <p:cBhvr rctx="IE">
                                        <p:cTn id="93" dur="indefinite"/>
                                        <p:tgtEl>
                                          <p:spTgt spid="13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3" grpId="0"/>
      <p:bldP spid="131083" grpId="1"/>
      <p:bldP spid="13108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solidFill>
                  <a:srgbClr val="00FF00"/>
                </a:solidFill>
              </a:rPr>
              <a:t>The Visitor Pattern EXISTS!</a:t>
            </a:r>
          </a:p>
        </p:txBody>
      </p:sp>
      <p:sp>
        <p:nvSpPr>
          <p:cNvPr id="110595" name="Rectangle 3"/>
          <p:cNvSpPr>
            <a:spLocks noGrp="1" noChangeArrowheads="1"/>
          </p:cNvSpPr>
          <p:nvPr>
            <p:ph type="body" idx="1"/>
          </p:nvPr>
        </p:nvSpPr>
        <p:spPr>
          <a:xfrm>
            <a:off x="533400" y="1676400"/>
            <a:ext cx="8229600" cy="4530725"/>
          </a:xfrm>
        </p:spPr>
        <p:txBody>
          <a:bodyPr/>
          <a:lstStyle/>
          <a:p>
            <a:endParaRPr lang="en-US"/>
          </a:p>
          <a:p>
            <a:r>
              <a:rPr lang="en-US"/>
              <a:t>And its </a:t>
            </a:r>
            <a:r>
              <a:rPr lang="en-US" b="1">
                <a:solidFill>
                  <a:srgbClr val="FF0000"/>
                </a:solidFill>
                <a:effectLst>
                  <a:outerShdw blurRad="38100" dist="38100" dir="2700000" algn="tl">
                    <a:srgbClr val="FFFFFF"/>
                  </a:outerShdw>
                </a:effectLst>
              </a:rPr>
              <a:t>INTENT</a:t>
            </a:r>
            <a:r>
              <a:rPr lang="en-US"/>
              <a:t> is to represent an operation to be performed on the elements of an object structure. </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solidFill>
                  <a:srgbClr val="00FF00"/>
                </a:solidFill>
              </a:rPr>
              <a:t>Technical Details</a:t>
            </a:r>
          </a:p>
        </p:txBody>
      </p:sp>
      <p:sp>
        <p:nvSpPr>
          <p:cNvPr id="133123" name="Rectangle 3"/>
          <p:cNvSpPr>
            <a:spLocks noGrp="1" noChangeArrowheads="1"/>
          </p:cNvSpPr>
          <p:nvPr>
            <p:ph type="body" idx="1"/>
          </p:nvPr>
        </p:nvSpPr>
        <p:spPr/>
        <p:txBody>
          <a:bodyPr/>
          <a:lstStyle/>
          <a:p>
            <a:r>
              <a:rPr lang="en-US" b="1"/>
              <a:t>Double Dispatch – </a:t>
            </a:r>
            <a:r>
              <a:rPr lang="en-US"/>
              <a:t>Visitor uses this to let us add operations to classes without changing them. Not all programming languages support it directly (like C++).</a:t>
            </a:r>
          </a:p>
          <a:p>
            <a:endParaRPr lang="en-US"/>
          </a:p>
          <a:p>
            <a:r>
              <a:rPr lang="en-US"/>
              <a:t>It means that operations get executed depending on the kind of request and types of </a:t>
            </a:r>
            <a:r>
              <a:rPr lang="en-US" b="1" i="1"/>
              <a:t>two</a:t>
            </a:r>
            <a:r>
              <a:rPr lang="en-US"/>
              <a:t> receivers, NOT one.</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solidFill>
                  <a:srgbClr val="00FF00"/>
                </a:solidFill>
              </a:rPr>
              <a:t>Usage</a:t>
            </a:r>
          </a:p>
        </p:txBody>
      </p:sp>
      <p:sp>
        <p:nvSpPr>
          <p:cNvPr id="138243" name="Rectangle 3"/>
          <p:cNvSpPr>
            <a:spLocks noGrp="1" noChangeArrowheads="1"/>
          </p:cNvSpPr>
          <p:nvPr>
            <p:ph type="body" idx="1"/>
          </p:nvPr>
        </p:nvSpPr>
        <p:spPr/>
        <p:txBody>
          <a:bodyPr/>
          <a:lstStyle/>
          <a:p>
            <a:pPr>
              <a:lnSpc>
                <a:spcPct val="90000"/>
              </a:lnSpc>
            </a:pPr>
            <a:r>
              <a:rPr lang="en-US"/>
              <a:t>Visitor is not used often, at least according to </a:t>
            </a:r>
            <a:r>
              <a:rPr lang="en-US">
                <a:hlinkClick r:id="rId2"/>
              </a:rPr>
              <a:t>www.dofactory.com</a:t>
            </a:r>
            <a:r>
              <a:rPr lang="en-US"/>
              <a:t> and www.nice.sourceforge.net/visitor.html</a:t>
            </a:r>
          </a:p>
          <a:p>
            <a:pPr>
              <a:lnSpc>
                <a:spcPct val="90000"/>
              </a:lnSpc>
            </a:pPr>
            <a:endParaRPr lang="en-US"/>
          </a:p>
          <a:p>
            <a:pPr>
              <a:lnSpc>
                <a:spcPct val="90000"/>
              </a:lnSpc>
            </a:pPr>
            <a:r>
              <a:rPr lang="en-US"/>
              <a:t>The Second site considers it totally useless.</a:t>
            </a:r>
          </a:p>
          <a:p>
            <a:pPr>
              <a:lnSpc>
                <a:spcPct val="90000"/>
              </a:lnSpc>
            </a:pPr>
            <a:endParaRPr lang="en-US"/>
          </a:p>
          <a:p>
            <a:pPr>
              <a:lnSpc>
                <a:spcPct val="90000"/>
              </a:lnSpc>
            </a:pPr>
            <a:r>
              <a:rPr lang="en-US"/>
              <a:t>But don’t let that discourage you, because it’s a cool pattern.</a:t>
            </a:r>
          </a:p>
          <a:p>
            <a:pPr>
              <a:lnSpc>
                <a:spcPct val="90000"/>
              </a:lnSpc>
            </a:pPr>
            <a:endParaRPr lang="en-US"/>
          </a:p>
          <a:p>
            <a:pPr>
              <a:lnSpc>
                <a:spcPct val="90000"/>
              </a:lnSpc>
              <a:buFont typeface="Wingdings" pitchFamily="2" charset="2"/>
              <a:buNone/>
            </a:pP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nodeType="clickEffect">
                                  <p:stCondLst>
                                    <p:cond delay="0"/>
                                  </p:stCondLst>
                                  <p:childTnLst>
                                    <p:set>
                                      <p:cBhvr>
                                        <p:cTn id="14" dur="1" fill="hold">
                                          <p:stCondLst>
                                            <p:cond delay="0"/>
                                          </p:stCondLst>
                                        </p:cTn>
                                        <p:tgtEl>
                                          <p:spTgt spid="138243">
                                            <p:txEl>
                                              <p:pRg st="4" end="4"/>
                                            </p:txEl>
                                          </p:spTgt>
                                        </p:tgtEl>
                                        <p:attrNameLst>
                                          <p:attrName>style.visibility</p:attrName>
                                        </p:attrNameLst>
                                      </p:cBhvr>
                                      <p:to>
                                        <p:strVal val="visible"/>
                                      </p:to>
                                    </p:set>
                                    <p:animEffect transition="in" filter="fade">
                                      <p:cBhvr>
                                        <p:cTn id="15" dur="1000"/>
                                        <p:tgtEl>
                                          <p:spTgt spid="138243">
                                            <p:txEl>
                                              <p:pRg st="4" end="4"/>
                                            </p:txEl>
                                          </p:spTgt>
                                        </p:tgtEl>
                                      </p:cBhvr>
                                    </p:animEffect>
                                    <p:anim calcmode="lin" valueType="num">
                                      <p:cBhvr>
                                        <p:cTn id="16" dur="1000" fill="hold"/>
                                        <p:tgtEl>
                                          <p:spTgt spid="138243">
                                            <p:txEl>
                                              <p:pRg st="4" end="4"/>
                                            </p:txEl>
                                          </p:spTgt>
                                        </p:tgtEl>
                                        <p:attrNameLst>
                                          <p:attrName>style.rotation</p:attrName>
                                        </p:attrNameLst>
                                      </p:cBhvr>
                                      <p:tavLst>
                                        <p:tav tm="0">
                                          <p:val>
                                            <p:fltVal val="720"/>
                                          </p:val>
                                        </p:tav>
                                        <p:tav tm="100000">
                                          <p:val>
                                            <p:fltVal val="0"/>
                                          </p:val>
                                        </p:tav>
                                      </p:tavLst>
                                    </p:anim>
                                    <p:anim calcmode="lin" valueType="num">
                                      <p:cBhvr>
                                        <p:cTn id="17" dur="1000" fill="hold"/>
                                        <p:tgtEl>
                                          <p:spTgt spid="138243">
                                            <p:txEl>
                                              <p:pRg st="4" end="4"/>
                                            </p:txEl>
                                          </p:spTgt>
                                        </p:tgtEl>
                                        <p:attrNameLst>
                                          <p:attrName>ppt_h</p:attrName>
                                        </p:attrNameLst>
                                      </p:cBhvr>
                                      <p:tavLst>
                                        <p:tav tm="0">
                                          <p:val>
                                            <p:fltVal val="0"/>
                                          </p:val>
                                        </p:tav>
                                        <p:tav tm="100000">
                                          <p:val>
                                            <p:strVal val="#ppt_h"/>
                                          </p:val>
                                        </p:tav>
                                      </p:tavLst>
                                    </p:anim>
                                    <p:anim calcmode="lin" valueType="num">
                                      <p:cBhvr>
                                        <p:cTn id="18" dur="1000" fill="hold"/>
                                        <p:tgtEl>
                                          <p:spTgt spid="138243">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l"/>
            <a:r>
              <a:rPr lang="en-US">
                <a:solidFill>
                  <a:srgbClr val="00FF00"/>
                </a:solidFill>
              </a:rPr>
              <a:t>Is the Visitor right for you?</a:t>
            </a:r>
          </a:p>
        </p:txBody>
      </p:sp>
      <p:sp>
        <p:nvSpPr>
          <p:cNvPr id="149507" name="Rectangle 3"/>
          <p:cNvSpPr>
            <a:spLocks noGrp="1" noChangeArrowheads="1"/>
          </p:cNvSpPr>
          <p:nvPr>
            <p:ph type="body" idx="1"/>
          </p:nvPr>
        </p:nvSpPr>
        <p:spPr/>
        <p:txBody>
          <a:bodyPr/>
          <a:lstStyle/>
          <a:p>
            <a:endParaRPr lang="en-US" sz="100"/>
          </a:p>
          <a:p>
            <a:endParaRPr lang="en-US" sz="100"/>
          </a:p>
          <a:p>
            <a:endParaRPr lang="en-US" sz="100"/>
          </a:p>
          <a:p>
            <a:endParaRPr lang="en-US" sz="100"/>
          </a:p>
          <a:p>
            <a:endParaRPr lang="en-US" sz="100"/>
          </a:p>
          <a:p>
            <a:endParaRPr lang="en-US" sz="100"/>
          </a:p>
          <a:p>
            <a:endParaRPr lang="en-US" sz="100"/>
          </a:p>
          <a:p>
            <a:endParaRPr lang="en-US" sz="100"/>
          </a:p>
          <a:p>
            <a:endParaRPr lang="en-US" sz="100"/>
          </a:p>
          <a:p>
            <a:endParaRPr lang="en-US" sz="100"/>
          </a:p>
          <a:p>
            <a:pPr>
              <a:buFont typeface="Wingdings" pitchFamily="2" charset="2"/>
              <a:buNone/>
            </a:pPr>
            <a:endParaRPr lang="en-US" sz="100"/>
          </a:p>
          <a:p>
            <a:pPr>
              <a:buFont typeface="Wingdings" pitchFamily="2" charset="2"/>
              <a:buNone/>
            </a:pPr>
            <a:endParaRPr lang="en-US" sz="100"/>
          </a:p>
          <a:p>
            <a:endParaRPr lang="en-US" sz="100"/>
          </a:p>
          <a:p>
            <a:r>
              <a:rPr lang="en-US"/>
              <a:t>The Visitor pattern isn’t </a:t>
            </a:r>
          </a:p>
          <a:p>
            <a:pPr>
              <a:buFont typeface="Wingdings" pitchFamily="2" charset="2"/>
              <a:buNone/>
            </a:pPr>
            <a:r>
              <a:rPr lang="en-US"/>
              <a:t>   for everyone. Consult </a:t>
            </a:r>
          </a:p>
          <a:p>
            <a:pPr>
              <a:buFont typeface="Wingdings" pitchFamily="2" charset="2"/>
              <a:buNone/>
            </a:pPr>
            <a:r>
              <a:rPr lang="en-US"/>
              <a:t>   your textbook to find out </a:t>
            </a:r>
          </a:p>
          <a:p>
            <a:pPr>
              <a:buFont typeface="Wingdings" pitchFamily="2" charset="2"/>
              <a:buNone/>
            </a:pPr>
            <a:r>
              <a:rPr lang="en-US"/>
              <a:t>   if it’s the pattern that </a:t>
            </a:r>
          </a:p>
          <a:p>
            <a:pPr>
              <a:buFont typeface="Wingdings" pitchFamily="2" charset="2"/>
              <a:buNone/>
            </a:pPr>
            <a:r>
              <a:rPr lang="en-US"/>
              <a:t>   you’re looking for.</a:t>
            </a:r>
          </a:p>
          <a:p>
            <a:pPr>
              <a:buFont typeface="Wingdings" pitchFamily="2" charset="2"/>
              <a:buNone/>
            </a:pPr>
            <a:endParaRPr lang="en-US"/>
          </a:p>
          <a:p>
            <a:pPr>
              <a:buFont typeface="Wingdings" pitchFamily="2" charset="2"/>
              <a:buNone/>
            </a:pPr>
            <a:endParaRPr lang="en-US"/>
          </a:p>
          <a:p>
            <a:pPr lvl="4"/>
            <a:endParaRPr lang="en-US"/>
          </a:p>
          <a:p>
            <a:pPr>
              <a:buFont typeface="Wingdings" pitchFamily="2" charset="2"/>
              <a:buNone/>
            </a:pPr>
            <a:endParaRPr lang="en-US"/>
          </a:p>
        </p:txBody>
      </p:sp>
      <p:pic>
        <p:nvPicPr>
          <p:cNvPr id="149525" name="Picture 21"/>
          <p:cNvPicPr>
            <a:picLocks noChangeAspect="1" noChangeArrowheads="1"/>
          </p:cNvPicPr>
          <p:nvPr/>
        </p:nvPicPr>
        <p:blipFill>
          <a:blip r:embed="rId2" cstate="print"/>
          <a:srcRect/>
          <a:stretch>
            <a:fillRect/>
          </a:stretch>
        </p:blipFill>
        <p:spPr bwMode="auto">
          <a:xfrm>
            <a:off x="5638800" y="2057400"/>
            <a:ext cx="3043238" cy="3008313"/>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9507">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7">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7">
                                            <p:txEl>
                                              <p:pRg st="16" end="1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50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solidFill>
                  <a:srgbClr val="00FF00"/>
                </a:solidFill>
              </a:rPr>
              <a:t>Things to Ask Yourself</a:t>
            </a:r>
          </a:p>
        </p:txBody>
      </p:sp>
      <p:sp>
        <p:nvSpPr>
          <p:cNvPr id="150531" name="Rectangle 3"/>
          <p:cNvSpPr>
            <a:spLocks noGrp="1" noChangeArrowheads="1"/>
          </p:cNvSpPr>
          <p:nvPr>
            <p:ph type="body" idx="1"/>
          </p:nvPr>
        </p:nvSpPr>
        <p:spPr/>
        <p:txBody>
          <a:bodyPr/>
          <a:lstStyle/>
          <a:p>
            <a:r>
              <a:rPr lang="en-US"/>
              <a:t>Is the class hierarchy I’m visiting stable? Or will it be changing like crazy?</a:t>
            </a:r>
          </a:p>
          <a:p>
            <a:pPr>
              <a:buFont typeface="Wingdings" pitchFamily="2" charset="2"/>
              <a:buNone/>
            </a:pPr>
            <a:endParaRPr lang="en-US"/>
          </a:p>
          <a:p>
            <a:pPr>
              <a:buFont typeface="Wingdings" pitchFamily="2" charset="2"/>
              <a:buNone/>
            </a:pPr>
            <a:r>
              <a:rPr lang="en-US"/>
              <a:t>	“Adding a new kind of Node may force us to change all the classes in the Visitor hierarchy just to add a corresponding visit operation.”</a:t>
            </a:r>
          </a:p>
        </p:txBody>
      </p:sp>
      <p:sp>
        <p:nvSpPr>
          <p:cNvPr id="150532" name="Rectangle 4"/>
          <p:cNvSpPr>
            <a:spLocks noChangeArrowheads="1"/>
          </p:cNvSpPr>
          <p:nvPr/>
        </p:nvSpPr>
        <p:spPr bwMode="auto">
          <a:xfrm>
            <a:off x="457200" y="1600200"/>
            <a:ext cx="8229600" cy="4530725"/>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5000"/>
              <a:buFont typeface="Wingdings" pitchFamily="2" charset="2"/>
              <a:buChar char="l"/>
            </a:pPr>
            <a:r>
              <a:rPr lang="en-US" sz="3200">
                <a:effectLst>
                  <a:outerShdw blurRad="38100" dist="38100" dir="2700000" algn="tl">
                    <a:srgbClr val="010199"/>
                  </a:outerShdw>
                </a:effectLst>
              </a:rPr>
              <a:t>Will the circular dependency between Visitor and Node class hierarchies bother you?</a:t>
            </a:r>
          </a:p>
          <a:p>
            <a:pPr marL="342900" indent="-342900" eaLnBrk="1" hangingPunct="1">
              <a:spcBef>
                <a:spcPct val="20000"/>
              </a:spcBef>
              <a:buClr>
                <a:schemeClr val="hlink"/>
              </a:buClr>
              <a:buSzPct val="75000"/>
              <a:buFont typeface="Wingdings" pitchFamily="2" charset="2"/>
              <a:buNone/>
            </a:pPr>
            <a:endParaRPr lang="en-US" sz="3200">
              <a:effectLst>
                <a:outerShdw blurRad="38100" dist="38100" dir="2700000" algn="tl">
                  <a:srgbClr val="010199"/>
                </a:outerShdw>
              </a:effectLst>
            </a:endParaRPr>
          </a:p>
          <a:p>
            <a:pPr marL="342900" indent="-342900" eaLnBrk="1" hangingPunct="1">
              <a:spcBef>
                <a:spcPct val="20000"/>
              </a:spcBef>
              <a:buClr>
                <a:schemeClr val="hlink"/>
              </a:buClr>
              <a:buSzPct val="75000"/>
              <a:buFont typeface="Wingdings" pitchFamily="2" charset="2"/>
              <a:buNone/>
            </a:pPr>
            <a:r>
              <a:rPr lang="en-US" sz="3200">
                <a:effectLst>
                  <a:outerShdw blurRad="38100" dist="38100" dir="2700000" algn="tl">
                    <a:srgbClr val="010199"/>
                  </a:outerShdw>
                </a:effectLst>
              </a:rPr>
              <a:t>	A change to either base class interface is likely to prompt a recompile of both hierarchies.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50531">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150531">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50531">
                                            <p:txEl>
                                              <p:pRg st="0" end="0"/>
                                            </p:txEl>
                                          </p:spTgt>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150531">
                                            <p:txEl>
                                              <p:pRg st="2" end="2"/>
                                            </p:txEl>
                                          </p:spTgt>
                                        </p:tgtEl>
                                        <p:attrNameLst>
                                          <p:attrName>ppt_x</p:attrName>
                                        </p:attrNameLst>
                                      </p:cBhvr>
                                      <p:tavLst>
                                        <p:tav tm="0">
                                          <p:val>
                                            <p:strVal val="ppt_x"/>
                                          </p:val>
                                        </p:tav>
                                        <p:tav tm="100000">
                                          <p:val>
                                            <p:strVal val="ppt_x"/>
                                          </p:val>
                                        </p:tav>
                                      </p:tavLst>
                                    </p:anim>
                                    <p:anim calcmode="lin" valueType="num">
                                      <p:cBhvr additive="base">
                                        <p:cTn id="17" dur="500"/>
                                        <p:tgtEl>
                                          <p:spTgt spid="150531">
                                            <p:txEl>
                                              <p:pRg st="2" end="2"/>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150531">
                                            <p:txEl>
                                              <p:pRg st="2" end="2"/>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53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05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28600" y="838200"/>
            <a:ext cx="5257800" cy="1447800"/>
          </a:xfrm>
        </p:spPr>
        <p:txBody>
          <a:bodyPr/>
          <a:lstStyle/>
          <a:p>
            <a:pPr algn="l"/>
            <a:r>
              <a:rPr lang="en-US" sz="4800">
                <a:solidFill>
                  <a:srgbClr val="00FF00"/>
                </a:solidFill>
              </a:rPr>
              <a:t>How?</a:t>
            </a:r>
          </a:p>
        </p:txBody>
      </p:sp>
      <p:sp>
        <p:nvSpPr>
          <p:cNvPr id="111619" name="Rectangle 3"/>
          <p:cNvSpPr>
            <a:spLocks noGrp="1" noChangeArrowheads="1"/>
          </p:cNvSpPr>
          <p:nvPr>
            <p:ph type="body" idx="1"/>
          </p:nvPr>
        </p:nvSpPr>
        <p:spPr>
          <a:xfrm>
            <a:off x="457200" y="3733800"/>
            <a:ext cx="8229600" cy="1787525"/>
          </a:xfrm>
        </p:spPr>
        <p:txBody>
          <a:bodyPr/>
          <a:lstStyle/>
          <a:p>
            <a:r>
              <a:rPr lang="en-US"/>
              <a:t>By letting the user define a new operation without changing the classes of the elements on which it operates!</a:t>
            </a:r>
          </a:p>
          <a:p>
            <a:endParaRPr lang="en-US" b="1"/>
          </a:p>
        </p:txBody>
      </p:sp>
      <p:pic>
        <p:nvPicPr>
          <p:cNvPr id="111621" name="Picture 5" descr="Mighty_mouse2"/>
          <p:cNvPicPr>
            <a:picLocks noChangeAspect="1" noChangeArrowheads="1"/>
          </p:cNvPicPr>
          <p:nvPr/>
        </p:nvPicPr>
        <p:blipFill>
          <a:blip r:embed="rId2" cstate="print"/>
          <a:srcRect/>
          <a:stretch>
            <a:fillRect/>
          </a:stretch>
        </p:blipFill>
        <p:spPr bwMode="auto">
          <a:xfrm>
            <a:off x="5181600" y="381000"/>
            <a:ext cx="2590800" cy="2516188"/>
          </a:xfrm>
          <a:prstGeom prst="rect">
            <a:avLst/>
          </a:prstGeom>
          <a:noFill/>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solidFill>
                  <a:srgbClr val="00FF00"/>
                </a:solidFill>
              </a:rPr>
              <a:t>Motivation</a:t>
            </a:r>
          </a:p>
        </p:txBody>
      </p:sp>
      <p:sp>
        <p:nvSpPr>
          <p:cNvPr id="112643" name="Rectangle 3"/>
          <p:cNvSpPr>
            <a:spLocks noGrp="1" noChangeArrowheads="1"/>
          </p:cNvSpPr>
          <p:nvPr>
            <p:ph type="body" idx="1"/>
          </p:nvPr>
        </p:nvSpPr>
        <p:spPr/>
        <p:txBody>
          <a:bodyPr/>
          <a:lstStyle/>
          <a:p>
            <a:endParaRPr lang="en-US"/>
          </a:p>
          <a:p>
            <a:r>
              <a:rPr lang="en-US" sz="4000"/>
              <a:t>Consider a compiler with abstract syntax trees...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p:cTn id="7" dur="500" fill="hold"/>
                                        <p:tgtEl>
                                          <p:spTgt spid="112642"/>
                                        </p:tgtEl>
                                        <p:attrNameLst>
                                          <p:attrName>ppt_w</p:attrName>
                                        </p:attrNameLst>
                                      </p:cBhvr>
                                      <p:tavLst>
                                        <p:tav tm="0">
                                          <p:val>
                                            <p:fltVal val="0"/>
                                          </p:val>
                                        </p:tav>
                                        <p:tav tm="100000">
                                          <p:val>
                                            <p:strVal val="#ppt_w"/>
                                          </p:val>
                                        </p:tav>
                                      </p:tavLst>
                                    </p:anim>
                                    <p:anim calcmode="lin" valueType="num">
                                      <p:cBhvr>
                                        <p:cTn id="8" dur="500" fill="hold"/>
                                        <p:tgtEl>
                                          <p:spTgt spid="112642"/>
                                        </p:tgtEl>
                                        <p:attrNameLst>
                                          <p:attrName>ppt_h</p:attrName>
                                        </p:attrNameLst>
                                      </p:cBhvr>
                                      <p:tavLst>
                                        <p:tav tm="0">
                                          <p:val>
                                            <p:fltVal val="0"/>
                                          </p:val>
                                        </p:tav>
                                        <p:tav tm="100000">
                                          <p:val>
                                            <p:strVal val="#ppt_h"/>
                                          </p:val>
                                        </p:tav>
                                      </p:tavLst>
                                    </p:anim>
                                    <p:anim calcmode="lin" valueType="num">
                                      <p:cBhvr>
                                        <p:cTn id="9" dur="500" fill="hold"/>
                                        <p:tgtEl>
                                          <p:spTgt spid="112642"/>
                                        </p:tgtEl>
                                        <p:attrNameLst>
                                          <p:attrName>style.rotation</p:attrName>
                                        </p:attrNameLst>
                                      </p:cBhvr>
                                      <p:tavLst>
                                        <p:tav tm="0">
                                          <p:val>
                                            <p:fltVal val="360"/>
                                          </p:val>
                                        </p:tav>
                                        <p:tav tm="100000">
                                          <p:val>
                                            <p:fltVal val="0"/>
                                          </p:val>
                                        </p:tav>
                                      </p:tavLst>
                                    </p:anim>
                                    <p:animEffect transition="in" filter="fade">
                                      <p:cBhvr>
                                        <p:cTn id="10" dur="500"/>
                                        <p:tgtEl>
                                          <p:spTgt spid="11264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277813"/>
            <a:ext cx="5715000" cy="1139825"/>
          </a:xfrm>
        </p:spPr>
        <p:txBody>
          <a:bodyPr/>
          <a:lstStyle/>
          <a:p>
            <a:r>
              <a:rPr lang="en-US">
                <a:solidFill>
                  <a:srgbClr val="00FF00"/>
                </a:solidFill>
              </a:rPr>
              <a:t>Abstract Syntax Trees</a:t>
            </a:r>
          </a:p>
        </p:txBody>
      </p:sp>
      <p:sp>
        <p:nvSpPr>
          <p:cNvPr id="114691" name="Rectangle 3"/>
          <p:cNvSpPr>
            <a:spLocks noGrp="1" noChangeArrowheads="1"/>
          </p:cNvSpPr>
          <p:nvPr>
            <p:ph type="body" idx="1"/>
          </p:nvPr>
        </p:nvSpPr>
        <p:spPr/>
        <p:txBody>
          <a:bodyPr/>
          <a:lstStyle/>
          <a:p>
            <a:pPr>
              <a:lnSpc>
                <a:spcPct val="90000"/>
              </a:lnSpc>
            </a:pPr>
            <a:endParaRPr lang="en-US" sz="2800"/>
          </a:p>
          <a:p>
            <a:pPr>
              <a:lnSpc>
                <a:spcPct val="90000"/>
              </a:lnSpc>
            </a:pPr>
            <a:r>
              <a:rPr lang="en-US" sz="2800"/>
              <a:t>Compiler may need to define </a:t>
            </a:r>
          </a:p>
          <a:p>
            <a:pPr>
              <a:lnSpc>
                <a:spcPct val="90000"/>
              </a:lnSpc>
              <a:buFont typeface="Wingdings" pitchFamily="2" charset="2"/>
              <a:buNone/>
            </a:pPr>
            <a:r>
              <a:rPr lang="en-US" sz="2800"/>
              <a:t>	operations for:</a:t>
            </a:r>
          </a:p>
          <a:p>
            <a:pPr>
              <a:lnSpc>
                <a:spcPct val="90000"/>
              </a:lnSpc>
              <a:buFont typeface="Wingdings" pitchFamily="2" charset="2"/>
              <a:buNone/>
            </a:pPr>
            <a:r>
              <a:rPr lang="en-US" sz="2800"/>
              <a:t>			</a:t>
            </a:r>
          </a:p>
          <a:p>
            <a:pPr>
              <a:lnSpc>
                <a:spcPct val="90000"/>
              </a:lnSpc>
              <a:buFont typeface="Wingdings" pitchFamily="2" charset="2"/>
              <a:buNone/>
            </a:pPr>
            <a:r>
              <a:rPr lang="en-US" sz="2800"/>
              <a:t>			Type-Checking</a:t>
            </a:r>
          </a:p>
          <a:p>
            <a:pPr>
              <a:lnSpc>
                <a:spcPct val="90000"/>
              </a:lnSpc>
              <a:buFont typeface="Wingdings" pitchFamily="2" charset="2"/>
              <a:buNone/>
            </a:pPr>
            <a:r>
              <a:rPr lang="en-US" sz="2800"/>
              <a:t>			Code Optimization</a:t>
            </a:r>
          </a:p>
          <a:p>
            <a:pPr>
              <a:lnSpc>
                <a:spcPct val="90000"/>
              </a:lnSpc>
              <a:buFont typeface="Wingdings" pitchFamily="2" charset="2"/>
              <a:buNone/>
            </a:pPr>
            <a:r>
              <a:rPr lang="en-US" sz="2800"/>
              <a:t>			Flow Analysis</a:t>
            </a:r>
          </a:p>
          <a:p>
            <a:pPr>
              <a:lnSpc>
                <a:spcPct val="90000"/>
              </a:lnSpc>
              <a:buFont typeface="Wingdings" pitchFamily="2" charset="2"/>
              <a:buNone/>
            </a:pPr>
            <a:r>
              <a:rPr lang="en-US" sz="2800"/>
              <a:t>			Variable Checking</a:t>
            </a:r>
          </a:p>
          <a:p>
            <a:pPr>
              <a:lnSpc>
                <a:spcPct val="90000"/>
              </a:lnSpc>
              <a:buFont typeface="Wingdings" pitchFamily="2" charset="2"/>
              <a:buNone/>
            </a:pPr>
            <a:r>
              <a:rPr lang="en-US" sz="2800"/>
              <a:t>			...and more!</a:t>
            </a:r>
          </a:p>
        </p:txBody>
      </p:sp>
      <p:pic>
        <p:nvPicPr>
          <p:cNvPr id="114693" name="Picture 5" descr="tree_-_happy_3"/>
          <p:cNvPicPr>
            <a:picLocks noChangeAspect="1" noChangeArrowheads="1"/>
          </p:cNvPicPr>
          <p:nvPr/>
        </p:nvPicPr>
        <p:blipFill>
          <a:blip r:embed="rId2" cstate="print"/>
          <a:srcRect/>
          <a:stretch>
            <a:fillRect/>
          </a:stretch>
        </p:blipFill>
        <p:spPr bwMode="auto">
          <a:xfrm>
            <a:off x="6781800" y="457200"/>
            <a:ext cx="1990725" cy="2590800"/>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ntr" presetSubtype="0" fill="hold" nodeType="clickEffect">
                                  <p:stCondLst>
                                    <p:cond delay="0"/>
                                  </p:stCondLst>
                                  <p:childTnLst>
                                    <p:set>
                                      <p:cBhvr>
                                        <p:cTn id="10" dur="1" fill="hold">
                                          <p:stCondLst>
                                            <p:cond delay="0"/>
                                          </p:stCondLst>
                                        </p:cTn>
                                        <p:tgtEl>
                                          <p:spTgt spid="114691">
                                            <p:txEl>
                                              <p:pRg st="4" end="4"/>
                                            </p:txEl>
                                          </p:spTgt>
                                        </p:tgtEl>
                                        <p:attrNameLst>
                                          <p:attrName>style.visibility</p:attrName>
                                        </p:attrNameLst>
                                      </p:cBhvr>
                                      <p:to>
                                        <p:strVal val="visible"/>
                                      </p:to>
                                    </p:set>
                                    <p:animEffect transition="in" filter="fade">
                                      <p:cBhvr>
                                        <p:cTn id="11" dur="800" decel="100000"/>
                                        <p:tgtEl>
                                          <p:spTgt spid="114691">
                                            <p:txEl>
                                              <p:pRg st="4" end="4"/>
                                            </p:txEl>
                                          </p:spTgt>
                                        </p:tgtEl>
                                      </p:cBhvr>
                                    </p:animEffect>
                                    <p:anim calcmode="lin" valueType="num">
                                      <p:cBhvr>
                                        <p:cTn id="12" dur="800" decel="100000" fill="hold"/>
                                        <p:tgtEl>
                                          <p:spTgt spid="114691">
                                            <p:txEl>
                                              <p:pRg st="4" end="4"/>
                                            </p:txEl>
                                          </p:spTgt>
                                        </p:tgtEl>
                                        <p:attrNameLst>
                                          <p:attrName>style.rotation</p:attrName>
                                        </p:attrNameLst>
                                      </p:cBhvr>
                                      <p:tavLst>
                                        <p:tav tm="0">
                                          <p:val>
                                            <p:fltVal val="-90"/>
                                          </p:val>
                                        </p:tav>
                                        <p:tav tm="100000">
                                          <p:val>
                                            <p:fltVal val="0"/>
                                          </p:val>
                                        </p:tav>
                                      </p:tavLst>
                                    </p:anim>
                                    <p:anim calcmode="lin" valueType="num">
                                      <p:cBhvr>
                                        <p:cTn id="13" dur="800" decel="100000" fill="hold"/>
                                        <p:tgtEl>
                                          <p:spTgt spid="114691">
                                            <p:txEl>
                                              <p:pRg st="4" end="4"/>
                                            </p:txEl>
                                          </p:spTgt>
                                        </p:tgtEl>
                                        <p:attrNameLst>
                                          <p:attrName>ppt_x</p:attrName>
                                        </p:attrNameLst>
                                      </p:cBhvr>
                                      <p:tavLst>
                                        <p:tav tm="0">
                                          <p:val>
                                            <p:strVal val="#ppt_x+0.4"/>
                                          </p:val>
                                        </p:tav>
                                        <p:tav tm="100000">
                                          <p:val>
                                            <p:strVal val="#ppt_x-0.05"/>
                                          </p:val>
                                        </p:tav>
                                      </p:tavLst>
                                    </p:anim>
                                    <p:anim calcmode="lin" valueType="num">
                                      <p:cBhvr>
                                        <p:cTn id="14" dur="800" decel="100000" fill="hold"/>
                                        <p:tgtEl>
                                          <p:spTgt spid="114691">
                                            <p:txEl>
                                              <p:pRg st="4" end="4"/>
                                            </p:txEl>
                                          </p:spTgt>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114691">
                                            <p:txEl>
                                              <p:pRg st="4" end="4"/>
                                            </p:txEl>
                                          </p:spTgt>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114691">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nodeType="clickEffect">
                                  <p:stCondLst>
                                    <p:cond delay="0"/>
                                  </p:stCondLst>
                                  <p:iterate type="lt">
                                    <p:tmPct val="10000"/>
                                  </p:iterate>
                                  <p:childTnLst>
                                    <p:set>
                                      <p:cBhvr>
                                        <p:cTn id="20" dur="1" fill="hold">
                                          <p:stCondLst>
                                            <p:cond delay="0"/>
                                          </p:stCondLst>
                                        </p:cTn>
                                        <p:tgtEl>
                                          <p:spTgt spid="114691">
                                            <p:txEl>
                                              <p:pRg st="5" end="5"/>
                                            </p:txEl>
                                          </p:spTgt>
                                        </p:tgtEl>
                                        <p:attrNameLst>
                                          <p:attrName>style.visibility</p:attrName>
                                        </p:attrNameLst>
                                      </p:cBhvr>
                                      <p:to>
                                        <p:strVal val="visible"/>
                                      </p:to>
                                    </p:set>
                                    <p:anim by="(-#ppt_w*2)" calcmode="lin" valueType="num">
                                      <p:cBhvr rctx="PPT">
                                        <p:cTn id="21" dur="250" autoRev="1" fill="hold">
                                          <p:stCondLst>
                                            <p:cond delay="0"/>
                                          </p:stCondLst>
                                        </p:cTn>
                                        <p:tgtEl>
                                          <p:spTgt spid="114691">
                                            <p:txEl>
                                              <p:pRg st="5" end="5"/>
                                            </p:txEl>
                                          </p:spTgt>
                                        </p:tgtEl>
                                        <p:attrNameLst>
                                          <p:attrName>ppt_w</p:attrName>
                                        </p:attrNameLst>
                                      </p:cBhvr>
                                    </p:anim>
                                    <p:anim by="(#ppt_w*0.50)" calcmode="lin" valueType="num">
                                      <p:cBhvr>
                                        <p:cTn id="22" dur="250" decel="50000" autoRev="1" fill="hold">
                                          <p:stCondLst>
                                            <p:cond delay="0"/>
                                          </p:stCondLst>
                                        </p:cTn>
                                        <p:tgtEl>
                                          <p:spTgt spid="114691">
                                            <p:txEl>
                                              <p:pRg st="5" end="5"/>
                                            </p:txEl>
                                          </p:spTgt>
                                        </p:tgtEl>
                                        <p:attrNameLst>
                                          <p:attrName>ppt_x</p:attrName>
                                        </p:attrNameLst>
                                      </p:cBhvr>
                                    </p:anim>
                                    <p:anim from="(-#ppt_h/2)" to="(#ppt_y)" calcmode="lin" valueType="num">
                                      <p:cBhvr>
                                        <p:cTn id="23" dur="500" fill="hold">
                                          <p:stCondLst>
                                            <p:cond delay="0"/>
                                          </p:stCondLst>
                                        </p:cTn>
                                        <p:tgtEl>
                                          <p:spTgt spid="114691">
                                            <p:txEl>
                                              <p:pRg st="5" end="5"/>
                                            </p:txEl>
                                          </p:spTgt>
                                        </p:tgtEl>
                                        <p:attrNameLst>
                                          <p:attrName>ppt_y</p:attrName>
                                        </p:attrNameLst>
                                      </p:cBhvr>
                                    </p:anim>
                                    <p:animRot by="21600000">
                                      <p:cBhvr>
                                        <p:cTn id="24" dur="500" fill="hold">
                                          <p:stCondLst>
                                            <p:cond delay="0"/>
                                          </p:stCondLst>
                                        </p:cTn>
                                        <p:tgtEl>
                                          <p:spTgt spid="114691">
                                            <p:txEl>
                                              <p:pRg st="5" end="5"/>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114691">
                                            <p:txEl>
                                              <p:pRg st="6" end="6"/>
                                            </p:txEl>
                                          </p:spTgt>
                                        </p:tgtEl>
                                        <p:attrNameLst>
                                          <p:attrName>style.visibility</p:attrName>
                                        </p:attrNameLst>
                                      </p:cBhvr>
                                      <p:to>
                                        <p:strVal val="visible"/>
                                      </p:to>
                                    </p:set>
                                    <p:anim calcmode="discrete" valueType="clr">
                                      <p:cBhvr override="childStyle">
                                        <p:cTn id="29" dur="80"/>
                                        <p:tgtEl>
                                          <p:spTgt spid="11469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14691">
                                            <p:txEl>
                                              <p:pRg st="6" end="6"/>
                                            </p:txEl>
                                          </p:spTgt>
                                        </p:tgtEl>
                                        <p:attrNameLst>
                                          <p:attrName>fillcolor</p:attrName>
                                        </p:attrNameLst>
                                      </p:cBhvr>
                                      <p:tavLst>
                                        <p:tav tm="0">
                                          <p:val>
                                            <p:clrVal>
                                              <a:schemeClr val="accent2"/>
                                            </p:clrVal>
                                          </p:val>
                                        </p:tav>
                                        <p:tav tm="50000">
                                          <p:val>
                                            <p:clrVal>
                                              <a:schemeClr val="hlink"/>
                                            </p:clrVal>
                                          </p:val>
                                        </p:tav>
                                      </p:tavLst>
                                    </p:anim>
                                    <p:set>
                                      <p:cBhvr>
                                        <p:cTn id="31" dur="80"/>
                                        <p:tgtEl>
                                          <p:spTgt spid="114691">
                                            <p:txEl>
                                              <p:pRg st="6" end="6"/>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4691">
                                            <p:txEl>
                                              <p:pRg st="7" end="7"/>
                                            </p:txEl>
                                          </p:spTgt>
                                        </p:tgtEl>
                                        <p:attrNameLst>
                                          <p:attrName>style.visibility</p:attrName>
                                        </p:attrNameLst>
                                      </p:cBhvr>
                                      <p:to>
                                        <p:strVal val="visible"/>
                                      </p:to>
                                    </p:set>
                                    <p:animEffect transition="in" filter="fade">
                                      <p:cBhvr>
                                        <p:cTn id="36" dur="1000"/>
                                        <p:tgtEl>
                                          <p:spTgt spid="114691">
                                            <p:txEl>
                                              <p:pRg st="7" end="7"/>
                                            </p:txEl>
                                          </p:spTgt>
                                        </p:tgtEl>
                                      </p:cBhvr>
                                    </p:animEffect>
                                    <p:anim calcmode="lin" valueType="num">
                                      <p:cBhvr>
                                        <p:cTn id="37" dur="1000" fill="hold"/>
                                        <p:tgtEl>
                                          <p:spTgt spid="114691">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1469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4691">
                                            <p:txEl>
                                              <p:pRg st="8" end="8"/>
                                            </p:txEl>
                                          </p:spTgt>
                                        </p:tgtEl>
                                        <p:attrNameLst>
                                          <p:attrName>style.visibility</p:attrName>
                                        </p:attrNameLst>
                                      </p:cBhvr>
                                      <p:to>
                                        <p:strVal val="visible"/>
                                      </p:to>
                                    </p:set>
                                    <p:animEffect transition="in" filter="fade">
                                      <p:cBhvr>
                                        <p:cTn id="43" dur="1000"/>
                                        <p:tgtEl>
                                          <p:spTgt spid="114691">
                                            <p:txEl>
                                              <p:pRg st="8" end="8"/>
                                            </p:txEl>
                                          </p:spTgt>
                                        </p:tgtEl>
                                      </p:cBhvr>
                                    </p:animEffect>
                                    <p:anim calcmode="lin" valueType="num">
                                      <p:cBhvr>
                                        <p:cTn id="44" dur="1000" fill="hold"/>
                                        <p:tgtEl>
                                          <p:spTgt spid="114691">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1469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4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solidFill>
                  <a:srgbClr val="00FF00"/>
                </a:solidFill>
              </a:rPr>
              <a:t>Meaning....</a:t>
            </a:r>
          </a:p>
        </p:txBody>
      </p:sp>
      <p:sp>
        <p:nvSpPr>
          <p:cNvPr id="115715" name="Rectangle 3"/>
          <p:cNvSpPr>
            <a:spLocks noGrp="1" noChangeArrowheads="1"/>
          </p:cNvSpPr>
          <p:nvPr>
            <p:ph type="body" idx="1"/>
          </p:nvPr>
        </p:nvSpPr>
        <p:spPr/>
        <p:txBody>
          <a:bodyPr/>
          <a:lstStyle/>
          <a:p>
            <a:pPr>
              <a:lnSpc>
                <a:spcPct val="90000"/>
              </a:lnSpc>
            </a:pPr>
            <a:r>
              <a:rPr lang="en-US"/>
              <a:t>There will be one class for every single thing that needs to be performed...</a:t>
            </a:r>
          </a:p>
          <a:p>
            <a:pPr>
              <a:lnSpc>
                <a:spcPct val="90000"/>
              </a:lnSpc>
            </a:pPr>
            <a:endParaRPr lang="en-US"/>
          </a:p>
          <a:p>
            <a:pPr>
              <a:lnSpc>
                <a:spcPct val="90000"/>
              </a:lnSpc>
            </a:pPr>
            <a:r>
              <a:rPr lang="en-US"/>
              <a:t>Distributing operations amongst various node classes is hard to understand, maintain and change! </a:t>
            </a:r>
          </a:p>
          <a:p>
            <a:pPr>
              <a:lnSpc>
                <a:spcPct val="90000"/>
              </a:lnSpc>
              <a:buFont typeface="Wingdings" pitchFamily="2" charset="2"/>
              <a:buNone/>
            </a:pPr>
            <a:endParaRPr lang="en-US"/>
          </a:p>
          <a:p>
            <a:pPr>
              <a:lnSpc>
                <a:spcPct val="90000"/>
              </a:lnSpc>
            </a:pPr>
            <a:r>
              <a:rPr lang="en-US"/>
              <a:t>Adding a </a:t>
            </a:r>
            <a:r>
              <a:rPr lang="en-US" u="sng"/>
              <a:t>new</a:t>
            </a:r>
            <a:r>
              <a:rPr lang="en-US"/>
              <a:t> operation would be a pain in the butt</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solidFill>
                  <a:srgbClr val="00FF00"/>
                </a:solidFill>
              </a:rPr>
              <a:t>What we want...</a:t>
            </a:r>
          </a:p>
        </p:txBody>
      </p:sp>
      <p:sp>
        <p:nvSpPr>
          <p:cNvPr id="116739" name="Rectangle 3"/>
          <p:cNvSpPr>
            <a:spLocks noGrp="1" noChangeArrowheads="1"/>
          </p:cNvSpPr>
          <p:nvPr>
            <p:ph type="body" idx="1"/>
          </p:nvPr>
        </p:nvSpPr>
        <p:spPr/>
        <p:txBody>
          <a:bodyPr/>
          <a:lstStyle/>
          <a:p>
            <a:endParaRPr lang="en-US"/>
          </a:p>
          <a:p>
            <a:r>
              <a:rPr lang="en-US"/>
              <a:t>Each new operation should be added separately</a:t>
            </a:r>
          </a:p>
          <a:p>
            <a:pPr>
              <a:buFont typeface="Wingdings" pitchFamily="2" charset="2"/>
              <a:buNone/>
            </a:pPr>
            <a:endParaRPr lang="en-US"/>
          </a:p>
          <a:p>
            <a:r>
              <a:rPr lang="en-US"/>
              <a:t>All of the node classes to be independent of their operations</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solidFill>
                  <a:srgbClr val="00FF00"/>
                </a:solidFill>
              </a:rPr>
              <a:t>The Solution</a:t>
            </a:r>
          </a:p>
        </p:txBody>
      </p:sp>
      <p:sp>
        <p:nvSpPr>
          <p:cNvPr id="117763" name="Rectangle 3"/>
          <p:cNvSpPr>
            <a:spLocks noGrp="1" noChangeArrowheads="1"/>
          </p:cNvSpPr>
          <p:nvPr>
            <p:ph type="body" idx="1"/>
          </p:nvPr>
        </p:nvSpPr>
        <p:spPr>
          <a:xfrm>
            <a:off x="457200" y="1600200"/>
            <a:ext cx="8229600" cy="2057400"/>
          </a:xfrm>
        </p:spPr>
        <p:txBody>
          <a:bodyPr/>
          <a:lstStyle/>
          <a:p>
            <a:pPr>
              <a:lnSpc>
                <a:spcPct val="80000"/>
              </a:lnSpc>
            </a:pPr>
            <a:r>
              <a:rPr lang="en-US" sz="2800"/>
              <a:t>Package related operations from each class in a separate object, and pass it to elements of the abstract syntax tree as it is traversed.</a:t>
            </a:r>
          </a:p>
          <a:p>
            <a:pPr>
              <a:lnSpc>
                <a:spcPct val="80000"/>
              </a:lnSpc>
              <a:buFont typeface="Wingdings" pitchFamily="2" charset="2"/>
              <a:buNone/>
            </a:pPr>
            <a:endParaRPr lang="en-US" sz="2800"/>
          </a:p>
          <a:p>
            <a:pPr>
              <a:lnSpc>
                <a:spcPct val="80000"/>
              </a:lnSpc>
              <a:buFont typeface="Wingdings" pitchFamily="2" charset="2"/>
              <a:buNone/>
            </a:pPr>
            <a:r>
              <a:rPr lang="en-US" sz="2800"/>
              <a:t>We call this object...</a:t>
            </a:r>
          </a:p>
          <a:p>
            <a:pPr>
              <a:lnSpc>
                <a:spcPct val="80000"/>
              </a:lnSpc>
              <a:buFont typeface="Wingdings" pitchFamily="2" charset="2"/>
              <a:buNone/>
            </a:pPr>
            <a:endParaRPr lang="en-US" sz="2800"/>
          </a:p>
          <a:p>
            <a:pPr algn="ctr">
              <a:lnSpc>
                <a:spcPct val="80000"/>
              </a:lnSpc>
              <a:buFont typeface="Wingdings" pitchFamily="2" charset="2"/>
              <a:buNone/>
            </a:pPr>
            <a:endParaRPr lang="en-US" sz="4400"/>
          </a:p>
          <a:p>
            <a:pPr algn="ctr">
              <a:lnSpc>
                <a:spcPct val="80000"/>
              </a:lnSpc>
              <a:buFont typeface="Wingdings" pitchFamily="2" charset="2"/>
              <a:buNone/>
            </a:pPr>
            <a:endParaRPr lang="en-US" sz="4400"/>
          </a:p>
          <a:p>
            <a:pPr algn="ctr">
              <a:lnSpc>
                <a:spcPct val="80000"/>
              </a:lnSpc>
              <a:buFont typeface="Wingdings" pitchFamily="2" charset="2"/>
              <a:buNone/>
            </a:pPr>
            <a:endParaRPr lang="en-US" sz="4400"/>
          </a:p>
          <a:p>
            <a:pPr>
              <a:lnSpc>
                <a:spcPct val="80000"/>
              </a:lnSpc>
              <a:buFont typeface="Wingdings" pitchFamily="2" charset="2"/>
              <a:buNone/>
            </a:pPr>
            <a:endParaRPr lang="en-US" sz="2800"/>
          </a:p>
          <a:p>
            <a:pPr>
              <a:lnSpc>
                <a:spcPct val="80000"/>
              </a:lnSpc>
              <a:buFont typeface="Wingdings" pitchFamily="2" charset="2"/>
              <a:buNone/>
            </a:pPr>
            <a:endParaRPr lang="en-US" sz="2800"/>
          </a:p>
        </p:txBody>
      </p:sp>
      <p:pic>
        <p:nvPicPr>
          <p:cNvPr id="117765" name="Picture 5" descr="Lightning"/>
          <p:cNvPicPr>
            <a:picLocks noChangeAspect="1" noChangeArrowheads="1" noCrop="1"/>
          </p:cNvPicPr>
          <p:nvPr/>
        </p:nvPicPr>
        <p:blipFill>
          <a:blip r:embed="rId4" cstate="print"/>
          <a:srcRect/>
          <a:stretch>
            <a:fillRect/>
          </a:stretch>
        </p:blipFill>
        <p:spPr bwMode="auto">
          <a:xfrm>
            <a:off x="5562600" y="3657600"/>
            <a:ext cx="1581150" cy="1704975"/>
          </a:xfrm>
          <a:prstGeom prst="rect">
            <a:avLst/>
          </a:prstGeom>
          <a:noFill/>
        </p:spPr>
      </p:pic>
      <p:pic>
        <p:nvPicPr>
          <p:cNvPr id="117767" name="Picture 7" descr="Lightning"/>
          <p:cNvPicPr>
            <a:picLocks noChangeAspect="1" noChangeArrowheads="1" noCrop="1"/>
          </p:cNvPicPr>
          <p:nvPr/>
        </p:nvPicPr>
        <p:blipFill>
          <a:blip r:embed="rId4" cstate="print"/>
          <a:srcRect/>
          <a:stretch>
            <a:fillRect/>
          </a:stretch>
        </p:blipFill>
        <p:spPr bwMode="auto">
          <a:xfrm>
            <a:off x="2438400" y="3581400"/>
            <a:ext cx="1581150" cy="1704975"/>
          </a:xfrm>
          <a:prstGeom prst="rect">
            <a:avLst/>
          </a:prstGeom>
          <a:noFill/>
        </p:spPr>
      </p:pic>
      <p:pic>
        <p:nvPicPr>
          <p:cNvPr id="117771" name="Picture 11" descr="Image by FlamingText.com">
            <a:hlinkClick r:id="rId5"/>
          </p:cNvPr>
          <p:cNvPicPr>
            <a:picLocks noChangeAspect="1" noChangeArrowheads="1"/>
          </p:cNvPicPr>
          <p:nvPr/>
        </p:nvPicPr>
        <p:blipFill>
          <a:blip r:embed="rId6" cstate="print"/>
          <a:srcRect/>
          <a:stretch>
            <a:fillRect/>
          </a:stretch>
        </p:blipFill>
        <p:spPr bwMode="auto">
          <a:xfrm>
            <a:off x="2667000" y="5029200"/>
            <a:ext cx="3733800" cy="1828800"/>
          </a:xfrm>
          <a:prstGeom prst="rect">
            <a:avLst/>
          </a:prstGeom>
          <a:noFill/>
        </p:spPr>
      </p:pic>
      <p:pic>
        <p:nvPicPr>
          <p:cNvPr id="117772" name="Lightning.wav">
            <a:hlinkClick r:id="" action="ppaction://media"/>
          </p:cNvPr>
          <p:cNvPicPr>
            <a:picLocks noRot="1" noChangeAspect="1" noChangeArrowheads="1"/>
          </p:cNvPicPr>
          <p:nvPr>
            <a:audioFile r:link="rId1"/>
          </p:nvPr>
        </p:nvPicPr>
        <p:blipFill>
          <a:blip r:embed="rId7" cstate="print"/>
          <a:srcRect/>
          <a:stretch>
            <a:fillRect/>
          </a:stretch>
        </p:blipFill>
        <p:spPr bwMode="auto">
          <a:xfrm>
            <a:off x="4419600" y="3276600"/>
            <a:ext cx="304800" cy="304800"/>
          </a:xfrm>
          <a:prstGeom prst="rect">
            <a:avLst/>
          </a:prstGeom>
          <a:noFill/>
        </p:spPr>
      </p:pic>
      <p:pic>
        <p:nvPicPr>
          <p:cNvPr id="117773" name="Picture 13">
            <a:hlinkClick r:id="" action="ppaction://media"/>
          </p:cNvPr>
          <p:cNvPicPr>
            <a:picLocks noRot="1" noChangeAspect="1" noChangeArrowheads="1"/>
          </p:cNvPicPr>
          <p:nvPr>
            <a:wavAudioFile r:embed="rId2" name="laughwicked.wav"/>
          </p:nvPr>
        </p:nvPicPr>
        <p:blipFill>
          <a:blip r:embed="rId7" cstate="print"/>
          <a:srcRect/>
          <a:stretch>
            <a:fillRect/>
          </a:stretch>
        </p:blipFill>
        <p:spPr bwMode="auto">
          <a:xfrm>
            <a:off x="4419600" y="3276600"/>
            <a:ext cx="304800" cy="304800"/>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7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767"/>
                                        </p:tgtEl>
                                        <p:attrNameLst>
                                          <p:attrName>style.visibility</p:attrName>
                                        </p:attrNameLst>
                                      </p:cBhvr>
                                      <p:to>
                                        <p:strVal val="visible"/>
                                      </p:to>
                                    </p:set>
                                  </p:childTnLst>
                                </p:cTn>
                              </p:par>
                              <p:par>
                                <p:cTn id="11" presetID="1" presetClass="mediacall" presetSubtype="0" fill="hold" nodeType="withEffect">
                                  <p:stCondLst>
                                    <p:cond delay="0"/>
                                  </p:stCondLst>
                                  <p:childTnLst>
                                    <p:cmd type="call" cmd="playFrom(0.0)">
                                      <p:cBhvr>
                                        <p:cTn id="12" dur="4976" fill="hold"/>
                                        <p:tgtEl>
                                          <p:spTgt spid="117772"/>
                                        </p:tgtEl>
                                      </p:cBhvr>
                                    </p:cmd>
                                  </p:childTnLst>
                                </p:cTn>
                              </p:par>
                              <p:par>
                                <p:cTn id="13" presetID="1" presetClass="mediacall" presetSubtype="0" fill="hold" nodeType="withEffect">
                                  <p:stCondLst>
                                    <p:cond delay="1000"/>
                                  </p:stCondLst>
                                  <p:childTnLst>
                                    <p:cmd type="call" cmd="playFrom(0.0)">
                                      <p:cBhvr>
                                        <p:cTn id="14" dur="6656" fill="hold"/>
                                        <p:tgtEl>
                                          <p:spTgt spid="11777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5" repeatCount="indefinite" fill="hold" display="0">
                  <p:stCondLst>
                    <p:cond delay="indefinite"/>
                  </p:stCondLst>
                  <p:endCondLst>
                    <p:cond evt="onNext" delay="0">
                      <p:tgtEl>
                        <p:sldTgt/>
                      </p:tgtEl>
                    </p:cond>
                    <p:cond evt="onPrev" delay="0">
                      <p:tgtEl>
                        <p:sldTgt/>
                      </p:tgtEl>
                    </p:cond>
                    <p:cond evt="onStopAudio" delay="0">
                      <p:tgtEl>
                        <p:sldTgt/>
                      </p:tgtEl>
                    </p:cond>
                  </p:endCondLst>
                </p:cTn>
                <p:tgtEl>
                  <p:spTgt spid="117772"/>
                </p:tgtEl>
              </p:cMediaNode>
            </p:audio>
            <p:audio>
              <p:cMediaNode showWhenStopped="0">
                <p:cTn id="16" repeatCount="indefinite" fill="hold" display="0">
                  <p:stCondLst>
                    <p:cond delay="indefinite"/>
                  </p:stCondLst>
                  <p:endCondLst>
                    <p:cond evt="onNext" delay="0">
                      <p:tgtEl>
                        <p:sldTgt/>
                      </p:tgtEl>
                    </p:cond>
                    <p:cond evt="onPrev" delay="0">
                      <p:tgtEl>
                        <p:sldTgt/>
                      </p:tgtEl>
                    </p:cond>
                    <p:cond evt="onStopAudio" delay="0">
                      <p:tgtEl>
                        <p:sldTgt/>
                      </p:tgtEl>
                    </p:cond>
                  </p:endCondLst>
                </p:cTn>
                <p:tgtEl>
                  <p:spTgt spid="11777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solidFill>
                  <a:srgbClr val="00FF00"/>
                </a:solidFill>
              </a:rPr>
              <a:t>On a serious note</a:t>
            </a:r>
          </a:p>
        </p:txBody>
      </p:sp>
      <p:sp>
        <p:nvSpPr>
          <p:cNvPr id="118787" name="Rectangle 3"/>
          <p:cNvSpPr>
            <a:spLocks noGrp="1" noChangeArrowheads="1"/>
          </p:cNvSpPr>
          <p:nvPr>
            <p:ph type="body" idx="1"/>
          </p:nvPr>
        </p:nvSpPr>
        <p:spPr/>
        <p:txBody>
          <a:bodyPr/>
          <a:lstStyle/>
          <a:p>
            <a:r>
              <a:rPr lang="en-US" sz="2800"/>
              <a:t>When an element accepts a visitor, it sends a request to it that encodes the element’s class. </a:t>
            </a:r>
          </a:p>
          <a:p>
            <a:endParaRPr lang="en-US" sz="2800"/>
          </a:p>
          <a:p>
            <a:r>
              <a:rPr lang="en-US" sz="2800"/>
              <a:t>It also includes the element as an argument.</a:t>
            </a:r>
          </a:p>
          <a:p>
            <a:endParaRPr lang="en-US" sz="2800"/>
          </a:p>
          <a:p>
            <a:r>
              <a:rPr lang="en-US" sz="2800"/>
              <a:t>The visitor is left to execute the operation for that element, which used to be in the class of the element.</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Orbit</Template>
  <TotalTime>864</TotalTime>
  <Words>810</Words>
  <Application>Microsoft Office PowerPoint</Application>
  <PresentationFormat>Presentazione su schermo (4:3)</PresentationFormat>
  <Paragraphs>142</Paragraphs>
  <Slides>23</Slides>
  <Notes>0</Notes>
  <HiddenSlides>0</HiddenSlides>
  <MMClips>3</MMClips>
  <ScaleCrop>false</ScaleCrop>
  <HeadingPairs>
    <vt:vector size="4" baseType="variant">
      <vt:variant>
        <vt:lpstr>Tema</vt:lpstr>
      </vt:variant>
      <vt:variant>
        <vt:i4>1</vt:i4>
      </vt:variant>
      <vt:variant>
        <vt:lpstr>Titoli diapositive</vt:lpstr>
      </vt:variant>
      <vt:variant>
        <vt:i4>23</vt:i4>
      </vt:variant>
    </vt:vector>
  </HeadingPairs>
  <TitlesOfParts>
    <vt:vector size="24" baseType="lpstr">
      <vt:lpstr>Orbit</vt:lpstr>
      <vt:lpstr>Diapositiva 1</vt:lpstr>
      <vt:lpstr>The Visitor Pattern EXISTS!</vt:lpstr>
      <vt:lpstr>How?</vt:lpstr>
      <vt:lpstr>Motivation</vt:lpstr>
      <vt:lpstr>Abstract Syntax Trees</vt:lpstr>
      <vt:lpstr>Meaning....</vt:lpstr>
      <vt:lpstr>What we want...</vt:lpstr>
      <vt:lpstr>The Solution</vt:lpstr>
      <vt:lpstr>On a serious note</vt:lpstr>
      <vt:lpstr>This is important too</vt:lpstr>
      <vt:lpstr>NodeVisitor</vt:lpstr>
      <vt:lpstr>Visitor – Up Close and Personal</vt:lpstr>
      <vt:lpstr>Visitor, continued</vt:lpstr>
      <vt:lpstr>You know you wanna use this when...</vt:lpstr>
      <vt:lpstr>Diapositiva 15</vt:lpstr>
      <vt:lpstr>Participants</vt:lpstr>
      <vt:lpstr>More Participants!</vt:lpstr>
      <vt:lpstr>Collaborations</vt:lpstr>
      <vt:lpstr>Consequences</vt:lpstr>
      <vt:lpstr>Technical Details</vt:lpstr>
      <vt:lpstr>Usage</vt:lpstr>
      <vt:lpstr>Is the Visitor right for you?</vt:lpstr>
      <vt:lpstr>Things to Ask Yourself</vt:lpstr>
    </vt:vector>
  </TitlesOfParts>
  <Company>Great Lefty Bowlers of America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Jared Lerner</dc:creator>
  <cp:lastModifiedBy>livio</cp:lastModifiedBy>
  <cp:revision>34</cp:revision>
  <cp:lastPrinted>1601-01-01T00:00:00Z</cp:lastPrinted>
  <dcterms:created xsi:type="dcterms:W3CDTF">2006-02-14T07:57:32Z</dcterms:created>
  <dcterms:modified xsi:type="dcterms:W3CDTF">2014-10-14T20:56:23Z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TC010900251033</vt:lpwstr>
  </property>
</Properties>
</file>