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7" r:id="rId3"/>
    <p:sldId id="258" r:id="rId4"/>
    <p:sldId id="275" r:id="rId5"/>
    <p:sldId id="278" r:id="rId6"/>
    <p:sldId id="259" r:id="rId7"/>
    <p:sldId id="262" r:id="rId8"/>
    <p:sldId id="260" r:id="rId9"/>
    <p:sldId id="277" r:id="rId10"/>
    <p:sldId id="269" r:id="rId11"/>
    <p:sldId id="265" r:id="rId12"/>
    <p:sldId id="266" r:id="rId13"/>
    <p:sldId id="268" r:id="rId14"/>
    <p:sldId id="267" r:id="rId15"/>
    <p:sldId id="264" r:id="rId16"/>
    <p:sldId id="270" r:id="rId17"/>
    <p:sldId id="273" r:id="rId18"/>
    <p:sldId id="272" r:id="rId19"/>
    <p:sldId id="274" r:id="rId20"/>
    <p:sldId id="309" r:id="rId21"/>
    <p:sldId id="280" r:id="rId22"/>
    <p:sldId id="288" r:id="rId23"/>
    <p:sldId id="281" r:id="rId24"/>
    <p:sldId id="285" r:id="rId25"/>
    <p:sldId id="282" r:id="rId26"/>
    <p:sldId id="283" r:id="rId27"/>
    <p:sldId id="284" r:id="rId28"/>
    <p:sldId id="286" r:id="rId29"/>
    <p:sldId id="287" r:id="rId30"/>
    <p:sldId id="308" r:id="rId31"/>
    <p:sldId id="306" r:id="rId32"/>
    <p:sldId id="310" r:id="rId33"/>
    <p:sldId id="311" r:id="rId34"/>
    <p:sldId id="312" r:id="rId35"/>
    <p:sldId id="313" r:id="rId36"/>
    <p:sldId id="314" r:id="rId37"/>
    <p:sldId id="305" r:id="rId38"/>
    <p:sldId id="301" r:id="rId39"/>
    <p:sldId id="302" r:id="rId40"/>
    <p:sldId id="303" r:id="rId41"/>
    <p:sldId id="304" r:id="rId42"/>
    <p:sldId id="289" r:id="rId43"/>
    <p:sldId id="290" r:id="rId44"/>
    <p:sldId id="291" r:id="rId45"/>
    <p:sldId id="292" r:id="rId46"/>
    <p:sldId id="293" r:id="rId47"/>
    <p:sldId id="294" r:id="rId48"/>
    <p:sldId id="295" r:id="rId49"/>
    <p:sldId id="296" r:id="rId50"/>
    <p:sldId id="297" r:id="rId51"/>
    <p:sldId id="298" r:id="rId5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11" autoAdjust="0"/>
  </p:normalViewPr>
  <p:slideViewPr>
    <p:cSldViewPr snapToGrid="0" snapToObjects="1">
      <p:cViewPr varScale="1">
        <p:scale>
          <a:sx n="107" d="100"/>
          <a:sy n="107" d="100"/>
        </p:scale>
        <p:origin x="-143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F3103-8501-064C-9565-6A05FED2B8AF}" type="datetimeFigureOut">
              <a:rPr kumimoji="1" lang="ja-JP" altLang="en-US" smtClean="0"/>
              <a:t>2016/02/21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398E46-5DA5-BA48-A7DE-5F2E89D4E567}" type="slidenum">
              <a:rPr kumimoji="1" lang="ja-JP" altLang="en-US" smtClean="0"/>
              <a:t>‹#›</a:t>
            </a:fld>
            <a:endParaRPr kumimoji="1" lang="ja-JP" altLang="en-US"/>
          </a:p>
        </p:txBody>
      </p:sp>
    </p:spTree>
    <p:extLst>
      <p:ext uri="{BB962C8B-B14F-4D97-AF65-F5344CB8AC3E}">
        <p14:creationId xmlns:p14="http://schemas.microsoft.com/office/powerpoint/2010/main" val="1544846709"/>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6398E46-5DA5-BA48-A7DE-5F2E89D4E567}" type="slidenum">
              <a:rPr kumimoji="1" lang="ja-JP" altLang="en-US" smtClean="0"/>
              <a:t>10</a:t>
            </a:fld>
            <a:endParaRPr kumimoji="1" lang="ja-JP" altLang="en-US"/>
          </a:p>
        </p:txBody>
      </p:sp>
    </p:spTree>
    <p:extLst>
      <p:ext uri="{BB962C8B-B14F-4D97-AF65-F5344CB8AC3E}">
        <p14:creationId xmlns:p14="http://schemas.microsoft.com/office/powerpoint/2010/main" val="569617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49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ja-JP" altLang="en-US">
              <a:latin typeface="Calibri" charset="0"/>
              <a:ea typeface="ＭＳ Ｐゴシック" charset="0"/>
            </a:endParaRPr>
          </a:p>
        </p:txBody>
      </p:sp>
    </p:spTree>
    <p:extLst>
      <p:ext uri="{BB962C8B-B14F-4D97-AF65-F5344CB8AC3E}">
        <p14:creationId xmlns:p14="http://schemas.microsoft.com/office/powerpoint/2010/main" val="107286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69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ja-JP" altLang="en-US">
              <a:latin typeface="Calibri" charset="0"/>
              <a:ea typeface="ＭＳ Ｐゴシック" charset="0"/>
            </a:endParaRPr>
          </a:p>
        </p:txBody>
      </p:sp>
    </p:spTree>
    <p:extLst>
      <p:ext uri="{BB962C8B-B14F-4D97-AF65-F5344CB8AC3E}">
        <p14:creationId xmlns:p14="http://schemas.microsoft.com/office/powerpoint/2010/main" val="2162566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59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ja-JP" altLang="en-US">
              <a:latin typeface="Calibri" charset="0"/>
              <a:ea typeface="ＭＳ Ｐゴシック" charset="0"/>
            </a:endParaRPr>
          </a:p>
        </p:txBody>
      </p:sp>
    </p:spTree>
    <p:extLst>
      <p:ext uri="{BB962C8B-B14F-4D97-AF65-F5344CB8AC3E}">
        <p14:creationId xmlns:p14="http://schemas.microsoft.com/office/powerpoint/2010/main" val="1683633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80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ja-JP" altLang="en-US">
              <a:latin typeface="Calibri" charset="0"/>
              <a:ea typeface="ＭＳ Ｐゴシック" charset="0"/>
            </a:endParaRPr>
          </a:p>
        </p:txBody>
      </p:sp>
    </p:spTree>
    <p:extLst>
      <p:ext uri="{BB962C8B-B14F-4D97-AF65-F5344CB8AC3E}">
        <p14:creationId xmlns:p14="http://schemas.microsoft.com/office/powerpoint/2010/main" val="178156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90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ja-JP" altLang="en-US">
              <a:latin typeface="Calibri" charset="0"/>
              <a:ea typeface="ＭＳ Ｐゴシック" charset="0"/>
            </a:endParaRPr>
          </a:p>
        </p:txBody>
      </p:sp>
    </p:spTree>
    <p:extLst>
      <p:ext uri="{BB962C8B-B14F-4D97-AF65-F5344CB8AC3E}">
        <p14:creationId xmlns:p14="http://schemas.microsoft.com/office/powerpoint/2010/main" val="4118602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00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ja-JP" altLang="en-US">
              <a:latin typeface="Calibri" charset="0"/>
              <a:ea typeface="ＭＳ Ｐゴシック" charset="0"/>
            </a:endParaRPr>
          </a:p>
        </p:txBody>
      </p:sp>
    </p:spTree>
    <p:extLst>
      <p:ext uri="{BB962C8B-B14F-4D97-AF65-F5344CB8AC3E}">
        <p14:creationId xmlns:p14="http://schemas.microsoft.com/office/powerpoint/2010/main" val="3418155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クローンするためには，</a:t>
            </a:r>
            <a:r>
              <a:rPr kumimoji="1" lang="en-US" altLang="ja-JP" dirty="0" err="1" smtClean="0"/>
              <a:t>git</a:t>
            </a:r>
            <a:r>
              <a:rPr kumimoji="1" lang="en-US" altLang="ja-JP" dirty="0" smtClean="0"/>
              <a:t> clone</a:t>
            </a:r>
            <a:r>
              <a:rPr kumimoji="1" lang="ja-JP" altLang="en-US" dirty="0" smtClean="0"/>
              <a:t>というコマンドを実行します．</a:t>
            </a:r>
            <a:endParaRPr kumimoji="1" lang="en-US" altLang="ja-JP" dirty="0" smtClean="0"/>
          </a:p>
          <a:p>
            <a:r>
              <a:rPr kumimoji="1" lang="ja-JP" altLang="en-US" dirty="0" smtClean="0"/>
              <a:t>例のように</a:t>
            </a:r>
            <a:r>
              <a:rPr kumimoji="1" lang="en-US" altLang="ja-JP" dirty="0" smtClean="0"/>
              <a:t>URL</a:t>
            </a:r>
            <a:r>
              <a:rPr kumimoji="1" lang="ja-JP" altLang="en-US" dirty="0" smtClean="0"/>
              <a:t>を指定して，リモートリポジトリの内容を自分の手元に持ってきます．</a:t>
            </a:r>
            <a:endParaRPr kumimoji="1" lang="en-US" altLang="ja-JP" dirty="0" smtClean="0"/>
          </a:p>
          <a:p>
            <a:r>
              <a:rPr kumimoji="1" lang="ja-JP" altLang="en-US" dirty="0" smtClean="0"/>
              <a:t>このディレクトリ名は省略可能です．</a:t>
            </a:r>
            <a:endParaRPr kumimoji="1" lang="en-US" altLang="ja-JP" dirty="0" smtClean="0"/>
          </a:p>
          <a:p>
            <a:endParaRPr kumimoji="1" lang="en-US" altLang="ja-JP" dirty="0" smtClean="0"/>
          </a:p>
          <a:p>
            <a:r>
              <a:rPr kumimoji="1" lang="ja-JP" altLang="en-US" dirty="0" smtClean="0"/>
              <a:t>ちなみに，</a:t>
            </a:r>
            <a:r>
              <a:rPr kumimoji="1" lang="en-US" altLang="ja-JP" dirty="0" smtClean="0"/>
              <a:t>bare</a:t>
            </a:r>
            <a:r>
              <a:rPr kumimoji="1" lang="ja-JP" altLang="en-US" dirty="0" smtClean="0"/>
              <a:t>オプションをつけるとベアリポジトリというものを作成できます．</a:t>
            </a:r>
            <a:endParaRPr kumimoji="1" lang="en-US" altLang="ja-JP" dirty="0" smtClean="0"/>
          </a:p>
          <a:p>
            <a:r>
              <a:rPr kumimoji="1" lang="ja-JP" altLang="en-US" dirty="0" smtClean="0"/>
              <a:t>ベアリポジトリはワーキングディレクトリを持たないリポジトリです．つまり，中身を直接変更することができません．</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E52B954-50D9-C84D-A0BC-FDAF947ABDE3}" type="slidenum">
              <a:rPr kumimoji="1" lang="ja-JP" altLang="en-US" smtClean="0"/>
              <a:t>38</a:t>
            </a:fld>
            <a:endParaRPr kumimoji="1" lang="ja-JP" altLang="en-US"/>
          </a:p>
        </p:txBody>
      </p:sp>
    </p:spTree>
    <p:extLst>
      <p:ext uri="{BB962C8B-B14F-4D97-AF65-F5344CB8AC3E}">
        <p14:creationId xmlns:p14="http://schemas.microsoft.com/office/powerpoint/2010/main" val="132436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では，自分以外の人が変更を加えています．</a:t>
            </a:r>
            <a:endParaRPr kumimoji="1" lang="en-US" altLang="ja-JP" dirty="0" smtClean="0"/>
          </a:p>
          <a:p>
            <a:r>
              <a:rPr kumimoji="1" lang="ja-JP" altLang="en-US" dirty="0" smtClean="0"/>
              <a:t>どんな人がいつどんな変更をしたかを知りたいときに使うのが</a:t>
            </a:r>
            <a:r>
              <a:rPr kumimoji="1" lang="en-US" altLang="ja-JP" dirty="0" err="1" smtClean="0"/>
              <a:t>git</a:t>
            </a:r>
            <a:r>
              <a:rPr kumimoji="1" lang="en-US" altLang="ja-JP" dirty="0" smtClean="0"/>
              <a:t> log</a:t>
            </a:r>
            <a:r>
              <a:rPr kumimoji="1" lang="ja-JP" altLang="en-US" dirty="0" smtClean="0"/>
              <a:t>コマンドです．</a:t>
            </a:r>
            <a:endParaRPr kumimoji="1" lang="en-US" altLang="ja-JP" dirty="0" smtClean="0"/>
          </a:p>
          <a:p>
            <a:r>
              <a:rPr kumimoji="1" lang="ja-JP" altLang="en-US" dirty="0" smtClean="0"/>
              <a:t>例で示しているように，コミット</a:t>
            </a:r>
            <a:r>
              <a:rPr kumimoji="1" lang="en-US" altLang="ja-JP" dirty="0" smtClean="0"/>
              <a:t>ID</a:t>
            </a:r>
            <a:r>
              <a:rPr kumimoji="1" lang="ja-JP" altLang="en-US" dirty="0" err="1" smtClean="0"/>
              <a:t>，</a:t>
            </a:r>
            <a:r>
              <a:rPr kumimoji="1" lang="ja-JP" altLang="en-US" dirty="0" smtClean="0"/>
              <a:t>コミット者，タイムスタンプ，コミットメッセージを見ることができます．</a:t>
            </a:r>
            <a:endParaRPr kumimoji="1" lang="en-US" altLang="ja-JP" dirty="0" smtClean="0"/>
          </a:p>
          <a:p>
            <a:endParaRPr kumimoji="1" lang="en-US" altLang="ja-JP" dirty="0" smtClean="0"/>
          </a:p>
          <a:p>
            <a:r>
              <a:rPr kumimoji="1" lang="en-US" altLang="ja-JP" dirty="0" smtClean="0"/>
              <a:t>Graph</a:t>
            </a:r>
            <a:r>
              <a:rPr kumimoji="1" lang="ja-JP" altLang="en-US" dirty="0" smtClean="0"/>
              <a:t>オプションをつけると，ブランチをどのように作成して，マージしたかという様子を図で表示できます．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E52B954-50D9-C84D-A0BC-FDAF947ABDE3}" type="slidenum">
              <a:rPr kumimoji="1" lang="ja-JP" altLang="en-US" smtClean="0"/>
              <a:t>39</a:t>
            </a:fld>
            <a:endParaRPr kumimoji="1" lang="ja-JP" altLang="en-US"/>
          </a:p>
        </p:txBody>
      </p:sp>
    </p:spTree>
    <p:extLst>
      <p:ext uri="{BB962C8B-B14F-4D97-AF65-F5344CB8AC3E}">
        <p14:creationId xmlns:p14="http://schemas.microsoft.com/office/powerpoint/2010/main" val="66117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ブランチの作成には，</a:t>
            </a:r>
            <a:r>
              <a:rPr kumimoji="1" lang="en-US" altLang="ja-JP" dirty="0" err="1" smtClean="0"/>
              <a:t>git</a:t>
            </a:r>
            <a:r>
              <a:rPr kumimoji="1" lang="en-US" altLang="ja-JP" dirty="0" smtClean="0"/>
              <a:t> branch</a:t>
            </a:r>
            <a:r>
              <a:rPr kumimoji="1" lang="ja-JP" altLang="en-US" dirty="0" smtClean="0"/>
              <a:t>コマンドを使います．</a:t>
            </a:r>
            <a:endParaRPr kumimoji="1" lang="en-US" altLang="ja-JP" dirty="0" smtClean="0"/>
          </a:p>
          <a:p>
            <a:r>
              <a:rPr kumimoji="1" lang="ja-JP" altLang="en-US" dirty="0" smtClean="0"/>
              <a:t>例のようにブランチを作成することができます．</a:t>
            </a:r>
            <a:endParaRPr kumimoji="1" lang="en-US" altLang="ja-JP" dirty="0" smtClean="0"/>
          </a:p>
          <a:p>
            <a:r>
              <a:rPr kumimoji="1" lang="en-US" altLang="ja-JP" dirty="0" err="1" smtClean="0"/>
              <a:t>Git</a:t>
            </a:r>
            <a:r>
              <a:rPr kumimoji="1" lang="en-US" altLang="ja-JP" dirty="0" smtClean="0"/>
              <a:t> branch</a:t>
            </a:r>
            <a:r>
              <a:rPr kumimoji="1" lang="ja-JP" altLang="en-US" dirty="0" smtClean="0"/>
              <a:t>コマンドを引数なしで実行するとローカルブランチを見ることができます．</a:t>
            </a:r>
            <a:endParaRPr kumimoji="1" lang="en-US" altLang="ja-JP" dirty="0" smtClean="0"/>
          </a:p>
          <a:p>
            <a:r>
              <a:rPr kumimoji="1" lang="ja-JP" altLang="en-US" dirty="0" smtClean="0"/>
              <a:t>自分が今作業しているブランチにはアスタリスクが表示されます．</a:t>
            </a:r>
            <a:endParaRPr kumimoji="1" lang="en-US" altLang="ja-JP" dirty="0" smtClean="0"/>
          </a:p>
          <a:p>
            <a:endParaRPr kumimoji="1" lang="en-US" altLang="ja-JP" dirty="0" smtClean="0"/>
          </a:p>
          <a:p>
            <a:r>
              <a:rPr kumimoji="1" lang="en-US" altLang="ja-JP" dirty="0" smtClean="0"/>
              <a:t>-r</a:t>
            </a:r>
            <a:r>
              <a:rPr kumimoji="1" lang="ja-JP" altLang="en-US" dirty="0" smtClean="0"/>
              <a:t>オプションをつけることでリモートブランチを見ることができます．</a:t>
            </a:r>
            <a:endParaRPr kumimoji="1" lang="en-US" altLang="ja-JP" dirty="0" smtClean="0"/>
          </a:p>
          <a:p>
            <a:r>
              <a:rPr kumimoji="1" lang="ja-JP" altLang="en-US" dirty="0" smtClean="0"/>
              <a:t>リモートブランチとは，リモートリポジトリで作成されているブランチです．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E52B954-50D9-C84D-A0BC-FDAF947ABDE3}" type="slidenum">
              <a:rPr kumimoji="1" lang="ja-JP" altLang="en-US" smtClean="0"/>
              <a:t>40</a:t>
            </a:fld>
            <a:endParaRPr kumimoji="1" lang="ja-JP" altLang="en-US"/>
          </a:p>
        </p:txBody>
      </p:sp>
    </p:spTree>
    <p:extLst>
      <p:ext uri="{BB962C8B-B14F-4D97-AF65-F5344CB8AC3E}">
        <p14:creationId xmlns:p14="http://schemas.microsoft.com/office/powerpoint/2010/main" val="5670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作成したブランチに移動する際には，</a:t>
            </a:r>
            <a:r>
              <a:rPr kumimoji="1" lang="en-US" altLang="ja-JP" dirty="0" err="1" smtClean="0"/>
              <a:t>git</a:t>
            </a:r>
            <a:r>
              <a:rPr kumimoji="1" lang="en-US" altLang="ja-JP" dirty="0" smtClean="0"/>
              <a:t> checkout</a:t>
            </a:r>
            <a:r>
              <a:rPr kumimoji="1" lang="ja-JP" altLang="en-US" baseline="0" dirty="0" smtClean="0"/>
              <a:t>コマンドを使います．</a:t>
            </a:r>
            <a:endParaRPr kumimoji="1" lang="en-US" altLang="ja-JP" baseline="0" dirty="0" smtClean="0"/>
          </a:p>
          <a:p>
            <a:r>
              <a:rPr kumimoji="1" lang="ja-JP" altLang="en-US" dirty="0" smtClean="0"/>
              <a:t>例のようにするとブランチを移動することができます．</a:t>
            </a:r>
            <a:r>
              <a:rPr kumimoji="1" lang="en-US" altLang="ja-JP" dirty="0" smtClean="0"/>
              <a:t>]</a:t>
            </a:r>
          </a:p>
          <a:p>
            <a:r>
              <a:rPr kumimoji="1" lang="ja-JP" altLang="en-US" dirty="0" smtClean="0"/>
              <a:t>また，</a:t>
            </a:r>
            <a:r>
              <a:rPr kumimoji="1" lang="en-US" altLang="ja-JP" dirty="0" smtClean="0"/>
              <a:t>-b</a:t>
            </a:r>
            <a:r>
              <a:rPr kumimoji="1" lang="ja-JP" altLang="en-US" dirty="0" smtClean="0"/>
              <a:t>オプションをつけると，ブランチを作成して，作成したブランチに移動することができます．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E52B954-50D9-C84D-A0BC-FDAF947ABDE3}" type="slidenum">
              <a:rPr kumimoji="1" lang="ja-JP" altLang="en-US" smtClean="0"/>
              <a:t>41</a:t>
            </a:fld>
            <a:endParaRPr kumimoji="1" lang="ja-JP" altLang="en-US"/>
          </a:p>
        </p:txBody>
      </p:sp>
    </p:spTree>
    <p:extLst>
      <p:ext uri="{BB962C8B-B14F-4D97-AF65-F5344CB8AC3E}">
        <p14:creationId xmlns:p14="http://schemas.microsoft.com/office/powerpoint/2010/main" val="1903070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編集した後に，どのファイルが変更されているかを確認するためには，</a:t>
            </a:r>
            <a:r>
              <a:rPr kumimoji="1" lang="en-US" altLang="ja-JP" dirty="0" err="1" smtClean="0"/>
              <a:t>git</a:t>
            </a:r>
            <a:r>
              <a:rPr kumimoji="1" lang="en-US" altLang="ja-JP" dirty="0" smtClean="0"/>
              <a:t> status</a:t>
            </a:r>
            <a:r>
              <a:rPr kumimoji="1" lang="ja-JP" altLang="en-US" dirty="0" smtClean="0"/>
              <a:t>コマンドを実行します．</a:t>
            </a:r>
            <a:endParaRPr kumimoji="1" lang="en-US" altLang="ja-JP" dirty="0" smtClean="0"/>
          </a:p>
          <a:p>
            <a:r>
              <a:rPr kumimoji="1" lang="ja-JP" altLang="en-US" dirty="0" smtClean="0"/>
              <a:t>赤で囲んでいる部分は，ステージされているファイルです．</a:t>
            </a:r>
            <a:endParaRPr kumimoji="1" lang="en-US" altLang="ja-JP" dirty="0" smtClean="0"/>
          </a:p>
          <a:p>
            <a:r>
              <a:rPr kumimoji="1" lang="ja-JP" altLang="en-US" dirty="0" smtClean="0"/>
              <a:t>コミットされます．</a:t>
            </a:r>
            <a:endParaRPr kumimoji="1" lang="en-US" altLang="ja-JP" dirty="0" smtClean="0"/>
          </a:p>
          <a:p>
            <a:r>
              <a:rPr kumimoji="1" lang="ja-JP" altLang="en-US" dirty="0" smtClean="0"/>
              <a:t>青で囲んでいる部分は，変更されていてかつステージされていないファイルです．</a:t>
            </a:r>
            <a:endParaRPr kumimoji="1" lang="en-US" altLang="ja-JP" dirty="0" smtClean="0"/>
          </a:p>
          <a:p>
            <a:r>
              <a:rPr kumimoji="1" lang="ja-JP" altLang="en-US" dirty="0" smtClean="0"/>
              <a:t>このままだとコミットされないため，変更を反映できません．</a:t>
            </a:r>
            <a:endParaRPr kumimoji="1" lang="en-US" altLang="ja-JP" dirty="0" smtClean="0"/>
          </a:p>
          <a:p>
            <a:r>
              <a:rPr kumimoji="1" lang="en-US" altLang="ja-JP" dirty="0" err="1" smtClean="0"/>
              <a:t>Git</a:t>
            </a:r>
            <a:r>
              <a:rPr kumimoji="1" lang="en-US" altLang="ja-JP" baseline="0" dirty="0" smtClean="0"/>
              <a:t> status</a:t>
            </a:r>
            <a:r>
              <a:rPr kumimoji="1" lang="ja-JP" altLang="en-US" baseline="0" dirty="0" smtClean="0"/>
              <a:t>の結果をみて，ファイルをステージしていきます．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1E52B954-50D9-C84D-A0BC-FDAF947ABDE3}" type="slidenum">
              <a:rPr kumimoji="1" lang="ja-JP" altLang="en-US" smtClean="0"/>
              <a:t>42</a:t>
            </a:fld>
            <a:endParaRPr kumimoji="1" lang="ja-JP" altLang="en-US"/>
          </a:p>
        </p:txBody>
      </p:sp>
    </p:spTree>
    <p:extLst>
      <p:ext uri="{BB962C8B-B14F-4D97-AF65-F5344CB8AC3E}">
        <p14:creationId xmlns:p14="http://schemas.microsoft.com/office/powerpoint/2010/main" val="2504431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変更点をみるもう</a:t>
            </a:r>
            <a:r>
              <a:rPr kumimoji="1" lang="en-US" altLang="ja-JP" dirty="0" smtClean="0"/>
              <a:t>1</a:t>
            </a:r>
            <a:r>
              <a:rPr kumimoji="1" lang="ja-JP" altLang="en-US" dirty="0" err="1" smtClean="0"/>
              <a:t>つの</a:t>
            </a:r>
            <a:r>
              <a:rPr kumimoji="1" lang="ja-JP" altLang="en-US" dirty="0" smtClean="0"/>
              <a:t>手段として，</a:t>
            </a:r>
            <a:r>
              <a:rPr kumimoji="1" lang="en-US" altLang="ja-JP" dirty="0" err="1" smtClean="0"/>
              <a:t>git</a:t>
            </a:r>
            <a:r>
              <a:rPr kumimoji="1" lang="en-US" altLang="ja-JP" dirty="0" smtClean="0"/>
              <a:t> diff</a:t>
            </a:r>
            <a:r>
              <a:rPr kumimoji="1" lang="ja-JP" altLang="en-US" dirty="0" smtClean="0"/>
              <a:t>があります．</a:t>
            </a:r>
            <a:endParaRPr kumimoji="1" lang="en-US" altLang="ja-JP" dirty="0" smtClean="0"/>
          </a:p>
          <a:p>
            <a:r>
              <a:rPr kumimoji="1" lang="ja-JP" altLang="en-US" dirty="0" smtClean="0"/>
              <a:t>こちらは，実際にファイルにどのような変更が加えられたかを見ることができます．</a:t>
            </a:r>
            <a:endParaRPr kumimoji="1" lang="en-US" altLang="ja-JP" dirty="0" smtClean="0"/>
          </a:p>
          <a:p>
            <a:r>
              <a:rPr kumimoji="1" lang="ja-JP" altLang="en-US" dirty="0" smtClean="0"/>
              <a:t>オプションをつけて様々な比較をとることができます．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E52B954-50D9-C84D-A0BC-FDAF947ABDE3}" type="slidenum">
              <a:rPr kumimoji="1" lang="ja-JP" altLang="en-US" smtClean="0"/>
              <a:t>43</a:t>
            </a:fld>
            <a:endParaRPr kumimoji="1" lang="ja-JP" altLang="en-US"/>
          </a:p>
        </p:txBody>
      </p:sp>
    </p:spTree>
    <p:extLst>
      <p:ext uri="{BB962C8B-B14F-4D97-AF65-F5344CB8AC3E}">
        <p14:creationId xmlns:p14="http://schemas.microsoft.com/office/powerpoint/2010/main" val="251929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ファイルのステージには</a:t>
            </a:r>
            <a:r>
              <a:rPr kumimoji="1" lang="en-US" altLang="ja-JP" dirty="0" err="1" smtClean="0"/>
              <a:t>git</a:t>
            </a:r>
            <a:r>
              <a:rPr kumimoji="1" lang="en-US" altLang="ja-JP" dirty="0" smtClean="0"/>
              <a:t> add</a:t>
            </a:r>
            <a:r>
              <a:rPr kumimoji="1" lang="ja-JP" altLang="en-US" dirty="0" smtClean="0"/>
              <a:t>コマンドを使います．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E52B954-50D9-C84D-A0BC-FDAF947ABDE3}" type="slidenum">
              <a:rPr kumimoji="1" lang="ja-JP" altLang="en-US" smtClean="0"/>
              <a:t>44</a:t>
            </a:fld>
            <a:endParaRPr kumimoji="1" lang="ja-JP" altLang="en-US"/>
          </a:p>
        </p:txBody>
      </p:sp>
    </p:spTree>
    <p:extLst>
      <p:ext uri="{BB962C8B-B14F-4D97-AF65-F5344CB8AC3E}">
        <p14:creationId xmlns:p14="http://schemas.microsoft.com/office/powerpoint/2010/main" val="3391593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E52B954-50D9-C84D-A0BC-FDAF947ABDE3}" type="slidenum">
              <a:rPr kumimoji="1" lang="ja-JP" altLang="en-US" smtClean="0"/>
              <a:t>45</a:t>
            </a:fld>
            <a:endParaRPr kumimoji="1" lang="ja-JP" altLang="en-US"/>
          </a:p>
        </p:txBody>
      </p:sp>
    </p:spTree>
    <p:extLst>
      <p:ext uri="{BB962C8B-B14F-4D97-AF65-F5344CB8AC3E}">
        <p14:creationId xmlns:p14="http://schemas.microsoft.com/office/powerpoint/2010/main" val="145533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3C3892F-50D7-C34A-A4B8-9FFB49503F4F}" type="slidenum">
              <a:rPr kumimoji="1" lang="ja-JP" altLang="en-US" smtClean="0"/>
              <a:t>‹#›</a:t>
            </a:fld>
            <a:endParaRPr kumimoji="1" lang="ja-JP" altLang="en-US"/>
          </a:p>
        </p:txBody>
      </p:sp>
    </p:spTree>
    <p:extLst>
      <p:ext uri="{BB962C8B-B14F-4D97-AF65-F5344CB8AC3E}">
        <p14:creationId xmlns:p14="http://schemas.microsoft.com/office/powerpoint/2010/main" val="223950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3C3892F-50D7-C34A-A4B8-9FFB49503F4F}" type="slidenum">
              <a:rPr kumimoji="1" lang="ja-JP" altLang="en-US" smtClean="0"/>
              <a:t>‹#›</a:t>
            </a:fld>
            <a:endParaRPr kumimoji="1" lang="ja-JP" altLang="en-US"/>
          </a:p>
        </p:txBody>
      </p:sp>
    </p:spTree>
    <p:extLst>
      <p:ext uri="{BB962C8B-B14F-4D97-AF65-F5344CB8AC3E}">
        <p14:creationId xmlns:p14="http://schemas.microsoft.com/office/powerpoint/2010/main" val="203946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3C3892F-50D7-C34A-A4B8-9FFB49503F4F}" type="slidenum">
              <a:rPr kumimoji="1" lang="ja-JP" altLang="en-US" smtClean="0"/>
              <a:t>‹#›</a:t>
            </a:fld>
            <a:endParaRPr kumimoji="1" lang="ja-JP" altLang="en-US"/>
          </a:p>
        </p:txBody>
      </p:sp>
    </p:spTree>
    <p:extLst>
      <p:ext uri="{BB962C8B-B14F-4D97-AF65-F5344CB8AC3E}">
        <p14:creationId xmlns:p14="http://schemas.microsoft.com/office/powerpoint/2010/main" val="82375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3C3892F-50D7-C34A-A4B8-9FFB49503F4F}" type="slidenum">
              <a:rPr kumimoji="1" lang="ja-JP" altLang="en-US" smtClean="0"/>
              <a:t>‹#›</a:t>
            </a:fld>
            <a:endParaRPr kumimoji="1" lang="ja-JP" altLang="en-US"/>
          </a:p>
        </p:txBody>
      </p:sp>
    </p:spTree>
    <p:extLst>
      <p:ext uri="{BB962C8B-B14F-4D97-AF65-F5344CB8AC3E}">
        <p14:creationId xmlns:p14="http://schemas.microsoft.com/office/powerpoint/2010/main" val="216421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3C3892F-50D7-C34A-A4B8-9FFB49503F4F}" type="slidenum">
              <a:rPr kumimoji="1" lang="ja-JP" altLang="en-US" smtClean="0"/>
              <a:t>‹#›</a:t>
            </a:fld>
            <a:endParaRPr kumimoji="1" lang="ja-JP" altLang="en-US"/>
          </a:p>
        </p:txBody>
      </p:sp>
    </p:spTree>
    <p:extLst>
      <p:ext uri="{BB962C8B-B14F-4D97-AF65-F5344CB8AC3E}">
        <p14:creationId xmlns:p14="http://schemas.microsoft.com/office/powerpoint/2010/main" val="18029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3C3892F-50D7-C34A-A4B8-9FFB49503F4F}" type="slidenum">
              <a:rPr kumimoji="1" lang="ja-JP" altLang="en-US" smtClean="0"/>
              <a:t>‹#›</a:t>
            </a:fld>
            <a:endParaRPr kumimoji="1" lang="ja-JP" altLang="en-US"/>
          </a:p>
        </p:txBody>
      </p:sp>
    </p:spTree>
    <p:extLst>
      <p:ext uri="{BB962C8B-B14F-4D97-AF65-F5344CB8AC3E}">
        <p14:creationId xmlns:p14="http://schemas.microsoft.com/office/powerpoint/2010/main" val="59844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3C3892F-50D7-C34A-A4B8-9FFB49503F4F}" type="slidenum">
              <a:rPr kumimoji="1" lang="ja-JP" altLang="en-US" smtClean="0"/>
              <a:t>‹#›</a:t>
            </a:fld>
            <a:endParaRPr kumimoji="1" lang="ja-JP" altLang="en-US"/>
          </a:p>
        </p:txBody>
      </p:sp>
    </p:spTree>
    <p:extLst>
      <p:ext uri="{BB962C8B-B14F-4D97-AF65-F5344CB8AC3E}">
        <p14:creationId xmlns:p14="http://schemas.microsoft.com/office/powerpoint/2010/main" val="44871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chemeClr val="tx1"/>
                </a:solidFill>
              </a:defRPr>
            </a:lvl1pPr>
          </a:lstStyle>
          <a:p>
            <a:r>
              <a:rPr lang="en-US" altLang="ja-JP" smtClean="0"/>
              <a:t>No.&lt;#&gt;</a:t>
            </a:r>
            <a:endParaRPr lang="ja-JP" altLang="en-US" dirty="0"/>
          </a:p>
        </p:txBody>
      </p:sp>
    </p:spTree>
    <p:extLst>
      <p:ext uri="{BB962C8B-B14F-4D97-AF65-F5344CB8AC3E}">
        <p14:creationId xmlns:p14="http://schemas.microsoft.com/office/powerpoint/2010/main" val="243895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r>
              <a:rPr kumimoji="1" lang="en-US" altLang="ja-JP" smtClean="0"/>
              <a:t>No.</a:t>
            </a:r>
            <a:fld id="{C3C3892F-50D7-C34A-A4B8-9FFB49503F4F}" type="slidenum">
              <a:rPr kumimoji="1" lang="ja-JP" altLang="en-US" smtClean="0"/>
              <a:t>‹#›</a:t>
            </a:fld>
            <a:endParaRPr kumimoji="1" lang="ja-JP" altLang="en-US" dirty="0"/>
          </a:p>
        </p:txBody>
      </p:sp>
    </p:spTree>
    <p:extLst>
      <p:ext uri="{BB962C8B-B14F-4D97-AF65-F5344CB8AC3E}">
        <p14:creationId xmlns:p14="http://schemas.microsoft.com/office/powerpoint/2010/main" val="210160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3C3892F-50D7-C34A-A4B8-9FFB49503F4F}" type="slidenum">
              <a:rPr kumimoji="1" lang="ja-JP" altLang="en-US" smtClean="0"/>
              <a:t>‹#›</a:t>
            </a:fld>
            <a:endParaRPr kumimoji="1" lang="ja-JP" altLang="en-US"/>
          </a:p>
        </p:txBody>
      </p:sp>
    </p:spTree>
    <p:extLst>
      <p:ext uri="{BB962C8B-B14F-4D97-AF65-F5344CB8AC3E}">
        <p14:creationId xmlns:p14="http://schemas.microsoft.com/office/powerpoint/2010/main" val="325144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EE201CC-5569-EB4A-BCEA-2F98D3E37FC7}" type="datetimeFigureOut">
              <a:rPr kumimoji="1" lang="ja-JP" altLang="en-US" smtClean="0"/>
              <a:t>2016/02/21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3C3892F-50D7-C34A-A4B8-9FFB49503F4F}" type="slidenum">
              <a:rPr kumimoji="1" lang="ja-JP" altLang="en-US" smtClean="0"/>
              <a:t>‹#›</a:t>
            </a:fld>
            <a:endParaRPr kumimoji="1" lang="ja-JP" altLang="en-US"/>
          </a:p>
        </p:txBody>
      </p:sp>
    </p:spTree>
    <p:extLst>
      <p:ext uri="{BB962C8B-B14F-4D97-AF65-F5344CB8AC3E}">
        <p14:creationId xmlns:p14="http://schemas.microsoft.com/office/powerpoint/2010/main" val="42550441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201CC-5569-EB4A-BCEA-2F98D3E37FC7}" type="datetimeFigureOut">
              <a:rPr kumimoji="1" lang="ja-JP" altLang="en-US" smtClean="0"/>
              <a:t>2016/02/21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kumimoji="1" lang="en-US" altLang="ja-JP" dirty="0" smtClean="0"/>
              <a:t>No.</a:t>
            </a:r>
            <a:fld id="{C3C3892F-50D7-C34A-A4B8-9FFB49503F4F}" type="slidenum">
              <a:rPr kumimoji="1" lang="ja-JP" altLang="en-US" smtClean="0"/>
              <a:t>‹#›</a:t>
            </a:fld>
            <a:endParaRPr kumimoji="1" lang="ja-JP" altLang="en-US" dirty="0"/>
          </a:p>
        </p:txBody>
      </p:sp>
    </p:spTree>
    <p:extLst>
      <p:ext uri="{BB962C8B-B14F-4D97-AF65-F5344CB8AC3E}">
        <p14:creationId xmlns:p14="http://schemas.microsoft.com/office/powerpoint/2010/main" val="3720926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101011" y="1851239"/>
            <a:ext cx="4941978" cy="830997"/>
          </a:xfrm>
          <a:prstGeom prst="rect">
            <a:avLst/>
          </a:prstGeom>
          <a:noFill/>
        </p:spPr>
        <p:txBody>
          <a:bodyPr wrap="none" rtlCol="0">
            <a:spAutoFit/>
          </a:bodyPr>
          <a:lstStyle/>
          <a:p>
            <a:r>
              <a:rPr kumimoji="1" lang="en-US" altLang="ja-JP" sz="4800" dirty="0" err="1" smtClean="0"/>
              <a:t>Git</a:t>
            </a:r>
            <a:r>
              <a:rPr kumimoji="1" lang="ja-JP" altLang="en-US" sz="4800" dirty="0" smtClean="0"/>
              <a:t>，</a:t>
            </a:r>
            <a:r>
              <a:rPr kumimoji="1" lang="en-US" altLang="ja-JP" sz="4800" dirty="0" err="1" smtClean="0"/>
              <a:t>GitHub</a:t>
            </a:r>
            <a:r>
              <a:rPr kumimoji="1" lang="ja-JP" altLang="en-US" sz="4800" dirty="0" smtClean="0"/>
              <a:t>勉強会</a:t>
            </a:r>
            <a:endParaRPr kumimoji="1" lang="ja-JP" altLang="en-US" sz="4800" dirty="0"/>
          </a:p>
        </p:txBody>
      </p:sp>
      <p:sp>
        <p:nvSpPr>
          <p:cNvPr id="5" name="テキスト ボックス 4"/>
          <p:cNvSpPr txBox="1"/>
          <p:nvPr/>
        </p:nvSpPr>
        <p:spPr>
          <a:xfrm>
            <a:off x="2220560" y="3855474"/>
            <a:ext cx="4702880" cy="523220"/>
          </a:xfrm>
          <a:prstGeom prst="rect">
            <a:avLst/>
          </a:prstGeom>
          <a:noFill/>
        </p:spPr>
        <p:txBody>
          <a:bodyPr wrap="none" rtlCol="0">
            <a:spAutoFit/>
          </a:bodyPr>
          <a:lstStyle/>
          <a:p>
            <a:r>
              <a:rPr kumimoji="1" lang="en-US" altLang="ja-JP" sz="2800" dirty="0" smtClean="0"/>
              <a:t>2016</a:t>
            </a:r>
            <a:r>
              <a:rPr kumimoji="1" lang="ja-JP" altLang="en-US" sz="2800" dirty="0" smtClean="0"/>
              <a:t>年</a:t>
            </a:r>
            <a:r>
              <a:rPr kumimoji="1" lang="en-US" altLang="ja-JP" sz="2800" dirty="0" smtClean="0"/>
              <a:t>2</a:t>
            </a:r>
            <a:r>
              <a:rPr kumimoji="1" lang="ja-JP" altLang="en-US" sz="2800" dirty="0" smtClean="0"/>
              <a:t>月</a:t>
            </a:r>
            <a:r>
              <a:rPr kumimoji="1" lang="en-US" altLang="ja-JP" sz="2800" dirty="0" smtClean="0"/>
              <a:t>21</a:t>
            </a:r>
            <a:r>
              <a:rPr kumimoji="1" lang="ja-JP" altLang="en-US" sz="2800" dirty="0" smtClean="0"/>
              <a:t>日</a:t>
            </a:r>
            <a:r>
              <a:rPr kumimoji="1" lang="en-US" altLang="ja-JP" sz="2800" dirty="0" smtClean="0"/>
              <a:t> </a:t>
            </a:r>
            <a:r>
              <a:rPr kumimoji="1" lang="ja-JP" altLang="en-US" sz="2800" dirty="0" smtClean="0"/>
              <a:t>ギーク女子会</a:t>
            </a:r>
            <a:endParaRPr kumimoji="1" lang="ja-JP" altLang="en-US" sz="2800" dirty="0"/>
          </a:p>
        </p:txBody>
      </p:sp>
    </p:spTree>
    <p:extLst>
      <p:ext uri="{BB962C8B-B14F-4D97-AF65-F5344CB8AC3E}">
        <p14:creationId xmlns:p14="http://schemas.microsoft.com/office/powerpoint/2010/main" val="9235419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569881" cy="830997"/>
          </a:xfrm>
          <a:prstGeom prst="rect">
            <a:avLst/>
          </a:prstGeom>
          <a:noFill/>
        </p:spPr>
        <p:txBody>
          <a:bodyPr wrap="none" rtlCol="0">
            <a:spAutoFit/>
          </a:bodyPr>
          <a:lstStyle/>
          <a:p>
            <a:r>
              <a:rPr lang="en-US" altLang="en-US" sz="4800" dirty="0" smtClean="0"/>
              <a:t>ブランチ</a:t>
            </a:r>
            <a:r>
              <a:rPr lang="en-US" altLang="ja-JP" sz="4800" dirty="0" smtClean="0"/>
              <a:t> (branch)</a:t>
            </a:r>
            <a:endParaRPr kumimoji="1" lang="ja-JP" altLang="en-US" sz="4800" dirty="0"/>
          </a:p>
        </p:txBody>
      </p:sp>
      <p:sp>
        <p:nvSpPr>
          <p:cNvPr id="6" name="テキスト ボックス 5"/>
          <p:cNvSpPr txBox="1"/>
          <p:nvPr/>
        </p:nvSpPr>
        <p:spPr>
          <a:xfrm>
            <a:off x="799605" y="1410855"/>
            <a:ext cx="4696718" cy="461665"/>
          </a:xfrm>
          <a:prstGeom prst="rect">
            <a:avLst/>
          </a:prstGeom>
          <a:noFill/>
        </p:spPr>
        <p:txBody>
          <a:bodyPr wrap="none" rtlCol="0">
            <a:spAutoFit/>
          </a:bodyPr>
          <a:lstStyle/>
          <a:p>
            <a:r>
              <a:rPr lang="ja-JP" altLang="en-US" sz="2400" dirty="0" smtClean="0"/>
              <a:t>コミットが繋がってできる開発ライン</a:t>
            </a:r>
            <a:endParaRPr lang="en-US" altLang="ja-JP" sz="2400" dirty="0" smtClean="0"/>
          </a:p>
        </p:txBody>
      </p:sp>
      <p:sp>
        <p:nvSpPr>
          <p:cNvPr id="17" name="円/楕円 16"/>
          <p:cNvSpPr/>
          <p:nvPr/>
        </p:nvSpPr>
        <p:spPr>
          <a:xfrm>
            <a:off x="5486400" y="4812557"/>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965950" y="4812557"/>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047750" y="3590182"/>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20" name="円/楕円 19"/>
          <p:cNvSpPr/>
          <p:nvPr/>
        </p:nvSpPr>
        <p:spPr>
          <a:xfrm>
            <a:off x="2527300" y="3590182"/>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5486400" y="3590182"/>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6965950" y="3590182"/>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4" name="直線コネクタ 23"/>
          <p:cNvCxnSpPr>
            <a:stCxn id="19" idx="6"/>
            <a:endCxn id="20" idx="2"/>
          </p:cNvCxnSpPr>
          <p:nvPr/>
        </p:nvCxnSpPr>
        <p:spPr>
          <a:xfrm>
            <a:off x="1714500" y="3923557"/>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25" name="円/楕円 24"/>
          <p:cNvSpPr/>
          <p:nvPr/>
        </p:nvSpPr>
        <p:spPr>
          <a:xfrm>
            <a:off x="4006850" y="3590182"/>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20" idx="6"/>
            <a:endCxn id="25" idx="2"/>
          </p:cNvCxnSpPr>
          <p:nvPr/>
        </p:nvCxnSpPr>
        <p:spPr>
          <a:xfrm>
            <a:off x="3194050" y="3923557"/>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a:stCxn id="25" idx="6"/>
            <a:endCxn id="21" idx="2"/>
          </p:cNvCxnSpPr>
          <p:nvPr/>
        </p:nvCxnSpPr>
        <p:spPr>
          <a:xfrm>
            <a:off x="4673600" y="3923557"/>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a:stCxn id="21" idx="6"/>
            <a:endCxn id="22" idx="2"/>
          </p:cNvCxnSpPr>
          <p:nvPr/>
        </p:nvCxnSpPr>
        <p:spPr>
          <a:xfrm>
            <a:off x="6153150" y="3923557"/>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a:stCxn id="17" idx="6"/>
            <a:endCxn id="18" idx="2"/>
          </p:cNvCxnSpPr>
          <p:nvPr/>
        </p:nvCxnSpPr>
        <p:spPr>
          <a:xfrm>
            <a:off x="6153150" y="5145932"/>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a:stCxn id="42" idx="6"/>
            <a:endCxn id="17" idx="2"/>
          </p:cNvCxnSpPr>
          <p:nvPr/>
        </p:nvCxnSpPr>
        <p:spPr>
          <a:xfrm>
            <a:off x="4673600" y="5145932"/>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42" name="円/楕円 41"/>
          <p:cNvSpPr/>
          <p:nvPr/>
        </p:nvSpPr>
        <p:spPr>
          <a:xfrm>
            <a:off x="4006850" y="4812557"/>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0" name="カギ線コネクタ 49"/>
          <p:cNvCxnSpPr>
            <a:stCxn id="25" idx="2"/>
            <a:endCxn id="42" idx="2"/>
          </p:cNvCxnSpPr>
          <p:nvPr/>
        </p:nvCxnSpPr>
        <p:spPr>
          <a:xfrm rot="10800000" flipV="1">
            <a:off x="4006850" y="3923556"/>
            <a:ext cx="12700" cy="1222375"/>
          </a:xfrm>
          <a:prstGeom prst="bentConnector3">
            <a:avLst>
              <a:gd name="adj1" fmla="val 330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3" name="正方形/長方形 52"/>
          <p:cNvSpPr/>
          <p:nvPr/>
        </p:nvSpPr>
        <p:spPr>
          <a:xfrm>
            <a:off x="6751637" y="2986816"/>
            <a:ext cx="1095375" cy="444499"/>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dirty="0" smtClean="0">
                <a:solidFill>
                  <a:srgbClr val="000000"/>
                </a:solidFill>
              </a:rPr>
              <a:t>master</a:t>
            </a:r>
            <a:endParaRPr kumimoji="1" lang="ja-JP" altLang="en-US" sz="2400" dirty="0">
              <a:solidFill>
                <a:srgbClr val="000000"/>
              </a:solidFill>
            </a:endParaRPr>
          </a:p>
        </p:txBody>
      </p:sp>
      <p:cxnSp>
        <p:nvCxnSpPr>
          <p:cNvPr id="56" name="直線矢印コネクタ 55"/>
          <p:cNvCxnSpPr>
            <a:stCxn id="53" idx="2"/>
            <a:endCxn id="22" idx="0"/>
          </p:cNvCxnSpPr>
          <p:nvPr/>
        </p:nvCxnSpPr>
        <p:spPr>
          <a:xfrm>
            <a:off x="7299325" y="3431315"/>
            <a:ext cx="0" cy="15886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p:cNvSpPr txBox="1"/>
          <p:nvPr/>
        </p:nvSpPr>
        <p:spPr>
          <a:xfrm>
            <a:off x="799605" y="1920666"/>
            <a:ext cx="5397631" cy="461665"/>
          </a:xfrm>
          <a:prstGeom prst="rect">
            <a:avLst/>
          </a:prstGeom>
          <a:noFill/>
        </p:spPr>
        <p:txBody>
          <a:bodyPr wrap="none" rtlCol="0">
            <a:spAutoFit/>
          </a:bodyPr>
          <a:lstStyle/>
          <a:p>
            <a:r>
              <a:rPr lang="en-US" altLang="en-US" sz="2400" dirty="0" smtClean="0"/>
              <a:t>みんながそれぞれのブランチで開発する</a:t>
            </a:r>
            <a:endParaRPr lang="en-US" altLang="ja-JP" sz="2400" dirty="0" smtClean="0"/>
          </a:p>
        </p:txBody>
      </p:sp>
      <p:sp>
        <p:nvSpPr>
          <p:cNvPr id="60" name="テキスト ボックス 59"/>
          <p:cNvSpPr txBox="1"/>
          <p:nvPr/>
        </p:nvSpPr>
        <p:spPr>
          <a:xfrm>
            <a:off x="799605" y="2430477"/>
            <a:ext cx="7824528" cy="461665"/>
          </a:xfrm>
          <a:prstGeom prst="rect">
            <a:avLst/>
          </a:prstGeom>
          <a:noFill/>
        </p:spPr>
        <p:txBody>
          <a:bodyPr wrap="none" rtlCol="0">
            <a:spAutoFit/>
          </a:bodyPr>
          <a:lstStyle/>
          <a:p>
            <a:r>
              <a:rPr lang="en-US" altLang="ja-JP" sz="2400" dirty="0" smtClean="0">
                <a:solidFill>
                  <a:srgbClr val="FF0000"/>
                </a:solidFill>
              </a:rPr>
              <a:t>master</a:t>
            </a:r>
            <a:r>
              <a:rPr lang="ja-JP" altLang="en-US" sz="2400" dirty="0" smtClean="0">
                <a:solidFill>
                  <a:srgbClr val="FF0000"/>
                </a:solidFill>
              </a:rPr>
              <a:t>ブランチ</a:t>
            </a:r>
            <a:r>
              <a:rPr lang="ja-JP" altLang="en-US" sz="2400" dirty="0" smtClean="0"/>
              <a:t>：最も信頼できる開発ラインとすることが多い</a:t>
            </a:r>
            <a:endParaRPr lang="en-US" altLang="ja-JP" sz="2400" dirty="0" smtClean="0"/>
          </a:p>
        </p:txBody>
      </p:sp>
      <p:sp>
        <p:nvSpPr>
          <p:cNvPr id="30" name="テキスト ボックス 29"/>
          <p:cNvSpPr txBox="1"/>
          <p:nvPr/>
        </p:nvSpPr>
        <p:spPr>
          <a:xfrm>
            <a:off x="799605" y="5718036"/>
            <a:ext cx="6490479" cy="461665"/>
          </a:xfrm>
          <a:prstGeom prst="rect">
            <a:avLst/>
          </a:prstGeom>
          <a:noFill/>
        </p:spPr>
        <p:txBody>
          <a:bodyPr wrap="none" rtlCol="0">
            <a:spAutoFit/>
          </a:bodyPr>
          <a:lstStyle/>
          <a:p>
            <a:r>
              <a:rPr lang="ja-JP" altLang="en-US" sz="2400" dirty="0" smtClean="0">
                <a:solidFill>
                  <a:srgbClr val="FF0000"/>
                </a:solidFill>
              </a:rPr>
              <a:t>チェックアウト</a:t>
            </a:r>
            <a:r>
              <a:rPr lang="ja-JP" altLang="en-US" sz="2400" dirty="0" smtClean="0"/>
              <a:t>：作業しているブランチを切り替える</a:t>
            </a:r>
            <a:endParaRPr lang="en-US" altLang="ja-JP" sz="2400" dirty="0" smtClean="0"/>
          </a:p>
        </p:txBody>
      </p:sp>
      <p:sp>
        <p:nvSpPr>
          <p:cNvPr id="27"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10</a:t>
            </a:fld>
            <a:endParaRPr lang="en-US" altLang="ja-JP"/>
          </a:p>
        </p:txBody>
      </p:sp>
    </p:spTree>
    <p:extLst>
      <p:ext uri="{BB962C8B-B14F-4D97-AF65-F5344CB8AC3E}">
        <p14:creationId xmlns:p14="http://schemas.microsoft.com/office/powerpoint/2010/main" val="17353448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5460149" cy="830997"/>
          </a:xfrm>
          <a:prstGeom prst="rect">
            <a:avLst/>
          </a:prstGeom>
          <a:noFill/>
        </p:spPr>
        <p:txBody>
          <a:bodyPr wrap="none" rtlCol="0">
            <a:spAutoFit/>
          </a:bodyPr>
          <a:lstStyle/>
          <a:p>
            <a:r>
              <a:rPr lang="ja-JP" altLang="en-US" sz="4800" dirty="0" smtClean="0"/>
              <a:t>いつコミットするのか</a:t>
            </a:r>
            <a:endParaRPr kumimoji="1" lang="ja-JP" altLang="en-US" sz="4800" dirty="0"/>
          </a:p>
        </p:txBody>
      </p:sp>
      <p:sp>
        <p:nvSpPr>
          <p:cNvPr id="6" name="テキスト ボックス 5"/>
          <p:cNvSpPr txBox="1"/>
          <p:nvPr/>
        </p:nvSpPr>
        <p:spPr>
          <a:xfrm>
            <a:off x="799605" y="1773687"/>
            <a:ext cx="6785030" cy="461665"/>
          </a:xfrm>
          <a:prstGeom prst="rect">
            <a:avLst/>
          </a:prstGeom>
          <a:noFill/>
        </p:spPr>
        <p:txBody>
          <a:bodyPr wrap="none" rtlCol="0">
            <a:spAutoFit/>
          </a:bodyPr>
          <a:lstStyle/>
          <a:p>
            <a:r>
              <a:rPr lang="ja-JP" altLang="en-US" sz="2400" dirty="0" smtClean="0"/>
              <a:t>セーブポイントは適当なきりがいいところで作るべき</a:t>
            </a:r>
            <a:endParaRPr lang="en-US" altLang="ja-JP" sz="2400" dirty="0" smtClean="0"/>
          </a:p>
        </p:txBody>
      </p:sp>
      <p:sp>
        <p:nvSpPr>
          <p:cNvPr id="52" name="テキスト ボックス 51"/>
          <p:cNvSpPr txBox="1"/>
          <p:nvPr/>
        </p:nvSpPr>
        <p:spPr>
          <a:xfrm>
            <a:off x="799605" y="3646173"/>
            <a:ext cx="4401666" cy="523220"/>
          </a:xfrm>
          <a:prstGeom prst="rect">
            <a:avLst/>
          </a:prstGeom>
          <a:noFill/>
        </p:spPr>
        <p:txBody>
          <a:bodyPr wrap="none" rtlCol="0">
            <a:spAutoFit/>
          </a:bodyPr>
          <a:lstStyle/>
          <a:p>
            <a:r>
              <a:rPr lang="ja-JP" altLang="en-US" sz="2800" dirty="0" smtClean="0"/>
              <a:t>でも適当なところってどこ</a:t>
            </a:r>
            <a:r>
              <a:rPr lang="en-US" altLang="ja-JP" sz="2800" dirty="0" smtClean="0"/>
              <a:t>…!!</a:t>
            </a:r>
          </a:p>
        </p:txBody>
      </p:sp>
      <p:sp>
        <p:nvSpPr>
          <p:cNvPr id="5"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11</a:t>
            </a:fld>
            <a:endParaRPr lang="en-US" altLang="ja-JP"/>
          </a:p>
        </p:txBody>
      </p:sp>
    </p:spTree>
    <p:extLst>
      <p:ext uri="{BB962C8B-B14F-4D97-AF65-F5344CB8AC3E}">
        <p14:creationId xmlns:p14="http://schemas.microsoft.com/office/powerpoint/2010/main" val="33971350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5460149" cy="830997"/>
          </a:xfrm>
          <a:prstGeom prst="rect">
            <a:avLst/>
          </a:prstGeom>
          <a:noFill/>
        </p:spPr>
        <p:txBody>
          <a:bodyPr wrap="none" rtlCol="0">
            <a:spAutoFit/>
          </a:bodyPr>
          <a:lstStyle/>
          <a:p>
            <a:r>
              <a:rPr lang="ja-JP" altLang="en-US" sz="4800" dirty="0" smtClean="0"/>
              <a:t>いつコミットするのか</a:t>
            </a:r>
            <a:endParaRPr kumimoji="1" lang="ja-JP" altLang="en-US" sz="4800" dirty="0"/>
          </a:p>
        </p:txBody>
      </p:sp>
      <p:sp>
        <p:nvSpPr>
          <p:cNvPr id="6" name="テキスト ボックス 5"/>
          <p:cNvSpPr txBox="1"/>
          <p:nvPr/>
        </p:nvSpPr>
        <p:spPr>
          <a:xfrm>
            <a:off x="799605" y="1773687"/>
            <a:ext cx="5941951" cy="461665"/>
          </a:xfrm>
          <a:prstGeom prst="rect">
            <a:avLst/>
          </a:prstGeom>
          <a:noFill/>
        </p:spPr>
        <p:txBody>
          <a:bodyPr wrap="none" rtlCol="0">
            <a:spAutoFit/>
          </a:bodyPr>
          <a:lstStyle/>
          <a:p>
            <a:r>
              <a:rPr lang="en-US" altLang="en-US" sz="2400" dirty="0" smtClean="0"/>
              <a:t>最大でも1</a:t>
            </a:r>
            <a:r>
              <a:rPr lang="ja-JP" altLang="en-US" sz="2400" dirty="0" smtClean="0"/>
              <a:t>つの機能を実装したらコミットする</a:t>
            </a:r>
            <a:endParaRPr lang="en-US" altLang="ja-JP" sz="2400" dirty="0" smtClean="0"/>
          </a:p>
        </p:txBody>
      </p:sp>
      <p:sp>
        <p:nvSpPr>
          <p:cNvPr id="5" name="テキスト ボックス 4"/>
          <p:cNvSpPr txBox="1"/>
          <p:nvPr/>
        </p:nvSpPr>
        <p:spPr>
          <a:xfrm>
            <a:off x="799605" y="2908964"/>
            <a:ext cx="7174260" cy="461665"/>
          </a:xfrm>
          <a:prstGeom prst="rect">
            <a:avLst/>
          </a:prstGeom>
          <a:noFill/>
        </p:spPr>
        <p:txBody>
          <a:bodyPr wrap="none" rtlCol="0">
            <a:spAutoFit/>
          </a:bodyPr>
          <a:lstStyle/>
          <a:p>
            <a:r>
              <a:rPr lang="ja-JP" altLang="en-US" sz="2400" dirty="0" smtClean="0"/>
              <a:t>コミットには必ず</a:t>
            </a:r>
            <a:r>
              <a:rPr lang="en-US" altLang="ja-JP" sz="2400" dirty="0" smtClean="0"/>
              <a:t>1</a:t>
            </a:r>
            <a:r>
              <a:rPr lang="ja-JP" altLang="en-US" sz="2400" dirty="0" smtClean="0"/>
              <a:t>行のメッセージを書かないといけない</a:t>
            </a:r>
            <a:endParaRPr lang="en-US" altLang="ja-JP" sz="2400" dirty="0" smtClean="0"/>
          </a:p>
        </p:txBody>
      </p:sp>
      <p:sp>
        <p:nvSpPr>
          <p:cNvPr id="7" name="テキスト ボックス 6"/>
          <p:cNvSpPr txBox="1"/>
          <p:nvPr/>
        </p:nvSpPr>
        <p:spPr>
          <a:xfrm>
            <a:off x="799605" y="3450378"/>
            <a:ext cx="981759" cy="461665"/>
          </a:xfrm>
          <a:prstGeom prst="rect">
            <a:avLst/>
          </a:prstGeom>
          <a:noFill/>
        </p:spPr>
        <p:txBody>
          <a:bodyPr wrap="none" rtlCol="0">
            <a:spAutoFit/>
          </a:bodyPr>
          <a:lstStyle/>
          <a:p>
            <a:r>
              <a:rPr lang="ja-JP" altLang="en-US" sz="2400" dirty="0" smtClean="0"/>
              <a:t>つまり</a:t>
            </a:r>
            <a:endParaRPr lang="en-US" altLang="ja-JP" sz="2400" dirty="0" smtClean="0"/>
          </a:p>
        </p:txBody>
      </p:sp>
      <p:sp>
        <p:nvSpPr>
          <p:cNvPr id="8" name="テキスト ボックス 7"/>
          <p:cNvSpPr txBox="1"/>
          <p:nvPr/>
        </p:nvSpPr>
        <p:spPr>
          <a:xfrm>
            <a:off x="799605" y="4064443"/>
            <a:ext cx="6846947" cy="461665"/>
          </a:xfrm>
          <a:prstGeom prst="rect">
            <a:avLst/>
          </a:prstGeom>
          <a:noFill/>
        </p:spPr>
        <p:txBody>
          <a:bodyPr wrap="none" rtlCol="0">
            <a:spAutoFit/>
          </a:bodyPr>
          <a:lstStyle/>
          <a:p>
            <a:r>
              <a:rPr lang="en-US" altLang="ja-JP" sz="2400" dirty="0" smtClean="0">
                <a:solidFill>
                  <a:srgbClr val="FF0000"/>
                </a:solidFill>
              </a:rPr>
              <a:t>1</a:t>
            </a:r>
            <a:r>
              <a:rPr lang="ja-JP" altLang="en-US" sz="2400" dirty="0" smtClean="0">
                <a:solidFill>
                  <a:srgbClr val="FF0000"/>
                </a:solidFill>
              </a:rPr>
              <a:t>行で説明できる粒度でコミットする</a:t>
            </a:r>
            <a:r>
              <a:rPr lang="ja-JP" altLang="en-US" sz="2400" dirty="0" smtClean="0"/>
              <a:t>のがいい</a:t>
            </a:r>
            <a:r>
              <a:rPr lang="en-US" altLang="ja-JP" sz="2400" dirty="0" smtClean="0"/>
              <a:t>…</a:t>
            </a:r>
            <a:r>
              <a:rPr lang="ja-JP" altLang="en-US" sz="2400" dirty="0" smtClean="0"/>
              <a:t>と思う</a:t>
            </a:r>
            <a:endParaRPr lang="en-US" altLang="ja-JP" sz="2400" dirty="0" smtClean="0"/>
          </a:p>
        </p:txBody>
      </p:sp>
      <p:sp>
        <p:nvSpPr>
          <p:cNvPr id="9" name="テキスト ボックス 8"/>
          <p:cNvSpPr txBox="1"/>
          <p:nvPr/>
        </p:nvSpPr>
        <p:spPr>
          <a:xfrm>
            <a:off x="799605" y="5441399"/>
            <a:ext cx="4595729" cy="461665"/>
          </a:xfrm>
          <a:prstGeom prst="rect">
            <a:avLst/>
          </a:prstGeom>
          <a:noFill/>
        </p:spPr>
        <p:txBody>
          <a:bodyPr wrap="none" rtlCol="0">
            <a:spAutoFit/>
          </a:bodyPr>
          <a:lstStyle/>
          <a:p>
            <a:r>
              <a:rPr lang="ja-JP" altLang="en-US" sz="2400" dirty="0" smtClean="0"/>
              <a:t>ブログにコメントフォームを作った</a:t>
            </a:r>
            <a:endParaRPr lang="en-US" altLang="ja-JP" sz="2400" dirty="0" smtClean="0"/>
          </a:p>
        </p:txBody>
      </p:sp>
      <p:sp>
        <p:nvSpPr>
          <p:cNvPr id="10" name="テキスト ボックス 9"/>
          <p:cNvSpPr txBox="1"/>
          <p:nvPr/>
        </p:nvSpPr>
        <p:spPr>
          <a:xfrm>
            <a:off x="799605" y="5972933"/>
            <a:ext cx="5222103" cy="461665"/>
          </a:xfrm>
          <a:prstGeom prst="rect">
            <a:avLst/>
          </a:prstGeom>
          <a:noFill/>
        </p:spPr>
        <p:txBody>
          <a:bodyPr wrap="none" rtlCol="0">
            <a:spAutoFit/>
          </a:bodyPr>
          <a:lstStyle/>
          <a:p>
            <a:r>
              <a:rPr lang="ja-JP" altLang="en-US" sz="2400" dirty="0" smtClean="0"/>
              <a:t>サイドバーに月別アーカイブを追加した</a:t>
            </a:r>
            <a:endParaRPr lang="en-US" altLang="ja-JP" sz="2400" dirty="0" smtClean="0"/>
          </a:p>
        </p:txBody>
      </p:sp>
      <p:sp>
        <p:nvSpPr>
          <p:cNvPr id="12" name="テキスト ボックス 11"/>
          <p:cNvSpPr txBox="1"/>
          <p:nvPr/>
        </p:nvSpPr>
        <p:spPr>
          <a:xfrm>
            <a:off x="799605" y="4979734"/>
            <a:ext cx="1905089" cy="461665"/>
          </a:xfrm>
          <a:prstGeom prst="rect">
            <a:avLst/>
          </a:prstGeom>
          <a:noFill/>
        </p:spPr>
        <p:txBody>
          <a:bodyPr wrap="none" rtlCol="0">
            <a:spAutoFit/>
          </a:bodyPr>
          <a:lstStyle/>
          <a:p>
            <a:r>
              <a:rPr lang="ja-JP" altLang="en-US" sz="2400" dirty="0" smtClean="0"/>
              <a:t>＜たとえば＞</a:t>
            </a:r>
            <a:endParaRPr lang="en-US" altLang="ja-JP" sz="2400" dirty="0" smtClean="0"/>
          </a:p>
        </p:txBody>
      </p:sp>
      <p:sp>
        <p:nvSpPr>
          <p:cNvPr id="11"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12</a:t>
            </a:fld>
            <a:endParaRPr lang="en-US" altLang="ja-JP"/>
          </a:p>
        </p:txBody>
      </p:sp>
    </p:spTree>
    <p:extLst>
      <p:ext uri="{BB962C8B-B14F-4D97-AF65-F5344CB8AC3E}">
        <p14:creationId xmlns:p14="http://schemas.microsoft.com/office/powerpoint/2010/main" val="34846739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646878" cy="830997"/>
          </a:xfrm>
          <a:prstGeom prst="rect">
            <a:avLst/>
          </a:prstGeom>
          <a:noFill/>
        </p:spPr>
        <p:txBody>
          <a:bodyPr wrap="none" rtlCol="0">
            <a:spAutoFit/>
          </a:bodyPr>
          <a:lstStyle/>
          <a:p>
            <a:r>
              <a:rPr lang="ja-JP" altLang="en-US" sz="4800" dirty="0" smtClean="0"/>
              <a:t>用語説明</a:t>
            </a:r>
            <a:endParaRPr kumimoji="1" lang="ja-JP" altLang="en-US" sz="4800" dirty="0"/>
          </a:p>
        </p:txBody>
      </p:sp>
      <p:sp>
        <p:nvSpPr>
          <p:cNvPr id="6" name="テキスト ボックス 5"/>
          <p:cNvSpPr txBox="1"/>
          <p:nvPr/>
        </p:nvSpPr>
        <p:spPr>
          <a:xfrm>
            <a:off x="799605" y="1410855"/>
            <a:ext cx="1422986" cy="461665"/>
          </a:xfrm>
          <a:prstGeom prst="rect">
            <a:avLst/>
          </a:prstGeom>
          <a:noFill/>
        </p:spPr>
        <p:txBody>
          <a:bodyPr wrap="none" rtlCol="0">
            <a:spAutoFit/>
          </a:bodyPr>
          <a:lstStyle/>
          <a:p>
            <a:r>
              <a:rPr kumimoji="1" lang="ja-JP" altLang="en-US" sz="2400" dirty="0" smtClean="0">
                <a:solidFill>
                  <a:srgbClr val="000000"/>
                </a:solidFill>
              </a:rPr>
              <a:t>リポジトリ</a:t>
            </a:r>
            <a:endParaRPr kumimoji="1" lang="ja-JP" altLang="en-US" sz="2400" dirty="0">
              <a:solidFill>
                <a:srgbClr val="000000"/>
              </a:solidFill>
            </a:endParaRPr>
          </a:p>
        </p:txBody>
      </p:sp>
      <p:sp>
        <p:nvSpPr>
          <p:cNvPr id="5" name="テキスト ボックス 4"/>
          <p:cNvSpPr txBox="1"/>
          <p:nvPr/>
        </p:nvSpPr>
        <p:spPr>
          <a:xfrm>
            <a:off x="1037730" y="1868044"/>
            <a:ext cx="6820395" cy="461665"/>
          </a:xfrm>
          <a:prstGeom prst="rect">
            <a:avLst/>
          </a:prstGeom>
          <a:noFill/>
        </p:spPr>
        <p:txBody>
          <a:bodyPr wrap="square" rtlCol="0">
            <a:spAutoFit/>
          </a:bodyPr>
          <a:lstStyle/>
          <a:p>
            <a:r>
              <a:rPr lang="ja-JP" altLang="en-US" sz="2400" dirty="0" smtClean="0"/>
              <a:t>プロジェクトのファイルなどを保持する格納庫</a:t>
            </a:r>
            <a:endParaRPr kumimoji="1" lang="ja-JP" altLang="en-US" sz="2400" dirty="0"/>
          </a:p>
        </p:txBody>
      </p:sp>
      <p:sp>
        <p:nvSpPr>
          <p:cNvPr id="7" name="テキスト ボックス 6"/>
          <p:cNvSpPr txBox="1"/>
          <p:nvPr/>
        </p:nvSpPr>
        <p:spPr>
          <a:xfrm>
            <a:off x="799605" y="3239611"/>
            <a:ext cx="1251064" cy="461665"/>
          </a:xfrm>
          <a:prstGeom prst="rect">
            <a:avLst/>
          </a:prstGeom>
          <a:noFill/>
        </p:spPr>
        <p:txBody>
          <a:bodyPr wrap="none" rtlCol="0">
            <a:spAutoFit/>
          </a:bodyPr>
          <a:lstStyle/>
          <a:p>
            <a:r>
              <a:rPr kumimoji="1" lang="ja-JP" altLang="en-US" sz="2400" dirty="0" smtClean="0">
                <a:solidFill>
                  <a:srgbClr val="000000"/>
                </a:solidFill>
              </a:rPr>
              <a:t>ブランチ</a:t>
            </a:r>
            <a:endParaRPr kumimoji="1" lang="ja-JP" altLang="en-US" sz="2400" dirty="0">
              <a:solidFill>
                <a:srgbClr val="000000"/>
              </a:solidFill>
            </a:endParaRPr>
          </a:p>
        </p:txBody>
      </p:sp>
      <p:sp>
        <p:nvSpPr>
          <p:cNvPr id="8" name="テキスト ボックス 7"/>
          <p:cNvSpPr txBox="1"/>
          <p:nvPr/>
        </p:nvSpPr>
        <p:spPr>
          <a:xfrm>
            <a:off x="1037730" y="3696800"/>
            <a:ext cx="6820395" cy="461665"/>
          </a:xfrm>
          <a:prstGeom prst="rect">
            <a:avLst/>
          </a:prstGeom>
          <a:noFill/>
        </p:spPr>
        <p:txBody>
          <a:bodyPr wrap="square" rtlCol="0">
            <a:spAutoFit/>
          </a:bodyPr>
          <a:lstStyle/>
          <a:p>
            <a:r>
              <a:rPr lang="ja-JP" altLang="en-US" sz="2400" dirty="0" smtClean="0"/>
              <a:t>コミットが繋がった</a:t>
            </a:r>
            <a:r>
              <a:rPr kumimoji="1" lang="ja-JP" altLang="en-US" sz="2400" dirty="0" smtClean="0"/>
              <a:t>開発ライン</a:t>
            </a:r>
            <a:endParaRPr kumimoji="1" lang="ja-JP" altLang="en-US" sz="2400" dirty="0"/>
          </a:p>
        </p:txBody>
      </p:sp>
      <p:sp>
        <p:nvSpPr>
          <p:cNvPr id="9" name="テキスト ボックス 8"/>
          <p:cNvSpPr txBox="1"/>
          <p:nvPr/>
        </p:nvSpPr>
        <p:spPr>
          <a:xfrm>
            <a:off x="799605" y="4153989"/>
            <a:ext cx="1034658" cy="461665"/>
          </a:xfrm>
          <a:prstGeom prst="rect">
            <a:avLst/>
          </a:prstGeom>
          <a:noFill/>
        </p:spPr>
        <p:txBody>
          <a:bodyPr wrap="none" rtlCol="0">
            <a:spAutoFit/>
          </a:bodyPr>
          <a:lstStyle/>
          <a:p>
            <a:r>
              <a:rPr kumimoji="1" lang="ja-JP" altLang="en-US" sz="2400" dirty="0" smtClean="0">
                <a:solidFill>
                  <a:srgbClr val="FF0000"/>
                </a:solidFill>
              </a:rPr>
              <a:t>マージ</a:t>
            </a:r>
            <a:endParaRPr kumimoji="1" lang="ja-JP" altLang="en-US" sz="2400" dirty="0">
              <a:solidFill>
                <a:srgbClr val="FF0000"/>
              </a:solidFill>
            </a:endParaRPr>
          </a:p>
        </p:txBody>
      </p:sp>
      <p:sp>
        <p:nvSpPr>
          <p:cNvPr id="10" name="テキスト ボックス 9"/>
          <p:cNvSpPr txBox="1"/>
          <p:nvPr/>
        </p:nvSpPr>
        <p:spPr>
          <a:xfrm>
            <a:off x="1037730" y="4611178"/>
            <a:ext cx="6820395" cy="461665"/>
          </a:xfrm>
          <a:prstGeom prst="rect">
            <a:avLst/>
          </a:prstGeom>
          <a:noFill/>
        </p:spPr>
        <p:txBody>
          <a:bodyPr wrap="square" rtlCol="0">
            <a:spAutoFit/>
          </a:bodyPr>
          <a:lstStyle/>
          <a:p>
            <a:r>
              <a:rPr kumimoji="1" lang="en-US" altLang="ja-JP" sz="2400" dirty="0" smtClean="0">
                <a:solidFill>
                  <a:srgbClr val="FF0000"/>
                </a:solidFill>
              </a:rPr>
              <a:t>2</a:t>
            </a:r>
            <a:r>
              <a:rPr kumimoji="1" lang="ja-JP" altLang="en-US" sz="2400" dirty="0" smtClean="0">
                <a:solidFill>
                  <a:srgbClr val="FF0000"/>
                </a:solidFill>
              </a:rPr>
              <a:t>つ以上の開発ラインを統合する作業</a:t>
            </a:r>
            <a:endParaRPr kumimoji="1" lang="ja-JP" altLang="en-US" sz="2400" dirty="0">
              <a:solidFill>
                <a:srgbClr val="FF0000"/>
              </a:solidFill>
            </a:endParaRPr>
          </a:p>
        </p:txBody>
      </p:sp>
      <p:sp>
        <p:nvSpPr>
          <p:cNvPr id="11" name="テキスト ボックス 10"/>
          <p:cNvSpPr txBox="1"/>
          <p:nvPr/>
        </p:nvSpPr>
        <p:spPr>
          <a:xfrm>
            <a:off x="799605" y="5068367"/>
            <a:ext cx="1680268" cy="461665"/>
          </a:xfrm>
          <a:prstGeom prst="rect">
            <a:avLst/>
          </a:prstGeom>
          <a:noFill/>
        </p:spPr>
        <p:txBody>
          <a:bodyPr wrap="none" rtlCol="0">
            <a:spAutoFit/>
          </a:bodyPr>
          <a:lstStyle/>
          <a:p>
            <a:r>
              <a:rPr lang="ja-JP" altLang="en-US" sz="2400" dirty="0" smtClean="0">
                <a:solidFill>
                  <a:srgbClr val="000000"/>
                </a:solidFill>
              </a:rPr>
              <a:t>コンフリクト</a:t>
            </a:r>
            <a:endParaRPr kumimoji="1" lang="ja-JP" altLang="en-US" sz="2400" dirty="0">
              <a:solidFill>
                <a:srgbClr val="000000"/>
              </a:solidFill>
            </a:endParaRPr>
          </a:p>
        </p:txBody>
      </p:sp>
      <p:sp>
        <p:nvSpPr>
          <p:cNvPr id="12" name="テキスト ボックス 11"/>
          <p:cNvSpPr txBox="1"/>
          <p:nvPr/>
        </p:nvSpPr>
        <p:spPr>
          <a:xfrm>
            <a:off x="1037730" y="5525554"/>
            <a:ext cx="6820395" cy="830997"/>
          </a:xfrm>
          <a:prstGeom prst="rect">
            <a:avLst/>
          </a:prstGeom>
          <a:noFill/>
        </p:spPr>
        <p:txBody>
          <a:bodyPr wrap="square" rtlCol="0">
            <a:spAutoFit/>
          </a:bodyPr>
          <a:lstStyle/>
          <a:p>
            <a:r>
              <a:rPr kumimoji="1" lang="ja-JP" altLang="en-US" sz="2400" dirty="0" smtClean="0"/>
              <a:t>マージのとき，同じ場所に違う変更をしていて</a:t>
            </a:r>
            <a:endParaRPr kumimoji="1" lang="en-US" altLang="ja-JP" sz="2400" dirty="0" smtClean="0"/>
          </a:p>
          <a:p>
            <a:r>
              <a:rPr lang="ja-JP" altLang="en-US" sz="2400" dirty="0" smtClean="0"/>
              <a:t>上手くマージできないこと</a:t>
            </a:r>
            <a:endParaRPr kumimoji="1" lang="ja-JP" altLang="en-US" sz="2400" dirty="0"/>
          </a:p>
        </p:txBody>
      </p:sp>
      <p:sp>
        <p:nvSpPr>
          <p:cNvPr id="13" name="テキスト ボックス 12"/>
          <p:cNvSpPr txBox="1"/>
          <p:nvPr/>
        </p:nvSpPr>
        <p:spPr>
          <a:xfrm>
            <a:off x="799605" y="2325233"/>
            <a:ext cx="1061108" cy="461665"/>
          </a:xfrm>
          <a:prstGeom prst="rect">
            <a:avLst/>
          </a:prstGeom>
          <a:noFill/>
        </p:spPr>
        <p:txBody>
          <a:bodyPr wrap="none" rtlCol="0">
            <a:spAutoFit/>
          </a:bodyPr>
          <a:lstStyle/>
          <a:p>
            <a:r>
              <a:rPr lang="ja-JP" altLang="en-US" sz="2400" dirty="0" smtClean="0"/>
              <a:t>コミット</a:t>
            </a:r>
            <a:endParaRPr kumimoji="1" lang="ja-JP" altLang="en-US" sz="2400" dirty="0"/>
          </a:p>
        </p:txBody>
      </p:sp>
      <p:sp>
        <p:nvSpPr>
          <p:cNvPr id="14" name="テキスト ボックス 13"/>
          <p:cNvSpPr txBox="1"/>
          <p:nvPr/>
        </p:nvSpPr>
        <p:spPr>
          <a:xfrm>
            <a:off x="1037730" y="2782422"/>
            <a:ext cx="6820395" cy="461665"/>
          </a:xfrm>
          <a:prstGeom prst="rect">
            <a:avLst/>
          </a:prstGeom>
          <a:noFill/>
        </p:spPr>
        <p:txBody>
          <a:bodyPr wrap="square" rtlCol="0">
            <a:spAutoFit/>
          </a:bodyPr>
          <a:lstStyle/>
          <a:p>
            <a:r>
              <a:rPr lang="ja-JP" altLang="en-US" sz="2400" dirty="0" smtClean="0"/>
              <a:t>特定のバージョンを含むオブジェクト，セーブ地点</a:t>
            </a:r>
            <a:endParaRPr kumimoji="1" lang="ja-JP" altLang="en-US" sz="2400" dirty="0"/>
          </a:p>
        </p:txBody>
      </p:sp>
      <p:sp>
        <p:nvSpPr>
          <p:cNvPr id="15"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13</a:t>
            </a:fld>
            <a:endParaRPr lang="en-US" altLang="ja-JP"/>
          </a:p>
        </p:txBody>
      </p:sp>
    </p:spTree>
    <p:extLst>
      <p:ext uri="{BB962C8B-B14F-4D97-AF65-F5344CB8AC3E}">
        <p14:creationId xmlns:p14="http://schemas.microsoft.com/office/powerpoint/2010/main" val="3295964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005724" cy="830997"/>
          </a:xfrm>
          <a:prstGeom prst="rect">
            <a:avLst/>
          </a:prstGeom>
          <a:noFill/>
        </p:spPr>
        <p:txBody>
          <a:bodyPr wrap="none" rtlCol="0">
            <a:spAutoFit/>
          </a:bodyPr>
          <a:lstStyle/>
          <a:p>
            <a:r>
              <a:rPr lang="ja-JP" altLang="en-US" sz="4800" dirty="0" smtClean="0"/>
              <a:t>マージ</a:t>
            </a:r>
            <a:r>
              <a:rPr lang="en-US" altLang="ja-JP" sz="4800" dirty="0" smtClean="0"/>
              <a:t> (merge)</a:t>
            </a:r>
            <a:endParaRPr kumimoji="1" lang="ja-JP" altLang="en-US" sz="4800" dirty="0"/>
          </a:p>
        </p:txBody>
      </p:sp>
      <p:sp>
        <p:nvSpPr>
          <p:cNvPr id="6" name="テキスト ボックス 5"/>
          <p:cNvSpPr txBox="1"/>
          <p:nvPr/>
        </p:nvSpPr>
        <p:spPr>
          <a:xfrm>
            <a:off x="799605" y="1410855"/>
            <a:ext cx="4095993" cy="461665"/>
          </a:xfrm>
          <a:prstGeom prst="rect">
            <a:avLst/>
          </a:prstGeom>
          <a:noFill/>
        </p:spPr>
        <p:txBody>
          <a:bodyPr wrap="none" rtlCol="0">
            <a:spAutoFit/>
          </a:bodyPr>
          <a:lstStyle/>
          <a:p>
            <a:r>
              <a:rPr lang="ja-JP" altLang="en-US" sz="2400" dirty="0" smtClean="0"/>
              <a:t>複数のブランチを統合すること</a:t>
            </a:r>
            <a:endParaRPr lang="en-US" altLang="ja-JP" sz="2400" dirty="0" smtClean="0"/>
          </a:p>
        </p:txBody>
      </p:sp>
      <p:sp>
        <p:nvSpPr>
          <p:cNvPr id="17" name="円/楕円 16"/>
          <p:cNvSpPr/>
          <p:nvPr/>
        </p:nvSpPr>
        <p:spPr>
          <a:xfrm>
            <a:off x="5486400" y="4277651"/>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047750" y="3055276"/>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20" name="円/楕円 19"/>
          <p:cNvSpPr/>
          <p:nvPr/>
        </p:nvSpPr>
        <p:spPr>
          <a:xfrm>
            <a:off x="2527300" y="3055276"/>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5486400" y="3055276"/>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4" name="直線コネクタ 23"/>
          <p:cNvCxnSpPr>
            <a:stCxn id="19" idx="6"/>
            <a:endCxn id="20" idx="2"/>
          </p:cNvCxnSpPr>
          <p:nvPr/>
        </p:nvCxnSpPr>
        <p:spPr>
          <a:xfrm>
            <a:off x="1714500" y="3388651"/>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25" name="円/楕円 24"/>
          <p:cNvSpPr/>
          <p:nvPr/>
        </p:nvSpPr>
        <p:spPr>
          <a:xfrm>
            <a:off x="4006850" y="3055276"/>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20" idx="6"/>
            <a:endCxn id="25" idx="2"/>
          </p:cNvCxnSpPr>
          <p:nvPr/>
        </p:nvCxnSpPr>
        <p:spPr>
          <a:xfrm>
            <a:off x="3194050" y="3388651"/>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a:stCxn id="25" idx="6"/>
            <a:endCxn id="21" idx="2"/>
          </p:cNvCxnSpPr>
          <p:nvPr/>
        </p:nvCxnSpPr>
        <p:spPr>
          <a:xfrm>
            <a:off x="4673600" y="3388651"/>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a:stCxn id="42" idx="6"/>
            <a:endCxn id="17" idx="2"/>
          </p:cNvCxnSpPr>
          <p:nvPr/>
        </p:nvCxnSpPr>
        <p:spPr>
          <a:xfrm>
            <a:off x="4673600" y="4611026"/>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42" name="円/楕円 41"/>
          <p:cNvSpPr/>
          <p:nvPr/>
        </p:nvSpPr>
        <p:spPr>
          <a:xfrm>
            <a:off x="4006850" y="4277651"/>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0" name="カギ線コネクタ 49"/>
          <p:cNvCxnSpPr>
            <a:stCxn id="25" idx="2"/>
            <a:endCxn id="42" idx="2"/>
          </p:cNvCxnSpPr>
          <p:nvPr/>
        </p:nvCxnSpPr>
        <p:spPr>
          <a:xfrm rot="10800000" flipV="1">
            <a:off x="4006850" y="3388650"/>
            <a:ext cx="12700" cy="1222375"/>
          </a:xfrm>
          <a:prstGeom prst="bentConnector3">
            <a:avLst>
              <a:gd name="adj1" fmla="val 330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2" name="テキスト ボックス 51"/>
          <p:cNvSpPr txBox="1"/>
          <p:nvPr/>
        </p:nvSpPr>
        <p:spPr>
          <a:xfrm>
            <a:off x="799605" y="1832013"/>
            <a:ext cx="6993020" cy="461665"/>
          </a:xfrm>
          <a:prstGeom prst="rect">
            <a:avLst/>
          </a:prstGeom>
          <a:noFill/>
        </p:spPr>
        <p:txBody>
          <a:bodyPr wrap="none" rtlCol="0">
            <a:spAutoFit/>
          </a:bodyPr>
          <a:lstStyle/>
          <a:p>
            <a:r>
              <a:rPr lang="ja-JP" altLang="en-US" sz="2400" dirty="0" smtClean="0"/>
              <a:t>複数人でブランチを分けて開発して最後にマージする</a:t>
            </a:r>
            <a:endParaRPr lang="en-US" altLang="ja-JP" sz="2400" dirty="0" smtClean="0"/>
          </a:p>
        </p:txBody>
      </p:sp>
      <p:sp>
        <p:nvSpPr>
          <p:cNvPr id="53" name="正方形/長方形 52"/>
          <p:cNvSpPr/>
          <p:nvPr/>
        </p:nvSpPr>
        <p:spPr>
          <a:xfrm>
            <a:off x="5269877" y="2347251"/>
            <a:ext cx="1095375" cy="444499"/>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dirty="0" smtClean="0">
                <a:solidFill>
                  <a:srgbClr val="000000"/>
                </a:solidFill>
              </a:rPr>
              <a:t>master</a:t>
            </a:r>
            <a:endParaRPr kumimoji="1" lang="ja-JP" altLang="en-US" sz="2400" dirty="0">
              <a:solidFill>
                <a:srgbClr val="000000"/>
              </a:solidFill>
            </a:endParaRPr>
          </a:p>
        </p:txBody>
      </p:sp>
      <p:cxnSp>
        <p:nvCxnSpPr>
          <p:cNvPr id="56" name="直線矢印コネクタ 55"/>
          <p:cNvCxnSpPr>
            <a:stCxn id="53" idx="2"/>
            <a:endCxn id="21" idx="0"/>
          </p:cNvCxnSpPr>
          <p:nvPr/>
        </p:nvCxnSpPr>
        <p:spPr>
          <a:xfrm>
            <a:off x="5817565" y="2791750"/>
            <a:ext cx="2210" cy="26352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799605" y="5647082"/>
            <a:ext cx="5969904" cy="461665"/>
          </a:xfrm>
          <a:prstGeom prst="rect">
            <a:avLst/>
          </a:prstGeom>
          <a:noFill/>
        </p:spPr>
        <p:txBody>
          <a:bodyPr wrap="none" rtlCol="0">
            <a:spAutoFit/>
          </a:bodyPr>
          <a:lstStyle/>
          <a:p>
            <a:r>
              <a:rPr lang="en-US" altLang="ja-JP" sz="2400" dirty="0" smtClean="0"/>
              <a:t>test</a:t>
            </a:r>
            <a:r>
              <a:rPr lang="ja-JP" altLang="en-US" sz="2400" dirty="0" smtClean="0"/>
              <a:t>ブランチで行っていた開発が完了したとき</a:t>
            </a:r>
            <a:endParaRPr lang="en-US" altLang="ja-JP" sz="2400" dirty="0" smtClean="0"/>
          </a:p>
        </p:txBody>
      </p:sp>
      <p:sp>
        <p:nvSpPr>
          <p:cNvPr id="30" name="正方形/長方形 29"/>
          <p:cNvSpPr/>
          <p:nvPr/>
        </p:nvSpPr>
        <p:spPr>
          <a:xfrm>
            <a:off x="5269877" y="5111667"/>
            <a:ext cx="1095375" cy="444499"/>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solidFill>
                  <a:srgbClr val="000000"/>
                </a:solidFill>
              </a:rPr>
              <a:t>test</a:t>
            </a:r>
            <a:endParaRPr kumimoji="1" lang="ja-JP" altLang="en-US" sz="2400" dirty="0">
              <a:solidFill>
                <a:srgbClr val="000000"/>
              </a:solidFill>
            </a:endParaRPr>
          </a:p>
        </p:txBody>
      </p:sp>
      <p:cxnSp>
        <p:nvCxnSpPr>
          <p:cNvPr id="31" name="直線矢印コネクタ 30"/>
          <p:cNvCxnSpPr>
            <a:stCxn id="30" idx="0"/>
            <a:endCxn id="17" idx="4"/>
          </p:cNvCxnSpPr>
          <p:nvPr/>
        </p:nvCxnSpPr>
        <p:spPr>
          <a:xfrm flipV="1">
            <a:off x="5817565" y="4944401"/>
            <a:ext cx="2210" cy="1672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14</a:t>
            </a:fld>
            <a:endParaRPr lang="en-US" altLang="ja-JP"/>
          </a:p>
        </p:txBody>
      </p:sp>
    </p:spTree>
    <p:extLst>
      <p:ext uri="{BB962C8B-B14F-4D97-AF65-F5344CB8AC3E}">
        <p14:creationId xmlns:p14="http://schemas.microsoft.com/office/powerpoint/2010/main" val="19535437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005724" cy="830997"/>
          </a:xfrm>
          <a:prstGeom prst="rect">
            <a:avLst/>
          </a:prstGeom>
          <a:noFill/>
        </p:spPr>
        <p:txBody>
          <a:bodyPr wrap="none" rtlCol="0">
            <a:spAutoFit/>
          </a:bodyPr>
          <a:lstStyle/>
          <a:p>
            <a:r>
              <a:rPr lang="ja-JP" altLang="en-US" sz="4800" dirty="0" smtClean="0"/>
              <a:t>マージ</a:t>
            </a:r>
            <a:r>
              <a:rPr lang="en-US" altLang="ja-JP" sz="4800" dirty="0" smtClean="0"/>
              <a:t> (merge)</a:t>
            </a:r>
            <a:endParaRPr kumimoji="1" lang="ja-JP" altLang="en-US" sz="4800" dirty="0"/>
          </a:p>
        </p:txBody>
      </p:sp>
      <p:sp>
        <p:nvSpPr>
          <p:cNvPr id="6" name="テキスト ボックス 5"/>
          <p:cNvSpPr txBox="1"/>
          <p:nvPr/>
        </p:nvSpPr>
        <p:spPr>
          <a:xfrm>
            <a:off x="799605" y="1410855"/>
            <a:ext cx="4095993" cy="461665"/>
          </a:xfrm>
          <a:prstGeom prst="rect">
            <a:avLst/>
          </a:prstGeom>
          <a:noFill/>
        </p:spPr>
        <p:txBody>
          <a:bodyPr wrap="none" rtlCol="0">
            <a:spAutoFit/>
          </a:bodyPr>
          <a:lstStyle/>
          <a:p>
            <a:r>
              <a:rPr lang="ja-JP" altLang="en-US" sz="2400" dirty="0" smtClean="0"/>
              <a:t>複数のブランチを統合すること</a:t>
            </a:r>
            <a:endParaRPr lang="en-US" altLang="ja-JP" sz="2400" dirty="0" smtClean="0"/>
          </a:p>
        </p:txBody>
      </p:sp>
      <p:sp>
        <p:nvSpPr>
          <p:cNvPr id="52" name="テキスト ボックス 51"/>
          <p:cNvSpPr txBox="1"/>
          <p:nvPr/>
        </p:nvSpPr>
        <p:spPr>
          <a:xfrm>
            <a:off x="799605" y="1832013"/>
            <a:ext cx="6993020" cy="461665"/>
          </a:xfrm>
          <a:prstGeom prst="rect">
            <a:avLst/>
          </a:prstGeom>
          <a:noFill/>
        </p:spPr>
        <p:txBody>
          <a:bodyPr wrap="none" rtlCol="0">
            <a:spAutoFit/>
          </a:bodyPr>
          <a:lstStyle/>
          <a:p>
            <a:r>
              <a:rPr lang="ja-JP" altLang="en-US" sz="2400" dirty="0" smtClean="0"/>
              <a:t>複数人でブランチを分けて開発して最後にマージする</a:t>
            </a:r>
            <a:endParaRPr lang="en-US" altLang="ja-JP" sz="2400" dirty="0" smtClean="0"/>
          </a:p>
        </p:txBody>
      </p:sp>
      <p:sp>
        <p:nvSpPr>
          <p:cNvPr id="30" name="円/楕円 29"/>
          <p:cNvSpPr/>
          <p:nvPr/>
        </p:nvSpPr>
        <p:spPr>
          <a:xfrm>
            <a:off x="5486400" y="4277651"/>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1047750" y="3055276"/>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33" name="円/楕円 32"/>
          <p:cNvSpPr/>
          <p:nvPr/>
        </p:nvSpPr>
        <p:spPr>
          <a:xfrm>
            <a:off x="2527300" y="3055276"/>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5486400" y="3055276"/>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6" name="直線コネクタ 35"/>
          <p:cNvCxnSpPr>
            <a:stCxn id="31" idx="6"/>
            <a:endCxn id="33" idx="2"/>
          </p:cNvCxnSpPr>
          <p:nvPr/>
        </p:nvCxnSpPr>
        <p:spPr>
          <a:xfrm>
            <a:off x="1714500" y="3388651"/>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37" name="円/楕円 36"/>
          <p:cNvSpPr/>
          <p:nvPr/>
        </p:nvSpPr>
        <p:spPr>
          <a:xfrm>
            <a:off x="4006850" y="3055276"/>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39" name="直線コネクタ 38"/>
          <p:cNvCxnSpPr>
            <a:stCxn id="33" idx="6"/>
            <a:endCxn id="37" idx="2"/>
          </p:cNvCxnSpPr>
          <p:nvPr/>
        </p:nvCxnSpPr>
        <p:spPr>
          <a:xfrm>
            <a:off x="3194050" y="3388651"/>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7" idx="6"/>
            <a:endCxn id="34" idx="2"/>
          </p:cNvCxnSpPr>
          <p:nvPr/>
        </p:nvCxnSpPr>
        <p:spPr>
          <a:xfrm>
            <a:off x="4673600" y="3388651"/>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43" idx="6"/>
            <a:endCxn id="30" idx="2"/>
          </p:cNvCxnSpPr>
          <p:nvPr/>
        </p:nvCxnSpPr>
        <p:spPr>
          <a:xfrm>
            <a:off x="4673600" y="4611026"/>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43" name="円/楕円 42"/>
          <p:cNvSpPr/>
          <p:nvPr/>
        </p:nvSpPr>
        <p:spPr>
          <a:xfrm>
            <a:off x="4006850" y="4277651"/>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4" name="カギ線コネクタ 43"/>
          <p:cNvCxnSpPr>
            <a:stCxn id="37" idx="2"/>
            <a:endCxn id="43" idx="2"/>
          </p:cNvCxnSpPr>
          <p:nvPr/>
        </p:nvCxnSpPr>
        <p:spPr>
          <a:xfrm rot="10800000" flipV="1">
            <a:off x="4006850" y="3388650"/>
            <a:ext cx="12700" cy="1222375"/>
          </a:xfrm>
          <a:prstGeom prst="bentConnector3">
            <a:avLst>
              <a:gd name="adj1" fmla="val 330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5" name="正方形/長方形 44"/>
          <p:cNvSpPr/>
          <p:nvPr/>
        </p:nvSpPr>
        <p:spPr>
          <a:xfrm>
            <a:off x="5269877" y="2347251"/>
            <a:ext cx="1095375" cy="444499"/>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dirty="0" smtClean="0">
                <a:solidFill>
                  <a:srgbClr val="000000"/>
                </a:solidFill>
              </a:rPr>
              <a:t>master</a:t>
            </a:r>
            <a:endParaRPr kumimoji="1" lang="ja-JP" altLang="en-US" sz="2400" dirty="0">
              <a:solidFill>
                <a:srgbClr val="000000"/>
              </a:solidFill>
            </a:endParaRPr>
          </a:p>
        </p:txBody>
      </p:sp>
      <p:cxnSp>
        <p:nvCxnSpPr>
          <p:cNvPr id="46" name="直線矢印コネクタ 45"/>
          <p:cNvCxnSpPr>
            <a:stCxn id="45" idx="2"/>
            <a:endCxn id="34" idx="0"/>
          </p:cNvCxnSpPr>
          <p:nvPr/>
        </p:nvCxnSpPr>
        <p:spPr>
          <a:xfrm>
            <a:off x="5817565" y="2791750"/>
            <a:ext cx="2210" cy="26352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正方形/長方形 46"/>
          <p:cNvSpPr/>
          <p:nvPr/>
        </p:nvSpPr>
        <p:spPr>
          <a:xfrm>
            <a:off x="5269877" y="5111667"/>
            <a:ext cx="1095375" cy="444499"/>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solidFill>
                  <a:srgbClr val="000000"/>
                </a:solidFill>
              </a:rPr>
              <a:t>test</a:t>
            </a:r>
            <a:endParaRPr kumimoji="1" lang="ja-JP" altLang="en-US" sz="2400" dirty="0">
              <a:solidFill>
                <a:srgbClr val="000000"/>
              </a:solidFill>
            </a:endParaRPr>
          </a:p>
        </p:txBody>
      </p:sp>
      <p:cxnSp>
        <p:nvCxnSpPr>
          <p:cNvPr id="48" name="直線矢印コネクタ 47"/>
          <p:cNvCxnSpPr>
            <a:stCxn id="47" idx="0"/>
            <a:endCxn id="30" idx="4"/>
          </p:cNvCxnSpPr>
          <p:nvPr/>
        </p:nvCxnSpPr>
        <p:spPr>
          <a:xfrm flipV="1">
            <a:off x="5817565" y="4944401"/>
            <a:ext cx="2210" cy="1672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p:cNvSpPr txBox="1"/>
          <p:nvPr/>
        </p:nvSpPr>
        <p:spPr>
          <a:xfrm>
            <a:off x="799605" y="5647082"/>
            <a:ext cx="5879585" cy="461665"/>
          </a:xfrm>
          <a:prstGeom prst="rect">
            <a:avLst/>
          </a:prstGeom>
          <a:noFill/>
        </p:spPr>
        <p:txBody>
          <a:bodyPr wrap="none" rtlCol="0">
            <a:spAutoFit/>
          </a:bodyPr>
          <a:lstStyle/>
          <a:p>
            <a:r>
              <a:rPr lang="en-US" altLang="ja-JP" sz="2400" dirty="0" smtClean="0"/>
              <a:t>test</a:t>
            </a:r>
            <a:r>
              <a:rPr lang="ja-JP" altLang="en-US" sz="2400" dirty="0" smtClean="0"/>
              <a:t>ブランチを</a:t>
            </a:r>
            <a:r>
              <a:rPr lang="en-US" altLang="ja-JP" sz="2400" dirty="0" smtClean="0"/>
              <a:t>master</a:t>
            </a:r>
            <a:r>
              <a:rPr lang="ja-JP" altLang="en-US" sz="2400" dirty="0" smtClean="0"/>
              <a:t>ブランチに</a:t>
            </a:r>
            <a:r>
              <a:rPr lang="ja-JP" altLang="en-US" sz="2400" dirty="0" smtClean="0">
                <a:solidFill>
                  <a:srgbClr val="FF0000"/>
                </a:solidFill>
              </a:rPr>
              <a:t>マージ</a:t>
            </a:r>
            <a:r>
              <a:rPr lang="en-US" altLang="ja-JP" sz="2400" dirty="0" smtClean="0">
                <a:solidFill>
                  <a:srgbClr val="FF0000"/>
                </a:solidFill>
              </a:rPr>
              <a:t>(</a:t>
            </a:r>
            <a:r>
              <a:rPr lang="ja-JP" altLang="en-US" sz="2400" dirty="0" smtClean="0">
                <a:solidFill>
                  <a:srgbClr val="FF0000"/>
                </a:solidFill>
              </a:rPr>
              <a:t>統合</a:t>
            </a:r>
            <a:r>
              <a:rPr lang="en-US" altLang="ja-JP" sz="2400" dirty="0" smtClean="0">
                <a:solidFill>
                  <a:srgbClr val="FF0000"/>
                </a:solidFill>
              </a:rPr>
              <a:t>)</a:t>
            </a:r>
          </a:p>
        </p:txBody>
      </p:sp>
      <p:sp>
        <p:nvSpPr>
          <p:cNvPr id="51" name="円/楕円 50"/>
          <p:cNvSpPr/>
          <p:nvPr/>
        </p:nvSpPr>
        <p:spPr>
          <a:xfrm>
            <a:off x="6965950" y="3055276"/>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7" name="直線コネクタ 56"/>
          <p:cNvCxnSpPr>
            <a:stCxn id="34" idx="6"/>
            <a:endCxn id="51" idx="2"/>
          </p:cNvCxnSpPr>
          <p:nvPr/>
        </p:nvCxnSpPr>
        <p:spPr>
          <a:xfrm>
            <a:off x="6153150" y="3388651"/>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61" name="カギ線コネクタ 60"/>
          <p:cNvCxnSpPr>
            <a:stCxn id="51" idx="2"/>
            <a:endCxn id="30" idx="6"/>
          </p:cNvCxnSpPr>
          <p:nvPr/>
        </p:nvCxnSpPr>
        <p:spPr>
          <a:xfrm rot="10800000" flipV="1">
            <a:off x="6153150" y="3388650"/>
            <a:ext cx="812800" cy="1222375"/>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6789014" y="2837104"/>
            <a:ext cx="1003611" cy="1108749"/>
          </a:xfrm>
          <a:prstGeom prst="rect">
            <a:avLst/>
          </a:prstGeom>
          <a:noFill/>
          <a:ln>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799605" y="6078511"/>
            <a:ext cx="5923016" cy="461665"/>
          </a:xfrm>
          <a:prstGeom prst="rect">
            <a:avLst/>
          </a:prstGeom>
          <a:noFill/>
        </p:spPr>
        <p:txBody>
          <a:bodyPr wrap="none" rtlCol="0">
            <a:spAutoFit/>
          </a:bodyPr>
          <a:lstStyle/>
          <a:p>
            <a:r>
              <a:rPr lang="ja-JP" altLang="en-US" sz="2400" dirty="0" smtClean="0">
                <a:solidFill>
                  <a:srgbClr val="FF0000"/>
                </a:solidFill>
              </a:rPr>
              <a:t>「ブランチをマージした」というコミットができる</a:t>
            </a:r>
            <a:endParaRPr lang="en-US" altLang="ja-JP" sz="2400" dirty="0" smtClean="0">
              <a:solidFill>
                <a:srgbClr val="FF0000"/>
              </a:solidFill>
            </a:endParaRPr>
          </a:p>
        </p:txBody>
      </p:sp>
      <p:sp>
        <p:nvSpPr>
          <p:cNvPr id="26"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15</a:t>
            </a:fld>
            <a:endParaRPr lang="en-US" altLang="ja-JP"/>
          </a:p>
        </p:txBody>
      </p:sp>
    </p:spTree>
    <p:extLst>
      <p:ext uri="{BB962C8B-B14F-4D97-AF65-F5344CB8AC3E}">
        <p14:creationId xmlns:p14="http://schemas.microsoft.com/office/powerpoint/2010/main" val="18144511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243469" cy="830997"/>
          </a:xfrm>
          <a:prstGeom prst="rect">
            <a:avLst/>
          </a:prstGeom>
          <a:noFill/>
        </p:spPr>
        <p:txBody>
          <a:bodyPr wrap="none" rtlCol="0">
            <a:spAutoFit/>
          </a:bodyPr>
          <a:lstStyle/>
          <a:p>
            <a:r>
              <a:rPr kumimoji="1" lang="ja-JP" altLang="en-US" sz="4800" dirty="0" smtClean="0"/>
              <a:t>コミットの作り方</a:t>
            </a:r>
            <a:endParaRPr kumimoji="1" lang="ja-JP" altLang="en-US" sz="4800" dirty="0"/>
          </a:p>
        </p:txBody>
      </p:sp>
      <p:sp>
        <p:nvSpPr>
          <p:cNvPr id="6" name="テキスト ボックス 5"/>
          <p:cNvSpPr txBox="1"/>
          <p:nvPr/>
        </p:nvSpPr>
        <p:spPr>
          <a:xfrm>
            <a:off x="799605" y="1848825"/>
            <a:ext cx="5142604" cy="461665"/>
          </a:xfrm>
          <a:prstGeom prst="rect">
            <a:avLst/>
          </a:prstGeom>
          <a:noFill/>
        </p:spPr>
        <p:txBody>
          <a:bodyPr wrap="none" rtlCol="0">
            <a:spAutoFit/>
          </a:bodyPr>
          <a:lstStyle/>
          <a:p>
            <a:r>
              <a:rPr lang="en-US" altLang="ja-JP" sz="2400" dirty="0" smtClean="0"/>
              <a:t>(2) </a:t>
            </a:r>
            <a:r>
              <a:rPr lang="ja-JP" altLang="en-US" sz="2400" dirty="0" smtClean="0"/>
              <a:t>ステージしたファイルをコミットする</a:t>
            </a:r>
            <a:endParaRPr lang="en-US" altLang="ja-JP" sz="2400" dirty="0" smtClean="0"/>
          </a:p>
        </p:txBody>
      </p:sp>
      <p:sp>
        <p:nvSpPr>
          <p:cNvPr id="26" name="テキスト ボックス 25"/>
          <p:cNvSpPr txBox="1"/>
          <p:nvPr/>
        </p:nvSpPr>
        <p:spPr>
          <a:xfrm>
            <a:off x="799605" y="1410855"/>
            <a:ext cx="4703782" cy="461665"/>
          </a:xfrm>
          <a:prstGeom prst="rect">
            <a:avLst/>
          </a:prstGeom>
          <a:noFill/>
        </p:spPr>
        <p:txBody>
          <a:bodyPr wrap="none" rtlCol="0">
            <a:spAutoFit/>
          </a:bodyPr>
          <a:lstStyle/>
          <a:p>
            <a:r>
              <a:rPr lang="en-US" altLang="ja-JP" sz="2400" dirty="0" smtClean="0"/>
              <a:t>(1) </a:t>
            </a:r>
            <a:r>
              <a:rPr lang="ja-JP" altLang="en-US" sz="2400" dirty="0" smtClean="0"/>
              <a:t>編集したファイルをステージする</a:t>
            </a:r>
            <a:endParaRPr lang="en-US" altLang="ja-JP" sz="2400" dirty="0" smtClean="0"/>
          </a:p>
        </p:txBody>
      </p:sp>
      <p:sp>
        <p:nvSpPr>
          <p:cNvPr id="5"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16</a:t>
            </a:fld>
            <a:endParaRPr lang="en-US" altLang="ja-JP"/>
          </a:p>
        </p:txBody>
      </p:sp>
    </p:spTree>
    <p:extLst>
      <p:ext uri="{BB962C8B-B14F-4D97-AF65-F5344CB8AC3E}">
        <p14:creationId xmlns:p14="http://schemas.microsoft.com/office/powerpoint/2010/main" val="28744196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243469" cy="830997"/>
          </a:xfrm>
          <a:prstGeom prst="rect">
            <a:avLst/>
          </a:prstGeom>
          <a:noFill/>
        </p:spPr>
        <p:txBody>
          <a:bodyPr wrap="none" rtlCol="0">
            <a:spAutoFit/>
          </a:bodyPr>
          <a:lstStyle/>
          <a:p>
            <a:r>
              <a:rPr kumimoji="1" lang="ja-JP" altLang="en-US" sz="4800" dirty="0" smtClean="0"/>
              <a:t>コミットの作り方</a:t>
            </a:r>
            <a:endParaRPr kumimoji="1" lang="ja-JP" altLang="en-US" sz="4800" dirty="0"/>
          </a:p>
        </p:txBody>
      </p:sp>
      <p:sp>
        <p:nvSpPr>
          <p:cNvPr id="6" name="テキスト ボックス 5"/>
          <p:cNvSpPr txBox="1"/>
          <p:nvPr/>
        </p:nvSpPr>
        <p:spPr>
          <a:xfrm>
            <a:off x="799605" y="2362541"/>
            <a:ext cx="5831644" cy="461665"/>
          </a:xfrm>
          <a:prstGeom prst="rect">
            <a:avLst/>
          </a:prstGeom>
          <a:noFill/>
        </p:spPr>
        <p:txBody>
          <a:bodyPr wrap="none" rtlCol="0">
            <a:spAutoFit/>
          </a:bodyPr>
          <a:lstStyle/>
          <a:p>
            <a:r>
              <a:rPr lang="ja-JP" altLang="en-US" sz="2400" dirty="0" smtClean="0"/>
              <a:t>編集したファイルをいきなりコミットはしない</a:t>
            </a:r>
            <a:endParaRPr lang="en-US" altLang="ja-JP" sz="2400" dirty="0" smtClean="0"/>
          </a:p>
        </p:txBody>
      </p:sp>
      <p:sp>
        <p:nvSpPr>
          <p:cNvPr id="26" name="テキスト ボックス 25"/>
          <p:cNvSpPr txBox="1"/>
          <p:nvPr/>
        </p:nvSpPr>
        <p:spPr>
          <a:xfrm>
            <a:off x="799605" y="1410855"/>
            <a:ext cx="4703782" cy="461665"/>
          </a:xfrm>
          <a:prstGeom prst="rect">
            <a:avLst/>
          </a:prstGeom>
          <a:noFill/>
        </p:spPr>
        <p:txBody>
          <a:bodyPr wrap="none" rtlCol="0">
            <a:spAutoFit/>
          </a:bodyPr>
          <a:lstStyle/>
          <a:p>
            <a:r>
              <a:rPr lang="en-US" altLang="ja-JP" sz="2400" dirty="0" smtClean="0">
                <a:solidFill>
                  <a:srgbClr val="FF0000"/>
                </a:solidFill>
              </a:rPr>
              <a:t>(1) </a:t>
            </a:r>
            <a:r>
              <a:rPr lang="ja-JP" altLang="en-US" sz="2400" dirty="0" smtClean="0">
                <a:solidFill>
                  <a:srgbClr val="FF0000"/>
                </a:solidFill>
              </a:rPr>
              <a:t>編集したファイルをステージする</a:t>
            </a:r>
            <a:endParaRPr lang="en-US" altLang="ja-JP" sz="2400" dirty="0" smtClean="0">
              <a:solidFill>
                <a:srgbClr val="FF0000"/>
              </a:solidFill>
            </a:endParaRPr>
          </a:p>
        </p:txBody>
      </p:sp>
      <p:sp>
        <p:nvSpPr>
          <p:cNvPr id="5" name="テキスト ボックス 4"/>
          <p:cNvSpPr txBox="1"/>
          <p:nvPr/>
        </p:nvSpPr>
        <p:spPr>
          <a:xfrm>
            <a:off x="799605" y="1848825"/>
            <a:ext cx="5142604" cy="461665"/>
          </a:xfrm>
          <a:prstGeom prst="rect">
            <a:avLst/>
          </a:prstGeom>
          <a:noFill/>
        </p:spPr>
        <p:txBody>
          <a:bodyPr wrap="none" rtlCol="0">
            <a:spAutoFit/>
          </a:bodyPr>
          <a:lstStyle/>
          <a:p>
            <a:r>
              <a:rPr lang="en-US" altLang="ja-JP" sz="2400" dirty="0" smtClean="0"/>
              <a:t>(2) </a:t>
            </a:r>
            <a:r>
              <a:rPr lang="ja-JP" altLang="en-US" sz="2400" dirty="0" smtClean="0"/>
              <a:t>ステージしたファイルをコミットする</a:t>
            </a:r>
            <a:endParaRPr lang="en-US" altLang="ja-JP" sz="2400" dirty="0" smtClean="0"/>
          </a:p>
        </p:txBody>
      </p:sp>
      <p:sp>
        <p:nvSpPr>
          <p:cNvPr id="2" name="正方形/長方形 1"/>
          <p:cNvSpPr/>
          <p:nvPr/>
        </p:nvSpPr>
        <p:spPr>
          <a:xfrm>
            <a:off x="1065675" y="4598785"/>
            <a:ext cx="6817398" cy="78836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コミットする内容を一時的に保存する状態</a:t>
            </a:r>
            <a:endParaRPr kumimoji="1" lang="ja-JP" altLang="en-US" dirty="0">
              <a:solidFill>
                <a:schemeClr val="tx1"/>
              </a:solidFill>
            </a:endParaRPr>
          </a:p>
        </p:txBody>
      </p:sp>
      <p:sp>
        <p:nvSpPr>
          <p:cNvPr id="7" name="正方形/長方形 6"/>
          <p:cNvSpPr/>
          <p:nvPr/>
        </p:nvSpPr>
        <p:spPr>
          <a:xfrm>
            <a:off x="1065675" y="5722908"/>
            <a:ext cx="6817398" cy="78836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編集した常態</a:t>
            </a:r>
            <a:endParaRPr kumimoji="1" lang="ja-JP" altLang="en-US" sz="2000" dirty="0">
              <a:solidFill>
                <a:schemeClr val="tx1"/>
              </a:solidFill>
            </a:endParaRPr>
          </a:p>
        </p:txBody>
      </p:sp>
      <p:sp>
        <p:nvSpPr>
          <p:cNvPr id="8" name="正方形/長方形 7"/>
          <p:cNvSpPr/>
          <p:nvPr/>
        </p:nvSpPr>
        <p:spPr>
          <a:xfrm>
            <a:off x="1065675" y="3451833"/>
            <a:ext cx="6817398" cy="78836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コミットされた常態</a:t>
            </a:r>
            <a:endParaRPr kumimoji="1" lang="ja-JP" altLang="en-US" sz="2000" dirty="0">
              <a:solidFill>
                <a:schemeClr val="tx1"/>
              </a:solidFill>
            </a:endParaRPr>
          </a:p>
        </p:txBody>
      </p:sp>
      <p:cxnSp>
        <p:nvCxnSpPr>
          <p:cNvPr id="11" name="曲線コネクタ 10"/>
          <p:cNvCxnSpPr>
            <a:stCxn id="7" idx="1"/>
            <a:endCxn id="2" idx="1"/>
          </p:cNvCxnSpPr>
          <p:nvPr/>
        </p:nvCxnSpPr>
        <p:spPr>
          <a:xfrm rot="10800000">
            <a:off x="1065675" y="4992966"/>
            <a:ext cx="12700" cy="1124123"/>
          </a:xfrm>
          <a:prstGeom prst="curvedConnector3">
            <a:avLst>
              <a:gd name="adj1" fmla="val 7202520"/>
            </a:avLst>
          </a:prstGeom>
          <a:ln w="381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116784" y="5306168"/>
            <a:ext cx="1307569" cy="461665"/>
          </a:xfrm>
          <a:prstGeom prst="rect">
            <a:avLst/>
          </a:prstGeom>
          <a:noFill/>
        </p:spPr>
        <p:txBody>
          <a:bodyPr wrap="none" rtlCol="0">
            <a:spAutoFit/>
          </a:bodyPr>
          <a:lstStyle/>
          <a:p>
            <a:r>
              <a:rPr lang="ja-JP" altLang="en-US" sz="2400" dirty="0" smtClean="0"/>
              <a:t>ステージ</a:t>
            </a:r>
            <a:endParaRPr lang="en-US" altLang="ja-JP" sz="2400" dirty="0" smtClean="0"/>
          </a:p>
        </p:txBody>
      </p:sp>
      <p:sp>
        <p:nvSpPr>
          <p:cNvPr id="18" name="テキスト ボックス 17"/>
          <p:cNvSpPr txBox="1"/>
          <p:nvPr/>
        </p:nvSpPr>
        <p:spPr>
          <a:xfrm>
            <a:off x="799605" y="2824206"/>
            <a:ext cx="4196281" cy="461665"/>
          </a:xfrm>
          <a:prstGeom prst="rect">
            <a:avLst/>
          </a:prstGeom>
          <a:noFill/>
        </p:spPr>
        <p:txBody>
          <a:bodyPr wrap="none" rtlCol="0">
            <a:spAutoFit/>
          </a:bodyPr>
          <a:lstStyle/>
          <a:p>
            <a:r>
              <a:rPr lang="en-US" altLang="ja-JP" sz="2400" dirty="0" smtClean="0">
                <a:solidFill>
                  <a:srgbClr val="FF0000"/>
                </a:solidFill>
              </a:rPr>
              <a:t>1</a:t>
            </a:r>
            <a:r>
              <a:rPr lang="ja-JP" altLang="en-US" sz="2400" dirty="0" smtClean="0">
                <a:solidFill>
                  <a:srgbClr val="FF0000"/>
                </a:solidFill>
              </a:rPr>
              <a:t>回コミット予定内容を保存する</a:t>
            </a:r>
            <a:endParaRPr lang="en-US" altLang="ja-JP" sz="2400" dirty="0" smtClean="0">
              <a:solidFill>
                <a:srgbClr val="FF0000"/>
              </a:solidFill>
            </a:endParaRPr>
          </a:p>
        </p:txBody>
      </p:sp>
      <p:sp>
        <p:nvSpPr>
          <p:cNvPr id="12"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17</a:t>
            </a:fld>
            <a:endParaRPr lang="en-US" altLang="ja-JP"/>
          </a:p>
        </p:txBody>
      </p:sp>
    </p:spTree>
    <p:extLst>
      <p:ext uri="{BB962C8B-B14F-4D97-AF65-F5344CB8AC3E}">
        <p14:creationId xmlns:p14="http://schemas.microsoft.com/office/powerpoint/2010/main" val="29078385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243469" cy="830997"/>
          </a:xfrm>
          <a:prstGeom prst="rect">
            <a:avLst/>
          </a:prstGeom>
          <a:noFill/>
        </p:spPr>
        <p:txBody>
          <a:bodyPr wrap="none" rtlCol="0">
            <a:spAutoFit/>
          </a:bodyPr>
          <a:lstStyle/>
          <a:p>
            <a:r>
              <a:rPr kumimoji="1" lang="ja-JP" altLang="en-US" sz="4800" dirty="0" smtClean="0"/>
              <a:t>コミットの作り方</a:t>
            </a:r>
            <a:endParaRPr kumimoji="1" lang="ja-JP" altLang="en-US" sz="4800" dirty="0"/>
          </a:p>
        </p:txBody>
      </p:sp>
      <p:sp>
        <p:nvSpPr>
          <p:cNvPr id="6" name="テキスト ボックス 5"/>
          <p:cNvSpPr txBox="1"/>
          <p:nvPr/>
        </p:nvSpPr>
        <p:spPr>
          <a:xfrm>
            <a:off x="799605" y="1848825"/>
            <a:ext cx="5142604" cy="461665"/>
          </a:xfrm>
          <a:prstGeom prst="rect">
            <a:avLst/>
          </a:prstGeom>
          <a:noFill/>
        </p:spPr>
        <p:txBody>
          <a:bodyPr wrap="none" rtlCol="0">
            <a:spAutoFit/>
          </a:bodyPr>
          <a:lstStyle/>
          <a:p>
            <a:r>
              <a:rPr lang="en-US" altLang="ja-JP" sz="2400" dirty="0" smtClean="0">
                <a:solidFill>
                  <a:srgbClr val="FF0000"/>
                </a:solidFill>
              </a:rPr>
              <a:t>(2) </a:t>
            </a:r>
            <a:r>
              <a:rPr lang="ja-JP" altLang="en-US" sz="2400" dirty="0" smtClean="0">
                <a:solidFill>
                  <a:srgbClr val="FF0000"/>
                </a:solidFill>
              </a:rPr>
              <a:t>ステージしたファイルをコミットする</a:t>
            </a:r>
            <a:endParaRPr lang="en-US" altLang="ja-JP" sz="2400" dirty="0" smtClean="0">
              <a:solidFill>
                <a:srgbClr val="FF0000"/>
              </a:solidFill>
            </a:endParaRPr>
          </a:p>
        </p:txBody>
      </p:sp>
      <p:sp>
        <p:nvSpPr>
          <p:cNvPr id="26" name="テキスト ボックス 25"/>
          <p:cNvSpPr txBox="1"/>
          <p:nvPr/>
        </p:nvSpPr>
        <p:spPr>
          <a:xfrm>
            <a:off x="799605" y="1410855"/>
            <a:ext cx="4703782" cy="461665"/>
          </a:xfrm>
          <a:prstGeom prst="rect">
            <a:avLst/>
          </a:prstGeom>
          <a:noFill/>
        </p:spPr>
        <p:txBody>
          <a:bodyPr wrap="none" rtlCol="0">
            <a:spAutoFit/>
          </a:bodyPr>
          <a:lstStyle/>
          <a:p>
            <a:r>
              <a:rPr lang="en-US" altLang="ja-JP" sz="2400" dirty="0" smtClean="0"/>
              <a:t>(1) </a:t>
            </a:r>
            <a:r>
              <a:rPr lang="ja-JP" altLang="en-US" sz="2400" dirty="0" smtClean="0"/>
              <a:t>編集したファイルをステージする</a:t>
            </a:r>
            <a:endParaRPr lang="en-US" altLang="ja-JP" sz="2400" dirty="0" smtClean="0"/>
          </a:p>
        </p:txBody>
      </p:sp>
      <p:sp>
        <p:nvSpPr>
          <p:cNvPr id="7" name="正方形/長方形 6"/>
          <p:cNvSpPr/>
          <p:nvPr/>
        </p:nvSpPr>
        <p:spPr>
          <a:xfrm>
            <a:off x="1065675" y="4598785"/>
            <a:ext cx="6817398" cy="78836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コミットする内容を一時的に保存する状態</a:t>
            </a:r>
            <a:endParaRPr kumimoji="1" lang="ja-JP" altLang="en-US" dirty="0">
              <a:solidFill>
                <a:schemeClr val="tx1"/>
              </a:solidFill>
            </a:endParaRPr>
          </a:p>
        </p:txBody>
      </p:sp>
      <p:sp>
        <p:nvSpPr>
          <p:cNvPr id="8" name="正方形/長方形 7"/>
          <p:cNvSpPr/>
          <p:nvPr/>
        </p:nvSpPr>
        <p:spPr>
          <a:xfrm>
            <a:off x="1065675" y="5722908"/>
            <a:ext cx="6817398" cy="78836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編集した常態</a:t>
            </a:r>
            <a:endParaRPr kumimoji="1" lang="ja-JP" altLang="en-US" sz="2000" dirty="0">
              <a:solidFill>
                <a:schemeClr val="tx1"/>
              </a:solidFill>
            </a:endParaRPr>
          </a:p>
        </p:txBody>
      </p:sp>
      <p:sp>
        <p:nvSpPr>
          <p:cNvPr id="9" name="正方形/長方形 8"/>
          <p:cNvSpPr/>
          <p:nvPr/>
        </p:nvSpPr>
        <p:spPr>
          <a:xfrm>
            <a:off x="1065675" y="3451833"/>
            <a:ext cx="6817398" cy="78836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コミットされた常態</a:t>
            </a:r>
            <a:endParaRPr kumimoji="1" lang="ja-JP" altLang="en-US" sz="2000" dirty="0">
              <a:solidFill>
                <a:schemeClr val="tx1"/>
              </a:solidFill>
            </a:endParaRPr>
          </a:p>
        </p:txBody>
      </p:sp>
      <p:cxnSp>
        <p:nvCxnSpPr>
          <p:cNvPr id="10" name="曲線コネクタ 9"/>
          <p:cNvCxnSpPr/>
          <p:nvPr/>
        </p:nvCxnSpPr>
        <p:spPr>
          <a:xfrm rot="10800000">
            <a:off x="1065675" y="3846013"/>
            <a:ext cx="12700" cy="1146952"/>
          </a:xfrm>
          <a:prstGeom prst="curvedConnector3">
            <a:avLst>
              <a:gd name="adj1" fmla="val 6512835"/>
            </a:avLst>
          </a:prstGeom>
          <a:ln w="381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306562" y="4168100"/>
            <a:ext cx="1061108" cy="461665"/>
          </a:xfrm>
          <a:prstGeom prst="rect">
            <a:avLst/>
          </a:prstGeom>
          <a:noFill/>
        </p:spPr>
        <p:txBody>
          <a:bodyPr wrap="none" rtlCol="0">
            <a:spAutoFit/>
          </a:bodyPr>
          <a:lstStyle/>
          <a:p>
            <a:r>
              <a:rPr lang="ja-JP" altLang="en-US" sz="2400" dirty="0" smtClean="0"/>
              <a:t>コミット</a:t>
            </a:r>
            <a:endParaRPr lang="en-US" altLang="ja-JP" sz="2400" dirty="0" smtClean="0"/>
          </a:p>
        </p:txBody>
      </p:sp>
      <p:sp>
        <p:nvSpPr>
          <p:cNvPr id="12"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18</a:t>
            </a:fld>
            <a:endParaRPr lang="en-US" altLang="ja-JP"/>
          </a:p>
        </p:txBody>
      </p:sp>
    </p:spTree>
    <p:extLst>
      <p:ext uri="{BB962C8B-B14F-4D97-AF65-F5344CB8AC3E}">
        <p14:creationId xmlns:p14="http://schemas.microsoft.com/office/powerpoint/2010/main" val="22964851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812789" cy="830997"/>
          </a:xfrm>
          <a:prstGeom prst="rect">
            <a:avLst/>
          </a:prstGeom>
          <a:noFill/>
        </p:spPr>
        <p:txBody>
          <a:bodyPr wrap="none" rtlCol="0">
            <a:spAutoFit/>
          </a:bodyPr>
          <a:lstStyle/>
          <a:p>
            <a:r>
              <a:rPr kumimoji="1" lang="ja-JP" altLang="en-US" sz="4800" dirty="0" smtClean="0"/>
              <a:t>コマンド集</a:t>
            </a:r>
            <a:endParaRPr kumimoji="1" lang="ja-JP" altLang="en-US" sz="4800" dirty="0"/>
          </a:p>
        </p:txBody>
      </p:sp>
      <p:sp>
        <p:nvSpPr>
          <p:cNvPr id="12" name="テキスト ボックス 11"/>
          <p:cNvSpPr txBox="1"/>
          <p:nvPr/>
        </p:nvSpPr>
        <p:spPr>
          <a:xfrm>
            <a:off x="799605" y="1266180"/>
            <a:ext cx="1176223" cy="461665"/>
          </a:xfrm>
          <a:prstGeom prst="rect">
            <a:avLst/>
          </a:prstGeom>
          <a:noFill/>
        </p:spPr>
        <p:txBody>
          <a:bodyPr wrap="none" rtlCol="0">
            <a:spAutoFit/>
          </a:bodyPr>
          <a:lstStyle/>
          <a:p>
            <a:r>
              <a:rPr lang="en-US" altLang="ja-JP" sz="2400" dirty="0" smtClean="0">
                <a:solidFill>
                  <a:srgbClr val="000000"/>
                </a:solidFill>
              </a:rPr>
              <a:t>$ </a:t>
            </a:r>
            <a:r>
              <a:rPr lang="en-US" altLang="ja-JP" sz="2400" dirty="0" err="1" smtClean="0">
                <a:solidFill>
                  <a:srgbClr val="000000"/>
                </a:solidFill>
              </a:rPr>
              <a:t>git</a:t>
            </a:r>
            <a:r>
              <a:rPr lang="en-US" altLang="ja-JP" sz="2400" dirty="0" smtClean="0">
                <a:solidFill>
                  <a:srgbClr val="000000"/>
                </a:solidFill>
              </a:rPr>
              <a:t> log</a:t>
            </a:r>
            <a:endParaRPr kumimoji="1" lang="ja-JP" altLang="en-US" sz="2400" dirty="0">
              <a:solidFill>
                <a:srgbClr val="000000"/>
              </a:solidFill>
            </a:endParaRPr>
          </a:p>
        </p:txBody>
      </p:sp>
      <p:sp>
        <p:nvSpPr>
          <p:cNvPr id="13" name="テキスト ボックス 12"/>
          <p:cNvSpPr txBox="1"/>
          <p:nvPr/>
        </p:nvSpPr>
        <p:spPr>
          <a:xfrm>
            <a:off x="1037731" y="1711850"/>
            <a:ext cx="3656860" cy="461665"/>
          </a:xfrm>
          <a:prstGeom prst="rect">
            <a:avLst/>
          </a:prstGeom>
          <a:noFill/>
        </p:spPr>
        <p:txBody>
          <a:bodyPr wrap="square" rtlCol="0">
            <a:spAutoFit/>
          </a:bodyPr>
          <a:lstStyle/>
          <a:p>
            <a:r>
              <a:rPr kumimoji="1" lang="ja-JP" altLang="en-US" sz="2400" dirty="0" smtClean="0"/>
              <a:t>過去のコミットのログを見る</a:t>
            </a:r>
            <a:endParaRPr kumimoji="1" lang="ja-JP" altLang="en-US" sz="2400" dirty="0"/>
          </a:p>
        </p:txBody>
      </p:sp>
      <p:sp>
        <p:nvSpPr>
          <p:cNvPr id="14" name="テキスト ボックス 13"/>
          <p:cNvSpPr txBox="1"/>
          <p:nvPr/>
        </p:nvSpPr>
        <p:spPr>
          <a:xfrm>
            <a:off x="799605" y="3048860"/>
            <a:ext cx="3741529" cy="461665"/>
          </a:xfrm>
          <a:prstGeom prst="rect">
            <a:avLst/>
          </a:prstGeom>
          <a:noFill/>
        </p:spPr>
        <p:txBody>
          <a:bodyPr wrap="none" rtlCol="0">
            <a:spAutoFit/>
          </a:bodyPr>
          <a:lstStyle/>
          <a:p>
            <a:r>
              <a:rPr kumimoji="1" lang="en-US" altLang="ja-JP" sz="2400" dirty="0" smtClean="0">
                <a:solidFill>
                  <a:srgbClr val="000000"/>
                </a:solidFill>
              </a:rPr>
              <a:t>$ </a:t>
            </a:r>
            <a:r>
              <a:rPr kumimoji="1" lang="en-US" altLang="ja-JP" sz="2400" dirty="0" err="1" smtClean="0">
                <a:solidFill>
                  <a:srgbClr val="000000"/>
                </a:solidFill>
              </a:rPr>
              <a:t>git</a:t>
            </a:r>
            <a:r>
              <a:rPr kumimoji="1" lang="en-US" altLang="ja-JP" sz="2400" dirty="0" smtClean="0">
                <a:solidFill>
                  <a:srgbClr val="000000"/>
                </a:solidFill>
              </a:rPr>
              <a:t> checkout </a:t>
            </a:r>
            <a:r>
              <a:rPr kumimoji="1" lang="en-US" altLang="ja-JP" sz="2400" dirty="0" err="1" smtClean="0">
                <a:solidFill>
                  <a:srgbClr val="000000"/>
                </a:solidFill>
              </a:rPr>
              <a:t>branch_name</a:t>
            </a:r>
            <a:endParaRPr kumimoji="1" lang="ja-JP" altLang="en-US" sz="2400" dirty="0">
              <a:solidFill>
                <a:srgbClr val="000000"/>
              </a:solidFill>
            </a:endParaRPr>
          </a:p>
        </p:txBody>
      </p:sp>
      <p:sp>
        <p:nvSpPr>
          <p:cNvPr id="16" name="テキスト ボックス 15"/>
          <p:cNvSpPr txBox="1"/>
          <p:nvPr/>
        </p:nvSpPr>
        <p:spPr>
          <a:xfrm>
            <a:off x="1037731" y="3494530"/>
            <a:ext cx="2949456" cy="461665"/>
          </a:xfrm>
          <a:prstGeom prst="rect">
            <a:avLst/>
          </a:prstGeom>
          <a:noFill/>
        </p:spPr>
        <p:txBody>
          <a:bodyPr wrap="square" rtlCol="0">
            <a:spAutoFit/>
          </a:bodyPr>
          <a:lstStyle/>
          <a:p>
            <a:r>
              <a:rPr kumimoji="1" lang="ja-JP" altLang="en-US" sz="2400" dirty="0" smtClean="0"/>
              <a:t>ブランチを切り替える</a:t>
            </a:r>
            <a:endParaRPr kumimoji="1" lang="ja-JP" altLang="en-US" sz="2400" dirty="0"/>
          </a:p>
        </p:txBody>
      </p:sp>
      <p:sp>
        <p:nvSpPr>
          <p:cNvPr id="17" name="テキスト ボックス 16"/>
          <p:cNvSpPr txBox="1"/>
          <p:nvPr/>
        </p:nvSpPr>
        <p:spPr>
          <a:xfrm>
            <a:off x="799605" y="4831540"/>
            <a:ext cx="2586916" cy="461665"/>
          </a:xfrm>
          <a:prstGeom prst="rect">
            <a:avLst/>
          </a:prstGeom>
          <a:noFill/>
        </p:spPr>
        <p:txBody>
          <a:bodyPr wrap="none" rtlCol="0">
            <a:spAutoFit/>
          </a:bodyPr>
          <a:lstStyle/>
          <a:p>
            <a:r>
              <a:rPr kumimoji="1" lang="en-US" altLang="ja-JP" sz="2400" dirty="0" smtClean="0">
                <a:solidFill>
                  <a:srgbClr val="000000"/>
                </a:solidFill>
              </a:rPr>
              <a:t>$ </a:t>
            </a:r>
            <a:r>
              <a:rPr kumimoji="1" lang="en-US" altLang="ja-JP" sz="2400" dirty="0" err="1" smtClean="0">
                <a:solidFill>
                  <a:srgbClr val="000000"/>
                </a:solidFill>
              </a:rPr>
              <a:t>git</a:t>
            </a:r>
            <a:r>
              <a:rPr kumimoji="1" lang="en-US" altLang="ja-JP" sz="2400" dirty="0" smtClean="0">
                <a:solidFill>
                  <a:srgbClr val="000000"/>
                </a:solidFill>
              </a:rPr>
              <a:t> add </a:t>
            </a:r>
            <a:r>
              <a:rPr kumimoji="1" lang="en-US" altLang="ja-JP" sz="2400" dirty="0" err="1" smtClean="0">
                <a:solidFill>
                  <a:srgbClr val="000000"/>
                </a:solidFill>
              </a:rPr>
              <a:t>file_name</a:t>
            </a:r>
            <a:endParaRPr kumimoji="1" lang="ja-JP" altLang="en-US" sz="2400" dirty="0">
              <a:solidFill>
                <a:srgbClr val="000000"/>
              </a:solidFill>
            </a:endParaRPr>
          </a:p>
        </p:txBody>
      </p:sp>
      <p:sp>
        <p:nvSpPr>
          <p:cNvPr id="18" name="テキスト ボックス 17"/>
          <p:cNvSpPr txBox="1"/>
          <p:nvPr/>
        </p:nvSpPr>
        <p:spPr>
          <a:xfrm>
            <a:off x="1037731" y="5277210"/>
            <a:ext cx="4316032" cy="461665"/>
          </a:xfrm>
          <a:prstGeom prst="rect">
            <a:avLst/>
          </a:prstGeom>
          <a:noFill/>
        </p:spPr>
        <p:txBody>
          <a:bodyPr wrap="square" rtlCol="0">
            <a:spAutoFit/>
          </a:bodyPr>
          <a:lstStyle/>
          <a:p>
            <a:r>
              <a:rPr kumimoji="1" lang="ja-JP" altLang="en-US" sz="2400" dirty="0" smtClean="0">
                <a:solidFill>
                  <a:srgbClr val="000000"/>
                </a:solidFill>
              </a:rPr>
              <a:t>編集したファイルをステージする</a:t>
            </a:r>
            <a:endParaRPr kumimoji="1" lang="ja-JP" altLang="en-US" sz="2400" dirty="0">
              <a:solidFill>
                <a:srgbClr val="000000"/>
              </a:solidFill>
            </a:endParaRPr>
          </a:p>
        </p:txBody>
      </p:sp>
      <p:sp>
        <p:nvSpPr>
          <p:cNvPr id="19" name="テキスト ボックス 18"/>
          <p:cNvSpPr txBox="1"/>
          <p:nvPr/>
        </p:nvSpPr>
        <p:spPr>
          <a:xfrm>
            <a:off x="799605" y="5722880"/>
            <a:ext cx="3631673" cy="461665"/>
          </a:xfrm>
          <a:prstGeom prst="rect">
            <a:avLst/>
          </a:prstGeom>
          <a:noFill/>
        </p:spPr>
        <p:txBody>
          <a:bodyPr wrap="none" rtlCol="0">
            <a:spAutoFit/>
          </a:bodyPr>
          <a:lstStyle/>
          <a:p>
            <a:r>
              <a:rPr kumimoji="1" lang="en-US" altLang="ja-JP" sz="2400" dirty="0" smtClean="0">
                <a:solidFill>
                  <a:srgbClr val="000000"/>
                </a:solidFill>
              </a:rPr>
              <a:t>$ </a:t>
            </a:r>
            <a:r>
              <a:rPr kumimoji="1" lang="en-US" altLang="ja-JP" sz="2400" dirty="0" err="1" smtClean="0">
                <a:solidFill>
                  <a:srgbClr val="000000"/>
                </a:solidFill>
              </a:rPr>
              <a:t>git</a:t>
            </a:r>
            <a:r>
              <a:rPr kumimoji="1" lang="en-US" altLang="ja-JP" sz="2400" dirty="0" smtClean="0">
                <a:solidFill>
                  <a:srgbClr val="000000"/>
                </a:solidFill>
              </a:rPr>
              <a:t> commit -m “massage”</a:t>
            </a:r>
            <a:endParaRPr kumimoji="1" lang="ja-JP" altLang="en-US" sz="2400" dirty="0">
              <a:solidFill>
                <a:srgbClr val="000000"/>
              </a:solidFill>
            </a:endParaRPr>
          </a:p>
        </p:txBody>
      </p:sp>
      <p:sp>
        <p:nvSpPr>
          <p:cNvPr id="20" name="テキスト ボックス 19"/>
          <p:cNvSpPr txBox="1"/>
          <p:nvPr/>
        </p:nvSpPr>
        <p:spPr>
          <a:xfrm>
            <a:off x="1037730" y="6168554"/>
            <a:ext cx="5184209" cy="461665"/>
          </a:xfrm>
          <a:prstGeom prst="rect">
            <a:avLst/>
          </a:prstGeom>
          <a:noFill/>
        </p:spPr>
        <p:txBody>
          <a:bodyPr wrap="square" rtlCol="0">
            <a:spAutoFit/>
          </a:bodyPr>
          <a:lstStyle/>
          <a:p>
            <a:r>
              <a:rPr kumimoji="1" lang="ja-JP" altLang="en-US" sz="2400" dirty="0" smtClean="0"/>
              <a:t>ステージしてあるファイルをコミットする</a:t>
            </a:r>
            <a:endParaRPr kumimoji="1" lang="ja-JP" altLang="en-US" sz="2400" dirty="0"/>
          </a:p>
        </p:txBody>
      </p:sp>
      <p:sp>
        <p:nvSpPr>
          <p:cNvPr id="21" name="テキスト ボックス 20"/>
          <p:cNvSpPr txBox="1"/>
          <p:nvPr/>
        </p:nvSpPr>
        <p:spPr>
          <a:xfrm>
            <a:off x="799605" y="2157520"/>
            <a:ext cx="1668395" cy="461665"/>
          </a:xfrm>
          <a:prstGeom prst="rect">
            <a:avLst/>
          </a:prstGeom>
          <a:noFill/>
        </p:spPr>
        <p:txBody>
          <a:bodyPr wrap="none" rtlCol="0">
            <a:spAutoFit/>
          </a:bodyPr>
          <a:lstStyle/>
          <a:p>
            <a:r>
              <a:rPr kumimoji="1" lang="en-US" altLang="ja-JP" sz="2400" dirty="0" smtClean="0"/>
              <a:t>$ </a:t>
            </a:r>
            <a:r>
              <a:rPr kumimoji="1" lang="en-US" altLang="ja-JP" sz="2400" dirty="0" err="1" smtClean="0"/>
              <a:t>git</a:t>
            </a:r>
            <a:r>
              <a:rPr kumimoji="1" lang="en-US" altLang="ja-JP" sz="2400" dirty="0" smtClean="0"/>
              <a:t> branch </a:t>
            </a:r>
            <a:endParaRPr kumimoji="1" lang="ja-JP" altLang="en-US" sz="2400" dirty="0"/>
          </a:p>
        </p:txBody>
      </p:sp>
      <p:sp>
        <p:nvSpPr>
          <p:cNvPr id="22" name="テキスト ボックス 21"/>
          <p:cNvSpPr txBox="1"/>
          <p:nvPr/>
        </p:nvSpPr>
        <p:spPr>
          <a:xfrm>
            <a:off x="1037731" y="2603190"/>
            <a:ext cx="4557192" cy="461665"/>
          </a:xfrm>
          <a:prstGeom prst="rect">
            <a:avLst/>
          </a:prstGeom>
          <a:noFill/>
        </p:spPr>
        <p:txBody>
          <a:bodyPr wrap="square" rtlCol="0">
            <a:spAutoFit/>
          </a:bodyPr>
          <a:lstStyle/>
          <a:p>
            <a:r>
              <a:rPr kumimoji="1" lang="ja-JP" altLang="en-US" sz="2400" dirty="0" smtClean="0"/>
              <a:t>現在あるブランチを一覧表示する</a:t>
            </a:r>
            <a:endParaRPr kumimoji="1" lang="ja-JP" altLang="en-US" sz="2400" dirty="0"/>
          </a:p>
        </p:txBody>
      </p:sp>
      <p:sp>
        <p:nvSpPr>
          <p:cNvPr id="15" name="テキスト ボックス 14"/>
          <p:cNvSpPr txBox="1"/>
          <p:nvPr/>
        </p:nvSpPr>
        <p:spPr>
          <a:xfrm>
            <a:off x="799605" y="3940200"/>
            <a:ext cx="1554482" cy="461665"/>
          </a:xfrm>
          <a:prstGeom prst="rect">
            <a:avLst/>
          </a:prstGeom>
          <a:noFill/>
        </p:spPr>
        <p:txBody>
          <a:bodyPr wrap="none" rtlCol="0">
            <a:spAutoFit/>
          </a:bodyPr>
          <a:lstStyle/>
          <a:p>
            <a:r>
              <a:rPr kumimoji="1" lang="en-US" altLang="ja-JP" sz="2400" dirty="0" smtClean="0">
                <a:solidFill>
                  <a:srgbClr val="000000"/>
                </a:solidFill>
              </a:rPr>
              <a:t>$ </a:t>
            </a:r>
            <a:r>
              <a:rPr kumimoji="1" lang="en-US" altLang="ja-JP" sz="2400" dirty="0" err="1" smtClean="0">
                <a:solidFill>
                  <a:srgbClr val="000000"/>
                </a:solidFill>
              </a:rPr>
              <a:t>git</a:t>
            </a:r>
            <a:r>
              <a:rPr kumimoji="1" lang="en-US" altLang="ja-JP" sz="2400" dirty="0" smtClean="0">
                <a:solidFill>
                  <a:srgbClr val="000000"/>
                </a:solidFill>
              </a:rPr>
              <a:t> status</a:t>
            </a:r>
          </a:p>
        </p:txBody>
      </p:sp>
      <p:sp>
        <p:nvSpPr>
          <p:cNvPr id="23" name="テキスト ボックス 22"/>
          <p:cNvSpPr txBox="1"/>
          <p:nvPr/>
        </p:nvSpPr>
        <p:spPr>
          <a:xfrm>
            <a:off x="1037730" y="4385870"/>
            <a:ext cx="4557193" cy="461665"/>
          </a:xfrm>
          <a:prstGeom prst="rect">
            <a:avLst/>
          </a:prstGeom>
          <a:noFill/>
        </p:spPr>
        <p:txBody>
          <a:bodyPr wrap="square" rtlCol="0">
            <a:spAutoFit/>
          </a:bodyPr>
          <a:lstStyle/>
          <a:p>
            <a:r>
              <a:rPr kumimoji="1" lang="ja-JP" altLang="en-US" sz="2400" dirty="0" smtClean="0">
                <a:solidFill>
                  <a:srgbClr val="000000"/>
                </a:solidFill>
              </a:rPr>
              <a:t>編集したファイルを一覧表示する</a:t>
            </a:r>
            <a:endParaRPr kumimoji="1" lang="ja-JP" altLang="en-US" sz="2400" dirty="0">
              <a:solidFill>
                <a:srgbClr val="000000"/>
              </a:solidFill>
            </a:endParaRPr>
          </a:p>
        </p:txBody>
      </p:sp>
      <p:sp>
        <p:nvSpPr>
          <p:cNvPr id="24"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19</a:t>
            </a:fld>
            <a:endParaRPr lang="en-US" altLang="ja-JP"/>
          </a:p>
        </p:txBody>
      </p:sp>
    </p:spTree>
    <p:extLst>
      <p:ext uri="{BB962C8B-B14F-4D97-AF65-F5344CB8AC3E}">
        <p14:creationId xmlns:p14="http://schemas.microsoft.com/office/powerpoint/2010/main" val="26024236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278166" y="1851239"/>
            <a:ext cx="2587668" cy="830997"/>
          </a:xfrm>
          <a:prstGeom prst="rect">
            <a:avLst/>
          </a:prstGeom>
          <a:noFill/>
        </p:spPr>
        <p:txBody>
          <a:bodyPr wrap="none" rtlCol="0">
            <a:spAutoFit/>
          </a:bodyPr>
          <a:lstStyle/>
          <a:p>
            <a:r>
              <a:rPr kumimoji="1" lang="en-US" altLang="ja-JP" sz="4800" dirty="0" err="1" smtClean="0"/>
              <a:t>Git</a:t>
            </a:r>
            <a:r>
              <a:rPr lang="ja-JP" altLang="en-US" sz="4800" dirty="0" smtClean="0"/>
              <a:t>とは</a:t>
            </a:r>
            <a:r>
              <a:rPr lang="en-US" altLang="ja-JP" sz="4800" dirty="0" smtClean="0"/>
              <a:t>….</a:t>
            </a:r>
            <a:endParaRPr kumimoji="1" lang="ja-JP" altLang="en-US" sz="4800" dirty="0"/>
          </a:p>
        </p:txBody>
      </p:sp>
      <p:sp>
        <p:nvSpPr>
          <p:cNvPr id="6" name="テキスト ボックス 5"/>
          <p:cNvSpPr txBox="1"/>
          <p:nvPr/>
        </p:nvSpPr>
        <p:spPr>
          <a:xfrm>
            <a:off x="1910855" y="3024477"/>
            <a:ext cx="5322290" cy="707886"/>
          </a:xfrm>
          <a:prstGeom prst="rect">
            <a:avLst/>
          </a:prstGeom>
          <a:noFill/>
        </p:spPr>
        <p:txBody>
          <a:bodyPr wrap="none" rtlCol="0">
            <a:spAutoFit/>
          </a:bodyPr>
          <a:lstStyle/>
          <a:p>
            <a:r>
              <a:rPr lang="ja-JP" altLang="en-US" sz="4000" dirty="0" smtClean="0"/>
              <a:t>バージョン管理システム</a:t>
            </a:r>
            <a:endParaRPr kumimoji="1" lang="ja-JP" altLang="en-US" sz="4000" dirty="0"/>
          </a:p>
        </p:txBody>
      </p:sp>
      <p:sp>
        <p:nvSpPr>
          <p:cNvPr id="7"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2</a:t>
            </a:fld>
            <a:endParaRPr lang="en-US" altLang="ja-JP"/>
          </a:p>
        </p:txBody>
      </p:sp>
    </p:spTree>
    <p:extLst>
      <p:ext uri="{BB962C8B-B14F-4D97-AF65-F5344CB8AC3E}">
        <p14:creationId xmlns:p14="http://schemas.microsoft.com/office/powerpoint/2010/main" val="20952954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3199269" y="3024477"/>
            <a:ext cx="2745463" cy="707886"/>
          </a:xfrm>
          <a:prstGeom prst="rect">
            <a:avLst/>
          </a:prstGeom>
          <a:noFill/>
        </p:spPr>
        <p:txBody>
          <a:bodyPr wrap="none" rtlCol="0">
            <a:spAutoFit/>
          </a:bodyPr>
          <a:lstStyle/>
          <a:p>
            <a:r>
              <a:rPr kumimoji="1" lang="ja-JP" altLang="en-US" sz="4000" dirty="0" smtClean="0"/>
              <a:t>リポジトリ編</a:t>
            </a:r>
            <a:endParaRPr kumimoji="1" lang="ja-JP" altLang="en-US" sz="4000" dirty="0"/>
          </a:p>
        </p:txBody>
      </p:sp>
    </p:spTree>
    <p:extLst>
      <p:ext uri="{BB962C8B-B14F-4D97-AF65-F5344CB8AC3E}">
        <p14:creationId xmlns:p14="http://schemas.microsoft.com/office/powerpoint/2010/main" val="8708773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433425" cy="830997"/>
          </a:xfrm>
          <a:prstGeom prst="rect">
            <a:avLst/>
          </a:prstGeom>
          <a:noFill/>
        </p:spPr>
        <p:txBody>
          <a:bodyPr wrap="none" rtlCol="0">
            <a:spAutoFit/>
          </a:bodyPr>
          <a:lstStyle/>
          <a:p>
            <a:r>
              <a:rPr kumimoji="1" lang="ja-JP" altLang="en-US" sz="4800" dirty="0" smtClean="0"/>
              <a:t>多人数での開発</a:t>
            </a:r>
            <a:endParaRPr kumimoji="1" lang="ja-JP" altLang="en-US" sz="4800" dirty="0"/>
          </a:p>
        </p:txBody>
      </p:sp>
      <p:sp>
        <p:nvSpPr>
          <p:cNvPr id="24" name="テキスト ボックス 23"/>
          <p:cNvSpPr txBox="1"/>
          <p:nvPr/>
        </p:nvSpPr>
        <p:spPr>
          <a:xfrm>
            <a:off x="799605" y="1410855"/>
            <a:ext cx="5865007" cy="461665"/>
          </a:xfrm>
          <a:prstGeom prst="rect">
            <a:avLst/>
          </a:prstGeom>
          <a:noFill/>
        </p:spPr>
        <p:txBody>
          <a:bodyPr wrap="none" rtlCol="0">
            <a:spAutoFit/>
          </a:bodyPr>
          <a:lstStyle/>
          <a:p>
            <a:r>
              <a:rPr lang="ja-JP" altLang="en-US" sz="2400" dirty="0" smtClean="0"/>
              <a:t>みんなが</a:t>
            </a:r>
            <a:r>
              <a:rPr lang="en-US" altLang="ja-JP" sz="2400" dirty="0" smtClean="0"/>
              <a:t>1</a:t>
            </a:r>
            <a:r>
              <a:rPr lang="ja-JP" altLang="en-US" sz="2400" dirty="0" smtClean="0"/>
              <a:t>つのリポジトリをいじるのは難しい</a:t>
            </a:r>
            <a:endParaRPr lang="en-US" altLang="ja-JP" sz="2400" dirty="0" smtClean="0"/>
          </a:p>
        </p:txBody>
      </p:sp>
      <p:sp>
        <p:nvSpPr>
          <p:cNvPr id="25" name="テキスト ボックス 24"/>
          <p:cNvSpPr txBox="1"/>
          <p:nvPr/>
        </p:nvSpPr>
        <p:spPr>
          <a:xfrm>
            <a:off x="799605" y="2169758"/>
            <a:ext cx="7807847" cy="461665"/>
          </a:xfrm>
          <a:prstGeom prst="rect">
            <a:avLst/>
          </a:prstGeom>
          <a:noFill/>
        </p:spPr>
        <p:txBody>
          <a:bodyPr wrap="none" rtlCol="0">
            <a:spAutoFit/>
          </a:bodyPr>
          <a:lstStyle/>
          <a:p>
            <a:r>
              <a:rPr lang="en-US" altLang="ja-JP" sz="2400" dirty="0" smtClean="0">
                <a:solidFill>
                  <a:srgbClr val="FF0000"/>
                </a:solidFill>
              </a:rPr>
              <a:t>1</a:t>
            </a:r>
            <a:r>
              <a:rPr lang="ja-JP" altLang="en-US" sz="2400" dirty="0" smtClean="0">
                <a:solidFill>
                  <a:srgbClr val="FF0000"/>
                </a:solidFill>
              </a:rPr>
              <a:t>つのリポジトリを拠点としてそれをみんな手元にコピーする</a:t>
            </a:r>
            <a:endParaRPr lang="en-US" altLang="ja-JP" sz="2400" dirty="0" smtClean="0">
              <a:solidFill>
                <a:srgbClr val="FF0000"/>
              </a:solidFill>
            </a:endParaRPr>
          </a:p>
        </p:txBody>
      </p:sp>
      <p:sp>
        <p:nvSpPr>
          <p:cNvPr id="26" name="テキスト ボックス 25"/>
          <p:cNvSpPr txBox="1"/>
          <p:nvPr/>
        </p:nvSpPr>
        <p:spPr>
          <a:xfrm>
            <a:off x="799605" y="2949922"/>
            <a:ext cx="5201664" cy="461665"/>
          </a:xfrm>
          <a:prstGeom prst="rect">
            <a:avLst/>
          </a:prstGeom>
          <a:noFill/>
        </p:spPr>
        <p:txBody>
          <a:bodyPr wrap="none" rtlCol="0">
            <a:spAutoFit/>
          </a:bodyPr>
          <a:lstStyle/>
          <a:p>
            <a:r>
              <a:rPr lang="ja-JP" altLang="en-US" sz="2400" dirty="0" smtClean="0">
                <a:solidFill>
                  <a:srgbClr val="FF0000"/>
                </a:solidFill>
              </a:rPr>
              <a:t>リモートリポジトリ</a:t>
            </a:r>
            <a:r>
              <a:rPr lang="ja-JP" altLang="en-US" sz="2400" dirty="0" smtClean="0">
                <a:solidFill>
                  <a:srgbClr val="000000"/>
                </a:solidFill>
              </a:rPr>
              <a:t>：</a:t>
            </a:r>
            <a:r>
              <a:rPr lang="ja-JP" altLang="en-US" sz="2400" dirty="0" smtClean="0"/>
              <a:t>拠点となるリポジトリ</a:t>
            </a:r>
            <a:endParaRPr lang="en-US" altLang="ja-JP" sz="2400" dirty="0" smtClean="0"/>
          </a:p>
        </p:txBody>
      </p:sp>
      <p:sp>
        <p:nvSpPr>
          <p:cNvPr id="27" name="テキスト ボックス 26"/>
          <p:cNvSpPr txBox="1"/>
          <p:nvPr/>
        </p:nvSpPr>
        <p:spPr>
          <a:xfrm>
            <a:off x="799605" y="3411587"/>
            <a:ext cx="6159859" cy="461665"/>
          </a:xfrm>
          <a:prstGeom prst="rect">
            <a:avLst/>
          </a:prstGeom>
          <a:noFill/>
        </p:spPr>
        <p:txBody>
          <a:bodyPr wrap="none" rtlCol="0">
            <a:spAutoFit/>
          </a:bodyPr>
          <a:lstStyle/>
          <a:p>
            <a:r>
              <a:rPr lang="ja-JP" altLang="en-US" sz="2400" dirty="0" smtClean="0">
                <a:solidFill>
                  <a:srgbClr val="FF0000"/>
                </a:solidFill>
              </a:rPr>
              <a:t>ローカルリポジトリ</a:t>
            </a:r>
            <a:r>
              <a:rPr lang="ja-JP" altLang="en-US" sz="2400" dirty="0" smtClean="0">
                <a:solidFill>
                  <a:srgbClr val="000000"/>
                </a:solidFill>
              </a:rPr>
              <a:t>：手元にコピーしたリポジトリ</a:t>
            </a:r>
            <a:endParaRPr lang="en-US" altLang="ja-JP" sz="2400" dirty="0" smtClean="0"/>
          </a:p>
        </p:txBody>
      </p:sp>
      <p:sp>
        <p:nvSpPr>
          <p:cNvPr id="28" name="フローチャート : 磁気ディスク 26"/>
          <p:cNvSpPr/>
          <p:nvPr/>
        </p:nvSpPr>
        <p:spPr>
          <a:xfrm>
            <a:off x="3935551" y="3998036"/>
            <a:ext cx="1142254" cy="762797"/>
          </a:xfrm>
          <a:prstGeom prst="flowChartMagneticDisk">
            <a:avLst/>
          </a:prstGeom>
          <a:solidFill>
            <a:schemeClr val="bg1">
              <a:lumMod val="85000"/>
            </a:schemeClr>
          </a:solidFill>
          <a:ln w="25400">
            <a:solidFill>
              <a:schemeClr val="tx1"/>
            </a:solidFill>
            <a:miter lim="800000"/>
            <a:headEnd/>
            <a:tailEnd/>
          </a:ln>
        </p:spPr>
        <p:txBody>
          <a:bodyPr wrap="square" lIns="18000" rIns="18000">
            <a:spAutoFit/>
          </a:bodyPr>
          <a:lstStyle/>
          <a:p>
            <a:pPr algn="ctr">
              <a:spcBef>
                <a:spcPct val="50000"/>
              </a:spcBef>
            </a:pPr>
            <a:endParaRPr lang="ja-JP" altLang="en-US" sz="2000">
              <a:solidFill>
                <a:schemeClr val="tx1"/>
              </a:solidFill>
              <a:latin typeface="Arial" pitchFamily="34" charset="0"/>
              <a:ea typeface="ＭＳ Ｐゴシック" pitchFamily="50" charset="-128"/>
            </a:endParaRPr>
          </a:p>
        </p:txBody>
      </p:sp>
      <p:sp>
        <p:nvSpPr>
          <p:cNvPr id="30" name="正方形/長方形 29"/>
          <p:cNvSpPr/>
          <p:nvPr/>
        </p:nvSpPr>
        <p:spPr>
          <a:xfrm>
            <a:off x="3292783" y="5425269"/>
            <a:ext cx="979824" cy="3525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solidFill>
                  <a:schemeClr val="tx1"/>
                </a:solidFill>
              </a:rPr>
              <a:t>開発者</a:t>
            </a:r>
          </a:p>
        </p:txBody>
      </p:sp>
      <p:cxnSp>
        <p:nvCxnSpPr>
          <p:cNvPr id="32" name="直線矢印コネクタ 28"/>
          <p:cNvCxnSpPr>
            <a:cxnSpLocks noChangeShapeType="1"/>
            <a:stCxn id="30" idx="0"/>
          </p:cNvCxnSpPr>
          <p:nvPr/>
        </p:nvCxnSpPr>
        <p:spPr bwMode="auto">
          <a:xfrm flipV="1">
            <a:off x="3782695" y="4796333"/>
            <a:ext cx="489912" cy="628936"/>
          </a:xfrm>
          <a:prstGeom prst="straightConnector1">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33" name="直線矢印コネクタ 34"/>
          <p:cNvCxnSpPr>
            <a:cxnSpLocks noChangeShapeType="1"/>
          </p:cNvCxnSpPr>
          <p:nvPr/>
        </p:nvCxnSpPr>
        <p:spPr bwMode="auto">
          <a:xfrm flipH="1" flipV="1">
            <a:off x="5030993" y="4796333"/>
            <a:ext cx="1465047" cy="628936"/>
          </a:xfrm>
          <a:prstGeom prst="straightConnector1">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grpSp>
        <p:nvGrpSpPr>
          <p:cNvPr id="7" name="図形グループ 6"/>
          <p:cNvGrpSpPr/>
          <p:nvPr/>
        </p:nvGrpSpPr>
        <p:grpSpPr>
          <a:xfrm>
            <a:off x="1409181" y="5377644"/>
            <a:ext cx="6194994" cy="840189"/>
            <a:chOff x="1683465" y="5238234"/>
            <a:chExt cx="6194994" cy="840189"/>
          </a:xfrm>
        </p:grpSpPr>
        <p:sp>
          <p:nvSpPr>
            <p:cNvPr id="34" name="フローチャート : 磁気ディスク 24"/>
            <p:cNvSpPr/>
            <p:nvPr/>
          </p:nvSpPr>
          <p:spPr>
            <a:xfrm>
              <a:off x="1683465" y="5321359"/>
              <a:ext cx="1108134" cy="752084"/>
            </a:xfrm>
            <a:prstGeom prst="flowChartMagneticDisk">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35" name="フローチャート : 磁気ディスク 26"/>
            <p:cNvSpPr/>
            <p:nvPr/>
          </p:nvSpPr>
          <p:spPr>
            <a:xfrm>
              <a:off x="3436492" y="5326339"/>
              <a:ext cx="1108134" cy="752084"/>
            </a:xfrm>
            <a:prstGeom prst="flowChartMagneticDisk">
              <a:avLst/>
            </a:prstGeom>
            <a:solidFill>
              <a:srgbClr val="92D050"/>
            </a:solidFill>
            <a:ln w="25400">
              <a:solidFill>
                <a:schemeClr val="tx1"/>
              </a:solidFill>
              <a:miter lim="800000"/>
              <a:headEnd/>
              <a:tailEnd/>
            </a:ln>
          </p:spPr>
          <p:txBody>
            <a:bodyPr lIns="18000" rIns="18000"/>
            <a:lstStyle/>
            <a:p>
              <a:pPr algn="ctr">
                <a:lnSpc>
                  <a:spcPct val="80000"/>
                </a:lnSpc>
                <a:spcBef>
                  <a:spcPct val="50000"/>
                </a:spcBef>
              </a:pPr>
              <a:endParaRPr lang="ja-JP" altLang="en-US" sz="1900">
                <a:solidFill>
                  <a:schemeClr val="tx1"/>
                </a:solidFill>
                <a:latin typeface="Arial" charset="0"/>
                <a:ea typeface="ＭＳ Ｐゴシック" charset="0"/>
                <a:cs typeface="ＭＳ Ｐゴシック" charset="0"/>
              </a:endParaRPr>
            </a:p>
          </p:txBody>
        </p:sp>
        <p:sp>
          <p:nvSpPr>
            <p:cNvPr id="36" name="フローチャート : 磁気ディスク 29"/>
            <p:cNvSpPr/>
            <p:nvPr/>
          </p:nvSpPr>
          <p:spPr>
            <a:xfrm>
              <a:off x="6770324" y="5238234"/>
              <a:ext cx="1108135" cy="75208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grpSp>
      <p:sp>
        <p:nvSpPr>
          <p:cNvPr id="37" name="Text Box 26"/>
          <p:cNvSpPr txBox="1">
            <a:spLocks noChangeArrowheads="1"/>
          </p:cNvSpPr>
          <p:nvPr/>
        </p:nvSpPr>
        <p:spPr bwMode="auto">
          <a:xfrm>
            <a:off x="5193798" y="4162827"/>
            <a:ext cx="3758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 rIns="18000">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algn="ctr" eaLnBrk="1" hangingPunct="1">
              <a:spcBef>
                <a:spcPct val="50000"/>
              </a:spcBef>
            </a:pPr>
            <a:r>
              <a:rPr lang="ja-JP" altLang="en-US" sz="2000" dirty="0" smtClean="0"/>
              <a:t>リモートリポジトリ</a:t>
            </a:r>
            <a:r>
              <a:rPr lang="en-US" altLang="ja-JP" sz="2000" dirty="0" smtClean="0"/>
              <a:t>(</a:t>
            </a:r>
            <a:r>
              <a:rPr lang="en-US" altLang="ja-JP" sz="2000" dirty="0" err="1" smtClean="0"/>
              <a:t>GitHub</a:t>
            </a:r>
            <a:r>
              <a:rPr lang="ja-JP" altLang="en-US" sz="2000" dirty="0" smtClean="0"/>
              <a:t>に存在</a:t>
            </a:r>
            <a:r>
              <a:rPr lang="en-US" altLang="ja-JP" sz="2000" dirty="0" smtClean="0"/>
              <a:t>)</a:t>
            </a:r>
            <a:endParaRPr lang="ja-JP" altLang="en-US" sz="2000" dirty="0"/>
          </a:p>
        </p:txBody>
      </p:sp>
      <p:sp>
        <p:nvSpPr>
          <p:cNvPr id="38" name="Text Box 31"/>
          <p:cNvSpPr txBox="1">
            <a:spLocks noChangeArrowheads="1"/>
          </p:cNvSpPr>
          <p:nvPr/>
        </p:nvSpPr>
        <p:spPr bwMode="auto">
          <a:xfrm>
            <a:off x="1019753" y="6230723"/>
            <a:ext cx="20314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 rIns="18000">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algn="ctr" eaLnBrk="1" hangingPunct="1">
              <a:spcBef>
                <a:spcPct val="50000"/>
              </a:spcBef>
            </a:pPr>
            <a:r>
              <a:rPr lang="ja-JP" altLang="en-US" sz="2000" dirty="0" smtClean="0"/>
              <a:t>ローカルリポジトリ</a:t>
            </a:r>
            <a:endParaRPr lang="ja-JP" altLang="en-US" sz="2000" dirty="0"/>
          </a:p>
        </p:txBody>
      </p:sp>
      <p:cxnSp>
        <p:nvCxnSpPr>
          <p:cNvPr id="40" name="直線矢印コネクタ 39"/>
          <p:cNvCxnSpPr/>
          <p:nvPr/>
        </p:nvCxnSpPr>
        <p:spPr>
          <a:xfrm flipH="1">
            <a:off x="2517316" y="4722433"/>
            <a:ext cx="1418235" cy="743316"/>
          </a:xfrm>
          <a:prstGeom prst="straightConnector1">
            <a:avLst/>
          </a:prstGeom>
          <a:noFill/>
          <a:ln w="38100">
            <a:solidFill>
              <a:schemeClr val="tx1"/>
            </a:solidFill>
            <a:round/>
            <a:headEnd type="triangle" w="lg" len="lg"/>
            <a:tailEnd type="triangle" w="lg" len="lg"/>
          </a:ln>
        </p:spPr>
      </p:cxnSp>
      <p:sp>
        <p:nvSpPr>
          <p:cNvPr id="18"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21</a:t>
            </a:fld>
            <a:endParaRPr lang="en-US" altLang="ja-JP"/>
          </a:p>
        </p:txBody>
      </p:sp>
    </p:spTree>
    <p:extLst>
      <p:ext uri="{BB962C8B-B14F-4D97-AF65-F5344CB8AC3E}">
        <p14:creationId xmlns:p14="http://schemas.microsoft.com/office/powerpoint/2010/main" val="36207779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6506108" cy="830997"/>
          </a:xfrm>
          <a:prstGeom prst="rect">
            <a:avLst/>
          </a:prstGeom>
          <a:noFill/>
        </p:spPr>
        <p:txBody>
          <a:bodyPr wrap="none" rtlCol="0">
            <a:spAutoFit/>
          </a:bodyPr>
          <a:lstStyle/>
          <a:p>
            <a:r>
              <a:rPr kumimoji="1" lang="ja-JP" altLang="en-US" sz="4800" dirty="0" smtClean="0"/>
              <a:t>複数のリモートリポジトリ</a:t>
            </a:r>
            <a:endParaRPr kumimoji="1" lang="ja-JP" altLang="en-US" sz="4800" dirty="0"/>
          </a:p>
        </p:txBody>
      </p:sp>
      <p:sp>
        <p:nvSpPr>
          <p:cNvPr id="18" name="テキスト ボックス 17"/>
          <p:cNvSpPr txBox="1"/>
          <p:nvPr/>
        </p:nvSpPr>
        <p:spPr>
          <a:xfrm>
            <a:off x="799605" y="1727845"/>
            <a:ext cx="7175763" cy="461665"/>
          </a:xfrm>
          <a:prstGeom prst="rect">
            <a:avLst/>
          </a:prstGeom>
          <a:noFill/>
        </p:spPr>
        <p:txBody>
          <a:bodyPr wrap="none" rtlCol="0">
            <a:spAutoFit/>
          </a:bodyPr>
          <a:lstStyle/>
          <a:p>
            <a:r>
              <a:rPr kumimoji="1" lang="ja-JP" altLang="en-US" sz="2400" dirty="0" smtClean="0">
                <a:solidFill>
                  <a:srgbClr val="000000"/>
                </a:solidFill>
              </a:rPr>
              <a:t>各リモートリポジトリには固有の名前を付けて管理する</a:t>
            </a:r>
            <a:endParaRPr kumimoji="1" lang="ja-JP" altLang="en-US" sz="2400" dirty="0">
              <a:solidFill>
                <a:srgbClr val="000000"/>
              </a:solidFill>
            </a:endParaRPr>
          </a:p>
        </p:txBody>
      </p:sp>
      <p:sp>
        <p:nvSpPr>
          <p:cNvPr id="19" name="テキスト ボックス 18"/>
          <p:cNvSpPr txBox="1"/>
          <p:nvPr/>
        </p:nvSpPr>
        <p:spPr>
          <a:xfrm>
            <a:off x="799605" y="2214350"/>
            <a:ext cx="7870664" cy="461665"/>
          </a:xfrm>
          <a:prstGeom prst="rect">
            <a:avLst/>
          </a:prstGeom>
          <a:noFill/>
        </p:spPr>
        <p:txBody>
          <a:bodyPr wrap="square" rtlCol="0">
            <a:spAutoFit/>
          </a:bodyPr>
          <a:lstStyle/>
          <a:p>
            <a:r>
              <a:rPr kumimoji="1" lang="en-US" altLang="ja-JP" sz="2400" dirty="0" smtClean="0"/>
              <a:t>clone</a:t>
            </a:r>
            <a:r>
              <a:rPr lang="ja-JP" altLang="en-US" sz="2400" dirty="0" smtClean="0"/>
              <a:t>したら，デフォルトでリモートは</a:t>
            </a:r>
            <a:r>
              <a:rPr lang="en-US" altLang="ja-JP" sz="2400" dirty="0" smtClean="0"/>
              <a:t>origin</a:t>
            </a:r>
            <a:r>
              <a:rPr lang="ja-JP" altLang="en-US" sz="2400" dirty="0" smtClean="0"/>
              <a:t>という名前になる</a:t>
            </a:r>
            <a:endParaRPr kumimoji="1" lang="ja-JP" altLang="en-US" sz="2400" dirty="0"/>
          </a:p>
        </p:txBody>
      </p:sp>
      <p:sp>
        <p:nvSpPr>
          <p:cNvPr id="11" name="テキスト ボックス 10"/>
          <p:cNvSpPr txBox="1"/>
          <p:nvPr/>
        </p:nvSpPr>
        <p:spPr>
          <a:xfrm>
            <a:off x="799604" y="2675944"/>
            <a:ext cx="8019840" cy="461665"/>
          </a:xfrm>
          <a:prstGeom prst="rect">
            <a:avLst/>
          </a:prstGeom>
          <a:noFill/>
        </p:spPr>
        <p:txBody>
          <a:bodyPr wrap="square" rtlCol="0">
            <a:spAutoFit/>
          </a:bodyPr>
          <a:lstStyle/>
          <a:p>
            <a:r>
              <a:rPr kumimoji="1" lang="en-US" altLang="ja-JP" sz="2400" dirty="0" smtClean="0"/>
              <a:t>origin</a:t>
            </a:r>
            <a:r>
              <a:rPr kumimoji="1" lang="ja-JP" altLang="en-US" sz="2400" dirty="0" smtClean="0"/>
              <a:t>以外のリモートを追加するときは，好きに名前をつける</a:t>
            </a:r>
            <a:endParaRPr kumimoji="1" lang="ja-JP" altLang="en-US" sz="2400" dirty="0"/>
          </a:p>
        </p:txBody>
      </p:sp>
      <p:sp>
        <p:nvSpPr>
          <p:cNvPr id="16" name="テキスト ボックス 15"/>
          <p:cNvSpPr txBox="1"/>
          <p:nvPr/>
        </p:nvSpPr>
        <p:spPr>
          <a:xfrm>
            <a:off x="799605" y="1259976"/>
            <a:ext cx="7870664" cy="461665"/>
          </a:xfrm>
          <a:prstGeom prst="rect">
            <a:avLst/>
          </a:prstGeom>
          <a:noFill/>
        </p:spPr>
        <p:txBody>
          <a:bodyPr wrap="square" rtlCol="0">
            <a:spAutoFit/>
          </a:bodyPr>
          <a:lstStyle/>
          <a:p>
            <a:r>
              <a:rPr kumimoji="1" lang="ja-JP" altLang="en-US" sz="2400" dirty="0" smtClean="0"/>
              <a:t>ローカルではリモートリポジトリを複数登録できる</a:t>
            </a:r>
            <a:endParaRPr kumimoji="1" lang="ja-JP" altLang="en-US" sz="2400" dirty="0"/>
          </a:p>
        </p:txBody>
      </p:sp>
      <p:sp>
        <p:nvSpPr>
          <p:cNvPr id="17" name="フローチャート : 磁気ディスク 26"/>
          <p:cNvSpPr/>
          <p:nvPr/>
        </p:nvSpPr>
        <p:spPr>
          <a:xfrm>
            <a:off x="3954912" y="5296258"/>
            <a:ext cx="1142254" cy="762797"/>
          </a:xfrm>
          <a:prstGeom prst="flowChartMagneticDisk">
            <a:avLst/>
          </a:prstGeom>
          <a:solidFill>
            <a:schemeClr val="bg1">
              <a:lumMod val="85000"/>
            </a:schemeClr>
          </a:solidFill>
          <a:ln w="25400">
            <a:solidFill>
              <a:schemeClr val="tx1"/>
            </a:solidFill>
            <a:miter lim="800000"/>
            <a:headEnd/>
            <a:tailEnd/>
          </a:ln>
        </p:spPr>
        <p:txBody>
          <a:bodyPr wrap="square" lIns="18000" rIns="18000">
            <a:spAutoFit/>
          </a:bodyPr>
          <a:lstStyle/>
          <a:p>
            <a:pPr algn="ctr">
              <a:spcBef>
                <a:spcPct val="50000"/>
              </a:spcBef>
            </a:pPr>
            <a:endParaRPr lang="ja-JP" altLang="en-US" sz="2000">
              <a:solidFill>
                <a:schemeClr val="tx1"/>
              </a:solidFill>
              <a:latin typeface="Arial" pitchFamily="34" charset="0"/>
              <a:ea typeface="ＭＳ Ｐゴシック" pitchFamily="50" charset="-128"/>
            </a:endParaRPr>
          </a:p>
        </p:txBody>
      </p:sp>
      <p:cxnSp>
        <p:nvCxnSpPr>
          <p:cNvPr id="23" name="直線矢印コネクタ 28"/>
          <p:cNvCxnSpPr>
            <a:cxnSpLocks noChangeShapeType="1"/>
          </p:cNvCxnSpPr>
          <p:nvPr/>
        </p:nvCxnSpPr>
        <p:spPr bwMode="auto">
          <a:xfrm flipV="1">
            <a:off x="4826000" y="4418130"/>
            <a:ext cx="564444" cy="878128"/>
          </a:xfrm>
          <a:prstGeom prst="straightConnector1">
            <a:avLst/>
          </a:prstGeom>
          <a:noFill/>
          <a:ln w="38100">
            <a:solidFill>
              <a:schemeClr val="tx1"/>
            </a:solidFill>
            <a:round/>
            <a:headEnd type="none" w="lg" len="lg"/>
            <a:tailEnd type="triangle" w="lg" len="lg"/>
          </a:ln>
          <a:extLst>
            <a:ext uri="{909E8E84-426E-40dd-AFC4-6F175D3DCCD1}">
              <a14:hiddenFill xmlns:a14="http://schemas.microsoft.com/office/drawing/2010/main">
                <a:noFill/>
              </a14:hiddenFill>
            </a:ext>
          </a:extLst>
        </p:spPr>
      </p:cxnSp>
      <p:grpSp>
        <p:nvGrpSpPr>
          <p:cNvPr id="25" name="図形グループ 24"/>
          <p:cNvGrpSpPr/>
          <p:nvPr/>
        </p:nvGrpSpPr>
        <p:grpSpPr>
          <a:xfrm>
            <a:off x="2834405" y="3656086"/>
            <a:ext cx="3383268" cy="757064"/>
            <a:chOff x="1683465" y="5321359"/>
            <a:chExt cx="3383268" cy="757064"/>
          </a:xfrm>
        </p:grpSpPr>
        <p:sp>
          <p:nvSpPr>
            <p:cNvPr id="26" name="フローチャート : 磁気ディスク 24"/>
            <p:cNvSpPr/>
            <p:nvPr/>
          </p:nvSpPr>
          <p:spPr>
            <a:xfrm>
              <a:off x="1683465" y="5321359"/>
              <a:ext cx="1108134" cy="752084"/>
            </a:xfrm>
            <a:prstGeom prst="flowChartMagneticDisk">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27" name="フローチャート : 磁気ディスク 26"/>
            <p:cNvSpPr/>
            <p:nvPr/>
          </p:nvSpPr>
          <p:spPr>
            <a:xfrm>
              <a:off x="3958599" y="5326339"/>
              <a:ext cx="1108134" cy="752084"/>
            </a:xfrm>
            <a:prstGeom prst="flowChartMagneticDisk">
              <a:avLst/>
            </a:prstGeom>
            <a:solidFill>
              <a:srgbClr val="92D050"/>
            </a:solidFill>
            <a:ln w="25400">
              <a:solidFill>
                <a:schemeClr val="tx1"/>
              </a:solidFill>
              <a:miter lim="800000"/>
              <a:headEnd/>
              <a:tailEnd/>
            </a:ln>
          </p:spPr>
          <p:txBody>
            <a:bodyPr lIns="18000" rIns="18000"/>
            <a:lstStyle/>
            <a:p>
              <a:pPr algn="ctr">
                <a:lnSpc>
                  <a:spcPct val="80000"/>
                </a:lnSpc>
                <a:spcBef>
                  <a:spcPct val="50000"/>
                </a:spcBef>
              </a:pPr>
              <a:endParaRPr lang="ja-JP" altLang="en-US" sz="1900">
                <a:solidFill>
                  <a:schemeClr val="tx1"/>
                </a:solidFill>
                <a:latin typeface="Arial" charset="0"/>
                <a:ea typeface="ＭＳ Ｐゴシック" charset="0"/>
                <a:cs typeface="ＭＳ Ｐゴシック" charset="0"/>
              </a:endParaRPr>
            </a:p>
          </p:txBody>
        </p:sp>
      </p:grpSp>
      <p:sp>
        <p:nvSpPr>
          <p:cNvPr id="29" name="Text Box 26"/>
          <p:cNvSpPr txBox="1">
            <a:spLocks noChangeArrowheads="1"/>
          </p:cNvSpPr>
          <p:nvPr/>
        </p:nvSpPr>
        <p:spPr bwMode="auto">
          <a:xfrm>
            <a:off x="3371697" y="6092325"/>
            <a:ext cx="23086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 rIns="18000">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algn="ctr" eaLnBrk="1" hangingPunct="1">
              <a:spcBef>
                <a:spcPct val="50000"/>
              </a:spcBef>
            </a:pPr>
            <a:r>
              <a:rPr lang="ja-JP" altLang="en-US" sz="2000" dirty="0" smtClean="0"/>
              <a:t>ローカルリポジトリ</a:t>
            </a:r>
            <a:endParaRPr lang="ja-JP" altLang="en-US" sz="2000" dirty="0"/>
          </a:p>
        </p:txBody>
      </p:sp>
      <p:cxnSp>
        <p:nvCxnSpPr>
          <p:cNvPr id="30" name="直線矢印コネクタ 29"/>
          <p:cNvCxnSpPr/>
          <p:nvPr/>
        </p:nvCxnSpPr>
        <p:spPr>
          <a:xfrm>
            <a:off x="3584222" y="4408170"/>
            <a:ext cx="592667" cy="878128"/>
          </a:xfrm>
          <a:prstGeom prst="straightConnector1">
            <a:avLst/>
          </a:prstGeom>
          <a:noFill/>
          <a:ln w="38100">
            <a:solidFill>
              <a:schemeClr val="tx1"/>
            </a:solidFill>
            <a:round/>
            <a:headEnd type="triangle" w="lg" len="lg"/>
            <a:tailEnd type="none" w="lg" len="lg"/>
          </a:ln>
        </p:spPr>
      </p:cxnSp>
      <p:sp>
        <p:nvSpPr>
          <p:cNvPr id="44" name="Text Box 26"/>
          <p:cNvSpPr txBox="1">
            <a:spLocks noChangeArrowheads="1"/>
          </p:cNvSpPr>
          <p:nvPr/>
        </p:nvSpPr>
        <p:spPr bwMode="auto">
          <a:xfrm>
            <a:off x="2859261" y="4674762"/>
            <a:ext cx="116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 rIns="18000">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algn="ctr" eaLnBrk="1" hangingPunct="1">
              <a:spcBef>
                <a:spcPct val="50000"/>
              </a:spcBef>
            </a:pPr>
            <a:r>
              <a:rPr lang="en-US" altLang="ja-JP" sz="2000" dirty="0" smtClean="0"/>
              <a:t>origin</a:t>
            </a:r>
            <a:endParaRPr lang="ja-JP" altLang="en-US" sz="2000" dirty="0"/>
          </a:p>
        </p:txBody>
      </p:sp>
      <p:sp>
        <p:nvSpPr>
          <p:cNvPr id="45" name="Text Box 26"/>
          <p:cNvSpPr txBox="1">
            <a:spLocks noChangeArrowheads="1"/>
          </p:cNvSpPr>
          <p:nvPr/>
        </p:nvSpPr>
        <p:spPr bwMode="auto">
          <a:xfrm>
            <a:off x="5109539" y="4674762"/>
            <a:ext cx="116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 rIns="18000">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algn="ctr" eaLnBrk="1" hangingPunct="1">
              <a:spcBef>
                <a:spcPct val="50000"/>
              </a:spcBef>
            </a:pPr>
            <a:r>
              <a:rPr lang="en-US" altLang="ja-JP" sz="2000" dirty="0" err="1" smtClean="0"/>
              <a:t>ikeda</a:t>
            </a:r>
            <a:r>
              <a:rPr lang="en-US" altLang="ja-JP" sz="2000" dirty="0" smtClean="0"/>
              <a:t>-y</a:t>
            </a:r>
            <a:endParaRPr lang="ja-JP" altLang="en-US" sz="2000" dirty="0"/>
          </a:p>
        </p:txBody>
      </p:sp>
      <p:sp>
        <p:nvSpPr>
          <p:cNvPr id="20"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22</a:t>
            </a:fld>
            <a:endParaRPr lang="en-US" altLang="ja-JP"/>
          </a:p>
        </p:txBody>
      </p:sp>
    </p:spTree>
    <p:extLst>
      <p:ext uri="{BB962C8B-B14F-4D97-AF65-F5344CB8AC3E}">
        <p14:creationId xmlns:p14="http://schemas.microsoft.com/office/powerpoint/2010/main" val="27890552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488729" cy="830997"/>
          </a:xfrm>
          <a:prstGeom prst="rect">
            <a:avLst/>
          </a:prstGeom>
          <a:noFill/>
        </p:spPr>
        <p:txBody>
          <a:bodyPr wrap="none" rtlCol="0">
            <a:spAutoFit/>
          </a:bodyPr>
          <a:lstStyle/>
          <a:p>
            <a:r>
              <a:rPr kumimoji="1" lang="ja-JP" altLang="en-US" sz="4800" dirty="0" smtClean="0"/>
              <a:t>リポジトリの操作</a:t>
            </a:r>
            <a:endParaRPr kumimoji="1" lang="ja-JP" altLang="en-US" sz="4800" dirty="0"/>
          </a:p>
        </p:txBody>
      </p:sp>
      <p:sp>
        <p:nvSpPr>
          <p:cNvPr id="18" name="テキスト ボックス 17"/>
          <p:cNvSpPr txBox="1"/>
          <p:nvPr/>
        </p:nvSpPr>
        <p:spPr>
          <a:xfrm>
            <a:off x="799605" y="1266180"/>
            <a:ext cx="862586" cy="461665"/>
          </a:xfrm>
          <a:prstGeom prst="rect">
            <a:avLst/>
          </a:prstGeom>
          <a:noFill/>
        </p:spPr>
        <p:txBody>
          <a:bodyPr wrap="none" rtlCol="0">
            <a:spAutoFit/>
          </a:bodyPr>
          <a:lstStyle/>
          <a:p>
            <a:r>
              <a:rPr lang="en-US" altLang="ja-JP" sz="2400" dirty="0" smtClean="0">
                <a:solidFill>
                  <a:srgbClr val="000000"/>
                </a:solidFill>
              </a:rPr>
              <a:t>clone</a:t>
            </a:r>
            <a:endParaRPr kumimoji="1" lang="ja-JP" altLang="en-US" sz="2400" dirty="0">
              <a:solidFill>
                <a:srgbClr val="000000"/>
              </a:solidFill>
            </a:endParaRPr>
          </a:p>
        </p:txBody>
      </p:sp>
      <p:sp>
        <p:nvSpPr>
          <p:cNvPr id="19" name="テキスト ボックス 18"/>
          <p:cNvSpPr txBox="1"/>
          <p:nvPr/>
        </p:nvSpPr>
        <p:spPr>
          <a:xfrm>
            <a:off x="1037730" y="1711850"/>
            <a:ext cx="5858249" cy="461665"/>
          </a:xfrm>
          <a:prstGeom prst="rect">
            <a:avLst/>
          </a:prstGeom>
          <a:noFill/>
        </p:spPr>
        <p:txBody>
          <a:bodyPr wrap="square" rtlCol="0">
            <a:spAutoFit/>
          </a:bodyPr>
          <a:lstStyle/>
          <a:p>
            <a:r>
              <a:rPr kumimoji="1" lang="ja-JP" altLang="en-US" sz="2400" dirty="0" smtClean="0"/>
              <a:t>リモートのリポジトリをローカルにコピー</a:t>
            </a:r>
            <a:endParaRPr kumimoji="1" lang="ja-JP" altLang="en-US" sz="2400" dirty="0"/>
          </a:p>
        </p:txBody>
      </p:sp>
      <p:sp>
        <p:nvSpPr>
          <p:cNvPr id="20" name="テキスト ボックス 19"/>
          <p:cNvSpPr txBox="1"/>
          <p:nvPr/>
        </p:nvSpPr>
        <p:spPr>
          <a:xfrm>
            <a:off x="799605" y="3048860"/>
            <a:ext cx="649336" cy="461665"/>
          </a:xfrm>
          <a:prstGeom prst="rect">
            <a:avLst/>
          </a:prstGeom>
          <a:noFill/>
        </p:spPr>
        <p:txBody>
          <a:bodyPr wrap="none" rtlCol="0">
            <a:spAutoFit/>
          </a:bodyPr>
          <a:lstStyle/>
          <a:p>
            <a:r>
              <a:rPr kumimoji="1" lang="en-US" altLang="ja-JP" sz="2400" dirty="0" smtClean="0">
                <a:solidFill>
                  <a:srgbClr val="000000"/>
                </a:solidFill>
              </a:rPr>
              <a:t>pull</a:t>
            </a:r>
            <a:endParaRPr kumimoji="1" lang="ja-JP" altLang="en-US" sz="2400" dirty="0">
              <a:solidFill>
                <a:srgbClr val="000000"/>
              </a:solidFill>
            </a:endParaRPr>
          </a:p>
        </p:txBody>
      </p:sp>
      <p:sp>
        <p:nvSpPr>
          <p:cNvPr id="21" name="テキスト ボックス 20"/>
          <p:cNvSpPr txBox="1"/>
          <p:nvPr/>
        </p:nvSpPr>
        <p:spPr>
          <a:xfrm>
            <a:off x="1037730" y="3494530"/>
            <a:ext cx="7223790" cy="830997"/>
          </a:xfrm>
          <a:prstGeom prst="rect">
            <a:avLst/>
          </a:prstGeom>
          <a:noFill/>
        </p:spPr>
        <p:txBody>
          <a:bodyPr wrap="square" rtlCol="0">
            <a:spAutoFit/>
          </a:bodyPr>
          <a:lstStyle/>
          <a:p>
            <a:r>
              <a:rPr kumimoji="1" lang="ja-JP" altLang="en-US" sz="2400" dirty="0" smtClean="0"/>
              <a:t>リモートの変更をローカルにブランチとして取ってきて，</a:t>
            </a:r>
            <a:endParaRPr kumimoji="1" lang="en-US" altLang="ja-JP" sz="2400" dirty="0" smtClean="0"/>
          </a:p>
          <a:p>
            <a:r>
              <a:rPr lang="ja-JP" altLang="en-US" sz="2400" dirty="0" smtClean="0"/>
              <a:t>ローカルのブランチとマージする</a:t>
            </a:r>
            <a:endParaRPr kumimoji="1" lang="ja-JP" altLang="en-US" sz="2400" dirty="0"/>
          </a:p>
        </p:txBody>
      </p:sp>
      <p:sp>
        <p:nvSpPr>
          <p:cNvPr id="39" name="テキスト ボックス 38"/>
          <p:cNvSpPr txBox="1"/>
          <p:nvPr/>
        </p:nvSpPr>
        <p:spPr>
          <a:xfrm>
            <a:off x="799605" y="2157520"/>
            <a:ext cx="826669" cy="461665"/>
          </a:xfrm>
          <a:prstGeom prst="rect">
            <a:avLst/>
          </a:prstGeom>
          <a:noFill/>
        </p:spPr>
        <p:txBody>
          <a:bodyPr wrap="none" rtlCol="0">
            <a:spAutoFit/>
          </a:bodyPr>
          <a:lstStyle/>
          <a:p>
            <a:r>
              <a:rPr kumimoji="1" lang="en-US" altLang="ja-JP" sz="2400" dirty="0" smtClean="0"/>
              <a:t>fetch</a:t>
            </a:r>
            <a:endParaRPr kumimoji="1" lang="ja-JP" altLang="en-US" sz="2400" dirty="0"/>
          </a:p>
        </p:txBody>
      </p:sp>
      <p:sp>
        <p:nvSpPr>
          <p:cNvPr id="41" name="テキスト ボックス 40"/>
          <p:cNvSpPr txBox="1"/>
          <p:nvPr/>
        </p:nvSpPr>
        <p:spPr>
          <a:xfrm>
            <a:off x="1037730" y="2603190"/>
            <a:ext cx="6923371" cy="461665"/>
          </a:xfrm>
          <a:prstGeom prst="rect">
            <a:avLst/>
          </a:prstGeom>
          <a:noFill/>
        </p:spPr>
        <p:txBody>
          <a:bodyPr wrap="square" rtlCol="0">
            <a:spAutoFit/>
          </a:bodyPr>
          <a:lstStyle/>
          <a:p>
            <a:r>
              <a:rPr kumimoji="1" lang="ja-JP" altLang="en-US" sz="2400" dirty="0" smtClean="0"/>
              <a:t>リモートの変更をローカルにブランチとして取ってくる</a:t>
            </a:r>
            <a:endParaRPr kumimoji="1" lang="ja-JP" altLang="en-US" sz="2400" dirty="0"/>
          </a:p>
        </p:txBody>
      </p:sp>
      <p:sp>
        <p:nvSpPr>
          <p:cNvPr id="42" name="テキスト ボックス 41"/>
          <p:cNvSpPr txBox="1"/>
          <p:nvPr/>
        </p:nvSpPr>
        <p:spPr>
          <a:xfrm>
            <a:off x="799605" y="4158680"/>
            <a:ext cx="790150" cy="461665"/>
          </a:xfrm>
          <a:prstGeom prst="rect">
            <a:avLst/>
          </a:prstGeom>
          <a:noFill/>
        </p:spPr>
        <p:txBody>
          <a:bodyPr wrap="none" rtlCol="0">
            <a:spAutoFit/>
          </a:bodyPr>
          <a:lstStyle/>
          <a:p>
            <a:r>
              <a:rPr kumimoji="1" lang="en-US" altLang="ja-JP" sz="2400" dirty="0" smtClean="0">
                <a:solidFill>
                  <a:srgbClr val="000000"/>
                </a:solidFill>
              </a:rPr>
              <a:t>push</a:t>
            </a:r>
          </a:p>
        </p:txBody>
      </p:sp>
      <p:sp>
        <p:nvSpPr>
          <p:cNvPr id="43" name="テキスト ボックス 42"/>
          <p:cNvSpPr txBox="1"/>
          <p:nvPr/>
        </p:nvSpPr>
        <p:spPr>
          <a:xfrm>
            <a:off x="1037730" y="4604350"/>
            <a:ext cx="5858249" cy="461665"/>
          </a:xfrm>
          <a:prstGeom prst="rect">
            <a:avLst/>
          </a:prstGeom>
          <a:noFill/>
        </p:spPr>
        <p:txBody>
          <a:bodyPr wrap="square" rtlCol="0">
            <a:spAutoFit/>
          </a:bodyPr>
          <a:lstStyle/>
          <a:p>
            <a:r>
              <a:rPr kumimoji="1" lang="ja-JP" altLang="en-US" sz="2400" dirty="0" smtClean="0">
                <a:solidFill>
                  <a:srgbClr val="000000"/>
                </a:solidFill>
              </a:rPr>
              <a:t>ローカルの変更をリモートにアップロードする</a:t>
            </a:r>
            <a:endParaRPr kumimoji="1" lang="ja-JP" altLang="en-US" sz="2400" dirty="0">
              <a:solidFill>
                <a:srgbClr val="000000"/>
              </a:solidFill>
            </a:endParaRPr>
          </a:p>
        </p:txBody>
      </p:sp>
      <p:sp>
        <p:nvSpPr>
          <p:cNvPr id="11"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23</a:t>
            </a:fld>
            <a:endParaRPr lang="en-US" altLang="ja-JP"/>
          </a:p>
        </p:txBody>
      </p:sp>
    </p:spTree>
    <p:extLst>
      <p:ext uri="{BB962C8B-B14F-4D97-AF65-F5344CB8AC3E}">
        <p14:creationId xmlns:p14="http://schemas.microsoft.com/office/powerpoint/2010/main" val="41531319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869295" cy="830997"/>
          </a:xfrm>
          <a:prstGeom prst="rect">
            <a:avLst/>
          </a:prstGeom>
          <a:noFill/>
        </p:spPr>
        <p:txBody>
          <a:bodyPr wrap="none" rtlCol="0">
            <a:spAutoFit/>
          </a:bodyPr>
          <a:lstStyle/>
          <a:p>
            <a:r>
              <a:rPr kumimoji="1" lang="en-US" altLang="ja-JP" sz="4800" dirty="0" smtClean="0"/>
              <a:t>fetch</a:t>
            </a:r>
            <a:r>
              <a:rPr kumimoji="1" lang="ja-JP" altLang="en-US" sz="4800" dirty="0" smtClean="0"/>
              <a:t>と</a:t>
            </a:r>
            <a:r>
              <a:rPr kumimoji="1" lang="en-US" altLang="ja-JP" sz="4800" dirty="0" smtClean="0"/>
              <a:t>pull</a:t>
            </a:r>
            <a:endParaRPr kumimoji="1" lang="ja-JP" altLang="en-US" sz="4800" dirty="0"/>
          </a:p>
        </p:txBody>
      </p:sp>
      <p:sp>
        <p:nvSpPr>
          <p:cNvPr id="18" name="テキスト ボックス 17"/>
          <p:cNvSpPr txBox="1"/>
          <p:nvPr/>
        </p:nvSpPr>
        <p:spPr>
          <a:xfrm>
            <a:off x="799605" y="1266180"/>
            <a:ext cx="6901649" cy="461665"/>
          </a:xfrm>
          <a:prstGeom prst="rect">
            <a:avLst/>
          </a:prstGeom>
          <a:noFill/>
        </p:spPr>
        <p:txBody>
          <a:bodyPr wrap="none" rtlCol="0">
            <a:spAutoFit/>
          </a:bodyPr>
          <a:lstStyle/>
          <a:p>
            <a:r>
              <a:rPr kumimoji="1" lang="ja-JP" altLang="en-US" sz="2400" dirty="0" smtClean="0">
                <a:solidFill>
                  <a:srgbClr val="000000"/>
                </a:solidFill>
              </a:rPr>
              <a:t>両方ともリモートの変更をローカルに取ってくる操作</a:t>
            </a:r>
            <a:endParaRPr kumimoji="1" lang="ja-JP" altLang="en-US" sz="2400" dirty="0">
              <a:solidFill>
                <a:srgbClr val="000000"/>
              </a:solidFill>
            </a:endParaRPr>
          </a:p>
        </p:txBody>
      </p:sp>
      <p:sp>
        <p:nvSpPr>
          <p:cNvPr id="42" name="テキスト ボックス 41"/>
          <p:cNvSpPr txBox="1"/>
          <p:nvPr/>
        </p:nvSpPr>
        <p:spPr>
          <a:xfrm>
            <a:off x="799605" y="2265163"/>
            <a:ext cx="2680541" cy="461665"/>
          </a:xfrm>
          <a:prstGeom prst="rect">
            <a:avLst/>
          </a:prstGeom>
          <a:noFill/>
        </p:spPr>
        <p:txBody>
          <a:bodyPr wrap="none" rtlCol="0">
            <a:spAutoFit/>
          </a:bodyPr>
          <a:lstStyle/>
          <a:p>
            <a:r>
              <a:rPr kumimoji="1" lang="en-US" altLang="ja-JP" sz="2400" dirty="0" smtClean="0">
                <a:solidFill>
                  <a:srgbClr val="FF0000"/>
                </a:solidFill>
              </a:rPr>
              <a:t>pull = fetch + merge</a:t>
            </a:r>
            <a:endParaRPr kumimoji="1" lang="ja-JP" altLang="en-US" sz="2400" dirty="0">
              <a:solidFill>
                <a:srgbClr val="FF0000"/>
              </a:solidFill>
            </a:endParaRPr>
          </a:p>
        </p:txBody>
      </p:sp>
      <p:sp>
        <p:nvSpPr>
          <p:cNvPr id="5"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24</a:t>
            </a:fld>
            <a:endParaRPr lang="en-US" altLang="ja-JP"/>
          </a:p>
        </p:txBody>
      </p:sp>
    </p:spTree>
    <p:extLst>
      <p:ext uri="{BB962C8B-B14F-4D97-AF65-F5344CB8AC3E}">
        <p14:creationId xmlns:p14="http://schemas.microsoft.com/office/powerpoint/2010/main" val="3510854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869295" cy="830997"/>
          </a:xfrm>
          <a:prstGeom prst="rect">
            <a:avLst/>
          </a:prstGeom>
          <a:noFill/>
        </p:spPr>
        <p:txBody>
          <a:bodyPr wrap="none" rtlCol="0">
            <a:spAutoFit/>
          </a:bodyPr>
          <a:lstStyle/>
          <a:p>
            <a:r>
              <a:rPr kumimoji="1" lang="en-US" altLang="ja-JP" sz="4800" dirty="0" smtClean="0">
                <a:solidFill>
                  <a:srgbClr val="FF0000"/>
                </a:solidFill>
              </a:rPr>
              <a:t>fetch</a:t>
            </a:r>
            <a:r>
              <a:rPr kumimoji="1" lang="ja-JP" altLang="en-US" sz="4800" dirty="0" smtClean="0"/>
              <a:t>と</a:t>
            </a:r>
            <a:r>
              <a:rPr kumimoji="1" lang="en-US" altLang="ja-JP" sz="4800" dirty="0" smtClean="0"/>
              <a:t>pull</a:t>
            </a:r>
            <a:endParaRPr kumimoji="1" lang="ja-JP" altLang="en-US" sz="4800" dirty="0"/>
          </a:p>
        </p:txBody>
      </p:sp>
      <p:grpSp>
        <p:nvGrpSpPr>
          <p:cNvPr id="8" name="図形グループ 7"/>
          <p:cNvGrpSpPr/>
          <p:nvPr/>
        </p:nvGrpSpPr>
        <p:grpSpPr>
          <a:xfrm>
            <a:off x="2518339" y="4794447"/>
            <a:ext cx="3502630" cy="456790"/>
            <a:chOff x="2423830" y="2592253"/>
            <a:chExt cx="3502630" cy="456790"/>
          </a:xfrm>
        </p:grpSpPr>
        <p:cxnSp>
          <p:nvCxnSpPr>
            <p:cNvPr id="16" name="直線コネクタ 15"/>
            <p:cNvCxnSpPr>
              <a:stCxn id="13" idx="6"/>
              <a:endCxn id="14"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a:stCxn id="14" idx="6"/>
              <a:endCxn id="17" idx="2"/>
            </p:cNvCxnSpPr>
            <p:nvPr/>
          </p:nvCxnSpPr>
          <p:spPr>
            <a:xfrm>
              <a:off x="389590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a:stCxn id="17" idx="6"/>
              <a:endCxn id="15" idx="2"/>
            </p:cNvCxnSpPr>
            <p:nvPr/>
          </p:nvCxnSpPr>
          <p:spPr>
            <a:xfrm>
              <a:off x="491118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3" name="図形グループ 2"/>
            <p:cNvGrpSpPr/>
            <p:nvPr/>
          </p:nvGrpSpPr>
          <p:grpSpPr>
            <a:xfrm>
              <a:off x="5469670" y="2592253"/>
              <a:ext cx="456790" cy="456790"/>
              <a:chOff x="5961250" y="2592253"/>
              <a:chExt cx="456790" cy="456790"/>
            </a:xfrm>
          </p:grpSpPr>
          <p:sp>
            <p:nvSpPr>
              <p:cNvPr id="15" name="円/楕円 14"/>
              <p:cNvSpPr/>
              <p:nvPr/>
            </p:nvSpPr>
            <p:spPr>
              <a:xfrm>
                <a:off x="596125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6033192" y="2619563"/>
                <a:ext cx="300082" cy="369332"/>
              </a:xfrm>
              <a:prstGeom prst="rect">
                <a:avLst/>
              </a:prstGeom>
              <a:noFill/>
            </p:spPr>
            <p:txBody>
              <a:bodyPr wrap="none" rtlCol="0">
                <a:spAutoFit/>
              </a:bodyPr>
              <a:lstStyle/>
              <a:p>
                <a:r>
                  <a:rPr lang="en-US" altLang="ja-JP" dirty="0"/>
                  <a:t>Y</a:t>
                </a:r>
                <a:endParaRPr lang="en-US" altLang="ja-JP" dirty="0" smtClean="0"/>
              </a:p>
            </p:txBody>
          </p:sp>
        </p:grpSp>
        <p:grpSp>
          <p:nvGrpSpPr>
            <p:cNvPr id="7" name="図形グループ 6"/>
            <p:cNvGrpSpPr/>
            <p:nvPr/>
          </p:nvGrpSpPr>
          <p:grpSpPr>
            <a:xfrm>
              <a:off x="2423830" y="2592253"/>
              <a:ext cx="456790" cy="456790"/>
              <a:chOff x="2423830" y="2592253"/>
              <a:chExt cx="456790" cy="456790"/>
            </a:xfrm>
          </p:grpSpPr>
          <p:sp>
            <p:nvSpPr>
              <p:cNvPr id="13" name="円/楕円 12"/>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29" name="テキスト ボックス 28"/>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6" name="図形グループ 5"/>
            <p:cNvGrpSpPr/>
            <p:nvPr/>
          </p:nvGrpSpPr>
          <p:grpSpPr>
            <a:xfrm>
              <a:off x="3439110" y="2592253"/>
              <a:ext cx="456790" cy="456790"/>
              <a:chOff x="3602970" y="2592253"/>
              <a:chExt cx="456790" cy="456790"/>
            </a:xfrm>
          </p:grpSpPr>
          <p:sp>
            <p:nvSpPr>
              <p:cNvPr id="14" name="円/楕円 13"/>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nvGrpSpPr>
            <p:cNvPr id="5" name="図形グループ 4"/>
            <p:cNvGrpSpPr/>
            <p:nvPr/>
          </p:nvGrpSpPr>
          <p:grpSpPr>
            <a:xfrm>
              <a:off x="4454390" y="2592253"/>
              <a:ext cx="456790" cy="456790"/>
              <a:chOff x="4782110" y="2592253"/>
              <a:chExt cx="456790" cy="456790"/>
            </a:xfrm>
          </p:grpSpPr>
          <p:sp>
            <p:nvSpPr>
              <p:cNvPr id="17" name="円/楕円 16"/>
              <p:cNvSpPr/>
              <p:nvPr/>
            </p:nvSpPr>
            <p:spPr>
              <a:xfrm>
                <a:off x="478211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4854052" y="2619563"/>
                <a:ext cx="304478" cy="369332"/>
              </a:xfrm>
              <a:prstGeom prst="rect">
                <a:avLst/>
              </a:prstGeom>
              <a:noFill/>
            </p:spPr>
            <p:txBody>
              <a:bodyPr wrap="none" rtlCol="0">
                <a:spAutoFit/>
              </a:bodyPr>
              <a:lstStyle/>
              <a:p>
                <a:r>
                  <a:rPr lang="en-US" altLang="ja-JP" dirty="0" smtClean="0"/>
                  <a:t>X</a:t>
                </a:r>
              </a:p>
            </p:txBody>
          </p:sp>
        </p:grpSp>
      </p:grpSp>
      <p:sp>
        <p:nvSpPr>
          <p:cNvPr id="9" name="正方形/長方形 8"/>
          <p:cNvSpPr/>
          <p:nvPr/>
        </p:nvSpPr>
        <p:spPr>
          <a:xfrm>
            <a:off x="2241827" y="3918857"/>
            <a:ext cx="4055655" cy="1534103"/>
          </a:xfrm>
          <a:prstGeom prst="rect">
            <a:avLst/>
          </a:prstGeom>
          <a:noFill/>
          <a:ln>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241827" y="2121170"/>
            <a:ext cx="4055655" cy="942165"/>
          </a:xfrm>
          <a:prstGeom prst="rect">
            <a:avLst/>
          </a:prstGeom>
          <a:noFill/>
          <a:ln>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083713" y="3679593"/>
            <a:ext cx="620520" cy="369332"/>
          </a:xfrm>
          <a:prstGeom prst="rect">
            <a:avLst/>
          </a:prstGeom>
          <a:solidFill>
            <a:schemeClr val="bg1"/>
          </a:solidFill>
        </p:spPr>
        <p:txBody>
          <a:bodyPr wrap="none" rtlCol="0">
            <a:spAutoFit/>
          </a:bodyPr>
          <a:lstStyle/>
          <a:p>
            <a:r>
              <a:rPr kumimoji="1" lang="en-US" altLang="ja-JP" dirty="0" smtClean="0"/>
              <a:t>local</a:t>
            </a:r>
            <a:endParaRPr kumimoji="1" lang="ja-JP" altLang="en-US" dirty="0"/>
          </a:p>
        </p:txBody>
      </p:sp>
      <p:sp>
        <p:nvSpPr>
          <p:cNvPr id="38" name="テキスト ボックス 37"/>
          <p:cNvSpPr txBox="1"/>
          <p:nvPr/>
        </p:nvSpPr>
        <p:spPr>
          <a:xfrm>
            <a:off x="2083713" y="1877133"/>
            <a:ext cx="1608546" cy="369332"/>
          </a:xfrm>
          <a:prstGeom prst="rect">
            <a:avLst/>
          </a:prstGeom>
          <a:solidFill>
            <a:schemeClr val="bg1"/>
          </a:solidFill>
        </p:spPr>
        <p:txBody>
          <a:bodyPr wrap="none" rtlCol="0">
            <a:spAutoFit/>
          </a:bodyPr>
          <a:lstStyle/>
          <a:p>
            <a:r>
              <a:rPr kumimoji="1" lang="en-US" altLang="ja-JP" dirty="0" smtClean="0"/>
              <a:t>remote (origin)</a:t>
            </a:r>
            <a:endParaRPr kumimoji="1" lang="ja-JP" altLang="en-US" dirty="0"/>
          </a:p>
        </p:txBody>
      </p:sp>
      <p:grpSp>
        <p:nvGrpSpPr>
          <p:cNvPr id="40" name="図形グループ 39"/>
          <p:cNvGrpSpPr/>
          <p:nvPr/>
        </p:nvGrpSpPr>
        <p:grpSpPr>
          <a:xfrm>
            <a:off x="2518339" y="2363857"/>
            <a:ext cx="3502630" cy="456790"/>
            <a:chOff x="2423830" y="2592253"/>
            <a:chExt cx="3502630" cy="456790"/>
          </a:xfrm>
        </p:grpSpPr>
        <p:cxnSp>
          <p:nvCxnSpPr>
            <p:cNvPr id="44" name="直線コネクタ 43"/>
            <p:cNvCxnSpPr>
              <a:stCxn id="55" idx="6"/>
              <a:endCxn id="53"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a:stCxn id="53" idx="6"/>
              <a:endCxn id="51" idx="2"/>
            </p:cNvCxnSpPr>
            <p:nvPr/>
          </p:nvCxnSpPr>
          <p:spPr>
            <a:xfrm>
              <a:off x="389590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a:stCxn id="51" idx="6"/>
              <a:endCxn id="57" idx="2"/>
            </p:cNvCxnSpPr>
            <p:nvPr/>
          </p:nvCxnSpPr>
          <p:spPr>
            <a:xfrm>
              <a:off x="491118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47" name="図形グループ 46"/>
            <p:cNvGrpSpPr/>
            <p:nvPr/>
          </p:nvGrpSpPr>
          <p:grpSpPr>
            <a:xfrm>
              <a:off x="5469670" y="2592253"/>
              <a:ext cx="456790" cy="456790"/>
              <a:chOff x="5961250" y="2592253"/>
              <a:chExt cx="456790" cy="456790"/>
            </a:xfrm>
          </p:grpSpPr>
          <p:sp>
            <p:nvSpPr>
              <p:cNvPr id="57" name="円/楕円 56"/>
              <p:cNvSpPr/>
              <p:nvPr/>
            </p:nvSpPr>
            <p:spPr>
              <a:xfrm>
                <a:off x="596125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6033192" y="2619563"/>
                <a:ext cx="326682" cy="369332"/>
              </a:xfrm>
              <a:prstGeom prst="rect">
                <a:avLst/>
              </a:prstGeom>
              <a:noFill/>
            </p:spPr>
            <p:txBody>
              <a:bodyPr wrap="none" rtlCol="0">
                <a:spAutoFit/>
              </a:bodyPr>
              <a:lstStyle/>
              <a:p>
                <a:r>
                  <a:rPr lang="en-US" altLang="ja-JP" dirty="0" smtClean="0"/>
                  <a:t>D</a:t>
                </a:r>
              </a:p>
            </p:txBody>
          </p:sp>
        </p:grpSp>
        <p:grpSp>
          <p:nvGrpSpPr>
            <p:cNvPr id="48" name="図形グループ 47"/>
            <p:cNvGrpSpPr/>
            <p:nvPr/>
          </p:nvGrpSpPr>
          <p:grpSpPr>
            <a:xfrm>
              <a:off x="2423830" y="2592253"/>
              <a:ext cx="456790" cy="456790"/>
              <a:chOff x="2423830" y="2592253"/>
              <a:chExt cx="456790" cy="456790"/>
            </a:xfrm>
          </p:grpSpPr>
          <p:sp>
            <p:nvSpPr>
              <p:cNvPr id="55" name="円/楕円 54"/>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56" name="テキスト ボックス 55"/>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49" name="図形グループ 48"/>
            <p:cNvGrpSpPr/>
            <p:nvPr/>
          </p:nvGrpSpPr>
          <p:grpSpPr>
            <a:xfrm>
              <a:off x="3439110" y="2592253"/>
              <a:ext cx="456790" cy="456790"/>
              <a:chOff x="3602970" y="2592253"/>
              <a:chExt cx="456790" cy="456790"/>
            </a:xfrm>
          </p:grpSpPr>
          <p:sp>
            <p:nvSpPr>
              <p:cNvPr id="53" name="円/楕円 52"/>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nvGrpSpPr>
            <p:cNvPr id="50" name="図形グループ 49"/>
            <p:cNvGrpSpPr/>
            <p:nvPr/>
          </p:nvGrpSpPr>
          <p:grpSpPr>
            <a:xfrm>
              <a:off x="4454390" y="2592253"/>
              <a:ext cx="456790" cy="456790"/>
              <a:chOff x="4782110" y="2592253"/>
              <a:chExt cx="456790" cy="456790"/>
            </a:xfrm>
          </p:grpSpPr>
          <p:sp>
            <p:nvSpPr>
              <p:cNvPr id="51" name="円/楕円 50"/>
              <p:cNvSpPr/>
              <p:nvPr/>
            </p:nvSpPr>
            <p:spPr>
              <a:xfrm>
                <a:off x="478211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4854052" y="2619563"/>
                <a:ext cx="312906" cy="369332"/>
              </a:xfrm>
              <a:prstGeom prst="rect">
                <a:avLst/>
              </a:prstGeom>
              <a:noFill/>
            </p:spPr>
            <p:txBody>
              <a:bodyPr wrap="none" rtlCol="0">
                <a:spAutoFit/>
              </a:bodyPr>
              <a:lstStyle/>
              <a:p>
                <a:r>
                  <a:rPr lang="en-US" altLang="ja-JP" dirty="0"/>
                  <a:t>C</a:t>
                </a:r>
                <a:endParaRPr lang="en-US" altLang="ja-JP" dirty="0" smtClean="0"/>
              </a:p>
            </p:txBody>
          </p:sp>
        </p:grpSp>
      </p:grpSp>
      <p:sp>
        <p:nvSpPr>
          <p:cNvPr id="39"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25</a:t>
            </a:fld>
            <a:endParaRPr lang="en-US" altLang="ja-JP"/>
          </a:p>
        </p:txBody>
      </p:sp>
    </p:spTree>
    <p:extLst>
      <p:ext uri="{BB962C8B-B14F-4D97-AF65-F5344CB8AC3E}">
        <p14:creationId xmlns:p14="http://schemas.microsoft.com/office/powerpoint/2010/main" val="5716500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869295" cy="830997"/>
          </a:xfrm>
          <a:prstGeom prst="rect">
            <a:avLst/>
          </a:prstGeom>
          <a:noFill/>
        </p:spPr>
        <p:txBody>
          <a:bodyPr wrap="none" rtlCol="0">
            <a:spAutoFit/>
          </a:bodyPr>
          <a:lstStyle/>
          <a:p>
            <a:r>
              <a:rPr kumimoji="1" lang="en-US" altLang="ja-JP" sz="4800" dirty="0" smtClean="0">
                <a:solidFill>
                  <a:srgbClr val="FF0000"/>
                </a:solidFill>
              </a:rPr>
              <a:t>fetch</a:t>
            </a:r>
            <a:r>
              <a:rPr kumimoji="1" lang="ja-JP" altLang="en-US" sz="4800" dirty="0" smtClean="0"/>
              <a:t>と</a:t>
            </a:r>
            <a:r>
              <a:rPr kumimoji="1" lang="en-US" altLang="ja-JP" sz="4800" dirty="0" smtClean="0"/>
              <a:t>pull</a:t>
            </a:r>
            <a:endParaRPr kumimoji="1" lang="ja-JP" altLang="en-US" sz="4800" dirty="0"/>
          </a:p>
        </p:txBody>
      </p:sp>
      <p:grpSp>
        <p:nvGrpSpPr>
          <p:cNvPr id="8" name="図形グループ 7"/>
          <p:cNvGrpSpPr/>
          <p:nvPr/>
        </p:nvGrpSpPr>
        <p:grpSpPr>
          <a:xfrm>
            <a:off x="2518339" y="4794447"/>
            <a:ext cx="3502630" cy="456790"/>
            <a:chOff x="2423830" y="2592253"/>
            <a:chExt cx="3502630" cy="456790"/>
          </a:xfrm>
        </p:grpSpPr>
        <p:cxnSp>
          <p:nvCxnSpPr>
            <p:cNvPr id="16" name="直線コネクタ 15"/>
            <p:cNvCxnSpPr>
              <a:stCxn id="13" idx="6"/>
              <a:endCxn id="14"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a:stCxn id="14" idx="6"/>
              <a:endCxn id="17" idx="2"/>
            </p:cNvCxnSpPr>
            <p:nvPr/>
          </p:nvCxnSpPr>
          <p:spPr>
            <a:xfrm>
              <a:off x="389590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a:stCxn id="17" idx="6"/>
              <a:endCxn id="15" idx="2"/>
            </p:cNvCxnSpPr>
            <p:nvPr/>
          </p:nvCxnSpPr>
          <p:spPr>
            <a:xfrm>
              <a:off x="491118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3" name="図形グループ 2"/>
            <p:cNvGrpSpPr/>
            <p:nvPr/>
          </p:nvGrpSpPr>
          <p:grpSpPr>
            <a:xfrm>
              <a:off x="5469670" y="2592253"/>
              <a:ext cx="456790" cy="456790"/>
              <a:chOff x="5961250" y="2592253"/>
              <a:chExt cx="456790" cy="456790"/>
            </a:xfrm>
          </p:grpSpPr>
          <p:sp>
            <p:nvSpPr>
              <p:cNvPr id="15" name="円/楕円 14"/>
              <p:cNvSpPr/>
              <p:nvPr/>
            </p:nvSpPr>
            <p:spPr>
              <a:xfrm>
                <a:off x="596125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6033192" y="2619563"/>
                <a:ext cx="300082" cy="369332"/>
              </a:xfrm>
              <a:prstGeom prst="rect">
                <a:avLst/>
              </a:prstGeom>
              <a:noFill/>
            </p:spPr>
            <p:txBody>
              <a:bodyPr wrap="none" rtlCol="0">
                <a:spAutoFit/>
              </a:bodyPr>
              <a:lstStyle/>
              <a:p>
                <a:r>
                  <a:rPr lang="en-US" altLang="ja-JP" dirty="0"/>
                  <a:t>Y</a:t>
                </a:r>
                <a:endParaRPr lang="en-US" altLang="ja-JP" dirty="0" smtClean="0"/>
              </a:p>
            </p:txBody>
          </p:sp>
        </p:grpSp>
        <p:grpSp>
          <p:nvGrpSpPr>
            <p:cNvPr id="7" name="図形グループ 6"/>
            <p:cNvGrpSpPr/>
            <p:nvPr/>
          </p:nvGrpSpPr>
          <p:grpSpPr>
            <a:xfrm>
              <a:off x="2423830" y="2592253"/>
              <a:ext cx="456790" cy="456790"/>
              <a:chOff x="2423830" y="2592253"/>
              <a:chExt cx="456790" cy="456790"/>
            </a:xfrm>
          </p:grpSpPr>
          <p:sp>
            <p:nvSpPr>
              <p:cNvPr id="13" name="円/楕円 12"/>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29" name="テキスト ボックス 28"/>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6" name="図形グループ 5"/>
            <p:cNvGrpSpPr/>
            <p:nvPr/>
          </p:nvGrpSpPr>
          <p:grpSpPr>
            <a:xfrm>
              <a:off x="3439110" y="2592253"/>
              <a:ext cx="456790" cy="456790"/>
              <a:chOff x="3602970" y="2592253"/>
              <a:chExt cx="456790" cy="456790"/>
            </a:xfrm>
          </p:grpSpPr>
          <p:sp>
            <p:nvSpPr>
              <p:cNvPr id="14" name="円/楕円 13"/>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nvGrpSpPr>
            <p:cNvPr id="5" name="図形グループ 4"/>
            <p:cNvGrpSpPr/>
            <p:nvPr/>
          </p:nvGrpSpPr>
          <p:grpSpPr>
            <a:xfrm>
              <a:off x="4454390" y="2592253"/>
              <a:ext cx="456790" cy="456790"/>
              <a:chOff x="4782110" y="2592253"/>
              <a:chExt cx="456790" cy="456790"/>
            </a:xfrm>
          </p:grpSpPr>
          <p:sp>
            <p:nvSpPr>
              <p:cNvPr id="17" name="円/楕円 16"/>
              <p:cNvSpPr/>
              <p:nvPr/>
            </p:nvSpPr>
            <p:spPr>
              <a:xfrm>
                <a:off x="478211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4854052" y="2619563"/>
                <a:ext cx="304478" cy="369332"/>
              </a:xfrm>
              <a:prstGeom prst="rect">
                <a:avLst/>
              </a:prstGeom>
              <a:noFill/>
            </p:spPr>
            <p:txBody>
              <a:bodyPr wrap="none" rtlCol="0">
                <a:spAutoFit/>
              </a:bodyPr>
              <a:lstStyle/>
              <a:p>
                <a:r>
                  <a:rPr lang="en-US" altLang="ja-JP" dirty="0" smtClean="0"/>
                  <a:t>X</a:t>
                </a:r>
              </a:p>
            </p:txBody>
          </p:sp>
        </p:grpSp>
      </p:grpSp>
      <p:sp>
        <p:nvSpPr>
          <p:cNvPr id="9" name="正方形/長方形 8"/>
          <p:cNvSpPr/>
          <p:nvPr/>
        </p:nvSpPr>
        <p:spPr>
          <a:xfrm>
            <a:off x="2241827" y="3918857"/>
            <a:ext cx="4055655" cy="1534103"/>
          </a:xfrm>
          <a:prstGeom prst="rect">
            <a:avLst/>
          </a:prstGeom>
          <a:noFill/>
          <a:ln>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241827" y="2121170"/>
            <a:ext cx="4055655" cy="942165"/>
          </a:xfrm>
          <a:prstGeom prst="rect">
            <a:avLst/>
          </a:prstGeom>
          <a:noFill/>
          <a:ln>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083713" y="3679593"/>
            <a:ext cx="620520" cy="369332"/>
          </a:xfrm>
          <a:prstGeom prst="rect">
            <a:avLst/>
          </a:prstGeom>
          <a:solidFill>
            <a:schemeClr val="bg1"/>
          </a:solidFill>
        </p:spPr>
        <p:txBody>
          <a:bodyPr wrap="none" rtlCol="0">
            <a:spAutoFit/>
          </a:bodyPr>
          <a:lstStyle/>
          <a:p>
            <a:r>
              <a:rPr kumimoji="1" lang="en-US" altLang="ja-JP" dirty="0" smtClean="0"/>
              <a:t>local</a:t>
            </a:r>
            <a:endParaRPr kumimoji="1" lang="ja-JP" altLang="en-US" dirty="0"/>
          </a:p>
        </p:txBody>
      </p:sp>
      <p:sp>
        <p:nvSpPr>
          <p:cNvPr id="38" name="テキスト ボックス 37"/>
          <p:cNvSpPr txBox="1"/>
          <p:nvPr/>
        </p:nvSpPr>
        <p:spPr>
          <a:xfrm>
            <a:off x="2083713" y="1877133"/>
            <a:ext cx="1608546" cy="369332"/>
          </a:xfrm>
          <a:prstGeom prst="rect">
            <a:avLst/>
          </a:prstGeom>
          <a:solidFill>
            <a:schemeClr val="bg1"/>
          </a:solidFill>
        </p:spPr>
        <p:txBody>
          <a:bodyPr wrap="none" rtlCol="0">
            <a:spAutoFit/>
          </a:bodyPr>
          <a:lstStyle/>
          <a:p>
            <a:r>
              <a:rPr kumimoji="1" lang="en-US" altLang="ja-JP" dirty="0" smtClean="0"/>
              <a:t>remote (origin)</a:t>
            </a:r>
            <a:endParaRPr kumimoji="1" lang="ja-JP" altLang="en-US" dirty="0"/>
          </a:p>
        </p:txBody>
      </p:sp>
      <p:grpSp>
        <p:nvGrpSpPr>
          <p:cNvPr id="40" name="図形グループ 39"/>
          <p:cNvGrpSpPr/>
          <p:nvPr/>
        </p:nvGrpSpPr>
        <p:grpSpPr>
          <a:xfrm>
            <a:off x="2518339" y="2363857"/>
            <a:ext cx="3502630" cy="456790"/>
            <a:chOff x="2423830" y="2592253"/>
            <a:chExt cx="3502630" cy="456790"/>
          </a:xfrm>
        </p:grpSpPr>
        <p:cxnSp>
          <p:nvCxnSpPr>
            <p:cNvPr id="44" name="直線コネクタ 43"/>
            <p:cNvCxnSpPr>
              <a:stCxn id="55" idx="6"/>
              <a:endCxn id="53"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a:stCxn id="53" idx="6"/>
              <a:endCxn id="51" idx="2"/>
            </p:cNvCxnSpPr>
            <p:nvPr/>
          </p:nvCxnSpPr>
          <p:spPr>
            <a:xfrm>
              <a:off x="389590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a:stCxn id="51" idx="6"/>
              <a:endCxn id="57" idx="2"/>
            </p:cNvCxnSpPr>
            <p:nvPr/>
          </p:nvCxnSpPr>
          <p:spPr>
            <a:xfrm>
              <a:off x="491118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47" name="図形グループ 46"/>
            <p:cNvGrpSpPr/>
            <p:nvPr/>
          </p:nvGrpSpPr>
          <p:grpSpPr>
            <a:xfrm>
              <a:off x="5469670" y="2592253"/>
              <a:ext cx="456790" cy="456790"/>
              <a:chOff x="5961250" y="2592253"/>
              <a:chExt cx="456790" cy="456790"/>
            </a:xfrm>
          </p:grpSpPr>
          <p:sp>
            <p:nvSpPr>
              <p:cNvPr id="57" name="円/楕円 56"/>
              <p:cNvSpPr/>
              <p:nvPr/>
            </p:nvSpPr>
            <p:spPr>
              <a:xfrm>
                <a:off x="596125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6033192" y="2619563"/>
                <a:ext cx="326682" cy="369332"/>
              </a:xfrm>
              <a:prstGeom prst="rect">
                <a:avLst/>
              </a:prstGeom>
              <a:noFill/>
            </p:spPr>
            <p:txBody>
              <a:bodyPr wrap="none" rtlCol="0">
                <a:spAutoFit/>
              </a:bodyPr>
              <a:lstStyle/>
              <a:p>
                <a:r>
                  <a:rPr lang="en-US" altLang="ja-JP" dirty="0" smtClean="0"/>
                  <a:t>D</a:t>
                </a:r>
              </a:p>
            </p:txBody>
          </p:sp>
        </p:grpSp>
        <p:grpSp>
          <p:nvGrpSpPr>
            <p:cNvPr id="48" name="図形グループ 47"/>
            <p:cNvGrpSpPr/>
            <p:nvPr/>
          </p:nvGrpSpPr>
          <p:grpSpPr>
            <a:xfrm>
              <a:off x="2423830" y="2592253"/>
              <a:ext cx="456790" cy="456790"/>
              <a:chOff x="2423830" y="2592253"/>
              <a:chExt cx="456790" cy="456790"/>
            </a:xfrm>
          </p:grpSpPr>
          <p:sp>
            <p:nvSpPr>
              <p:cNvPr id="55" name="円/楕円 54"/>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56" name="テキスト ボックス 55"/>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49" name="図形グループ 48"/>
            <p:cNvGrpSpPr/>
            <p:nvPr/>
          </p:nvGrpSpPr>
          <p:grpSpPr>
            <a:xfrm>
              <a:off x="3439110" y="2592253"/>
              <a:ext cx="456790" cy="456790"/>
              <a:chOff x="3602970" y="2592253"/>
              <a:chExt cx="456790" cy="456790"/>
            </a:xfrm>
          </p:grpSpPr>
          <p:sp>
            <p:nvSpPr>
              <p:cNvPr id="53" name="円/楕円 52"/>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nvGrpSpPr>
            <p:cNvPr id="50" name="図形グループ 49"/>
            <p:cNvGrpSpPr/>
            <p:nvPr/>
          </p:nvGrpSpPr>
          <p:grpSpPr>
            <a:xfrm>
              <a:off x="4454390" y="2592253"/>
              <a:ext cx="456790" cy="456790"/>
              <a:chOff x="4782110" y="2592253"/>
              <a:chExt cx="456790" cy="456790"/>
            </a:xfrm>
          </p:grpSpPr>
          <p:sp>
            <p:nvSpPr>
              <p:cNvPr id="51" name="円/楕円 50"/>
              <p:cNvSpPr/>
              <p:nvPr/>
            </p:nvSpPr>
            <p:spPr>
              <a:xfrm>
                <a:off x="478211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4854052" y="2619563"/>
                <a:ext cx="312906" cy="369332"/>
              </a:xfrm>
              <a:prstGeom prst="rect">
                <a:avLst/>
              </a:prstGeom>
              <a:noFill/>
            </p:spPr>
            <p:txBody>
              <a:bodyPr wrap="none" rtlCol="0">
                <a:spAutoFit/>
              </a:bodyPr>
              <a:lstStyle/>
              <a:p>
                <a:r>
                  <a:rPr lang="en-US" altLang="ja-JP" dirty="0"/>
                  <a:t>C</a:t>
                </a:r>
                <a:endParaRPr lang="en-US" altLang="ja-JP" dirty="0" smtClean="0"/>
              </a:p>
            </p:txBody>
          </p:sp>
        </p:grpSp>
      </p:grpSp>
      <p:cxnSp>
        <p:nvCxnSpPr>
          <p:cNvPr id="59" name="直線コネクタ 58"/>
          <p:cNvCxnSpPr>
            <a:stCxn id="62" idx="6"/>
            <a:endCxn id="60" idx="2"/>
          </p:cNvCxnSpPr>
          <p:nvPr/>
        </p:nvCxnSpPr>
        <p:spPr>
          <a:xfrm>
            <a:off x="5005689" y="4291140"/>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60" name="円/楕円 59"/>
          <p:cNvSpPr/>
          <p:nvPr/>
        </p:nvSpPr>
        <p:spPr>
          <a:xfrm>
            <a:off x="5564179" y="4062745"/>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5636121" y="4090055"/>
            <a:ext cx="326682" cy="369332"/>
          </a:xfrm>
          <a:prstGeom prst="rect">
            <a:avLst/>
          </a:prstGeom>
          <a:noFill/>
        </p:spPr>
        <p:txBody>
          <a:bodyPr wrap="none" rtlCol="0">
            <a:spAutoFit/>
          </a:bodyPr>
          <a:lstStyle/>
          <a:p>
            <a:r>
              <a:rPr lang="en-US" altLang="ja-JP" dirty="0" smtClean="0"/>
              <a:t>D</a:t>
            </a:r>
          </a:p>
        </p:txBody>
      </p:sp>
      <p:sp>
        <p:nvSpPr>
          <p:cNvPr id="62" name="円/楕円 61"/>
          <p:cNvSpPr/>
          <p:nvPr/>
        </p:nvSpPr>
        <p:spPr>
          <a:xfrm>
            <a:off x="4548899" y="4062745"/>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4620841" y="4090055"/>
            <a:ext cx="312906" cy="369332"/>
          </a:xfrm>
          <a:prstGeom prst="rect">
            <a:avLst/>
          </a:prstGeom>
          <a:noFill/>
        </p:spPr>
        <p:txBody>
          <a:bodyPr wrap="none" rtlCol="0">
            <a:spAutoFit/>
          </a:bodyPr>
          <a:lstStyle/>
          <a:p>
            <a:r>
              <a:rPr lang="en-US" altLang="ja-JP" dirty="0"/>
              <a:t>C</a:t>
            </a:r>
            <a:endParaRPr lang="en-US" altLang="ja-JP" dirty="0" smtClean="0"/>
          </a:p>
        </p:txBody>
      </p:sp>
      <p:cxnSp>
        <p:nvCxnSpPr>
          <p:cNvPr id="64" name="直線コネクタ 63"/>
          <p:cNvCxnSpPr>
            <a:stCxn id="14" idx="7"/>
            <a:endCxn id="62" idx="2"/>
          </p:cNvCxnSpPr>
          <p:nvPr/>
        </p:nvCxnSpPr>
        <p:spPr>
          <a:xfrm flipV="1">
            <a:off x="3923514" y="4291140"/>
            <a:ext cx="625385" cy="570202"/>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a:xfrm>
            <a:off x="4374226" y="3990909"/>
            <a:ext cx="1776070" cy="668573"/>
          </a:xfrm>
          <a:prstGeom prst="rect">
            <a:avLst/>
          </a:prstGeom>
          <a:noFill/>
          <a:ln>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下矢印 34"/>
          <p:cNvSpPr/>
          <p:nvPr/>
        </p:nvSpPr>
        <p:spPr>
          <a:xfrm>
            <a:off x="4461242" y="2915038"/>
            <a:ext cx="487448" cy="1067545"/>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4374226" y="2246465"/>
            <a:ext cx="1776070" cy="668573"/>
          </a:xfrm>
          <a:prstGeom prst="rect">
            <a:avLst/>
          </a:prstGeom>
          <a:noFill/>
          <a:ln>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3634573" y="3217928"/>
            <a:ext cx="826669" cy="461665"/>
          </a:xfrm>
          <a:prstGeom prst="rect">
            <a:avLst/>
          </a:prstGeom>
          <a:noFill/>
        </p:spPr>
        <p:txBody>
          <a:bodyPr wrap="none" rtlCol="0">
            <a:spAutoFit/>
          </a:bodyPr>
          <a:lstStyle/>
          <a:p>
            <a:r>
              <a:rPr lang="en-US" altLang="ja-JP" sz="2400" dirty="0" smtClean="0">
                <a:solidFill>
                  <a:srgbClr val="FF0000"/>
                </a:solidFill>
              </a:rPr>
              <a:t>fetch</a:t>
            </a:r>
            <a:endParaRPr kumimoji="1" lang="ja-JP" altLang="en-US" sz="2400" dirty="0">
              <a:solidFill>
                <a:srgbClr val="FF0000"/>
              </a:solidFill>
            </a:endParaRPr>
          </a:p>
        </p:txBody>
      </p:sp>
      <p:sp>
        <p:nvSpPr>
          <p:cNvPr id="68" name="正方形/長方形 67"/>
          <p:cNvSpPr/>
          <p:nvPr/>
        </p:nvSpPr>
        <p:spPr>
          <a:xfrm>
            <a:off x="5260522" y="1597583"/>
            <a:ext cx="1095375" cy="30402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master</a:t>
            </a:r>
            <a:endParaRPr kumimoji="1" lang="ja-JP" altLang="en-US" sz="2000" dirty="0">
              <a:solidFill>
                <a:srgbClr val="000000"/>
              </a:solidFill>
            </a:endParaRPr>
          </a:p>
        </p:txBody>
      </p:sp>
      <p:cxnSp>
        <p:nvCxnSpPr>
          <p:cNvPr id="69" name="直線矢印コネクタ 68"/>
          <p:cNvCxnSpPr>
            <a:stCxn id="68" idx="2"/>
            <a:endCxn id="58" idx="0"/>
          </p:cNvCxnSpPr>
          <p:nvPr/>
        </p:nvCxnSpPr>
        <p:spPr>
          <a:xfrm flipH="1">
            <a:off x="5799462" y="1901603"/>
            <a:ext cx="8748" cy="48956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正方形/長方形 69"/>
          <p:cNvSpPr/>
          <p:nvPr/>
        </p:nvSpPr>
        <p:spPr>
          <a:xfrm>
            <a:off x="5246867" y="5627877"/>
            <a:ext cx="1095375" cy="30402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master</a:t>
            </a:r>
            <a:endParaRPr kumimoji="1" lang="ja-JP" altLang="en-US" sz="2000" dirty="0">
              <a:solidFill>
                <a:srgbClr val="000000"/>
              </a:solidFill>
            </a:endParaRPr>
          </a:p>
        </p:txBody>
      </p:sp>
      <p:cxnSp>
        <p:nvCxnSpPr>
          <p:cNvPr id="71" name="直線矢印コネクタ 70"/>
          <p:cNvCxnSpPr>
            <a:stCxn id="70" idx="0"/>
            <a:endCxn id="15" idx="4"/>
          </p:cNvCxnSpPr>
          <p:nvPr/>
        </p:nvCxnSpPr>
        <p:spPr>
          <a:xfrm flipH="1" flipV="1">
            <a:off x="5792574" y="5251237"/>
            <a:ext cx="1981" cy="37664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2" name="正方形/長方形 71"/>
          <p:cNvSpPr/>
          <p:nvPr/>
        </p:nvSpPr>
        <p:spPr>
          <a:xfrm>
            <a:off x="4948690" y="3375573"/>
            <a:ext cx="1701543" cy="30402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origin/master</a:t>
            </a:r>
            <a:endParaRPr kumimoji="1" lang="ja-JP" altLang="en-US" sz="2000" dirty="0">
              <a:solidFill>
                <a:srgbClr val="000000"/>
              </a:solidFill>
            </a:endParaRPr>
          </a:p>
        </p:txBody>
      </p:sp>
      <p:cxnSp>
        <p:nvCxnSpPr>
          <p:cNvPr id="73" name="直線矢印コネクタ 72"/>
          <p:cNvCxnSpPr>
            <a:stCxn id="72" idx="2"/>
            <a:endCxn id="60" idx="0"/>
          </p:cNvCxnSpPr>
          <p:nvPr/>
        </p:nvCxnSpPr>
        <p:spPr>
          <a:xfrm flipH="1">
            <a:off x="5792574" y="3679593"/>
            <a:ext cx="6888" cy="38315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4"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26</a:t>
            </a:fld>
            <a:endParaRPr lang="en-US" altLang="ja-JP"/>
          </a:p>
        </p:txBody>
      </p:sp>
    </p:spTree>
    <p:extLst>
      <p:ext uri="{BB962C8B-B14F-4D97-AF65-F5344CB8AC3E}">
        <p14:creationId xmlns:p14="http://schemas.microsoft.com/office/powerpoint/2010/main" val="265946008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869295" cy="830997"/>
          </a:xfrm>
          <a:prstGeom prst="rect">
            <a:avLst/>
          </a:prstGeom>
          <a:noFill/>
        </p:spPr>
        <p:txBody>
          <a:bodyPr wrap="none" rtlCol="0">
            <a:spAutoFit/>
          </a:bodyPr>
          <a:lstStyle/>
          <a:p>
            <a:r>
              <a:rPr kumimoji="1" lang="en-US" altLang="ja-JP" sz="4800" dirty="0" smtClean="0">
                <a:solidFill>
                  <a:srgbClr val="FF0000"/>
                </a:solidFill>
              </a:rPr>
              <a:t>fetch</a:t>
            </a:r>
            <a:r>
              <a:rPr kumimoji="1" lang="ja-JP" altLang="en-US" sz="4800" dirty="0" smtClean="0"/>
              <a:t>と</a:t>
            </a:r>
            <a:r>
              <a:rPr kumimoji="1" lang="en-US" altLang="ja-JP" sz="4800" dirty="0" smtClean="0"/>
              <a:t>pull</a:t>
            </a:r>
            <a:endParaRPr kumimoji="1" lang="ja-JP" altLang="en-US" sz="4800" dirty="0"/>
          </a:p>
        </p:txBody>
      </p:sp>
      <p:grpSp>
        <p:nvGrpSpPr>
          <p:cNvPr id="8" name="図形グループ 7"/>
          <p:cNvGrpSpPr/>
          <p:nvPr/>
        </p:nvGrpSpPr>
        <p:grpSpPr>
          <a:xfrm>
            <a:off x="2518339" y="4794447"/>
            <a:ext cx="3502630" cy="456790"/>
            <a:chOff x="2423830" y="2592253"/>
            <a:chExt cx="3502630" cy="456790"/>
          </a:xfrm>
        </p:grpSpPr>
        <p:cxnSp>
          <p:nvCxnSpPr>
            <p:cNvPr id="16" name="直線コネクタ 15"/>
            <p:cNvCxnSpPr>
              <a:stCxn id="13" idx="6"/>
              <a:endCxn id="14"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a:stCxn id="14" idx="6"/>
              <a:endCxn id="17" idx="2"/>
            </p:cNvCxnSpPr>
            <p:nvPr/>
          </p:nvCxnSpPr>
          <p:spPr>
            <a:xfrm>
              <a:off x="389590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a:stCxn id="17" idx="6"/>
              <a:endCxn id="15" idx="2"/>
            </p:cNvCxnSpPr>
            <p:nvPr/>
          </p:nvCxnSpPr>
          <p:spPr>
            <a:xfrm>
              <a:off x="491118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3" name="図形グループ 2"/>
            <p:cNvGrpSpPr/>
            <p:nvPr/>
          </p:nvGrpSpPr>
          <p:grpSpPr>
            <a:xfrm>
              <a:off x="5469670" y="2592253"/>
              <a:ext cx="456790" cy="456790"/>
              <a:chOff x="5961250" y="2592253"/>
              <a:chExt cx="456790" cy="456790"/>
            </a:xfrm>
          </p:grpSpPr>
          <p:sp>
            <p:nvSpPr>
              <p:cNvPr id="15" name="円/楕円 14"/>
              <p:cNvSpPr/>
              <p:nvPr/>
            </p:nvSpPr>
            <p:spPr>
              <a:xfrm>
                <a:off x="596125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6033192" y="2619563"/>
                <a:ext cx="300082" cy="369332"/>
              </a:xfrm>
              <a:prstGeom prst="rect">
                <a:avLst/>
              </a:prstGeom>
              <a:noFill/>
            </p:spPr>
            <p:txBody>
              <a:bodyPr wrap="none" rtlCol="0">
                <a:spAutoFit/>
              </a:bodyPr>
              <a:lstStyle/>
              <a:p>
                <a:r>
                  <a:rPr lang="en-US" altLang="ja-JP" dirty="0"/>
                  <a:t>Y</a:t>
                </a:r>
                <a:endParaRPr lang="en-US" altLang="ja-JP" dirty="0" smtClean="0"/>
              </a:p>
            </p:txBody>
          </p:sp>
        </p:grpSp>
        <p:grpSp>
          <p:nvGrpSpPr>
            <p:cNvPr id="7" name="図形グループ 6"/>
            <p:cNvGrpSpPr/>
            <p:nvPr/>
          </p:nvGrpSpPr>
          <p:grpSpPr>
            <a:xfrm>
              <a:off x="2423830" y="2592253"/>
              <a:ext cx="456790" cy="456790"/>
              <a:chOff x="2423830" y="2592253"/>
              <a:chExt cx="456790" cy="456790"/>
            </a:xfrm>
          </p:grpSpPr>
          <p:sp>
            <p:nvSpPr>
              <p:cNvPr id="13" name="円/楕円 12"/>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29" name="テキスト ボックス 28"/>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6" name="図形グループ 5"/>
            <p:cNvGrpSpPr/>
            <p:nvPr/>
          </p:nvGrpSpPr>
          <p:grpSpPr>
            <a:xfrm>
              <a:off x="3439110" y="2592253"/>
              <a:ext cx="456790" cy="456790"/>
              <a:chOff x="3602970" y="2592253"/>
              <a:chExt cx="456790" cy="456790"/>
            </a:xfrm>
          </p:grpSpPr>
          <p:sp>
            <p:nvSpPr>
              <p:cNvPr id="14" name="円/楕円 13"/>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nvGrpSpPr>
            <p:cNvPr id="5" name="図形グループ 4"/>
            <p:cNvGrpSpPr/>
            <p:nvPr/>
          </p:nvGrpSpPr>
          <p:grpSpPr>
            <a:xfrm>
              <a:off x="4454390" y="2592253"/>
              <a:ext cx="456790" cy="456790"/>
              <a:chOff x="4782110" y="2592253"/>
              <a:chExt cx="456790" cy="456790"/>
            </a:xfrm>
          </p:grpSpPr>
          <p:sp>
            <p:nvSpPr>
              <p:cNvPr id="17" name="円/楕円 16"/>
              <p:cNvSpPr/>
              <p:nvPr/>
            </p:nvSpPr>
            <p:spPr>
              <a:xfrm>
                <a:off x="478211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4854052" y="2619563"/>
                <a:ext cx="304478" cy="369332"/>
              </a:xfrm>
              <a:prstGeom prst="rect">
                <a:avLst/>
              </a:prstGeom>
              <a:noFill/>
            </p:spPr>
            <p:txBody>
              <a:bodyPr wrap="none" rtlCol="0">
                <a:spAutoFit/>
              </a:bodyPr>
              <a:lstStyle/>
              <a:p>
                <a:r>
                  <a:rPr lang="en-US" altLang="ja-JP" dirty="0" smtClean="0"/>
                  <a:t>X</a:t>
                </a:r>
              </a:p>
            </p:txBody>
          </p:sp>
        </p:grpSp>
      </p:grpSp>
      <p:sp>
        <p:nvSpPr>
          <p:cNvPr id="9" name="正方形/長方形 8"/>
          <p:cNvSpPr/>
          <p:nvPr/>
        </p:nvSpPr>
        <p:spPr>
          <a:xfrm>
            <a:off x="2241827" y="3918857"/>
            <a:ext cx="5118436" cy="1534103"/>
          </a:xfrm>
          <a:prstGeom prst="rect">
            <a:avLst/>
          </a:prstGeom>
          <a:noFill/>
          <a:ln>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241827" y="2121170"/>
            <a:ext cx="4055655" cy="942165"/>
          </a:xfrm>
          <a:prstGeom prst="rect">
            <a:avLst/>
          </a:prstGeom>
          <a:noFill/>
          <a:ln>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083713" y="3679593"/>
            <a:ext cx="620520" cy="369332"/>
          </a:xfrm>
          <a:prstGeom prst="rect">
            <a:avLst/>
          </a:prstGeom>
          <a:solidFill>
            <a:schemeClr val="bg1"/>
          </a:solidFill>
        </p:spPr>
        <p:txBody>
          <a:bodyPr wrap="none" rtlCol="0">
            <a:spAutoFit/>
          </a:bodyPr>
          <a:lstStyle/>
          <a:p>
            <a:r>
              <a:rPr kumimoji="1" lang="en-US" altLang="ja-JP" dirty="0" smtClean="0"/>
              <a:t>local</a:t>
            </a:r>
            <a:endParaRPr kumimoji="1" lang="ja-JP" altLang="en-US" dirty="0"/>
          </a:p>
        </p:txBody>
      </p:sp>
      <p:sp>
        <p:nvSpPr>
          <p:cNvPr id="38" name="テキスト ボックス 37"/>
          <p:cNvSpPr txBox="1"/>
          <p:nvPr/>
        </p:nvSpPr>
        <p:spPr>
          <a:xfrm>
            <a:off x="2083713" y="1877133"/>
            <a:ext cx="1608546" cy="369332"/>
          </a:xfrm>
          <a:prstGeom prst="rect">
            <a:avLst/>
          </a:prstGeom>
          <a:solidFill>
            <a:schemeClr val="bg1"/>
          </a:solidFill>
        </p:spPr>
        <p:txBody>
          <a:bodyPr wrap="none" rtlCol="0">
            <a:spAutoFit/>
          </a:bodyPr>
          <a:lstStyle/>
          <a:p>
            <a:r>
              <a:rPr kumimoji="1" lang="en-US" altLang="ja-JP" dirty="0" smtClean="0"/>
              <a:t>remote (origin)</a:t>
            </a:r>
            <a:endParaRPr kumimoji="1" lang="ja-JP" altLang="en-US" dirty="0"/>
          </a:p>
        </p:txBody>
      </p:sp>
      <p:grpSp>
        <p:nvGrpSpPr>
          <p:cNvPr id="40" name="図形グループ 39"/>
          <p:cNvGrpSpPr/>
          <p:nvPr/>
        </p:nvGrpSpPr>
        <p:grpSpPr>
          <a:xfrm>
            <a:off x="2518339" y="2363857"/>
            <a:ext cx="3502630" cy="456790"/>
            <a:chOff x="2423830" y="2592253"/>
            <a:chExt cx="3502630" cy="456790"/>
          </a:xfrm>
        </p:grpSpPr>
        <p:cxnSp>
          <p:nvCxnSpPr>
            <p:cNvPr id="44" name="直線コネクタ 43"/>
            <p:cNvCxnSpPr>
              <a:stCxn id="55" idx="6"/>
              <a:endCxn id="53"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a:stCxn id="53" idx="6"/>
              <a:endCxn id="51" idx="2"/>
            </p:cNvCxnSpPr>
            <p:nvPr/>
          </p:nvCxnSpPr>
          <p:spPr>
            <a:xfrm>
              <a:off x="389590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a:stCxn id="51" idx="6"/>
              <a:endCxn id="57" idx="2"/>
            </p:cNvCxnSpPr>
            <p:nvPr/>
          </p:nvCxnSpPr>
          <p:spPr>
            <a:xfrm>
              <a:off x="491118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47" name="図形グループ 46"/>
            <p:cNvGrpSpPr/>
            <p:nvPr/>
          </p:nvGrpSpPr>
          <p:grpSpPr>
            <a:xfrm>
              <a:off x="5469670" y="2592253"/>
              <a:ext cx="456790" cy="456790"/>
              <a:chOff x="5961250" y="2592253"/>
              <a:chExt cx="456790" cy="456790"/>
            </a:xfrm>
          </p:grpSpPr>
          <p:sp>
            <p:nvSpPr>
              <p:cNvPr id="57" name="円/楕円 56"/>
              <p:cNvSpPr/>
              <p:nvPr/>
            </p:nvSpPr>
            <p:spPr>
              <a:xfrm>
                <a:off x="596125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6033192" y="2619563"/>
                <a:ext cx="326682" cy="369332"/>
              </a:xfrm>
              <a:prstGeom prst="rect">
                <a:avLst/>
              </a:prstGeom>
              <a:noFill/>
            </p:spPr>
            <p:txBody>
              <a:bodyPr wrap="none" rtlCol="0">
                <a:spAutoFit/>
              </a:bodyPr>
              <a:lstStyle/>
              <a:p>
                <a:r>
                  <a:rPr lang="en-US" altLang="ja-JP" dirty="0" smtClean="0"/>
                  <a:t>D</a:t>
                </a:r>
              </a:p>
            </p:txBody>
          </p:sp>
        </p:grpSp>
        <p:grpSp>
          <p:nvGrpSpPr>
            <p:cNvPr id="48" name="図形グループ 47"/>
            <p:cNvGrpSpPr/>
            <p:nvPr/>
          </p:nvGrpSpPr>
          <p:grpSpPr>
            <a:xfrm>
              <a:off x="2423830" y="2592253"/>
              <a:ext cx="456790" cy="456790"/>
              <a:chOff x="2423830" y="2592253"/>
              <a:chExt cx="456790" cy="456790"/>
            </a:xfrm>
          </p:grpSpPr>
          <p:sp>
            <p:nvSpPr>
              <p:cNvPr id="55" name="円/楕円 54"/>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56" name="テキスト ボックス 55"/>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49" name="図形グループ 48"/>
            <p:cNvGrpSpPr/>
            <p:nvPr/>
          </p:nvGrpSpPr>
          <p:grpSpPr>
            <a:xfrm>
              <a:off x="3439110" y="2592253"/>
              <a:ext cx="456790" cy="456790"/>
              <a:chOff x="3602970" y="2592253"/>
              <a:chExt cx="456790" cy="456790"/>
            </a:xfrm>
          </p:grpSpPr>
          <p:sp>
            <p:nvSpPr>
              <p:cNvPr id="53" name="円/楕円 52"/>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nvGrpSpPr>
            <p:cNvPr id="50" name="図形グループ 49"/>
            <p:cNvGrpSpPr/>
            <p:nvPr/>
          </p:nvGrpSpPr>
          <p:grpSpPr>
            <a:xfrm>
              <a:off x="4454390" y="2592253"/>
              <a:ext cx="456790" cy="456790"/>
              <a:chOff x="4782110" y="2592253"/>
              <a:chExt cx="456790" cy="456790"/>
            </a:xfrm>
          </p:grpSpPr>
          <p:sp>
            <p:nvSpPr>
              <p:cNvPr id="51" name="円/楕円 50"/>
              <p:cNvSpPr/>
              <p:nvPr/>
            </p:nvSpPr>
            <p:spPr>
              <a:xfrm>
                <a:off x="478211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4854052" y="2619563"/>
                <a:ext cx="312906" cy="369332"/>
              </a:xfrm>
              <a:prstGeom prst="rect">
                <a:avLst/>
              </a:prstGeom>
              <a:noFill/>
            </p:spPr>
            <p:txBody>
              <a:bodyPr wrap="none" rtlCol="0">
                <a:spAutoFit/>
              </a:bodyPr>
              <a:lstStyle/>
              <a:p>
                <a:r>
                  <a:rPr lang="en-US" altLang="ja-JP" dirty="0"/>
                  <a:t>C</a:t>
                </a:r>
                <a:endParaRPr lang="en-US" altLang="ja-JP" dirty="0" smtClean="0"/>
              </a:p>
            </p:txBody>
          </p:sp>
        </p:grpSp>
      </p:grpSp>
      <p:cxnSp>
        <p:nvCxnSpPr>
          <p:cNvPr id="59" name="直線コネクタ 58"/>
          <p:cNvCxnSpPr>
            <a:stCxn id="62" idx="6"/>
            <a:endCxn id="60" idx="2"/>
          </p:cNvCxnSpPr>
          <p:nvPr/>
        </p:nvCxnSpPr>
        <p:spPr>
          <a:xfrm>
            <a:off x="5005689" y="4291140"/>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60" name="円/楕円 59"/>
          <p:cNvSpPr/>
          <p:nvPr/>
        </p:nvSpPr>
        <p:spPr>
          <a:xfrm>
            <a:off x="5564179" y="4062745"/>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5636121" y="4090055"/>
            <a:ext cx="326682" cy="369332"/>
          </a:xfrm>
          <a:prstGeom prst="rect">
            <a:avLst/>
          </a:prstGeom>
          <a:noFill/>
        </p:spPr>
        <p:txBody>
          <a:bodyPr wrap="none" rtlCol="0">
            <a:spAutoFit/>
          </a:bodyPr>
          <a:lstStyle/>
          <a:p>
            <a:r>
              <a:rPr lang="en-US" altLang="ja-JP" dirty="0" smtClean="0"/>
              <a:t>D</a:t>
            </a:r>
          </a:p>
        </p:txBody>
      </p:sp>
      <p:sp>
        <p:nvSpPr>
          <p:cNvPr id="62" name="円/楕円 61"/>
          <p:cNvSpPr/>
          <p:nvPr/>
        </p:nvSpPr>
        <p:spPr>
          <a:xfrm>
            <a:off x="4548899" y="4062745"/>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4620841" y="4090055"/>
            <a:ext cx="312906" cy="369332"/>
          </a:xfrm>
          <a:prstGeom prst="rect">
            <a:avLst/>
          </a:prstGeom>
          <a:noFill/>
        </p:spPr>
        <p:txBody>
          <a:bodyPr wrap="none" rtlCol="0">
            <a:spAutoFit/>
          </a:bodyPr>
          <a:lstStyle/>
          <a:p>
            <a:r>
              <a:rPr lang="en-US" altLang="ja-JP" dirty="0"/>
              <a:t>C</a:t>
            </a:r>
            <a:endParaRPr lang="en-US" altLang="ja-JP" dirty="0" smtClean="0"/>
          </a:p>
        </p:txBody>
      </p:sp>
      <p:cxnSp>
        <p:nvCxnSpPr>
          <p:cNvPr id="64" name="直線コネクタ 63"/>
          <p:cNvCxnSpPr>
            <a:stCxn id="14" idx="7"/>
            <a:endCxn id="62" idx="2"/>
          </p:cNvCxnSpPr>
          <p:nvPr/>
        </p:nvCxnSpPr>
        <p:spPr>
          <a:xfrm flipV="1">
            <a:off x="3923514" y="4291140"/>
            <a:ext cx="625385" cy="570202"/>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a:xfrm>
            <a:off x="5467862" y="3990909"/>
            <a:ext cx="1776070" cy="1361676"/>
          </a:xfrm>
          <a:prstGeom prst="rect">
            <a:avLst/>
          </a:prstGeom>
          <a:noFill/>
          <a:ln>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5260522" y="1597583"/>
            <a:ext cx="1095375" cy="30402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master</a:t>
            </a:r>
            <a:endParaRPr kumimoji="1" lang="ja-JP" altLang="en-US" sz="2000" dirty="0">
              <a:solidFill>
                <a:srgbClr val="000000"/>
              </a:solidFill>
            </a:endParaRPr>
          </a:p>
        </p:txBody>
      </p:sp>
      <p:cxnSp>
        <p:nvCxnSpPr>
          <p:cNvPr id="69" name="直線矢印コネクタ 68"/>
          <p:cNvCxnSpPr>
            <a:stCxn id="68" idx="2"/>
            <a:endCxn id="58" idx="0"/>
          </p:cNvCxnSpPr>
          <p:nvPr/>
        </p:nvCxnSpPr>
        <p:spPr>
          <a:xfrm flipH="1">
            <a:off x="5799462" y="1901603"/>
            <a:ext cx="8748" cy="48956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正方形/長方形 69"/>
          <p:cNvSpPr/>
          <p:nvPr/>
        </p:nvSpPr>
        <p:spPr>
          <a:xfrm>
            <a:off x="5246867" y="5627877"/>
            <a:ext cx="1095375" cy="30402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master</a:t>
            </a:r>
            <a:endParaRPr kumimoji="1" lang="ja-JP" altLang="en-US" sz="2000" dirty="0">
              <a:solidFill>
                <a:srgbClr val="000000"/>
              </a:solidFill>
            </a:endParaRPr>
          </a:p>
        </p:txBody>
      </p:sp>
      <p:cxnSp>
        <p:nvCxnSpPr>
          <p:cNvPr id="71" name="直線矢印コネクタ 70"/>
          <p:cNvCxnSpPr>
            <a:stCxn id="70" idx="0"/>
            <a:endCxn id="15" idx="4"/>
          </p:cNvCxnSpPr>
          <p:nvPr/>
        </p:nvCxnSpPr>
        <p:spPr>
          <a:xfrm flipH="1" flipV="1">
            <a:off x="5792574" y="5251237"/>
            <a:ext cx="1981" cy="37664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2" name="正方形/長方形 71"/>
          <p:cNvSpPr/>
          <p:nvPr/>
        </p:nvSpPr>
        <p:spPr>
          <a:xfrm>
            <a:off x="4948690" y="3375573"/>
            <a:ext cx="1701543" cy="30402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origin/master</a:t>
            </a:r>
            <a:endParaRPr kumimoji="1" lang="ja-JP" altLang="en-US" sz="2000" dirty="0">
              <a:solidFill>
                <a:srgbClr val="000000"/>
              </a:solidFill>
            </a:endParaRPr>
          </a:p>
        </p:txBody>
      </p:sp>
      <p:cxnSp>
        <p:nvCxnSpPr>
          <p:cNvPr id="73" name="直線矢印コネクタ 72"/>
          <p:cNvCxnSpPr>
            <a:stCxn id="72" idx="2"/>
            <a:endCxn id="60" idx="0"/>
          </p:cNvCxnSpPr>
          <p:nvPr/>
        </p:nvCxnSpPr>
        <p:spPr>
          <a:xfrm flipH="1">
            <a:off x="5792574" y="3679593"/>
            <a:ext cx="6888" cy="38315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4" name="円/楕円 73"/>
          <p:cNvSpPr/>
          <p:nvPr/>
        </p:nvSpPr>
        <p:spPr>
          <a:xfrm>
            <a:off x="6575374" y="4794447"/>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テキスト ボックス 74"/>
          <p:cNvSpPr txBox="1"/>
          <p:nvPr/>
        </p:nvSpPr>
        <p:spPr>
          <a:xfrm>
            <a:off x="6647316" y="4821757"/>
            <a:ext cx="292756" cy="369332"/>
          </a:xfrm>
          <a:prstGeom prst="rect">
            <a:avLst/>
          </a:prstGeom>
          <a:noFill/>
        </p:spPr>
        <p:txBody>
          <a:bodyPr wrap="none" rtlCol="0">
            <a:spAutoFit/>
          </a:bodyPr>
          <a:lstStyle/>
          <a:p>
            <a:r>
              <a:rPr lang="en-US" altLang="ja-JP" dirty="0" smtClean="0"/>
              <a:t>Z</a:t>
            </a:r>
          </a:p>
        </p:txBody>
      </p:sp>
      <p:cxnSp>
        <p:nvCxnSpPr>
          <p:cNvPr id="79" name="直線コネクタ 78"/>
          <p:cNvCxnSpPr>
            <a:stCxn id="60" idx="6"/>
            <a:endCxn id="74" idx="1"/>
          </p:cNvCxnSpPr>
          <p:nvPr/>
        </p:nvCxnSpPr>
        <p:spPr>
          <a:xfrm>
            <a:off x="6020969" y="4291140"/>
            <a:ext cx="621300" cy="570202"/>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80" name="直線コネクタ 79"/>
          <p:cNvCxnSpPr>
            <a:stCxn id="15" idx="6"/>
            <a:endCxn id="74" idx="2"/>
          </p:cNvCxnSpPr>
          <p:nvPr/>
        </p:nvCxnSpPr>
        <p:spPr>
          <a:xfrm>
            <a:off x="6020969" y="5022842"/>
            <a:ext cx="554405"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81" name="テキスト ボックス 80"/>
          <p:cNvSpPr txBox="1"/>
          <p:nvPr/>
        </p:nvSpPr>
        <p:spPr>
          <a:xfrm>
            <a:off x="6297482" y="4070088"/>
            <a:ext cx="988973" cy="461665"/>
          </a:xfrm>
          <a:prstGeom prst="rect">
            <a:avLst/>
          </a:prstGeom>
          <a:noFill/>
        </p:spPr>
        <p:txBody>
          <a:bodyPr wrap="none" rtlCol="0">
            <a:spAutoFit/>
          </a:bodyPr>
          <a:lstStyle/>
          <a:p>
            <a:r>
              <a:rPr lang="en-US" altLang="ja-JP" sz="2400" dirty="0" smtClean="0">
                <a:solidFill>
                  <a:srgbClr val="FF0000"/>
                </a:solidFill>
              </a:rPr>
              <a:t>merge</a:t>
            </a:r>
            <a:endParaRPr kumimoji="1" lang="ja-JP" altLang="en-US" sz="2400" dirty="0">
              <a:solidFill>
                <a:srgbClr val="FF0000"/>
              </a:solidFill>
            </a:endParaRPr>
          </a:p>
        </p:txBody>
      </p:sp>
      <p:sp>
        <p:nvSpPr>
          <p:cNvPr id="66"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27</a:t>
            </a:fld>
            <a:endParaRPr lang="en-US" altLang="ja-JP"/>
          </a:p>
        </p:txBody>
      </p:sp>
    </p:spTree>
    <p:extLst>
      <p:ext uri="{BB962C8B-B14F-4D97-AF65-F5344CB8AC3E}">
        <p14:creationId xmlns:p14="http://schemas.microsoft.com/office/powerpoint/2010/main" val="36716268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869295" cy="830997"/>
          </a:xfrm>
          <a:prstGeom prst="rect">
            <a:avLst/>
          </a:prstGeom>
          <a:noFill/>
        </p:spPr>
        <p:txBody>
          <a:bodyPr wrap="none" rtlCol="0">
            <a:spAutoFit/>
          </a:bodyPr>
          <a:lstStyle/>
          <a:p>
            <a:r>
              <a:rPr kumimoji="1" lang="en-US" altLang="ja-JP" sz="4800" dirty="0" smtClean="0"/>
              <a:t>fetch</a:t>
            </a:r>
            <a:r>
              <a:rPr kumimoji="1" lang="ja-JP" altLang="en-US" sz="4800" dirty="0" smtClean="0"/>
              <a:t>と</a:t>
            </a:r>
            <a:r>
              <a:rPr kumimoji="1" lang="en-US" altLang="ja-JP" sz="4800" dirty="0" smtClean="0">
                <a:solidFill>
                  <a:srgbClr val="FF0000"/>
                </a:solidFill>
              </a:rPr>
              <a:t>pull</a:t>
            </a:r>
            <a:endParaRPr kumimoji="1" lang="ja-JP" altLang="en-US" sz="4800" dirty="0">
              <a:solidFill>
                <a:srgbClr val="FF0000"/>
              </a:solidFill>
            </a:endParaRPr>
          </a:p>
        </p:txBody>
      </p:sp>
      <p:grpSp>
        <p:nvGrpSpPr>
          <p:cNvPr id="8" name="図形グループ 7"/>
          <p:cNvGrpSpPr/>
          <p:nvPr/>
        </p:nvGrpSpPr>
        <p:grpSpPr>
          <a:xfrm>
            <a:off x="2518339" y="4794447"/>
            <a:ext cx="3502630" cy="456790"/>
            <a:chOff x="2423830" y="2592253"/>
            <a:chExt cx="3502630" cy="456790"/>
          </a:xfrm>
        </p:grpSpPr>
        <p:cxnSp>
          <p:nvCxnSpPr>
            <p:cNvPr id="16" name="直線コネクタ 15"/>
            <p:cNvCxnSpPr>
              <a:stCxn id="13" idx="6"/>
              <a:endCxn id="14"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a:stCxn id="14" idx="6"/>
              <a:endCxn id="17" idx="2"/>
            </p:cNvCxnSpPr>
            <p:nvPr/>
          </p:nvCxnSpPr>
          <p:spPr>
            <a:xfrm>
              <a:off x="389590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a:stCxn id="17" idx="6"/>
              <a:endCxn id="15" idx="2"/>
            </p:cNvCxnSpPr>
            <p:nvPr/>
          </p:nvCxnSpPr>
          <p:spPr>
            <a:xfrm>
              <a:off x="491118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3" name="図形グループ 2"/>
            <p:cNvGrpSpPr/>
            <p:nvPr/>
          </p:nvGrpSpPr>
          <p:grpSpPr>
            <a:xfrm>
              <a:off x="5469670" y="2592253"/>
              <a:ext cx="456790" cy="456790"/>
              <a:chOff x="5961250" y="2592253"/>
              <a:chExt cx="456790" cy="456790"/>
            </a:xfrm>
          </p:grpSpPr>
          <p:sp>
            <p:nvSpPr>
              <p:cNvPr id="15" name="円/楕円 14"/>
              <p:cNvSpPr/>
              <p:nvPr/>
            </p:nvSpPr>
            <p:spPr>
              <a:xfrm>
                <a:off x="596125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6033192" y="2619563"/>
                <a:ext cx="300082" cy="369332"/>
              </a:xfrm>
              <a:prstGeom prst="rect">
                <a:avLst/>
              </a:prstGeom>
              <a:noFill/>
            </p:spPr>
            <p:txBody>
              <a:bodyPr wrap="none" rtlCol="0">
                <a:spAutoFit/>
              </a:bodyPr>
              <a:lstStyle/>
              <a:p>
                <a:r>
                  <a:rPr lang="en-US" altLang="ja-JP" dirty="0"/>
                  <a:t>Y</a:t>
                </a:r>
                <a:endParaRPr lang="en-US" altLang="ja-JP" dirty="0" smtClean="0"/>
              </a:p>
            </p:txBody>
          </p:sp>
        </p:grpSp>
        <p:grpSp>
          <p:nvGrpSpPr>
            <p:cNvPr id="7" name="図形グループ 6"/>
            <p:cNvGrpSpPr/>
            <p:nvPr/>
          </p:nvGrpSpPr>
          <p:grpSpPr>
            <a:xfrm>
              <a:off x="2423830" y="2592253"/>
              <a:ext cx="456790" cy="456790"/>
              <a:chOff x="2423830" y="2592253"/>
              <a:chExt cx="456790" cy="456790"/>
            </a:xfrm>
          </p:grpSpPr>
          <p:sp>
            <p:nvSpPr>
              <p:cNvPr id="13" name="円/楕円 12"/>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29" name="テキスト ボックス 28"/>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6" name="図形グループ 5"/>
            <p:cNvGrpSpPr/>
            <p:nvPr/>
          </p:nvGrpSpPr>
          <p:grpSpPr>
            <a:xfrm>
              <a:off x="3439110" y="2592253"/>
              <a:ext cx="456790" cy="456790"/>
              <a:chOff x="3602970" y="2592253"/>
              <a:chExt cx="456790" cy="456790"/>
            </a:xfrm>
          </p:grpSpPr>
          <p:sp>
            <p:nvSpPr>
              <p:cNvPr id="14" name="円/楕円 13"/>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nvGrpSpPr>
            <p:cNvPr id="5" name="図形グループ 4"/>
            <p:cNvGrpSpPr/>
            <p:nvPr/>
          </p:nvGrpSpPr>
          <p:grpSpPr>
            <a:xfrm>
              <a:off x="4454390" y="2592253"/>
              <a:ext cx="456790" cy="456790"/>
              <a:chOff x="4782110" y="2592253"/>
              <a:chExt cx="456790" cy="456790"/>
            </a:xfrm>
          </p:grpSpPr>
          <p:sp>
            <p:nvSpPr>
              <p:cNvPr id="17" name="円/楕円 16"/>
              <p:cNvSpPr/>
              <p:nvPr/>
            </p:nvSpPr>
            <p:spPr>
              <a:xfrm>
                <a:off x="478211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4854052" y="2619563"/>
                <a:ext cx="304478" cy="369332"/>
              </a:xfrm>
              <a:prstGeom prst="rect">
                <a:avLst/>
              </a:prstGeom>
              <a:noFill/>
            </p:spPr>
            <p:txBody>
              <a:bodyPr wrap="none" rtlCol="0">
                <a:spAutoFit/>
              </a:bodyPr>
              <a:lstStyle/>
              <a:p>
                <a:r>
                  <a:rPr lang="en-US" altLang="ja-JP" dirty="0" smtClean="0"/>
                  <a:t>X</a:t>
                </a:r>
              </a:p>
            </p:txBody>
          </p:sp>
        </p:grpSp>
      </p:grpSp>
      <p:sp>
        <p:nvSpPr>
          <p:cNvPr id="9" name="正方形/長方形 8"/>
          <p:cNvSpPr/>
          <p:nvPr/>
        </p:nvSpPr>
        <p:spPr>
          <a:xfrm>
            <a:off x="2241827" y="3918857"/>
            <a:ext cx="5118436" cy="1534103"/>
          </a:xfrm>
          <a:prstGeom prst="rect">
            <a:avLst/>
          </a:prstGeom>
          <a:noFill/>
          <a:ln>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241827" y="2121170"/>
            <a:ext cx="4055655" cy="942165"/>
          </a:xfrm>
          <a:prstGeom prst="rect">
            <a:avLst/>
          </a:prstGeom>
          <a:noFill/>
          <a:ln>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083713" y="3679593"/>
            <a:ext cx="620520" cy="369332"/>
          </a:xfrm>
          <a:prstGeom prst="rect">
            <a:avLst/>
          </a:prstGeom>
          <a:solidFill>
            <a:schemeClr val="bg1"/>
          </a:solidFill>
        </p:spPr>
        <p:txBody>
          <a:bodyPr wrap="none" rtlCol="0">
            <a:spAutoFit/>
          </a:bodyPr>
          <a:lstStyle/>
          <a:p>
            <a:r>
              <a:rPr kumimoji="1" lang="en-US" altLang="ja-JP" dirty="0" smtClean="0"/>
              <a:t>local</a:t>
            </a:r>
            <a:endParaRPr kumimoji="1" lang="ja-JP" altLang="en-US" dirty="0"/>
          </a:p>
        </p:txBody>
      </p:sp>
      <p:sp>
        <p:nvSpPr>
          <p:cNvPr id="38" name="テキスト ボックス 37"/>
          <p:cNvSpPr txBox="1"/>
          <p:nvPr/>
        </p:nvSpPr>
        <p:spPr>
          <a:xfrm>
            <a:off x="2083713" y="1877133"/>
            <a:ext cx="1608546" cy="369332"/>
          </a:xfrm>
          <a:prstGeom prst="rect">
            <a:avLst/>
          </a:prstGeom>
          <a:solidFill>
            <a:schemeClr val="bg1"/>
          </a:solidFill>
        </p:spPr>
        <p:txBody>
          <a:bodyPr wrap="none" rtlCol="0">
            <a:spAutoFit/>
          </a:bodyPr>
          <a:lstStyle/>
          <a:p>
            <a:r>
              <a:rPr kumimoji="1" lang="en-US" altLang="ja-JP" dirty="0" smtClean="0"/>
              <a:t>remote (origin)</a:t>
            </a:r>
            <a:endParaRPr kumimoji="1" lang="ja-JP" altLang="en-US" dirty="0"/>
          </a:p>
        </p:txBody>
      </p:sp>
      <p:grpSp>
        <p:nvGrpSpPr>
          <p:cNvPr id="40" name="図形グループ 39"/>
          <p:cNvGrpSpPr/>
          <p:nvPr/>
        </p:nvGrpSpPr>
        <p:grpSpPr>
          <a:xfrm>
            <a:off x="2518339" y="2363857"/>
            <a:ext cx="3502630" cy="456790"/>
            <a:chOff x="2423830" y="2592253"/>
            <a:chExt cx="3502630" cy="456790"/>
          </a:xfrm>
        </p:grpSpPr>
        <p:cxnSp>
          <p:nvCxnSpPr>
            <p:cNvPr id="44" name="直線コネクタ 43"/>
            <p:cNvCxnSpPr>
              <a:stCxn id="55" idx="6"/>
              <a:endCxn id="53"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a:stCxn id="53" idx="6"/>
              <a:endCxn id="51" idx="2"/>
            </p:cNvCxnSpPr>
            <p:nvPr/>
          </p:nvCxnSpPr>
          <p:spPr>
            <a:xfrm>
              <a:off x="389590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a:stCxn id="51" idx="6"/>
              <a:endCxn id="57" idx="2"/>
            </p:cNvCxnSpPr>
            <p:nvPr/>
          </p:nvCxnSpPr>
          <p:spPr>
            <a:xfrm>
              <a:off x="491118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47" name="図形グループ 46"/>
            <p:cNvGrpSpPr/>
            <p:nvPr/>
          </p:nvGrpSpPr>
          <p:grpSpPr>
            <a:xfrm>
              <a:off x="5469670" y="2592253"/>
              <a:ext cx="456790" cy="456790"/>
              <a:chOff x="5961250" y="2592253"/>
              <a:chExt cx="456790" cy="456790"/>
            </a:xfrm>
          </p:grpSpPr>
          <p:sp>
            <p:nvSpPr>
              <p:cNvPr id="57" name="円/楕円 56"/>
              <p:cNvSpPr/>
              <p:nvPr/>
            </p:nvSpPr>
            <p:spPr>
              <a:xfrm>
                <a:off x="596125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6033192" y="2619563"/>
                <a:ext cx="326682" cy="369332"/>
              </a:xfrm>
              <a:prstGeom prst="rect">
                <a:avLst/>
              </a:prstGeom>
              <a:noFill/>
            </p:spPr>
            <p:txBody>
              <a:bodyPr wrap="none" rtlCol="0">
                <a:spAutoFit/>
              </a:bodyPr>
              <a:lstStyle/>
              <a:p>
                <a:r>
                  <a:rPr lang="en-US" altLang="ja-JP" dirty="0" smtClean="0"/>
                  <a:t>D</a:t>
                </a:r>
              </a:p>
            </p:txBody>
          </p:sp>
        </p:grpSp>
        <p:grpSp>
          <p:nvGrpSpPr>
            <p:cNvPr id="48" name="図形グループ 47"/>
            <p:cNvGrpSpPr/>
            <p:nvPr/>
          </p:nvGrpSpPr>
          <p:grpSpPr>
            <a:xfrm>
              <a:off x="2423830" y="2592253"/>
              <a:ext cx="456790" cy="456790"/>
              <a:chOff x="2423830" y="2592253"/>
              <a:chExt cx="456790" cy="456790"/>
            </a:xfrm>
          </p:grpSpPr>
          <p:sp>
            <p:nvSpPr>
              <p:cNvPr id="55" name="円/楕円 54"/>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56" name="テキスト ボックス 55"/>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49" name="図形グループ 48"/>
            <p:cNvGrpSpPr/>
            <p:nvPr/>
          </p:nvGrpSpPr>
          <p:grpSpPr>
            <a:xfrm>
              <a:off x="3439110" y="2592253"/>
              <a:ext cx="456790" cy="456790"/>
              <a:chOff x="3602970" y="2592253"/>
              <a:chExt cx="456790" cy="456790"/>
            </a:xfrm>
          </p:grpSpPr>
          <p:sp>
            <p:nvSpPr>
              <p:cNvPr id="53" name="円/楕円 52"/>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nvGrpSpPr>
            <p:cNvPr id="50" name="図形グループ 49"/>
            <p:cNvGrpSpPr/>
            <p:nvPr/>
          </p:nvGrpSpPr>
          <p:grpSpPr>
            <a:xfrm>
              <a:off x="4454390" y="2592253"/>
              <a:ext cx="456790" cy="456790"/>
              <a:chOff x="4782110" y="2592253"/>
              <a:chExt cx="456790" cy="456790"/>
            </a:xfrm>
          </p:grpSpPr>
          <p:sp>
            <p:nvSpPr>
              <p:cNvPr id="51" name="円/楕円 50"/>
              <p:cNvSpPr/>
              <p:nvPr/>
            </p:nvSpPr>
            <p:spPr>
              <a:xfrm>
                <a:off x="478211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4854052" y="2619563"/>
                <a:ext cx="312906" cy="369332"/>
              </a:xfrm>
              <a:prstGeom prst="rect">
                <a:avLst/>
              </a:prstGeom>
              <a:noFill/>
            </p:spPr>
            <p:txBody>
              <a:bodyPr wrap="none" rtlCol="0">
                <a:spAutoFit/>
              </a:bodyPr>
              <a:lstStyle/>
              <a:p>
                <a:r>
                  <a:rPr lang="en-US" altLang="ja-JP" dirty="0"/>
                  <a:t>C</a:t>
                </a:r>
                <a:endParaRPr lang="en-US" altLang="ja-JP" dirty="0" smtClean="0"/>
              </a:p>
            </p:txBody>
          </p:sp>
        </p:grpSp>
      </p:grpSp>
      <p:cxnSp>
        <p:nvCxnSpPr>
          <p:cNvPr id="59" name="直線コネクタ 58"/>
          <p:cNvCxnSpPr>
            <a:stCxn id="62" idx="6"/>
            <a:endCxn id="60" idx="2"/>
          </p:cNvCxnSpPr>
          <p:nvPr/>
        </p:nvCxnSpPr>
        <p:spPr>
          <a:xfrm>
            <a:off x="5005689" y="4291140"/>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60" name="円/楕円 59"/>
          <p:cNvSpPr/>
          <p:nvPr/>
        </p:nvSpPr>
        <p:spPr>
          <a:xfrm>
            <a:off x="5564179" y="4062745"/>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5636121" y="4090055"/>
            <a:ext cx="326682" cy="369332"/>
          </a:xfrm>
          <a:prstGeom prst="rect">
            <a:avLst/>
          </a:prstGeom>
          <a:noFill/>
        </p:spPr>
        <p:txBody>
          <a:bodyPr wrap="none" rtlCol="0">
            <a:spAutoFit/>
          </a:bodyPr>
          <a:lstStyle/>
          <a:p>
            <a:r>
              <a:rPr lang="en-US" altLang="ja-JP" dirty="0" smtClean="0"/>
              <a:t>D</a:t>
            </a:r>
          </a:p>
        </p:txBody>
      </p:sp>
      <p:sp>
        <p:nvSpPr>
          <p:cNvPr id="62" name="円/楕円 61"/>
          <p:cNvSpPr/>
          <p:nvPr/>
        </p:nvSpPr>
        <p:spPr>
          <a:xfrm>
            <a:off x="4548899" y="4062745"/>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4620841" y="4090055"/>
            <a:ext cx="312906" cy="369332"/>
          </a:xfrm>
          <a:prstGeom prst="rect">
            <a:avLst/>
          </a:prstGeom>
          <a:noFill/>
        </p:spPr>
        <p:txBody>
          <a:bodyPr wrap="none" rtlCol="0">
            <a:spAutoFit/>
          </a:bodyPr>
          <a:lstStyle/>
          <a:p>
            <a:r>
              <a:rPr lang="en-US" altLang="ja-JP" dirty="0"/>
              <a:t>C</a:t>
            </a:r>
            <a:endParaRPr lang="en-US" altLang="ja-JP" dirty="0" smtClean="0"/>
          </a:p>
        </p:txBody>
      </p:sp>
      <p:cxnSp>
        <p:nvCxnSpPr>
          <p:cNvPr id="64" name="直線コネクタ 63"/>
          <p:cNvCxnSpPr>
            <a:stCxn id="14" idx="7"/>
            <a:endCxn id="62" idx="2"/>
          </p:cNvCxnSpPr>
          <p:nvPr/>
        </p:nvCxnSpPr>
        <p:spPr>
          <a:xfrm flipV="1">
            <a:off x="3923514" y="4291140"/>
            <a:ext cx="625385" cy="570202"/>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68" name="正方形/長方形 67"/>
          <p:cNvSpPr/>
          <p:nvPr/>
        </p:nvSpPr>
        <p:spPr>
          <a:xfrm>
            <a:off x="5260522" y="1597583"/>
            <a:ext cx="1095375" cy="30402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master</a:t>
            </a:r>
            <a:endParaRPr kumimoji="1" lang="ja-JP" altLang="en-US" sz="2000" dirty="0">
              <a:solidFill>
                <a:srgbClr val="000000"/>
              </a:solidFill>
            </a:endParaRPr>
          </a:p>
        </p:txBody>
      </p:sp>
      <p:cxnSp>
        <p:nvCxnSpPr>
          <p:cNvPr id="69" name="直線矢印コネクタ 68"/>
          <p:cNvCxnSpPr>
            <a:stCxn id="68" idx="2"/>
            <a:endCxn id="58" idx="0"/>
          </p:cNvCxnSpPr>
          <p:nvPr/>
        </p:nvCxnSpPr>
        <p:spPr>
          <a:xfrm flipH="1">
            <a:off x="5799462" y="1901603"/>
            <a:ext cx="8748" cy="48956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正方形/長方形 69"/>
          <p:cNvSpPr/>
          <p:nvPr/>
        </p:nvSpPr>
        <p:spPr>
          <a:xfrm>
            <a:off x="5246867" y="5627877"/>
            <a:ext cx="1095375" cy="30402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master</a:t>
            </a:r>
            <a:endParaRPr kumimoji="1" lang="ja-JP" altLang="en-US" sz="2000" dirty="0">
              <a:solidFill>
                <a:srgbClr val="000000"/>
              </a:solidFill>
            </a:endParaRPr>
          </a:p>
        </p:txBody>
      </p:sp>
      <p:cxnSp>
        <p:nvCxnSpPr>
          <p:cNvPr id="71" name="直線矢印コネクタ 70"/>
          <p:cNvCxnSpPr>
            <a:stCxn id="70" idx="0"/>
            <a:endCxn id="15" idx="4"/>
          </p:cNvCxnSpPr>
          <p:nvPr/>
        </p:nvCxnSpPr>
        <p:spPr>
          <a:xfrm flipH="1" flipV="1">
            <a:off x="5792574" y="5251237"/>
            <a:ext cx="1981" cy="37664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2" name="正方形/長方形 71"/>
          <p:cNvSpPr/>
          <p:nvPr/>
        </p:nvSpPr>
        <p:spPr>
          <a:xfrm>
            <a:off x="4948690" y="3375573"/>
            <a:ext cx="1701543" cy="30402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origin/master</a:t>
            </a:r>
            <a:endParaRPr kumimoji="1" lang="ja-JP" altLang="en-US" sz="2000" dirty="0">
              <a:solidFill>
                <a:srgbClr val="000000"/>
              </a:solidFill>
            </a:endParaRPr>
          </a:p>
        </p:txBody>
      </p:sp>
      <p:cxnSp>
        <p:nvCxnSpPr>
          <p:cNvPr id="73" name="直線矢印コネクタ 72"/>
          <p:cNvCxnSpPr>
            <a:stCxn id="72" idx="2"/>
            <a:endCxn id="60" idx="0"/>
          </p:cNvCxnSpPr>
          <p:nvPr/>
        </p:nvCxnSpPr>
        <p:spPr>
          <a:xfrm flipH="1">
            <a:off x="5792574" y="3679593"/>
            <a:ext cx="6888" cy="38315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4" name="円/楕円 73"/>
          <p:cNvSpPr/>
          <p:nvPr/>
        </p:nvSpPr>
        <p:spPr>
          <a:xfrm>
            <a:off x="6575374" y="4794447"/>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5" name="テキスト ボックス 74"/>
          <p:cNvSpPr txBox="1"/>
          <p:nvPr/>
        </p:nvSpPr>
        <p:spPr>
          <a:xfrm>
            <a:off x="6647316" y="4821757"/>
            <a:ext cx="292756" cy="369332"/>
          </a:xfrm>
          <a:prstGeom prst="rect">
            <a:avLst/>
          </a:prstGeom>
          <a:noFill/>
        </p:spPr>
        <p:txBody>
          <a:bodyPr wrap="none" rtlCol="0">
            <a:spAutoFit/>
          </a:bodyPr>
          <a:lstStyle/>
          <a:p>
            <a:r>
              <a:rPr lang="en-US" altLang="ja-JP" dirty="0" smtClean="0"/>
              <a:t>Z</a:t>
            </a:r>
          </a:p>
        </p:txBody>
      </p:sp>
      <p:cxnSp>
        <p:nvCxnSpPr>
          <p:cNvPr id="79" name="直線コネクタ 78"/>
          <p:cNvCxnSpPr>
            <a:stCxn id="60" idx="6"/>
            <a:endCxn id="74" idx="1"/>
          </p:cNvCxnSpPr>
          <p:nvPr/>
        </p:nvCxnSpPr>
        <p:spPr>
          <a:xfrm>
            <a:off x="6020969" y="4291140"/>
            <a:ext cx="621300" cy="570202"/>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80" name="直線コネクタ 79"/>
          <p:cNvCxnSpPr>
            <a:stCxn id="15" idx="6"/>
            <a:endCxn id="74" idx="2"/>
          </p:cNvCxnSpPr>
          <p:nvPr/>
        </p:nvCxnSpPr>
        <p:spPr>
          <a:xfrm>
            <a:off x="6020969" y="5022842"/>
            <a:ext cx="554405"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11" name="L 字 10"/>
          <p:cNvSpPr/>
          <p:nvPr/>
        </p:nvSpPr>
        <p:spPr>
          <a:xfrm rot="10800000">
            <a:off x="4401901" y="2246463"/>
            <a:ext cx="2884553" cy="3106121"/>
          </a:xfrm>
          <a:prstGeom prst="corner">
            <a:avLst>
              <a:gd name="adj1" fmla="val 82662"/>
              <a:gd name="adj2" fmla="val 33432"/>
            </a:avLst>
          </a:prstGeom>
          <a:noFill/>
          <a:ln>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p>
        </p:txBody>
      </p:sp>
      <p:sp>
        <p:nvSpPr>
          <p:cNvPr id="66" name="テキスト ボックス 65"/>
          <p:cNvSpPr txBox="1"/>
          <p:nvPr/>
        </p:nvSpPr>
        <p:spPr>
          <a:xfrm>
            <a:off x="6433696" y="2832502"/>
            <a:ext cx="1705515" cy="461665"/>
          </a:xfrm>
          <a:prstGeom prst="rect">
            <a:avLst/>
          </a:prstGeom>
          <a:solidFill>
            <a:schemeClr val="bg1"/>
          </a:solidFill>
        </p:spPr>
        <p:txBody>
          <a:bodyPr wrap="none" rtlCol="0">
            <a:spAutoFit/>
          </a:bodyPr>
          <a:lstStyle/>
          <a:p>
            <a:r>
              <a:rPr kumimoji="1" lang="ja-JP" altLang="en-US" sz="2400" dirty="0" smtClean="0">
                <a:solidFill>
                  <a:srgbClr val="000000"/>
                </a:solidFill>
              </a:rPr>
              <a:t>全部一気に</a:t>
            </a:r>
            <a:endParaRPr kumimoji="1" lang="ja-JP" altLang="en-US" sz="2400" dirty="0">
              <a:solidFill>
                <a:srgbClr val="000000"/>
              </a:solidFill>
            </a:endParaRPr>
          </a:p>
        </p:txBody>
      </p:sp>
      <p:sp>
        <p:nvSpPr>
          <p:cNvPr id="65"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28</a:t>
            </a:fld>
            <a:endParaRPr lang="en-US" altLang="ja-JP"/>
          </a:p>
        </p:txBody>
      </p:sp>
    </p:spTree>
    <p:extLst>
      <p:ext uri="{BB962C8B-B14F-4D97-AF65-F5344CB8AC3E}">
        <p14:creationId xmlns:p14="http://schemas.microsoft.com/office/powerpoint/2010/main" val="2619093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812789" cy="830997"/>
          </a:xfrm>
          <a:prstGeom prst="rect">
            <a:avLst/>
          </a:prstGeom>
          <a:noFill/>
        </p:spPr>
        <p:txBody>
          <a:bodyPr wrap="none" rtlCol="0">
            <a:spAutoFit/>
          </a:bodyPr>
          <a:lstStyle/>
          <a:p>
            <a:r>
              <a:rPr kumimoji="1" lang="ja-JP" altLang="en-US" sz="4800" dirty="0" smtClean="0"/>
              <a:t>コマンド集</a:t>
            </a:r>
            <a:endParaRPr kumimoji="1" lang="ja-JP" altLang="en-US" sz="4800" dirty="0"/>
          </a:p>
        </p:txBody>
      </p:sp>
      <p:sp>
        <p:nvSpPr>
          <p:cNvPr id="12" name="テキスト ボックス 11"/>
          <p:cNvSpPr txBox="1"/>
          <p:nvPr/>
        </p:nvSpPr>
        <p:spPr>
          <a:xfrm>
            <a:off x="799605" y="1266180"/>
            <a:ext cx="7856087" cy="461665"/>
          </a:xfrm>
          <a:prstGeom prst="rect">
            <a:avLst/>
          </a:prstGeom>
          <a:noFill/>
        </p:spPr>
        <p:txBody>
          <a:bodyPr wrap="none" rtlCol="0">
            <a:spAutoFit/>
          </a:bodyPr>
          <a:lstStyle/>
          <a:p>
            <a:r>
              <a:rPr lang="en-US" altLang="ja-JP" sz="2400" dirty="0" smtClean="0">
                <a:solidFill>
                  <a:srgbClr val="000000"/>
                </a:solidFill>
              </a:rPr>
              <a:t>$ </a:t>
            </a:r>
            <a:r>
              <a:rPr lang="en-US" altLang="ja-JP" sz="2400" dirty="0" err="1" smtClean="0">
                <a:solidFill>
                  <a:srgbClr val="000000"/>
                </a:solidFill>
              </a:rPr>
              <a:t>git</a:t>
            </a:r>
            <a:r>
              <a:rPr lang="en-US" altLang="ja-JP" sz="2400" dirty="0" smtClean="0">
                <a:solidFill>
                  <a:srgbClr val="000000"/>
                </a:solidFill>
              </a:rPr>
              <a:t> clone git@github.com:geekgirls/sample </a:t>
            </a:r>
            <a:r>
              <a:rPr lang="en-US" altLang="ja-JP" sz="2400" dirty="0" err="1" smtClean="0">
                <a:solidFill>
                  <a:srgbClr val="000000"/>
                </a:solidFill>
              </a:rPr>
              <a:t>local_repository</a:t>
            </a:r>
            <a:r>
              <a:rPr lang="en-US" altLang="ja-JP" sz="2400" dirty="0" smtClean="0">
                <a:solidFill>
                  <a:srgbClr val="000000"/>
                </a:solidFill>
              </a:rPr>
              <a:t> </a:t>
            </a:r>
            <a:endParaRPr kumimoji="1" lang="ja-JP" altLang="en-US" sz="2400" dirty="0">
              <a:solidFill>
                <a:srgbClr val="000000"/>
              </a:solidFill>
            </a:endParaRPr>
          </a:p>
        </p:txBody>
      </p:sp>
      <p:sp>
        <p:nvSpPr>
          <p:cNvPr id="14" name="テキスト ボックス 13"/>
          <p:cNvSpPr txBox="1"/>
          <p:nvPr/>
        </p:nvSpPr>
        <p:spPr>
          <a:xfrm>
            <a:off x="799604" y="3048860"/>
            <a:ext cx="3894987" cy="461665"/>
          </a:xfrm>
          <a:prstGeom prst="rect">
            <a:avLst/>
          </a:prstGeom>
          <a:noFill/>
        </p:spPr>
        <p:txBody>
          <a:bodyPr wrap="square" rtlCol="0">
            <a:spAutoFit/>
          </a:bodyPr>
          <a:lstStyle/>
          <a:p>
            <a:r>
              <a:rPr kumimoji="1" lang="en-US" altLang="ja-JP" sz="2400" dirty="0" smtClean="0">
                <a:solidFill>
                  <a:srgbClr val="000000"/>
                </a:solidFill>
              </a:rPr>
              <a:t>$ </a:t>
            </a:r>
            <a:r>
              <a:rPr kumimoji="1" lang="en-US" altLang="ja-JP" sz="2400" dirty="0" err="1" smtClean="0">
                <a:solidFill>
                  <a:srgbClr val="000000"/>
                </a:solidFill>
              </a:rPr>
              <a:t>git</a:t>
            </a:r>
            <a:r>
              <a:rPr kumimoji="1" lang="en-US" altLang="ja-JP" sz="2400" dirty="0" smtClean="0">
                <a:solidFill>
                  <a:srgbClr val="000000"/>
                </a:solidFill>
              </a:rPr>
              <a:t> pull </a:t>
            </a:r>
            <a:r>
              <a:rPr kumimoji="1" lang="en-US" altLang="ja-JP" sz="2400" dirty="0" err="1" smtClean="0">
                <a:solidFill>
                  <a:srgbClr val="000000"/>
                </a:solidFill>
              </a:rPr>
              <a:t>remote_repo</a:t>
            </a:r>
            <a:r>
              <a:rPr lang="en-US" altLang="ja-JP" sz="2400" dirty="0" err="1" smtClean="0">
                <a:solidFill>
                  <a:srgbClr val="000000"/>
                </a:solidFill>
              </a:rPr>
              <a:t>_name</a:t>
            </a:r>
            <a:r>
              <a:rPr kumimoji="1" lang="en-US" altLang="ja-JP" sz="2400" dirty="0" smtClean="0">
                <a:solidFill>
                  <a:srgbClr val="000000"/>
                </a:solidFill>
              </a:rPr>
              <a:t> </a:t>
            </a:r>
            <a:endParaRPr kumimoji="1" lang="ja-JP" altLang="en-US" sz="2400" dirty="0">
              <a:solidFill>
                <a:srgbClr val="000000"/>
              </a:solidFill>
            </a:endParaRPr>
          </a:p>
        </p:txBody>
      </p:sp>
      <p:sp>
        <p:nvSpPr>
          <p:cNvPr id="21" name="テキスト ボックス 20"/>
          <p:cNvSpPr txBox="1"/>
          <p:nvPr/>
        </p:nvSpPr>
        <p:spPr>
          <a:xfrm>
            <a:off x="799605" y="2157520"/>
            <a:ext cx="4033977" cy="461665"/>
          </a:xfrm>
          <a:prstGeom prst="rect">
            <a:avLst/>
          </a:prstGeom>
          <a:noFill/>
        </p:spPr>
        <p:txBody>
          <a:bodyPr wrap="none" rtlCol="0">
            <a:spAutoFit/>
          </a:bodyPr>
          <a:lstStyle/>
          <a:p>
            <a:r>
              <a:rPr kumimoji="1" lang="en-US" altLang="ja-JP" sz="2400" dirty="0" smtClean="0"/>
              <a:t>$ </a:t>
            </a:r>
            <a:r>
              <a:rPr kumimoji="1" lang="en-US" altLang="ja-JP" sz="2400" dirty="0" err="1" smtClean="0"/>
              <a:t>git</a:t>
            </a:r>
            <a:r>
              <a:rPr kumimoji="1" lang="en-US" altLang="ja-JP" sz="2400" dirty="0" smtClean="0"/>
              <a:t> fetch </a:t>
            </a:r>
            <a:r>
              <a:rPr kumimoji="1" lang="en-US" altLang="ja-JP" sz="2400" dirty="0" err="1" smtClean="0"/>
              <a:t>remote_repo_name</a:t>
            </a:r>
            <a:endParaRPr kumimoji="1" lang="ja-JP" altLang="en-US" sz="2400" dirty="0"/>
          </a:p>
        </p:txBody>
      </p:sp>
      <p:sp>
        <p:nvSpPr>
          <p:cNvPr id="15" name="テキスト ボックス 14"/>
          <p:cNvSpPr txBox="1"/>
          <p:nvPr/>
        </p:nvSpPr>
        <p:spPr>
          <a:xfrm>
            <a:off x="799605" y="3940200"/>
            <a:ext cx="6876552" cy="461665"/>
          </a:xfrm>
          <a:prstGeom prst="rect">
            <a:avLst/>
          </a:prstGeom>
          <a:noFill/>
        </p:spPr>
        <p:txBody>
          <a:bodyPr wrap="none" rtlCol="0">
            <a:spAutoFit/>
          </a:bodyPr>
          <a:lstStyle/>
          <a:p>
            <a:r>
              <a:rPr kumimoji="1" lang="en-US" altLang="ja-JP" sz="2400" dirty="0" smtClean="0">
                <a:solidFill>
                  <a:srgbClr val="000000"/>
                </a:solidFill>
              </a:rPr>
              <a:t>$ </a:t>
            </a:r>
            <a:r>
              <a:rPr kumimoji="1" lang="en-US" altLang="ja-JP" sz="2400" dirty="0" err="1" smtClean="0">
                <a:solidFill>
                  <a:srgbClr val="000000"/>
                </a:solidFill>
              </a:rPr>
              <a:t>git</a:t>
            </a:r>
            <a:r>
              <a:rPr kumimoji="1" lang="en-US" altLang="ja-JP" sz="2400" dirty="0" smtClean="0">
                <a:solidFill>
                  <a:srgbClr val="000000"/>
                </a:solidFill>
              </a:rPr>
              <a:t> push </a:t>
            </a:r>
            <a:r>
              <a:rPr kumimoji="1" lang="en-US" altLang="ja-JP" sz="2400" dirty="0" err="1" smtClean="0">
                <a:solidFill>
                  <a:srgbClr val="000000"/>
                </a:solidFill>
              </a:rPr>
              <a:t>remote_repo_name</a:t>
            </a:r>
            <a:r>
              <a:rPr kumimoji="1" lang="en-US" altLang="ja-JP" sz="2400" dirty="0" smtClean="0">
                <a:solidFill>
                  <a:srgbClr val="000000"/>
                </a:solidFill>
              </a:rPr>
              <a:t> </a:t>
            </a:r>
            <a:r>
              <a:rPr kumimoji="1" lang="en-US" altLang="ja-JP" sz="2400" dirty="0" err="1" smtClean="0">
                <a:solidFill>
                  <a:srgbClr val="000000"/>
                </a:solidFill>
              </a:rPr>
              <a:t>remote_branch_name</a:t>
            </a:r>
            <a:endParaRPr kumimoji="1" lang="en-US" altLang="ja-JP" sz="2400" dirty="0" smtClean="0">
              <a:solidFill>
                <a:srgbClr val="000000"/>
              </a:solidFill>
            </a:endParaRPr>
          </a:p>
        </p:txBody>
      </p:sp>
      <p:sp>
        <p:nvSpPr>
          <p:cNvPr id="7"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29</a:t>
            </a:fld>
            <a:endParaRPr lang="en-US" altLang="ja-JP"/>
          </a:p>
        </p:txBody>
      </p:sp>
    </p:spTree>
    <p:extLst>
      <p:ext uri="{BB962C8B-B14F-4D97-AF65-F5344CB8AC3E}">
        <p14:creationId xmlns:p14="http://schemas.microsoft.com/office/powerpoint/2010/main" val="20285463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13855" y="732696"/>
            <a:ext cx="7436651" cy="830997"/>
          </a:xfrm>
          <a:prstGeom prst="rect">
            <a:avLst/>
          </a:prstGeom>
          <a:noFill/>
        </p:spPr>
        <p:txBody>
          <a:bodyPr wrap="none" rtlCol="0">
            <a:spAutoFit/>
          </a:bodyPr>
          <a:lstStyle/>
          <a:p>
            <a:r>
              <a:rPr lang="ja-JP" altLang="en-US" sz="4800" dirty="0" smtClean="0"/>
              <a:t>バージョン管理システムとは</a:t>
            </a:r>
            <a:endParaRPr kumimoji="1" lang="ja-JP" altLang="en-US" sz="4800" dirty="0"/>
          </a:p>
        </p:txBody>
      </p:sp>
      <p:sp>
        <p:nvSpPr>
          <p:cNvPr id="6" name="テキスト ボックス 5"/>
          <p:cNvSpPr txBox="1"/>
          <p:nvPr/>
        </p:nvSpPr>
        <p:spPr>
          <a:xfrm>
            <a:off x="513855" y="2117937"/>
            <a:ext cx="5457744" cy="461665"/>
          </a:xfrm>
          <a:prstGeom prst="rect">
            <a:avLst/>
          </a:prstGeom>
          <a:noFill/>
        </p:spPr>
        <p:txBody>
          <a:bodyPr wrap="none" rtlCol="0">
            <a:spAutoFit/>
          </a:bodyPr>
          <a:lstStyle/>
          <a:p>
            <a:r>
              <a:rPr lang="ja-JP" altLang="en-US" sz="2400" dirty="0" smtClean="0"/>
              <a:t>データのある地点をバージョンとして管理</a:t>
            </a:r>
            <a:endParaRPr kumimoji="1" lang="ja-JP" altLang="en-US" sz="2400" dirty="0"/>
          </a:p>
        </p:txBody>
      </p:sp>
      <p:sp>
        <p:nvSpPr>
          <p:cNvPr id="5" name="テキスト ボックス 4"/>
          <p:cNvSpPr txBox="1"/>
          <p:nvPr/>
        </p:nvSpPr>
        <p:spPr>
          <a:xfrm>
            <a:off x="513855" y="2793262"/>
            <a:ext cx="4926349" cy="461665"/>
          </a:xfrm>
          <a:prstGeom prst="rect">
            <a:avLst/>
          </a:prstGeom>
          <a:noFill/>
        </p:spPr>
        <p:txBody>
          <a:bodyPr wrap="none" rtlCol="0">
            <a:spAutoFit/>
          </a:bodyPr>
          <a:lstStyle/>
          <a:p>
            <a:r>
              <a:rPr kumimoji="1" lang="ja-JP" altLang="en-US" sz="2400" dirty="0" smtClean="0">
                <a:solidFill>
                  <a:srgbClr val="FF0000"/>
                </a:solidFill>
              </a:rPr>
              <a:t>セーブポイントをたくさん作る</a:t>
            </a:r>
            <a:r>
              <a:rPr kumimoji="1" lang="ja-JP" altLang="en-US" sz="2400" dirty="0" smtClean="0"/>
              <a:t>イメージ</a:t>
            </a:r>
            <a:endParaRPr kumimoji="1" lang="ja-JP" altLang="en-US" sz="2400" dirty="0"/>
          </a:p>
        </p:txBody>
      </p:sp>
      <p:sp>
        <p:nvSpPr>
          <p:cNvPr id="7" name="テキスト ボックス 6"/>
          <p:cNvSpPr txBox="1"/>
          <p:nvPr/>
        </p:nvSpPr>
        <p:spPr>
          <a:xfrm>
            <a:off x="513855" y="3468587"/>
            <a:ext cx="8151991" cy="461665"/>
          </a:xfrm>
          <a:prstGeom prst="rect">
            <a:avLst/>
          </a:prstGeom>
          <a:noFill/>
        </p:spPr>
        <p:txBody>
          <a:bodyPr wrap="none" rtlCol="0">
            <a:spAutoFit/>
          </a:bodyPr>
          <a:lstStyle/>
          <a:p>
            <a:r>
              <a:rPr kumimoji="1" lang="ja-JP" altLang="en-US" sz="2400" dirty="0" smtClean="0"/>
              <a:t>セーブポイントがたくさんあることでいつでもその地点に戻れる</a:t>
            </a:r>
            <a:endParaRPr kumimoji="1" lang="ja-JP" altLang="en-US" sz="2400" dirty="0"/>
          </a:p>
        </p:txBody>
      </p:sp>
      <p:sp>
        <p:nvSpPr>
          <p:cNvPr id="8"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3</a:t>
            </a:fld>
            <a:endParaRPr lang="en-US" altLang="ja-JP"/>
          </a:p>
        </p:txBody>
      </p:sp>
    </p:spTree>
    <p:extLst>
      <p:ext uri="{BB962C8B-B14F-4D97-AF65-F5344CB8AC3E}">
        <p14:creationId xmlns:p14="http://schemas.microsoft.com/office/powerpoint/2010/main" val="33600667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677291" y="3024477"/>
            <a:ext cx="3789419" cy="707886"/>
          </a:xfrm>
          <a:prstGeom prst="rect">
            <a:avLst/>
          </a:prstGeom>
          <a:noFill/>
        </p:spPr>
        <p:txBody>
          <a:bodyPr wrap="none" rtlCol="0">
            <a:spAutoFit/>
          </a:bodyPr>
          <a:lstStyle/>
          <a:p>
            <a:r>
              <a:rPr kumimoji="1" lang="ja-JP" altLang="en-US" sz="4000" dirty="0" smtClean="0"/>
              <a:t>ちょっとだけ応用</a:t>
            </a:r>
            <a:endParaRPr kumimoji="1" lang="ja-JP" altLang="en-US" sz="4000" dirty="0"/>
          </a:p>
        </p:txBody>
      </p:sp>
    </p:spTree>
    <p:extLst>
      <p:ext uri="{BB962C8B-B14F-4D97-AF65-F5344CB8AC3E}">
        <p14:creationId xmlns:p14="http://schemas.microsoft.com/office/powerpoint/2010/main" val="35134948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988866" cy="830997"/>
          </a:xfrm>
          <a:prstGeom prst="rect">
            <a:avLst/>
          </a:prstGeom>
          <a:noFill/>
        </p:spPr>
        <p:txBody>
          <a:bodyPr wrap="none" rtlCol="0">
            <a:spAutoFit/>
          </a:bodyPr>
          <a:lstStyle/>
          <a:p>
            <a:r>
              <a:rPr kumimoji="1" lang="ja-JP" altLang="en-US" sz="4800" dirty="0" smtClean="0"/>
              <a:t>過去の地点に戻る</a:t>
            </a:r>
            <a:endParaRPr kumimoji="1" lang="ja-JP" altLang="en-US" sz="4800" dirty="0"/>
          </a:p>
        </p:txBody>
      </p:sp>
      <p:sp>
        <p:nvSpPr>
          <p:cNvPr id="12" name="テキスト ボックス 11"/>
          <p:cNvSpPr txBox="1"/>
          <p:nvPr/>
        </p:nvSpPr>
        <p:spPr>
          <a:xfrm>
            <a:off x="799605" y="1266180"/>
            <a:ext cx="2616672" cy="461665"/>
          </a:xfrm>
          <a:prstGeom prst="rect">
            <a:avLst/>
          </a:prstGeom>
          <a:noFill/>
        </p:spPr>
        <p:txBody>
          <a:bodyPr wrap="none" rtlCol="0">
            <a:spAutoFit/>
          </a:bodyPr>
          <a:lstStyle/>
          <a:p>
            <a:r>
              <a:rPr kumimoji="1" lang="en-US" altLang="ja-JP" sz="2400" dirty="0" smtClean="0">
                <a:solidFill>
                  <a:srgbClr val="FF0000"/>
                </a:solidFill>
              </a:rPr>
              <a:t>reset</a:t>
            </a:r>
            <a:r>
              <a:rPr kumimoji="1" lang="ja-JP" altLang="en-US" sz="2400" dirty="0" smtClean="0">
                <a:solidFill>
                  <a:srgbClr val="FF0000"/>
                </a:solidFill>
              </a:rPr>
              <a:t>コマンド</a:t>
            </a:r>
            <a:r>
              <a:rPr kumimoji="1" lang="ja-JP" altLang="en-US" sz="2400" dirty="0" smtClean="0">
                <a:solidFill>
                  <a:srgbClr val="000000"/>
                </a:solidFill>
              </a:rPr>
              <a:t>を使う</a:t>
            </a:r>
            <a:endParaRPr kumimoji="1" lang="ja-JP" altLang="en-US" sz="2400" dirty="0">
              <a:solidFill>
                <a:srgbClr val="000000"/>
              </a:solidFill>
            </a:endParaRPr>
          </a:p>
        </p:txBody>
      </p:sp>
      <p:sp>
        <p:nvSpPr>
          <p:cNvPr id="14" name="テキスト ボックス 13"/>
          <p:cNvSpPr txBox="1"/>
          <p:nvPr/>
        </p:nvSpPr>
        <p:spPr>
          <a:xfrm>
            <a:off x="799604" y="2645280"/>
            <a:ext cx="7022426" cy="461665"/>
          </a:xfrm>
          <a:prstGeom prst="rect">
            <a:avLst/>
          </a:prstGeom>
          <a:noFill/>
        </p:spPr>
        <p:txBody>
          <a:bodyPr wrap="square" rtlCol="0">
            <a:spAutoFit/>
          </a:bodyPr>
          <a:lstStyle/>
          <a:p>
            <a:r>
              <a:rPr kumimoji="1" lang="ja-JP" altLang="en-US" sz="2400" dirty="0" smtClean="0">
                <a:solidFill>
                  <a:srgbClr val="000000"/>
                </a:solidFill>
              </a:rPr>
              <a:t>オプションによってどこまでリセットされるかが変わる</a:t>
            </a:r>
            <a:endParaRPr kumimoji="1" lang="ja-JP" altLang="en-US" sz="2400" dirty="0">
              <a:solidFill>
                <a:srgbClr val="000000"/>
              </a:solidFill>
            </a:endParaRPr>
          </a:p>
        </p:txBody>
      </p:sp>
      <p:sp>
        <p:nvSpPr>
          <p:cNvPr id="21" name="テキスト ボックス 20"/>
          <p:cNvSpPr txBox="1"/>
          <p:nvPr/>
        </p:nvSpPr>
        <p:spPr>
          <a:xfrm>
            <a:off x="799605" y="1872640"/>
            <a:ext cx="3890909" cy="461665"/>
          </a:xfrm>
          <a:prstGeom prst="rect">
            <a:avLst/>
          </a:prstGeom>
          <a:noFill/>
        </p:spPr>
        <p:txBody>
          <a:bodyPr wrap="none" rtlCol="0">
            <a:spAutoFit/>
          </a:bodyPr>
          <a:lstStyle/>
          <a:p>
            <a:r>
              <a:rPr lang="en-US" altLang="ja-JP" sz="2400" dirty="0" smtClean="0"/>
              <a:t>$ </a:t>
            </a:r>
            <a:r>
              <a:rPr lang="en-US" altLang="ja-JP" sz="2400" dirty="0" err="1" smtClean="0"/>
              <a:t>git</a:t>
            </a:r>
            <a:r>
              <a:rPr lang="en-US" altLang="ja-JP" sz="2400" dirty="0" smtClean="0"/>
              <a:t> reset --option </a:t>
            </a:r>
            <a:r>
              <a:rPr lang="en-US" altLang="ja-JP" sz="2400" dirty="0" err="1" smtClean="0"/>
              <a:t>commit_id</a:t>
            </a:r>
            <a:endParaRPr kumimoji="1" lang="ja-JP" altLang="en-US" sz="2400" dirty="0"/>
          </a:p>
        </p:txBody>
      </p:sp>
      <p:sp>
        <p:nvSpPr>
          <p:cNvPr id="15" name="テキスト ボックス 14"/>
          <p:cNvSpPr txBox="1"/>
          <p:nvPr/>
        </p:nvSpPr>
        <p:spPr>
          <a:xfrm>
            <a:off x="799605" y="3204248"/>
            <a:ext cx="1137751" cy="1200328"/>
          </a:xfrm>
          <a:prstGeom prst="rect">
            <a:avLst/>
          </a:prstGeom>
          <a:noFill/>
        </p:spPr>
        <p:txBody>
          <a:bodyPr wrap="none" rtlCol="0">
            <a:spAutoFit/>
          </a:bodyPr>
          <a:lstStyle/>
          <a:p>
            <a:r>
              <a:rPr kumimoji="1" lang="en-US" altLang="ja-JP" sz="2400" dirty="0" smtClean="0">
                <a:solidFill>
                  <a:srgbClr val="000000"/>
                </a:solidFill>
              </a:rPr>
              <a:t>--soft</a:t>
            </a:r>
          </a:p>
          <a:p>
            <a:r>
              <a:rPr lang="en-US" altLang="ja-JP" sz="2400" dirty="0" smtClean="0">
                <a:solidFill>
                  <a:srgbClr val="000000"/>
                </a:solidFill>
              </a:rPr>
              <a:t>--mixed</a:t>
            </a:r>
          </a:p>
          <a:p>
            <a:r>
              <a:rPr kumimoji="1" lang="en-US" altLang="ja-JP" sz="2400" dirty="0" smtClean="0">
                <a:solidFill>
                  <a:srgbClr val="000000"/>
                </a:solidFill>
              </a:rPr>
              <a:t>--hard</a:t>
            </a:r>
          </a:p>
        </p:txBody>
      </p:sp>
      <p:sp>
        <p:nvSpPr>
          <p:cNvPr id="7"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31</a:t>
            </a:fld>
            <a:endParaRPr lang="en-US" altLang="ja-JP"/>
          </a:p>
        </p:txBody>
      </p:sp>
    </p:spTree>
    <p:extLst>
      <p:ext uri="{BB962C8B-B14F-4D97-AF65-F5344CB8AC3E}">
        <p14:creationId xmlns:p14="http://schemas.microsoft.com/office/powerpoint/2010/main" val="337017313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988866" cy="830997"/>
          </a:xfrm>
          <a:prstGeom prst="rect">
            <a:avLst/>
          </a:prstGeom>
          <a:noFill/>
        </p:spPr>
        <p:txBody>
          <a:bodyPr wrap="none" rtlCol="0">
            <a:spAutoFit/>
          </a:bodyPr>
          <a:lstStyle/>
          <a:p>
            <a:r>
              <a:rPr kumimoji="1" lang="ja-JP" altLang="en-US" sz="4800" dirty="0" smtClean="0"/>
              <a:t>過去の地点に戻る</a:t>
            </a:r>
            <a:endParaRPr kumimoji="1" lang="ja-JP" altLang="en-US" sz="4800" dirty="0"/>
          </a:p>
        </p:txBody>
      </p:sp>
      <p:sp>
        <p:nvSpPr>
          <p:cNvPr id="12" name="テキスト ボックス 11"/>
          <p:cNvSpPr txBox="1"/>
          <p:nvPr/>
        </p:nvSpPr>
        <p:spPr>
          <a:xfrm>
            <a:off x="799605" y="1266180"/>
            <a:ext cx="2616672" cy="461665"/>
          </a:xfrm>
          <a:prstGeom prst="rect">
            <a:avLst/>
          </a:prstGeom>
          <a:noFill/>
        </p:spPr>
        <p:txBody>
          <a:bodyPr wrap="none" rtlCol="0">
            <a:spAutoFit/>
          </a:bodyPr>
          <a:lstStyle/>
          <a:p>
            <a:r>
              <a:rPr kumimoji="1" lang="en-US" altLang="ja-JP" sz="2400" dirty="0" smtClean="0">
                <a:solidFill>
                  <a:srgbClr val="FF0000"/>
                </a:solidFill>
              </a:rPr>
              <a:t>reset</a:t>
            </a:r>
            <a:r>
              <a:rPr kumimoji="1" lang="ja-JP" altLang="en-US" sz="2400" dirty="0" smtClean="0">
                <a:solidFill>
                  <a:srgbClr val="FF0000"/>
                </a:solidFill>
              </a:rPr>
              <a:t>コマンド</a:t>
            </a:r>
            <a:r>
              <a:rPr kumimoji="1" lang="ja-JP" altLang="en-US" sz="2400" dirty="0" smtClean="0">
                <a:solidFill>
                  <a:srgbClr val="000000"/>
                </a:solidFill>
              </a:rPr>
              <a:t>を使う</a:t>
            </a:r>
            <a:endParaRPr kumimoji="1" lang="ja-JP" altLang="en-US" sz="2400" dirty="0">
              <a:solidFill>
                <a:srgbClr val="000000"/>
              </a:solidFill>
            </a:endParaRPr>
          </a:p>
        </p:txBody>
      </p:sp>
      <p:sp>
        <p:nvSpPr>
          <p:cNvPr id="14" name="テキスト ボックス 13"/>
          <p:cNvSpPr txBox="1"/>
          <p:nvPr/>
        </p:nvSpPr>
        <p:spPr>
          <a:xfrm>
            <a:off x="799604" y="2645280"/>
            <a:ext cx="7022426" cy="461665"/>
          </a:xfrm>
          <a:prstGeom prst="rect">
            <a:avLst/>
          </a:prstGeom>
          <a:noFill/>
        </p:spPr>
        <p:txBody>
          <a:bodyPr wrap="square" rtlCol="0">
            <a:spAutoFit/>
          </a:bodyPr>
          <a:lstStyle/>
          <a:p>
            <a:r>
              <a:rPr kumimoji="1" lang="ja-JP" altLang="en-US" sz="2400" dirty="0" smtClean="0">
                <a:solidFill>
                  <a:srgbClr val="000000"/>
                </a:solidFill>
              </a:rPr>
              <a:t>オプションによってどこまでリセットされるかが変わる</a:t>
            </a:r>
            <a:endParaRPr kumimoji="1" lang="ja-JP" altLang="en-US" sz="2400" dirty="0">
              <a:solidFill>
                <a:srgbClr val="000000"/>
              </a:solidFill>
            </a:endParaRPr>
          </a:p>
        </p:txBody>
      </p:sp>
      <p:sp>
        <p:nvSpPr>
          <p:cNvPr id="21" name="テキスト ボックス 20"/>
          <p:cNvSpPr txBox="1"/>
          <p:nvPr/>
        </p:nvSpPr>
        <p:spPr>
          <a:xfrm>
            <a:off x="799605" y="1872640"/>
            <a:ext cx="3890909" cy="461665"/>
          </a:xfrm>
          <a:prstGeom prst="rect">
            <a:avLst/>
          </a:prstGeom>
          <a:noFill/>
        </p:spPr>
        <p:txBody>
          <a:bodyPr wrap="none" rtlCol="0">
            <a:spAutoFit/>
          </a:bodyPr>
          <a:lstStyle/>
          <a:p>
            <a:r>
              <a:rPr lang="en-US" altLang="ja-JP" sz="2400" dirty="0" smtClean="0"/>
              <a:t>$ </a:t>
            </a:r>
            <a:r>
              <a:rPr lang="en-US" altLang="ja-JP" sz="2400" dirty="0" err="1" smtClean="0"/>
              <a:t>git</a:t>
            </a:r>
            <a:r>
              <a:rPr lang="en-US" altLang="ja-JP" sz="2400" dirty="0" smtClean="0"/>
              <a:t> reset --option </a:t>
            </a:r>
            <a:r>
              <a:rPr lang="en-US" altLang="ja-JP" sz="2400" dirty="0" err="1" smtClean="0"/>
              <a:t>commit_id</a:t>
            </a:r>
            <a:endParaRPr kumimoji="1" lang="ja-JP" altLang="en-US" sz="2400" dirty="0"/>
          </a:p>
        </p:txBody>
      </p:sp>
      <p:sp>
        <p:nvSpPr>
          <p:cNvPr id="15" name="テキスト ボックス 14"/>
          <p:cNvSpPr txBox="1"/>
          <p:nvPr/>
        </p:nvSpPr>
        <p:spPr>
          <a:xfrm>
            <a:off x="799605" y="3204248"/>
            <a:ext cx="1137751" cy="1200328"/>
          </a:xfrm>
          <a:prstGeom prst="rect">
            <a:avLst/>
          </a:prstGeom>
          <a:noFill/>
        </p:spPr>
        <p:txBody>
          <a:bodyPr wrap="none" rtlCol="0">
            <a:spAutoFit/>
          </a:bodyPr>
          <a:lstStyle/>
          <a:p>
            <a:r>
              <a:rPr kumimoji="1" lang="en-US" altLang="ja-JP" sz="2400" dirty="0" smtClean="0">
                <a:solidFill>
                  <a:srgbClr val="FF0000"/>
                </a:solidFill>
              </a:rPr>
              <a:t>--soft</a:t>
            </a:r>
          </a:p>
          <a:p>
            <a:r>
              <a:rPr lang="en-US" altLang="ja-JP" sz="2400" dirty="0" smtClean="0">
                <a:solidFill>
                  <a:srgbClr val="000000"/>
                </a:solidFill>
              </a:rPr>
              <a:t>--mixed</a:t>
            </a:r>
          </a:p>
          <a:p>
            <a:r>
              <a:rPr kumimoji="1" lang="en-US" altLang="ja-JP" sz="2400" dirty="0" smtClean="0">
                <a:solidFill>
                  <a:srgbClr val="000000"/>
                </a:solidFill>
              </a:rPr>
              <a:t>--hard</a:t>
            </a:r>
          </a:p>
        </p:txBody>
      </p:sp>
      <p:sp>
        <p:nvSpPr>
          <p:cNvPr id="7" name="テキスト ボックス 6"/>
          <p:cNvSpPr txBox="1"/>
          <p:nvPr/>
        </p:nvSpPr>
        <p:spPr>
          <a:xfrm>
            <a:off x="799604" y="4649429"/>
            <a:ext cx="3176693" cy="461665"/>
          </a:xfrm>
          <a:prstGeom prst="rect">
            <a:avLst/>
          </a:prstGeom>
          <a:noFill/>
        </p:spPr>
        <p:txBody>
          <a:bodyPr wrap="square" rtlCol="0">
            <a:spAutoFit/>
          </a:bodyPr>
          <a:lstStyle/>
          <a:p>
            <a:r>
              <a:rPr kumimoji="1" lang="en-US" altLang="ja-JP" sz="2400" dirty="0" smtClean="0">
                <a:solidFill>
                  <a:srgbClr val="000000"/>
                </a:solidFill>
              </a:rPr>
              <a:t>commit</a:t>
            </a:r>
            <a:r>
              <a:rPr kumimoji="1" lang="ja-JP" altLang="en-US" sz="2400" dirty="0" smtClean="0">
                <a:solidFill>
                  <a:srgbClr val="000000"/>
                </a:solidFill>
              </a:rPr>
              <a:t>する直前に戻る</a:t>
            </a:r>
            <a:endParaRPr kumimoji="1" lang="ja-JP" altLang="en-US" sz="2400" dirty="0">
              <a:solidFill>
                <a:srgbClr val="000000"/>
              </a:solidFill>
            </a:endParaRPr>
          </a:p>
        </p:txBody>
      </p:sp>
      <p:sp>
        <p:nvSpPr>
          <p:cNvPr id="8" name="正方形/長方形 7"/>
          <p:cNvSpPr/>
          <p:nvPr/>
        </p:nvSpPr>
        <p:spPr>
          <a:xfrm>
            <a:off x="4415470" y="4577434"/>
            <a:ext cx="4154341" cy="643527"/>
          </a:xfrm>
          <a:prstGeom prst="rect">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FF0000"/>
                </a:solidFill>
              </a:rPr>
              <a:t>コミットする内容を一時的に保存する状態</a:t>
            </a:r>
            <a:endParaRPr kumimoji="1" lang="ja-JP" altLang="en-US" dirty="0">
              <a:solidFill>
                <a:srgbClr val="FF0000"/>
              </a:solidFill>
            </a:endParaRPr>
          </a:p>
        </p:txBody>
      </p:sp>
      <p:sp>
        <p:nvSpPr>
          <p:cNvPr id="9" name="正方形/長方形 8"/>
          <p:cNvSpPr/>
          <p:nvPr/>
        </p:nvSpPr>
        <p:spPr>
          <a:xfrm>
            <a:off x="4415470" y="5701557"/>
            <a:ext cx="4154341" cy="643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編集した常態</a:t>
            </a:r>
            <a:endParaRPr kumimoji="1" lang="ja-JP" altLang="en-US" sz="2000" dirty="0">
              <a:solidFill>
                <a:schemeClr val="tx1"/>
              </a:solidFill>
            </a:endParaRPr>
          </a:p>
        </p:txBody>
      </p:sp>
      <p:sp>
        <p:nvSpPr>
          <p:cNvPr id="10" name="正方形/長方形 9"/>
          <p:cNvSpPr/>
          <p:nvPr/>
        </p:nvSpPr>
        <p:spPr>
          <a:xfrm>
            <a:off x="4415470" y="3430482"/>
            <a:ext cx="4154341" cy="643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コミットされた常態</a:t>
            </a:r>
            <a:endParaRPr kumimoji="1" lang="ja-JP" altLang="en-US" sz="2000" dirty="0">
              <a:solidFill>
                <a:schemeClr val="tx1"/>
              </a:solidFill>
            </a:endParaRPr>
          </a:p>
        </p:txBody>
      </p:sp>
      <p:sp>
        <p:nvSpPr>
          <p:cNvPr id="11"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32</a:t>
            </a:fld>
            <a:endParaRPr lang="en-US" altLang="ja-JP"/>
          </a:p>
        </p:txBody>
      </p:sp>
    </p:spTree>
    <p:extLst>
      <p:ext uri="{BB962C8B-B14F-4D97-AF65-F5344CB8AC3E}">
        <p14:creationId xmlns:p14="http://schemas.microsoft.com/office/powerpoint/2010/main" val="356794813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988866" cy="830997"/>
          </a:xfrm>
          <a:prstGeom prst="rect">
            <a:avLst/>
          </a:prstGeom>
          <a:noFill/>
        </p:spPr>
        <p:txBody>
          <a:bodyPr wrap="none" rtlCol="0">
            <a:spAutoFit/>
          </a:bodyPr>
          <a:lstStyle/>
          <a:p>
            <a:r>
              <a:rPr kumimoji="1" lang="ja-JP" altLang="en-US" sz="4800" dirty="0" smtClean="0"/>
              <a:t>過去の地点に戻る</a:t>
            </a:r>
            <a:endParaRPr kumimoji="1" lang="ja-JP" altLang="en-US" sz="4800" dirty="0"/>
          </a:p>
        </p:txBody>
      </p:sp>
      <p:sp>
        <p:nvSpPr>
          <p:cNvPr id="12" name="テキスト ボックス 11"/>
          <p:cNvSpPr txBox="1"/>
          <p:nvPr/>
        </p:nvSpPr>
        <p:spPr>
          <a:xfrm>
            <a:off x="799605" y="1266180"/>
            <a:ext cx="2616672" cy="461665"/>
          </a:xfrm>
          <a:prstGeom prst="rect">
            <a:avLst/>
          </a:prstGeom>
          <a:noFill/>
        </p:spPr>
        <p:txBody>
          <a:bodyPr wrap="none" rtlCol="0">
            <a:spAutoFit/>
          </a:bodyPr>
          <a:lstStyle/>
          <a:p>
            <a:r>
              <a:rPr kumimoji="1" lang="en-US" altLang="ja-JP" sz="2400" dirty="0" smtClean="0">
                <a:solidFill>
                  <a:srgbClr val="FF0000"/>
                </a:solidFill>
              </a:rPr>
              <a:t>reset</a:t>
            </a:r>
            <a:r>
              <a:rPr kumimoji="1" lang="ja-JP" altLang="en-US" sz="2400" dirty="0" smtClean="0">
                <a:solidFill>
                  <a:srgbClr val="FF0000"/>
                </a:solidFill>
              </a:rPr>
              <a:t>コマンド</a:t>
            </a:r>
            <a:r>
              <a:rPr kumimoji="1" lang="ja-JP" altLang="en-US" sz="2400" dirty="0" smtClean="0">
                <a:solidFill>
                  <a:srgbClr val="000000"/>
                </a:solidFill>
              </a:rPr>
              <a:t>を使う</a:t>
            </a:r>
            <a:endParaRPr kumimoji="1" lang="ja-JP" altLang="en-US" sz="2400" dirty="0">
              <a:solidFill>
                <a:srgbClr val="000000"/>
              </a:solidFill>
            </a:endParaRPr>
          </a:p>
        </p:txBody>
      </p:sp>
      <p:sp>
        <p:nvSpPr>
          <p:cNvPr id="14" name="テキスト ボックス 13"/>
          <p:cNvSpPr txBox="1"/>
          <p:nvPr/>
        </p:nvSpPr>
        <p:spPr>
          <a:xfrm>
            <a:off x="799604" y="2645280"/>
            <a:ext cx="7022426" cy="461665"/>
          </a:xfrm>
          <a:prstGeom prst="rect">
            <a:avLst/>
          </a:prstGeom>
          <a:noFill/>
        </p:spPr>
        <p:txBody>
          <a:bodyPr wrap="square" rtlCol="0">
            <a:spAutoFit/>
          </a:bodyPr>
          <a:lstStyle/>
          <a:p>
            <a:r>
              <a:rPr kumimoji="1" lang="ja-JP" altLang="en-US" sz="2400" dirty="0" smtClean="0">
                <a:solidFill>
                  <a:srgbClr val="000000"/>
                </a:solidFill>
              </a:rPr>
              <a:t>オプションによってどこまでリセットされるかが変わる</a:t>
            </a:r>
            <a:endParaRPr kumimoji="1" lang="ja-JP" altLang="en-US" sz="2400" dirty="0">
              <a:solidFill>
                <a:srgbClr val="000000"/>
              </a:solidFill>
            </a:endParaRPr>
          </a:p>
        </p:txBody>
      </p:sp>
      <p:sp>
        <p:nvSpPr>
          <p:cNvPr id="21" name="テキスト ボックス 20"/>
          <p:cNvSpPr txBox="1"/>
          <p:nvPr/>
        </p:nvSpPr>
        <p:spPr>
          <a:xfrm>
            <a:off x="799605" y="1872640"/>
            <a:ext cx="3890909" cy="461665"/>
          </a:xfrm>
          <a:prstGeom prst="rect">
            <a:avLst/>
          </a:prstGeom>
          <a:noFill/>
        </p:spPr>
        <p:txBody>
          <a:bodyPr wrap="none" rtlCol="0">
            <a:spAutoFit/>
          </a:bodyPr>
          <a:lstStyle/>
          <a:p>
            <a:r>
              <a:rPr lang="en-US" altLang="ja-JP" sz="2400" dirty="0" smtClean="0"/>
              <a:t>$ </a:t>
            </a:r>
            <a:r>
              <a:rPr lang="en-US" altLang="ja-JP" sz="2400" dirty="0" err="1" smtClean="0"/>
              <a:t>git</a:t>
            </a:r>
            <a:r>
              <a:rPr lang="en-US" altLang="ja-JP" sz="2400" dirty="0" smtClean="0"/>
              <a:t> reset --option </a:t>
            </a:r>
            <a:r>
              <a:rPr lang="en-US" altLang="ja-JP" sz="2400" dirty="0" err="1" smtClean="0"/>
              <a:t>commit_id</a:t>
            </a:r>
            <a:endParaRPr kumimoji="1" lang="ja-JP" altLang="en-US" sz="2400" dirty="0"/>
          </a:p>
        </p:txBody>
      </p:sp>
      <p:sp>
        <p:nvSpPr>
          <p:cNvPr id="15" name="テキスト ボックス 14"/>
          <p:cNvSpPr txBox="1"/>
          <p:nvPr/>
        </p:nvSpPr>
        <p:spPr>
          <a:xfrm>
            <a:off x="799605" y="3204248"/>
            <a:ext cx="1137751" cy="1200328"/>
          </a:xfrm>
          <a:prstGeom prst="rect">
            <a:avLst/>
          </a:prstGeom>
          <a:noFill/>
        </p:spPr>
        <p:txBody>
          <a:bodyPr wrap="none" rtlCol="0">
            <a:spAutoFit/>
          </a:bodyPr>
          <a:lstStyle/>
          <a:p>
            <a:r>
              <a:rPr kumimoji="1" lang="en-US" altLang="ja-JP" sz="2400" dirty="0" smtClean="0"/>
              <a:t>--soft</a:t>
            </a:r>
          </a:p>
          <a:p>
            <a:r>
              <a:rPr lang="en-US" altLang="ja-JP" sz="2400" dirty="0" smtClean="0">
                <a:solidFill>
                  <a:srgbClr val="FF0000"/>
                </a:solidFill>
              </a:rPr>
              <a:t>--mixed</a:t>
            </a:r>
          </a:p>
          <a:p>
            <a:r>
              <a:rPr kumimoji="1" lang="en-US" altLang="ja-JP" sz="2400" dirty="0" smtClean="0">
                <a:solidFill>
                  <a:srgbClr val="000000"/>
                </a:solidFill>
              </a:rPr>
              <a:t>--hard</a:t>
            </a:r>
          </a:p>
        </p:txBody>
      </p:sp>
      <p:sp>
        <p:nvSpPr>
          <p:cNvPr id="7" name="テキスト ボックス 6"/>
          <p:cNvSpPr txBox="1"/>
          <p:nvPr/>
        </p:nvSpPr>
        <p:spPr>
          <a:xfrm>
            <a:off x="799604" y="4649429"/>
            <a:ext cx="3461562" cy="461665"/>
          </a:xfrm>
          <a:prstGeom prst="rect">
            <a:avLst/>
          </a:prstGeom>
          <a:noFill/>
        </p:spPr>
        <p:txBody>
          <a:bodyPr wrap="square" rtlCol="0">
            <a:spAutoFit/>
          </a:bodyPr>
          <a:lstStyle/>
          <a:p>
            <a:r>
              <a:rPr kumimoji="1" lang="ja-JP" altLang="en-US" sz="2400" dirty="0" smtClean="0">
                <a:solidFill>
                  <a:srgbClr val="000000"/>
                </a:solidFill>
              </a:rPr>
              <a:t>ステージする直前に戻る</a:t>
            </a:r>
            <a:endParaRPr kumimoji="1" lang="ja-JP" altLang="en-US" sz="2400" dirty="0">
              <a:solidFill>
                <a:srgbClr val="000000"/>
              </a:solidFill>
            </a:endParaRPr>
          </a:p>
        </p:txBody>
      </p:sp>
      <p:sp>
        <p:nvSpPr>
          <p:cNvPr id="8" name="正方形/長方形 7"/>
          <p:cNvSpPr/>
          <p:nvPr/>
        </p:nvSpPr>
        <p:spPr>
          <a:xfrm>
            <a:off x="4415470" y="4577434"/>
            <a:ext cx="4154341" cy="643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コミットする内容を一時的に保存する状態</a:t>
            </a:r>
            <a:endParaRPr kumimoji="1" lang="ja-JP" altLang="en-US" dirty="0">
              <a:solidFill>
                <a:schemeClr val="tx1"/>
              </a:solidFill>
            </a:endParaRPr>
          </a:p>
        </p:txBody>
      </p:sp>
      <p:sp>
        <p:nvSpPr>
          <p:cNvPr id="9" name="正方形/長方形 8"/>
          <p:cNvSpPr/>
          <p:nvPr/>
        </p:nvSpPr>
        <p:spPr>
          <a:xfrm>
            <a:off x="4415470" y="5701557"/>
            <a:ext cx="4154341" cy="643527"/>
          </a:xfrm>
          <a:prstGeom prst="rect">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rgbClr val="FF0000"/>
                </a:solidFill>
              </a:rPr>
              <a:t>編集した常態</a:t>
            </a:r>
            <a:endParaRPr kumimoji="1" lang="ja-JP" altLang="en-US" sz="2000" dirty="0">
              <a:solidFill>
                <a:srgbClr val="FF0000"/>
              </a:solidFill>
            </a:endParaRPr>
          </a:p>
        </p:txBody>
      </p:sp>
      <p:sp>
        <p:nvSpPr>
          <p:cNvPr id="10" name="正方形/長方形 9"/>
          <p:cNvSpPr/>
          <p:nvPr/>
        </p:nvSpPr>
        <p:spPr>
          <a:xfrm>
            <a:off x="4415470" y="3430482"/>
            <a:ext cx="4154341" cy="643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コミットされた常態</a:t>
            </a:r>
            <a:endParaRPr kumimoji="1" lang="ja-JP" altLang="en-US" sz="2000" dirty="0">
              <a:solidFill>
                <a:schemeClr val="tx1"/>
              </a:solidFill>
            </a:endParaRPr>
          </a:p>
        </p:txBody>
      </p:sp>
      <p:sp>
        <p:nvSpPr>
          <p:cNvPr id="11"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33</a:t>
            </a:fld>
            <a:endParaRPr lang="en-US" altLang="ja-JP"/>
          </a:p>
        </p:txBody>
      </p:sp>
    </p:spTree>
    <p:extLst>
      <p:ext uri="{BB962C8B-B14F-4D97-AF65-F5344CB8AC3E}">
        <p14:creationId xmlns:p14="http://schemas.microsoft.com/office/powerpoint/2010/main" val="207106758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988866" cy="830997"/>
          </a:xfrm>
          <a:prstGeom prst="rect">
            <a:avLst/>
          </a:prstGeom>
          <a:noFill/>
        </p:spPr>
        <p:txBody>
          <a:bodyPr wrap="none" rtlCol="0">
            <a:spAutoFit/>
          </a:bodyPr>
          <a:lstStyle/>
          <a:p>
            <a:r>
              <a:rPr kumimoji="1" lang="ja-JP" altLang="en-US" sz="4800" dirty="0" smtClean="0"/>
              <a:t>過去の地点に戻る</a:t>
            </a:r>
            <a:endParaRPr kumimoji="1" lang="ja-JP" altLang="en-US" sz="4800" dirty="0"/>
          </a:p>
        </p:txBody>
      </p:sp>
      <p:sp>
        <p:nvSpPr>
          <p:cNvPr id="12" name="テキスト ボックス 11"/>
          <p:cNvSpPr txBox="1"/>
          <p:nvPr/>
        </p:nvSpPr>
        <p:spPr>
          <a:xfrm>
            <a:off x="799605" y="1266180"/>
            <a:ext cx="2616672" cy="461665"/>
          </a:xfrm>
          <a:prstGeom prst="rect">
            <a:avLst/>
          </a:prstGeom>
          <a:noFill/>
        </p:spPr>
        <p:txBody>
          <a:bodyPr wrap="none" rtlCol="0">
            <a:spAutoFit/>
          </a:bodyPr>
          <a:lstStyle/>
          <a:p>
            <a:r>
              <a:rPr kumimoji="1" lang="en-US" altLang="ja-JP" sz="2400" dirty="0" smtClean="0">
                <a:solidFill>
                  <a:srgbClr val="FF0000"/>
                </a:solidFill>
              </a:rPr>
              <a:t>reset</a:t>
            </a:r>
            <a:r>
              <a:rPr kumimoji="1" lang="ja-JP" altLang="en-US" sz="2400" dirty="0" smtClean="0">
                <a:solidFill>
                  <a:srgbClr val="FF0000"/>
                </a:solidFill>
              </a:rPr>
              <a:t>コマンド</a:t>
            </a:r>
            <a:r>
              <a:rPr kumimoji="1" lang="ja-JP" altLang="en-US" sz="2400" dirty="0" smtClean="0">
                <a:solidFill>
                  <a:srgbClr val="000000"/>
                </a:solidFill>
              </a:rPr>
              <a:t>を使う</a:t>
            </a:r>
            <a:endParaRPr kumimoji="1" lang="ja-JP" altLang="en-US" sz="2400" dirty="0">
              <a:solidFill>
                <a:srgbClr val="000000"/>
              </a:solidFill>
            </a:endParaRPr>
          </a:p>
        </p:txBody>
      </p:sp>
      <p:sp>
        <p:nvSpPr>
          <p:cNvPr id="14" name="テキスト ボックス 13"/>
          <p:cNvSpPr txBox="1"/>
          <p:nvPr/>
        </p:nvSpPr>
        <p:spPr>
          <a:xfrm>
            <a:off x="799604" y="2645280"/>
            <a:ext cx="7022426" cy="461665"/>
          </a:xfrm>
          <a:prstGeom prst="rect">
            <a:avLst/>
          </a:prstGeom>
          <a:noFill/>
        </p:spPr>
        <p:txBody>
          <a:bodyPr wrap="square" rtlCol="0">
            <a:spAutoFit/>
          </a:bodyPr>
          <a:lstStyle/>
          <a:p>
            <a:r>
              <a:rPr kumimoji="1" lang="ja-JP" altLang="en-US" sz="2400" dirty="0" smtClean="0">
                <a:solidFill>
                  <a:srgbClr val="000000"/>
                </a:solidFill>
              </a:rPr>
              <a:t>オプションによってどこまでリセットされるかが変わる</a:t>
            </a:r>
            <a:endParaRPr kumimoji="1" lang="ja-JP" altLang="en-US" sz="2400" dirty="0">
              <a:solidFill>
                <a:srgbClr val="000000"/>
              </a:solidFill>
            </a:endParaRPr>
          </a:p>
        </p:txBody>
      </p:sp>
      <p:sp>
        <p:nvSpPr>
          <p:cNvPr id="21" name="テキスト ボックス 20"/>
          <p:cNvSpPr txBox="1"/>
          <p:nvPr/>
        </p:nvSpPr>
        <p:spPr>
          <a:xfrm>
            <a:off x="799605" y="1872640"/>
            <a:ext cx="3890909" cy="461665"/>
          </a:xfrm>
          <a:prstGeom prst="rect">
            <a:avLst/>
          </a:prstGeom>
          <a:noFill/>
        </p:spPr>
        <p:txBody>
          <a:bodyPr wrap="none" rtlCol="0">
            <a:spAutoFit/>
          </a:bodyPr>
          <a:lstStyle/>
          <a:p>
            <a:r>
              <a:rPr lang="en-US" altLang="ja-JP" sz="2400" dirty="0" smtClean="0"/>
              <a:t>$ </a:t>
            </a:r>
            <a:r>
              <a:rPr lang="en-US" altLang="ja-JP" sz="2400" dirty="0" err="1" smtClean="0"/>
              <a:t>git</a:t>
            </a:r>
            <a:r>
              <a:rPr lang="en-US" altLang="ja-JP" sz="2400" dirty="0" smtClean="0"/>
              <a:t> reset --option </a:t>
            </a:r>
            <a:r>
              <a:rPr lang="en-US" altLang="ja-JP" sz="2400" dirty="0" err="1" smtClean="0"/>
              <a:t>commit_id</a:t>
            </a:r>
            <a:endParaRPr kumimoji="1" lang="ja-JP" altLang="en-US" sz="2400" dirty="0"/>
          </a:p>
        </p:txBody>
      </p:sp>
      <p:sp>
        <p:nvSpPr>
          <p:cNvPr id="15" name="テキスト ボックス 14"/>
          <p:cNvSpPr txBox="1"/>
          <p:nvPr/>
        </p:nvSpPr>
        <p:spPr>
          <a:xfrm>
            <a:off x="799605" y="3204248"/>
            <a:ext cx="1137751" cy="1200328"/>
          </a:xfrm>
          <a:prstGeom prst="rect">
            <a:avLst/>
          </a:prstGeom>
          <a:noFill/>
        </p:spPr>
        <p:txBody>
          <a:bodyPr wrap="none" rtlCol="0">
            <a:spAutoFit/>
          </a:bodyPr>
          <a:lstStyle/>
          <a:p>
            <a:r>
              <a:rPr kumimoji="1" lang="en-US" altLang="ja-JP" sz="2400" dirty="0" smtClean="0"/>
              <a:t>--soft</a:t>
            </a:r>
          </a:p>
          <a:p>
            <a:r>
              <a:rPr lang="en-US" altLang="ja-JP" sz="2400" dirty="0" smtClean="0">
                <a:solidFill>
                  <a:srgbClr val="000000"/>
                </a:solidFill>
              </a:rPr>
              <a:t>--mixed</a:t>
            </a:r>
          </a:p>
          <a:p>
            <a:r>
              <a:rPr kumimoji="1" lang="en-US" altLang="ja-JP" sz="2400" dirty="0" smtClean="0">
                <a:solidFill>
                  <a:srgbClr val="FF0000"/>
                </a:solidFill>
              </a:rPr>
              <a:t>--hard</a:t>
            </a:r>
          </a:p>
        </p:txBody>
      </p:sp>
      <p:sp>
        <p:nvSpPr>
          <p:cNvPr id="7" name="テキスト ボックス 6"/>
          <p:cNvSpPr txBox="1"/>
          <p:nvPr/>
        </p:nvSpPr>
        <p:spPr>
          <a:xfrm>
            <a:off x="799604" y="4649429"/>
            <a:ext cx="3461562" cy="461665"/>
          </a:xfrm>
          <a:prstGeom prst="rect">
            <a:avLst/>
          </a:prstGeom>
          <a:noFill/>
        </p:spPr>
        <p:txBody>
          <a:bodyPr wrap="square" rtlCol="0">
            <a:spAutoFit/>
          </a:bodyPr>
          <a:lstStyle/>
          <a:p>
            <a:r>
              <a:rPr lang="ja-JP" altLang="en-US" sz="2400" dirty="0" smtClean="0">
                <a:solidFill>
                  <a:srgbClr val="000000"/>
                </a:solidFill>
              </a:rPr>
              <a:t>編集してない常態に戻る</a:t>
            </a:r>
            <a:endParaRPr kumimoji="1" lang="ja-JP" altLang="en-US" sz="2400" dirty="0">
              <a:solidFill>
                <a:srgbClr val="000000"/>
              </a:solidFill>
            </a:endParaRPr>
          </a:p>
        </p:txBody>
      </p:sp>
      <p:sp>
        <p:nvSpPr>
          <p:cNvPr id="8" name="正方形/長方形 7"/>
          <p:cNvSpPr/>
          <p:nvPr/>
        </p:nvSpPr>
        <p:spPr>
          <a:xfrm>
            <a:off x="4415470" y="4577434"/>
            <a:ext cx="4154341" cy="643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solidFill>
              </a:rPr>
              <a:t>コミットする内容を一時的に保存する状態</a:t>
            </a:r>
            <a:endParaRPr kumimoji="1" lang="ja-JP" altLang="en-US" dirty="0">
              <a:solidFill>
                <a:schemeClr val="tx1"/>
              </a:solidFill>
            </a:endParaRPr>
          </a:p>
        </p:txBody>
      </p:sp>
      <p:sp>
        <p:nvSpPr>
          <p:cNvPr id="9" name="正方形/長方形 8"/>
          <p:cNvSpPr/>
          <p:nvPr/>
        </p:nvSpPr>
        <p:spPr>
          <a:xfrm>
            <a:off x="4415470" y="5701557"/>
            <a:ext cx="4154341" cy="643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編集した常態</a:t>
            </a:r>
            <a:endParaRPr kumimoji="1" lang="ja-JP" altLang="en-US" sz="2000" dirty="0">
              <a:solidFill>
                <a:schemeClr val="tx1"/>
              </a:solidFill>
            </a:endParaRPr>
          </a:p>
        </p:txBody>
      </p:sp>
      <p:sp>
        <p:nvSpPr>
          <p:cNvPr id="10" name="正方形/長方形 9"/>
          <p:cNvSpPr/>
          <p:nvPr/>
        </p:nvSpPr>
        <p:spPr>
          <a:xfrm>
            <a:off x="4415470" y="3430482"/>
            <a:ext cx="4154341" cy="6435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solidFill>
              </a:rPr>
              <a:t>コミットされた常態</a:t>
            </a:r>
            <a:endParaRPr kumimoji="1" lang="ja-JP" altLang="en-US" sz="2000" dirty="0">
              <a:solidFill>
                <a:schemeClr val="tx1"/>
              </a:solidFill>
            </a:endParaRPr>
          </a:p>
        </p:txBody>
      </p:sp>
      <p:sp>
        <p:nvSpPr>
          <p:cNvPr id="11"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34</a:t>
            </a:fld>
            <a:endParaRPr lang="en-US" altLang="ja-JP"/>
          </a:p>
        </p:txBody>
      </p:sp>
    </p:spTree>
    <p:extLst>
      <p:ext uri="{BB962C8B-B14F-4D97-AF65-F5344CB8AC3E}">
        <p14:creationId xmlns:p14="http://schemas.microsoft.com/office/powerpoint/2010/main" val="18816612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700325" cy="830997"/>
          </a:xfrm>
          <a:prstGeom prst="rect">
            <a:avLst/>
          </a:prstGeom>
          <a:noFill/>
        </p:spPr>
        <p:txBody>
          <a:bodyPr wrap="none" rtlCol="0">
            <a:spAutoFit/>
          </a:bodyPr>
          <a:lstStyle/>
          <a:p>
            <a:r>
              <a:rPr kumimoji="1" lang="ja-JP" altLang="en-US" sz="4800" dirty="0" smtClean="0"/>
              <a:t>ファストフォワード</a:t>
            </a:r>
            <a:endParaRPr kumimoji="1" lang="ja-JP" altLang="en-US" sz="4800" dirty="0"/>
          </a:p>
        </p:txBody>
      </p:sp>
      <p:sp>
        <p:nvSpPr>
          <p:cNvPr id="14" name="テキスト ボックス 13"/>
          <p:cNvSpPr txBox="1"/>
          <p:nvPr/>
        </p:nvSpPr>
        <p:spPr>
          <a:xfrm>
            <a:off x="799604" y="2336660"/>
            <a:ext cx="7022426" cy="461665"/>
          </a:xfrm>
          <a:prstGeom prst="rect">
            <a:avLst/>
          </a:prstGeom>
          <a:noFill/>
        </p:spPr>
        <p:txBody>
          <a:bodyPr wrap="square" rtlCol="0">
            <a:spAutoFit/>
          </a:bodyPr>
          <a:lstStyle/>
          <a:p>
            <a:r>
              <a:rPr kumimoji="1" lang="ja-JP" altLang="en-US" sz="2400" dirty="0" smtClean="0">
                <a:solidFill>
                  <a:srgbClr val="000000"/>
                </a:solidFill>
              </a:rPr>
              <a:t>マージコミットはできず，ブランチの参照場所が変わる</a:t>
            </a:r>
            <a:endParaRPr kumimoji="1" lang="ja-JP" altLang="en-US" sz="2400" dirty="0">
              <a:solidFill>
                <a:srgbClr val="000000"/>
              </a:solidFill>
            </a:endParaRPr>
          </a:p>
        </p:txBody>
      </p:sp>
      <p:sp>
        <p:nvSpPr>
          <p:cNvPr id="11"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35</a:t>
            </a:fld>
            <a:endParaRPr lang="en-US" altLang="ja-JP"/>
          </a:p>
        </p:txBody>
      </p:sp>
      <p:sp>
        <p:nvSpPr>
          <p:cNvPr id="13" name="テキスト ボックス 12"/>
          <p:cNvSpPr txBox="1"/>
          <p:nvPr/>
        </p:nvSpPr>
        <p:spPr>
          <a:xfrm>
            <a:off x="799604" y="1332861"/>
            <a:ext cx="7224208" cy="830997"/>
          </a:xfrm>
          <a:prstGeom prst="rect">
            <a:avLst/>
          </a:prstGeom>
          <a:noFill/>
        </p:spPr>
        <p:txBody>
          <a:bodyPr wrap="square" rtlCol="0">
            <a:spAutoFit/>
          </a:bodyPr>
          <a:lstStyle/>
          <a:p>
            <a:r>
              <a:rPr kumimoji="1" lang="ja-JP" altLang="en-US" sz="2400" dirty="0" smtClean="0"/>
              <a:t>マージ先のコミット</a:t>
            </a:r>
            <a:r>
              <a:rPr lang="ja-JP" altLang="en-US" sz="2400" dirty="0" smtClean="0"/>
              <a:t>にマージ元のコミットが</a:t>
            </a:r>
            <a:r>
              <a:rPr kumimoji="1" lang="ja-JP" altLang="en-US" sz="2400" dirty="0" smtClean="0"/>
              <a:t>すべて含まれている常態</a:t>
            </a:r>
            <a:endParaRPr kumimoji="1" lang="ja-JP" altLang="en-US" sz="2400" dirty="0"/>
          </a:p>
        </p:txBody>
      </p:sp>
      <p:grpSp>
        <p:nvGrpSpPr>
          <p:cNvPr id="16" name="図形グループ 15"/>
          <p:cNvGrpSpPr/>
          <p:nvPr/>
        </p:nvGrpSpPr>
        <p:grpSpPr>
          <a:xfrm>
            <a:off x="1046269" y="3776401"/>
            <a:ext cx="2487350" cy="456790"/>
            <a:chOff x="2423830" y="2592253"/>
            <a:chExt cx="2487350" cy="456790"/>
          </a:xfrm>
        </p:grpSpPr>
        <p:cxnSp>
          <p:nvCxnSpPr>
            <p:cNvPr id="17" name="直線コネクタ 16"/>
            <p:cNvCxnSpPr>
              <a:stCxn id="29" idx="6"/>
              <a:endCxn id="27"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a:stCxn id="27" idx="6"/>
              <a:endCxn id="25" idx="2"/>
            </p:cNvCxnSpPr>
            <p:nvPr/>
          </p:nvCxnSpPr>
          <p:spPr>
            <a:xfrm>
              <a:off x="389590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22" name="図形グループ 21"/>
            <p:cNvGrpSpPr/>
            <p:nvPr/>
          </p:nvGrpSpPr>
          <p:grpSpPr>
            <a:xfrm>
              <a:off x="2423830" y="2592253"/>
              <a:ext cx="456790" cy="456790"/>
              <a:chOff x="2423830" y="2592253"/>
              <a:chExt cx="456790" cy="456790"/>
            </a:xfrm>
          </p:grpSpPr>
          <p:sp>
            <p:nvSpPr>
              <p:cNvPr id="29" name="円/楕円 28"/>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30" name="テキスト ボックス 29"/>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23" name="図形グループ 22"/>
            <p:cNvGrpSpPr/>
            <p:nvPr/>
          </p:nvGrpSpPr>
          <p:grpSpPr>
            <a:xfrm>
              <a:off x="3439110" y="2592253"/>
              <a:ext cx="456790" cy="456790"/>
              <a:chOff x="3602970" y="2592253"/>
              <a:chExt cx="456790" cy="456790"/>
            </a:xfrm>
          </p:grpSpPr>
          <p:sp>
            <p:nvSpPr>
              <p:cNvPr id="27" name="円/楕円 26"/>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nvGrpSpPr>
            <p:cNvPr id="24" name="図形グループ 23"/>
            <p:cNvGrpSpPr/>
            <p:nvPr/>
          </p:nvGrpSpPr>
          <p:grpSpPr>
            <a:xfrm>
              <a:off x="4454390" y="2592253"/>
              <a:ext cx="456790" cy="456790"/>
              <a:chOff x="4782110" y="2592253"/>
              <a:chExt cx="456790" cy="456790"/>
            </a:xfrm>
          </p:grpSpPr>
          <p:sp>
            <p:nvSpPr>
              <p:cNvPr id="25" name="円/楕円 24"/>
              <p:cNvSpPr/>
              <p:nvPr/>
            </p:nvSpPr>
            <p:spPr>
              <a:xfrm>
                <a:off x="478211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4854052" y="2619563"/>
                <a:ext cx="312906" cy="369332"/>
              </a:xfrm>
              <a:prstGeom prst="rect">
                <a:avLst/>
              </a:prstGeom>
              <a:noFill/>
            </p:spPr>
            <p:txBody>
              <a:bodyPr wrap="none" rtlCol="0">
                <a:spAutoFit/>
              </a:bodyPr>
              <a:lstStyle/>
              <a:p>
                <a:r>
                  <a:rPr lang="en-US" altLang="ja-JP" dirty="0"/>
                  <a:t>C</a:t>
                </a:r>
                <a:endParaRPr lang="en-US" altLang="ja-JP" dirty="0" smtClean="0"/>
              </a:p>
            </p:txBody>
          </p:sp>
        </p:grpSp>
      </p:grpSp>
      <p:grpSp>
        <p:nvGrpSpPr>
          <p:cNvPr id="33" name="図形グループ 32"/>
          <p:cNvGrpSpPr/>
          <p:nvPr/>
        </p:nvGrpSpPr>
        <p:grpSpPr>
          <a:xfrm>
            <a:off x="1046269" y="4569793"/>
            <a:ext cx="1472070" cy="456790"/>
            <a:chOff x="2423830" y="2592253"/>
            <a:chExt cx="1472070" cy="456790"/>
          </a:xfrm>
        </p:grpSpPr>
        <p:cxnSp>
          <p:nvCxnSpPr>
            <p:cNvPr id="34" name="直線コネクタ 33"/>
            <p:cNvCxnSpPr>
              <a:stCxn id="43" idx="6"/>
              <a:endCxn id="41"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36" name="図形グループ 35"/>
            <p:cNvGrpSpPr/>
            <p:nvPr/>
          </p:nvGrpSpPr>
          <p:grpSpPr>
            <a:xfrm>
              <a:off x="2423830" y="2592253"/>
              <a:ext cx="456790" cy="456790"/>
              <a:chOff x="2423830" y="2592253"/>
              <a:chExt cx="456790" cy="456790"/>
            </a:xfrm>
          </p:grpSpPr>
          <p:sp>
            <p:nvSpPr>
              <p:cNvPr id="43" name="円/楕円 42"/>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44" name="テキスト ボックス 43"/>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37" name="図形グループ 36"/>
            <p:cNvGrpSpPr/>
            <p:nvPr/>
          </p:nvGrpSpPr>
          <p:grpSpPr>
            <a:xfrm>
              <a:off x="3439110" y="2592253"/>
              <a:ext cx="456790" cy="456790"/>
              <a:chOff x="3602970" y="2592253"/>
              <a:chExt cx="456790" cy="456790"/>
            </a:xfrm>
          </p:grpSpPr>
          <p:sp>
            <p:nvSpPr>
              <p:cNvPr id="41" name="円/楕円 40"/>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sp>
        <p:nvSpPr>
          <p:cNvPr id="57" name="正方形/長方形 56"/>
          <p:cNvSpPr/>
          <p:nvPr/>
        </p:nvSpPr>
        <p:spPr>
          <a:xfrm>
            <a:off x="2756048" y="3225455"/>
            <a:ext cx="1095375" cy="30402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test</a:t>
            </a:r>
            <a:endParaRPr kumimoji="1" lang="ja-JP" altLang="en-US" sz="2000" dirty="0">
              <a:solidFill>
                <a:srgbClr val="000000"/>
              </a:solidFill>
            </a:endParaRPr>
          </a:p>
        </p:txBody>
      </p:sp>
      <p:cxnSp>
        <p:nvCxnSpPr>
          <p:cNvPr id="58" name="直線矢印コネクタ 57"/>
          <p:cNvCxnSpPr>
            <a:stCxn id="57" idx="2"/>
            <a:endCxn id="26" idx="0"/>
          </p:cNvCxnSpPr>
          <p:nvPr/>
        </p:nvCxnSpPr>
        <p:spPr>
          <a:xfrm>
            <a:off x="3303736" y="3529475"/>
            <a:ext cx="1488" cy="27423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9" name="正方形/長方形 58"/>
          <p:cNvSpPr/>
          <p:nvPr/>
        </p:nvSpPr>
        <p:spPr>
          <a:xfrm>
            <a:off x="1742256" y="5252950"/>
            <a:ext cx="1095375" cy="30402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a:solidFill>
                  <a:srgbClr val="000000"/>
                </a:solidFill>
              </a:rPr>
              <a:t>master</a:t>
            </a:r>
            <a:endParaRPr lang="ja-JP" altLang="en-US" sz="2000" dirty="0">
              <a:solidFill>
                <a:srgbClr val="000000"/>
              </a:solidFill>
            </a:endParaRPr>
          </a:p>
        </p:txBody>
      </p:sp>
      <p:cxnSp>
        <p:nvCxnSpPr>
          <p:cNvPr id="60" name="直線矢印コネクタ 59"/>
          <p:cNvCxnSpPr>
            <a:stCxn id="59" idx="0"/>
            <a:endCxn id="41" idx="4"/>
          </p:cNvCxnSpPr>
          <p:nvPr/>
        </p:nvCxnSpPr>
        <p:spPr>
          <a:xfrm flipV="1">
            <a:off x="2289944" y="5026583"/>
            <a:ext cx="0" cy="22636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4160844" y="3349081"/>
            <a:ext cx="3115187" cy="461665"/>
          </a:xfrm>
          <a:prstGeom prst="rect">
            <a:avLst/>
          </a:prstGeom>
          <a:noFill/>
        </p:spPr>
        <p:txBody>
          <a:bodyPr wrap="square" rtlCol="0">
            <a:spAutoFit/>
          </a:bodyPr>
          <a:lstStyle/>
          <a:p>
            <a:r>
              <a:rPr kumimoji="1" lang="en-US" altLang="ja-JP" sz="2400" dirty="0" smtClean="0">
                <a:solidFill>
                  <a:srgbClr val="000000"/>
                </a:solidFill>
              </a:rPr>
              <a:t>2</a:t>
            </a:r>
            <a:r>
              <a:rPr kumimoji="1" lang="ja-JP" altLang="en-US" sz="2400" dirty="0" smtClean="0">
                <a:solidFill>
                  <a:srgbClr val="000000"/>
                </a:solidFill>
              </a:rPr>
              <a:t>つのブランチをマージ</a:t>
            </a:r>
            <a:endParaRPr kumimoji="1" lang="ja-JP" altLang="en-US" sz="2400" dirty="0">
              <a:solidFill>
                <a:srgbClr val="000000"/>
              </a:solidFill>
            </a:endParaRPr>
          </a:p>
        </p:txBody>
      </p:sp>
      <p:sp>
        <p:nvSpPr>
          <p:cNvPr id="64" name="テキスト ボックス 63"/>
          <p:cNvSpPr txBox="1"/>
          <p:nvPr/>
        </p:nvSpPr>
        <p:spPr>
          <a:xfrm>
            <a:off x="4160844" y="5129650"/>
            <a:ext cx="3364447" cy="461665"/>
          </a:xfrm>
          <a:prstGeom prst="rect">
            <a:avLst/>
          </a:prstGeom>
          <a:noFill/>
        </p:spPr>
        <p:txBody>
          <a:bodyPr wrap="square" rtlCol="0">
            <a:spAutoFit/>
          </a:bodyPr>
          <a:lstStyle/>
          <a:p>
            <a:r>
              <a:rPr lang="en-US" altLang="ja-JP" sz="2400" dirty="0" smtClean="0">
                <a:solidFill>
                  <a:srgbClr val="000000"/>
                </a:solidFill>
              </a:rPr>
              <a:t>master</a:t>
            </a:r>
            <a:r>
              <a:rPr lang="ja-JP" altLang="en-US" sz="2400" dirty="0" smtClean="0">
                <a:solidFill>
                  <a:srgbClr val="000000"/>
                </a:solidFill>
              </a:rPr>
              <a:t>ブランチのコミット</a:t>
            </a:r>
            <a:endParaRPr kumimoji="1" lang="ja-JP" altLang="en-US" sz="2400" dirty="0">
              <a:solidFill>
                <a:srgbClr val="000000"/>
              </a:solidFill>
            </a:endParaRPr>
          </a:p>
        </p:txBody>
      </p:sp>
      <p:sp>
        <p:nvSpPr>
          <p:cNvPr id="65" name="テキスト ボックス 64"/>
          <p:cNvSpPr txBox="1"/>
          <p:nvPr/>
        </p:nvSpPr>
        <p:spPr>
          <a:xfrm>
            <a:off x="4160844" y="4077228"/>
            <a:ext cx="3115187" cy="461665"/>
          </a:xfrm>
          <a:prstGeom prst="rect">
            <a:avLst/>
          </a:prstGeom>
          <a:noFill/>
        </p:spPr>
        <p:txBody>
          <a:bodyPr wrap="square" rtlCol="0">
            <a:spAutoFit/>
          </a:bodyPr>
          <a:lstStyle/>
          <a:p>
            <a:r>
              <a:rPr kumimoji="1" lang="en-US" altLang="ja-JP" sz="2400" dirty="0" smtClean="0">
                <a:solidFill>
                  <a:srgbClr val="000000"/>
                </a:solidFill>
              </a:rPr>
              <a:t>test</a:t>
            </a:r>
            <a:r>
              <a:rPr kumimoji="1" lang="ja-JP" altLang="en-US" sz="2400" dirty="0" smtClean="0">
                <a:solidFill>
                  <a:srgbClr val="000000"/>
                </a:solidFill>
              </a:rPr>
              <a:t>ブランチのコミット</a:t>
            </a:r>
            <a:endParaRPr kumimoji="1" lang="ja-JP" altLang="en-US" sz="2400" dirty="0">
              <a:solidFill>
                <a:srgbClr val="000000"/>
              </a:solidFill>
            </a:endParaRPr>
          </a:p>
        </p:txBody>
      </p:sp>
      <p:cxnSp>
        <p:nvCxnSpPr>
          <p:cNvPr id="67" name="曲線コネクタ 66"/>
          <p:cNvCxnSpPr/>
          <p:nvPr/>
        </p:nvCxnSpPr>
        <p:spPr>
          <a:xfrm rot="5400000">
            <a:off x="5578969" y="4164335"/>
            <a:ext cx="12700" cy="1054992"/>
          </a:xfrm>
          <a:prstGeom prst="curvedConnector3">
            <a:avLst>
              <a:gd name="adj1" fmla="val 2734614"/>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9037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700325" cy="830997"/>
          </a:xfrm>
          <a:prstGeom prst="rect">
            <a:avLst/>
          </a:prstGeom>
          <a:noFill/>
        </p:spPr>
        <p:txBody>
          <a:bodyPr wrap="none" rtlCol="0">
            <a:spAutoFit/>
          </a:bodyPr>
          <a:lstStyle/>
          <a:p>
            <a:r>
              <a:rPr kumimoji="1" lang="ja-JP" altLang="en-US" sz="4800" dirty="0" smtClean="0"/>
              <a:t>ファストフォワード</a:t>
            </a:r>
            <a:endParaRPr kumimoji="1" lang="ja-JP" altLang="en-US" sz="4800" dirty="0"/>
          </a:p>
        </p:txBody>
      </p:sp>
      <p:sp>
        <p:nvSpPr>
          <p:cNvPr id="14" name="テキスト ボックス 13"/>
          <p:cNvSpPr txBox="1"/>
          <p:nvPr/>
        </p:nvSpPr>
        <p:spPr>
          <a:xfrm>
            <a:off x="799604" y="2336660"/>
            <a:ext cx="7022426" cy="461665"/>
          </a:xfrm>
          <a:prstGeom prst="rect">
            <a:avLst/>
          </a:prstGeom>
          <a:noFill/>
        </p:spPr>
        <p:txBody>
          <a:bodyPr wrap="square" rtlCol="0">
            <a:spAutoFit/>
          </a:bodyPr>
          <a:lstStyle/>
          <a:p>
            <a:r>
              <a:rPr kumimoji="1" lang="ja-JP" altLang="en-US" sz="2400" dirty="0" smtClean="0">
                <a:solidFill>
                  <a:srgbClr val="000000"/>
                </a:solidFill>
              </a:rPr>
              <a:t>マージコミットはできず，ブランチの参照場所が変わる</a:t>
            </a:r>
            <a:endParaRPr kumimoji="1" lang="ja-JP" altLang="en-US" sz="2400" dirty="0">
              <a:solidFill>
                <a:srgbClr val="000000"/>
              </a:solidFill>
            </a:endParaRPr>
          </a:p>
        </p:txBody>
      </p:sp>
      <p:sp>
        <p:nvSpPr>
          <p:cNvPr id="11"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36</a:t>
            </a:fld>
            <a:endParaRPr lang="en-US" altLang="ja-JP"/>
          </a:p>
        </p:txBody>
      </p:sp>
      <p:sp>
        <p:nvSpPr>
          <p:cNvPr id="13" name="テキスト ボックス 12"/>
          <p:cNvSpPr txBox="1"/>
          <p:nvPr/>
        </p:nvSpPr>
        <p:spPr>
          <a:xfrm>
            <a:off x="799604" y="1332861"/>
            <a:ext cx="7224208" cy="830997"/>
          </a:xfrm>
          <a:prstGeom prst="rect">
            <a:avLst/>
          </a:prstGeom>
          <a:noFill/>
        </p:spPr>
        <p:txBody>
          <a:bodyPr wrap="square" rtlCol="0">
            <a:spAutoFit/>
          </a:bodyPr>
          <a:lstStyle/>
          <a:p>
            <a:r>
              <a:rPr kumimoji="1" lang="ja-JP" altLang="en-US" sz="2400" dirty="0" smtClean="0"/>
              <a:t>マージ先のコミット</a:t>
            </a:r>
            <a:r>
              <a:rPr lang="ja-JP" altLang="en-US" sz="2400" dirty="0" smtClean="0"/>
              <a:t>にマージ元のコミットが</a:t>
            </a:r>
            <a:r>
              <a:rPr kumimoji="1" lang="ja-JP" altLang="en-US" sz="2400" dirty="0" smtClean="0"/>
              <a:t>すべて含まれている常態</a:t>
            </a:r>
            <a:endParaRPr kumimoji="1" lang="ja-JP" altLang="en-US" sz="2400" dirty="0"/>
          </a:p>
        </p:txBody>
      </p:sp>
      <p:grpSp>
        <p:nvGrpSpPr>
          <p:cNvPr id="16" name="図形グループ 15"/>
          <p:cNvGrpSpPr/>
          <p:nvPr/>
        </p:nvGrpSpPr>
        <p:grpSpPr>
          <a:xfrm>
            <a:off x="1046269" y="3776401"/>
            <a:ext cx="2487350" cy="456790"/>
            <a:chOff x="2423830" y="2592253"/>
            <a:chExt cx="2487350" cy="456790"/>
          </a:xfrm>
        </p:grpSpPr>
        <p:cxnSp>
          <p:nvCxnSpPr>
            <p:cNvPr id="17" name="直線コネクタ 16"/>
            <p:cNvCxnSpPr>
              <a:stCxn id="29" idx="6"/>
              <a:endCxn id="27" idx="2"/>
            </p:cNvCxnSpPr>
            <p:nvPr/>
          </p:nvCxnSpPr>
          <p:spPr>
            <a:xfrm>
              <a:off x="288062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a:stCxn id="27" idx="6"/>
              <a:endCxn id="25" idx="2"/>
            </p:cNvCxnSpPr>
            <p:nvPr/>
          </p:nvCxnSpPr>
          <p:spPr>
            <a:xfrm>
              <a:off x="3895900" y="2820648"/>
              <a:ext cx="55849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grpSp>
          <p:nvGrpSpPr>
            <p:cNvPr id="22" name="図形グループ 21"/>
            <p:cNvGrpSpPr/>
            <p:nvPr/>
          </p:nvGrpSpPr>
          <p:grpSpPr>
            <a:xfrm>
              <a:off x="2423830" y="2592253"/>
              <a:ext cx="456790" cy="456790"/>
              <a:chOff x="2423830" y="2592253"/>
              <a:chExt cx="456790" cy="456790"/>
            </a:xfrm>
          </p:grpSpPr>
          <p:sp>
            <p:nvSpPr>
              <p:cNvPr id="29" name="円/楕円 28"/>
              <p:cNvSpPr/>
              <p:nvPr/>
            </p:nvSpPr>
            <p:spPr>
              <a:xfrm>
                <a:off x="242383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30" name="テキスト ボックス 29"/>
              <p:cNvSpPr txBox="1"/>
              <p:nvPr/>
            </p:nvSpPr>
            <p:spPr>
              <a:xfrm>
                <a:off x="2493111" y="2619563"/>
                <a:ext cx="318229" cy="369332"/>
              </a:xfrm>
              <a:prstGeom prst="rect">
                <a:avLst/>
              </a:prstGeom>
              <a:noFill/>
            </p:spPr>
            <p:txBody>
              <a:bodyPr wrap="none" rtlCol="0">
                <a:spAutoFit/>
              </a:bodyPr>
              <a:lstStyle/>
              <a:p>
                <a:r>
                  <a:rPr kumimoji="1" lang="en-US" altLang="ja-JP" dirty="0" smtClean="0"/>
                  <a:t>A</a:t>
                </a:r>
                <a:endParaRPr kumimoji="1" lang="ja-JP" altLang="en-US" dirty="0"/>
              </a:p>
            </p:txBody>
          </p:sp>
        </p:grpSp>
        <p:grpSp>
          <p:nvGrpSpPr>
            <p:cNvPr id="23" name="図形グループ 22"/>
            <p:cNvGrpSpPr/>
            <p:nvPr/>
          </p:nvGrpSpPr>
          <p:grpSpPr>
            <a:xfrm>
              <a:off x="3439110" y="2592253"/>
              <a:ext cx="456790" cy="456790"/>
              <a:chOff x="3602970" y="2592253"/>
              <a:chExt cx="456790" cy="456790"/>
            </a:xfrm>
          </p:grpSpPr>
          <p:sp>
            <p:nvSpPr>
              <p:cNvPr id="27" name="円/楕円 26"/>
              <p:cNvSpPr/>
              <p:nvPr/>
            </p:nvSpPr>
            <p:spPr>
              <a:xfrm>
                <a:off x="360297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3672251" y="2619563"/>
                <a:ext cx="312906" cy="369332"/>
              </a:xfrm>
              <a:prstGeom prst="rect">
                <a:avLst/>
              </a:prstGeom>
              <a:noFill/>
            </p:spPr>
            <p:txBody>
              <a:bodyPr wrap="none" rtlCol="0">
                <a:spAutoFit/>
              </a:bodyPr>
              <a:lstStyle/>
              <a:p>
                <a:r>
                  <a:rPr lang="en-US" altLang="ja-JP" dirty="0"/>
                  <a:t>B</a:t>
                </a:r>
                <a:endParaRPr kumimoji="1" lang="ja-JP" altLang="en-US" dirty="0"/>
              </a:p>
            </p:txBody>
          </p:sp>
        </p:grpSp>
        <p:grpSp>
          <p:nvGrpSpPr>
            <p:cNvPr id="24" name="図形グループ 23"/>
            <p:cNvGrpSpPr/>
            <p:nvPr/>
          </p:nvGrpSpPr>
          <p:grpSpPr>
            <a:xfrm>
              <a:off x="4454390" y="2592253"/>
              <a:ext cx="456790" cy="456790"/>
              <a:chOff x="4782110" y="2592253"/>
              <a:chExt cx="456790" cy="456790"/>
            </a:xfrm>
          </p:grpSpPr>
          <p:sp>
            <p:nvSpPr>
              <p:cNvPr id="25" name="円/楕円 24"/>
              <p:cNvSpPr/>
              <p:nvPr/>
            </p:nvSpPr>
            <p:spPr>
              <a:xfrm>
                <a:off x="4782110" y="2592253"/>
                <a:ext cx="456790" cy="45679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4854052" y="2619563"/>
                <a:ext cx="312906" cy="369332"/>
              </a:xfrm>
              <a:prstGeom prst="rect">
                <a:avLst/>
              </a:prstGeom>
              <a:noFill/>
            </p:spPr>
            <p:txBody>
              <a:bodyPr wrap="none" rtlCol="0">
                <a:spAutoFit/>
              </a:bodyPr>
              <a:lstStyle/>
              <a:p>
                <a:r>
                  <a:rPr lang="en-US" altLang="ja-JP" dirty="0"/>
                  <a:t>C</a:t>
                </a:r>
                <a:endParaRPr lang="en-US" altLang="ja-JP" dirty="0" smtClean="0"/>
              </a:p>
            </p:txBody>
          </p:sp>
        </p:grpSp>
      </p:grpSp>
      <p:sp>
        <p:nvSpPr>
          <p:cNvPr id="57" name="正方形/長方形 56"/>
          <p:cNvSpPr/>
          <p:nvPr/>
        </p:nvSpPr>
        <p:spPr>
          <a:xfrm>
            <a:off x="2756048" y="3225455"/>
            <a:ext cx="1095375" cy="30402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solidFill>
                  <a:srgbClr val="000000"/>
                </a:solidFill>
              </a:rPr>
              <a:t>test</a:t>
            </a:r>
            <a:endParaRPr kumimoji="1" lang="ja-JP" altLang="en-US" sz="2000" dirty="0">
              <a:solidFill>
                <a:srgbClr val="000000"/>
              </a:solidFill>
            </a:endParaRPr>
          </a:p>
        </p:txBody>
      </p:sp>
      <p:cxnSp>
        <p:nvCxnSpPr>
          <p:cNvPr id="58" name="直線矢印コネクタ 57"/>
          <p:cNvCxnSpPr>
            <a:stCxn id="57" idx="2"/>
            <a:endCxn id="26" idx="0"/>
          </p:cNvCxnSpPr>
          <p:nvPr/>
        </p:nvCxnSpPr>
        <p:spPr>
          <a:xfrm>
            <a:off x="3303736" y="3529475"/>
            <a:ext cx="1488" cy="27423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9" name="正方形/長方形 58"/>
          <p:cNvSpPr/>
          <p:nvPr/>
        </p:nvSpPr>
        <p:spPr>
          <a:xfrm>
            <a:off x="2756048" y="4445093"/>
            <a:ext cx="1095375" cy="30402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a:solidFill>
                  <a:srgbClr val="000000"/>
                </a:solidFill>
              </a:rPr>
              <a:t>master</a:t>
            </a:r>
            <a:endParaRPr lang="ja-JP" altLang="en-US" sz="2000" dirty="0">
              <a:solidFill>
                <a:srgbClr val="000000"/>
              </a:solidFill>
            </a:endParaRPr>
          </a:p>
        </p:txBody>
      </p:sp>
      <p:cxnSp>
        <p:nvCxnSpPr>
          <p:cNvPr id="60" name="直線矢印コネクタ 59"/>
          <p:cNvCxnSpPr>
            <a:stCxn id="59" idx="0"/>
          </p:cNvCxnSpPr>
          <p:nvPr/>
        </p:nvCxnSpPr>
        <p:spPr>
          <a:xfrm flipV="1">
            <a:off x="3303736" y="4218726"/>
            <a:ext cx="0" cy="22636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p:cNvSpPr txBox="1"/>
          <p:nvPr/>
        </p:nvSpPr>
        <p:spPr>
          <a:xfrm>
            <a:off x="4061622" y="3771526"/>
            <a:ext cx="4983156" cy="461665"/>
          </a:xfrm>
          <a:prstGeom prst="rect">
            <a:avLst/>
          </a:prstGeom>
          <a:noFill/>
        </p:spPr>
        <p:txBody>
          <a:bodyPr wrap="square" rtlCol="0">
            <a:spAutoFit/>
          </a:bodyPr>
          <a:lstStyle/>
          <a:p>
            <a:r>
              <a:rPr kumimoji="1" lang="en-US" altLang="ja-JP" sz="2400" dirty="0" smtClean="0">
                <a:solidFill>
                  <a:srgbClr val="FF0000"/>
                </a:solidFill>
              </a:rPr>
              <a:t>master</a:t>
            </a:r>
            <a:r>
              <a:rPr kumimoji="1" lang="ja-JP" altLang="en-US" sz="2400" dirty="0" smtClean="0">
                <a:solidFill>
                  <a:srgbClr val="FF0000"/>
                </a:solidFill>
              </a:rPr>
              <a:t>ブランチの位置が変わるだけ</a:t>
            </a:r>
            <a:endParaRPr kumimoji="1" lang="ja-JP" altLang="en-US" sz="2400" dirty="0">
              <a:solidFill>
                <a:srgbClr val="FF0000"/>
              </a:solidFill>
            </a:endParaRPr>
          </a:p>
        </p:txBody>
      </p:sp>
    </p:spTree>
    <p:extLst>
      <p:ext uri="{BB962C8B-B14F-4D97-AF65-F5344CB8AC3E}">
        <p14:creationId xmlns:p14="http://schemas.microsoft.com/office/powerpoint/2010/main" val="7924266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890691" y="3024477"/>
            <a:ext cx="3617096" cy="707886"/>
          </a:xfrm>
          <a:prstGeom prst="rect">
            <a:avLst/>
          </a:prstGeom>
          <a:noFill/>
        </p:spPr>
        <p:txBody>
          <a:bodyPr wrap="none" rtlCol="0">
            <a:spAutoFit/>
          </a:bodyPr>
          <a:lstStyle/>
          <a:p>
            <a:r>
              <a:rPr kumimoji="1" lang="ja-JP" altLang="en-US" sz="4000" dirty="0" smtClean="0"/>
              <a:t>よく使うコマンド</a:t>
            </a:r>
            <a:endParaRPr kumimoji="1" lang="ja-JP" altLang="en-US" sz="4000" dirty="0"/>
          </a:p>
        </p:txBody>
      </p:sp>
    </p:spTree>
    <p:extLst>
      <p:ext uri="{BB962C8B-B14F-4D97-AF65-F5344CB8AC3E}">
        <p14:creationId xmlns:p14="http://schemas.microsoft.com/office/powerpoint/2010/main" val="29108376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タイトル 1"/>
          <p:cNvSpPr>
            <a:spLocks noGrp="1"/>
          </p:cNvSpPr>
          <p:nvPr>
            <p:ph type="title"/>
          </p:nvPr>
        </p:nvSpPr>
        <p:spPr>
          <a:xfrm>
            <a:off x="457200" y="0"/>
            <a:ext cx="8229600" cy="1143000"/>
          </a:xfrm>
        </p:spPr>
        <p:txBody>
          <a:bodyPr/>
          <a:lstStyle/>
          <a:p>
            <a:pPr eaLnBrk="1" hangingPunct="1"/>
            <a:r>
              <a:rPr lang="en-US" altLang="ja-JP" dirty="0" err="1">
                <a:latin typeface="Calibri" charset="0"/>
                <a:ea typeface="ＭＳ Ｐゴシック" charset="0"/>
              </a:rPr>
              <a:t>git</a:t>
            </a:r>
            <a:r>
              <a:rPr lang="en-US" altLang="ja-JP" dirty="0">
                <a:latin typeface="Calibri" charset="0"/>
                <a:ea typeface="ＭＳ Ｐゴシック" charset="0"/>
              </a:rPr>
              <a:t> clone</a:t>
            </a:r>
            <a:endParaRPr lang="ja-JP" altLang="en-US" dirty="0">
              <a:latin typeface="Calibri" charset="0"/>
              <a:ea typeface="ＭＳ Ｐゴシック" charset="0"/>
            </a:endParaRPr>
          </a:p>
        </p:txBody>
      </p:sp>
      <p:sp>
        <p:nvSpPr>
          <p:cNvPr id="88067" name="テキスト ボックス 3"/>
          <p:cNvSpPr txBox="1">
            <a:spLocks noChangeArrowheads="1"/>
          </p:cNvSpPr>
          <p:nvPr/>
        </p:nvSpPr>
        <p:spPr bwMode="auto">
          <a:xfrm>
            <a:off x="3328988" y="1071563"/>
            <a:ext cx="2338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リポジトリの複製</a:t>
            </a:r>
          </a:p>
        </p:txBody>
      </p:sp>
      <p:sp>
        <p:nvSpPr>
          <p:cNvPr id="88070" name="テキスト ボックス 8"/>
          <p:cNvSpPr txBox="1">
            <a:spLocks noChangeArrowheads="1"/>
          </p:cNvSpPr>
          <p:nvPr/>
        </p:nvSpPr>
        <p:spPr bwMode="auto">
          <a:xfrm>
            <a:off x="206375" y="2479263"/>
            <a:ext cx="81780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000" dirty="0">
                <a:solidFill>
                  <a:srgbClr val="CC6600"/>
                </a:solidFill>
                <a:latin typeface="Arial Unicode MS" charset="0"/>
                <a:cs typeface="Arial Unicode MS" charset="0"/>
              </a:rPr>
              <a:t>$ </a:t>
            </a:r>
            <a:r>
              <a:rPr lang="en-US" altLang="ja-JP" sz="2000" dirty="0" err="1">
                <a:solidFill>
                  <a:srgbClr val="CC6600"/>
                </a:solidFill>
                <a:latin typeface="Arial Unicode MS" charset="0"/>
                <a:cs typeface="Arial Unicode MS" charset="0"/>
              </a:rPr>
              <a:t>git</a:t>
            </a:r>
            <a:r>
              <a:rPr lang="en-US" altLang="ja-JP" sz="2000" dirty="0">
                <a:solidFill>
                  <a:srgbClr val="CC6600"/>
                </a:solidFill>
                <a:latin typeface="Arial Unicode MS" charset="0"/>
                <a:cs typeface="Arial Unicode MS" charset="0"/>
              </a:rPr>
              <a:t> clone</a:t>
            </a:r>
            <a:r>
              <a:rPr lang="ja-JP" altLang="en-US" sz="2000" dirty="0">
                <a:solidFill>
                  <a:srgbClr val="CC6600"/>
                </a:solidFill>
                <a:latin typeface="Arial Unicode MS" charset="0"/>
                <a:cs typeface="Arial Unicode MS" charset="0"/>
              </a:rPr>
              <a:t> </a:t>
            </a:r>
            <a:r>
              <a:rPr lang="en-US" altLang="ja-JP" sz="2000" dirty="0" err="1">
                <a:solidFill>
                  <a:srgbClr val="CC6600"/>
                </a:solidFill>
                <a:latin typeface="Arial Unicode MS" charset="0"/>
                <a:cs typeface="Arial Unicode MS" charset="0"/>
              </a:rPr>
              <a:t>git@github.com:nomlab</a:t>
            </a:r>
            <a:r>
              <a:rPr lang="en-US" altLang="ja-JP" sz="2000" dirty="0">
                <a:solidFill>
                  <a:srgbClr val="CC6600"/>
                </a:solidFill>
                <a:latin typeface="Arial Unicode MS" charset="0"/>
                <a:cs typeface="Arial Unicode MS" charset="0"/>
              </a:rPr>
              <a:t>/</a:t>
            </a:r>
            <a:r>
              <a:rPr lang="en-US" altLang="ja-JP" sz="2000" dirty="0" err="1">
                <a:solidFill>
                  <a:srgbClr val="CC6600"/>
                </a:solidFill>
                <a:latin typeface="Arial Unicode MS" charset="0"/>
                <a:cs typeface="Arial Unicode MS" charset="0"/>
              </a:rPr>
              <a:t>nomnichi.git</a:t>
            </a:r>
            <a:r>
              <a:rPr lang="en-US" altLang="ja-JP" sz="2000" dirty="0">
                <a:solidFill>
                  <a:srgbClr val="CC6600"/>
                </a:solidFill>
                <a:latin typeface="Arial Unicode MS" charset="0"/>
                <a:cs typeface="Arial Unicode MS" charset="0"/>
              </a:rPr>
              <a:t> </a:t>
            </a:r>
            <a:r>
              <a:rPr lang="en-US" altLang="ja-JP" sz="2000" dirty="0" err="1">
                <a:solidFill>
                  <a:srgbClr val="CC6600"/>
                </a:solidFill>
                <a:latin typeface="Arial Unicode MS" charset="0"/>
                <a:cs typeface="Arial Unicode MS" charset="0"/>
              </a:rPr>
              <a:t>nomnichi</a:t>
            </a:r>
            <a:endParaRPr lang="en-US" altLang="ja-JP" sz="2000" dirty="0">
              <a:solidFill>
                <a:srgbClr val="CC6600"/>
              </a:solidFill>
              <a:latin typeface="Arial Unicode MS" charset="0"/>
              <a:cs typeface="Arial Unicode MS" charset="0"/>
            </a:endParaRPr>
          </a:p>
          <a:p>
            <a:pPr eaLnBrk="1" hangingPunct="1"/>
            <a:r>
              <a:rPr lang="en-US" altLang="ja-JP" sz="2000" dirty="0">
                <a:solidFill>
                  <a:srgbClr val="CC6600"/>
                </a:solidFill>
                <a:latin typeface="Arial Unicode MS" charset="0"/>
                <a:cs typeface="Arial Unicode MS" charset="0"/>
              </a:rPr>
              <a:t>                 </a:t>
            </a:r>
            <a:r>
              <a:rPr lang="en-US" altLang="ja-JP" sz="2000" dirty="0" smtClean="0">
                <a:solidFill>
                  <a:srgbClr val="CC6600"/>
                </a:solidFill>
                <a:latin typeface="Arial Unicode MS" charset="0"/>
                <a:cs typeface="Arial Unicode MS" charset="0"/>
              </a:rPr>
              <a:t>           </a:t>
            </a:r>
            <a:r>
              <a:rPr lang="en-US" altLang="ja-JP" sz="2000" dirty="0" smtClean="0">
                <a:solidFill>
                  <a:srgbClr val="3366FF"/>
                </a:solidFill>
                <a:latin typeface="Arial Unicode MS" charset="0"/>
                <a:cs typeface="Arial Unicode MS" charset="0"/>
              </a:rPr>
              <a:t>(</a:t>
            </a:r>
            <a:r>
              <a:rPr lang="ja-JP" altLang="en-US" sz="2000" dirty="0">
                <a:solidFill>
                  <a:srgbClr val="3366FF"/>
                </a:solidFill>
                <a:latin typeface="ＭＳ Ｐゴシック" charset="0"/>
                <a:cs typeface="Arial Unicode MS" charset="0"/>
              </a:rPr>
              <a:t>複製するリポジトリの</a:t>
            </a:r>
            <a:r>
              <a:rPr lang="en-US" altLang="ja-JP" sz="2000" dirty="0">
                <a:solidFill>
                  <a:srgbClr val="3366FF"/>
                </a:solidFill>
                <a:latin typeface="ＭＳ Ｐゴシック" charset="0"/>
                <a:cs typeface="Arial Unicode MS" charset="0"/>
              </a:rPr>
              <a:t>URL</a:t>
            </a:r>
            <a:r>
              <a:rPr lang="en-US" altLang="ja-JP" sz="2000" dirty="0">
                <a:solidFill>
                  <a:srgbClr val="3366FF"/>
                </a:solidFill>
                <a:latin typeface="Arial Unicode MS" charset="0"/>
                <a:cs typeface="Arial Unicode MS" charset="0"/>
              </a:rPr>
              <a:t>)   </a:t>
            </a:r>
            <a:r>
              <a:rPr lang="en-US" altLang="ja-JP" sz="2000" dirty="0" smtClean="0">
                <a:solidFill>
                  <a:srgbClr val="3366FF"/>
                </a:solidFill>
                <a:latin typeface="Arial Unicode MS" charset="0"/>
                <a:cs typeface="Arial Unicode MS" charset="0"/>
              </a:rPr>
              <a:t>   </a:t>
            </a:r>
            <a:r>
              <a:rPr lang="en-US" altLang="ja-JP" sz="2000" dirty="0">
                <a:solidFill>
                  <a:schemeClr val="accent3">
                    <a:lumMod val="75000"/>
                  </a:schemeClr>
                </a:solidFill>
                <a:latin typeface="Arial Unicode MS" charset="0"/>
                <a:cs typeface="Arial Unicode MS" charset="0"/>
              </a:rPr>
              <a:t>(</a:t>
            </a:r>
            <a:r>
              <a:rPr lang="ja-JP" altLang="en-US" sz="2000" dirty="0">
                <a:solidFill>
                  <a:schemeClr val="accent3">
                    <a:lumMod val="75000"/>
                  </a:schemeClr>
                </a:solidFill>
                <a:latin typeface="ＭＳ Ｐゴシック" charset="0"/>
                <a:cs typeface="Arial Unicode MS" charset="0"/>
              </a:rPr>
              <a:t>作成するディレクトリ名</a:t>
            </a:r>
            <a:r>
              <a:rPr lang="en-US" altLang="ja-JP" sz="2000" dirty="0">
                <a:solidFill>
                  <a:schemeClr val="accent3">
                    <a:lumMod val="75000"/>
                  </a:schemeClr>
                </a:solidFill>
                <a:latin typeface="Arial Unicode MS" charset="0"/>
                <a:cs typeface="Arial Unicode MS" charset="0"/>
              </a:rPr>
              <a:t>)</a:t>
            </a:r>
            <a:endParaRPr lang="ja-JP" altLang="en-US" sz="2000" dirty="0">
              <a:solidFill>
                <a:schemeClr val="accent3">
                  <a:lumMod val="75000"/>
                </a:schemeClr>
              </a:solidFill>
              <a:latin typeface="Arial Unicode MS" charset="0"/>
              <a:cs typeface="Arial Unicode MS" charset="0"/>
            </a:endParaRPr>
          </a:p>
        </p:txBody>
      </p:sp>
      <p:sp>
        <p:nvSpPr>
          <p:cNvPr id="88071" name="テキスト ボックス 9"/>
          <p:cNvSpPr txBox="1">
            <a:spLocks noChangeArrowheads="1"/>
          </p:cNvSpPr>
          <p:nvPr/>
        </p:nvSpPr>
        <p:spPr bwMode="auto">
          <a:xfrm>
            <a:off x="500063" y="3373477"/>
            <a:ext cx="81190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dirty="0">
                <a:latin typeface="Calibri" charset="0"/>
              </a:rPr>
              <a:t>※ </a:t>
            </a:r>
            <a:r>
              <a:rPr lang="ja-JP" altLang="en-US" sz="2400" dirty="0">
                <a:latin typeface="Calibri" charset="0"/>
              </a:rPr>
              <a:t>ディレクトリ名は省略可能</a:t>
            </a:r>
            <a:endParaRPr lang="en-US" altLang="ja-JP" sz="2400" dirty="0">
              <a:latin typeface="Calibri" charset="0"/>
            </a:endParaRPr>
          </a:p>
          <a:p>
            <a:pPr eaLnBrk="1" hangingPunct="1"/>
            <a:r>
              <a:rPr lang="en-US" altLang="ja-JP" sz="2400" dirty="0">
                <a:latin typeface="Calibri" charset="0"/>
              </a:rPr>
              <a:t>     (</a:t>
            </a:r>
            <a:r>
              <a:rPr lang="ja-JP" altLang="en-US" sz="2400" dirty="0">
                <a:latin typeface="Calibri" charset="0"/>
              </a:rPr>
              <a:t>省略した場合は自動的</a:t>
            </a:r>
            <a:r>
              <a:rPr lang="ja-JP" altLang="en-US" sz="2400" dirty="0" smtClean="0">
                <a:latin typeface="Calibri" charset="0"/>
              </a:rPr>
              <a:t>にリポジトリ名でディレクトリ</a:t>
            </a:r>
            <a:r>
              <a:rPr lang="ja-JP" altLang="en-US" sz="2400" dirty="0">
                <a:latin typeface="Calibri" charset="0"/>
              </a:rPr>
              <a:t>を作成</a:t>
            </a:r>
            <a:r>
              <a:rPr lang="en-US" altLang="ja-JP" sz="2400" dirty="0">
                <a:latin typeface="Calibri" charset="0"/>
              </a:rPr>
              <a:t>)</a:t>
            </a:r>
            <a:endParaRPr lang="ja-JP" altLang="en-US" sz="2400" dirty="0">
              <a:latin typeface="Calibri" charset="0"/>
            </a:endParaRPr>
          </a:p>
        </p:txBody>
      </p:sp>
      <p:sp>
        <p:nvSpPr>
          <p:cNvPr id="88074" name="正方形/長方形 16"/>
          <p:cNvSpPr>
            <a:spLocks noChangeArrowheads="1"/>
          </p:cNvSpPr>
          <p:nvPr/>
        </p:nvSpPr>
        <p:spPr bwMode="auto">
          <a:xfrm>
            <a:off x="222250" y="2117313"/>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latin typeface="Calibri" charset="0"/>
            </a:endParaRPr>
          </a:p>
        </p:txBody>
      </p:sp>
      <p:cxnSp>
        <p:nvCxnSpPr>
          <p:cNvPr id="3" name="直線コネクタ 2"/>
          <p:cNvCxnSpPr/>
          <p:nvPr/>
        </p:nvCxnSpPr>
        <p:spPr>
          <a:xfrm>
            <a:off x="1428031" y="2835198"/>
            <a:ext cx="4239344" cy="0"/>
          </a:xfrm>
          <a:prstGeom prst="line">
            <a:avLst/>
          </a:prstGeom>
          <a:ln w="28575" cmpd="sng">
            <a:solidFill>
              <a:srgbClr val="3366FF"/>
            </a:solidFill>
          </a:ln>
          <a:effectLst/>
        </p:spPr>
        <p:style>
          <a:lnRef idx="2">
            <a:schemeClr val="accent1"/>
          </a:lnRef>
          <a:fillRef idx="0">
            <a:schemeClr val="accent1"/>
          </a:fillRef>
          <a:effectRef idx="1">
            <a:schemeClr val="accent1"/>
          </a:effectRef>
          <a:fontRef idx="minor">
            <a:schemeClr val="tx1"/>
          </a:fontRef>
        </p:style>
      </p:cxnSp>
      <p:cxnSp>
        <p:nvCxnSpPr>
          <p:cNvPr id="5" name="直線コネクタ 4"/>
          <p:cNvCxnSpPr/>
          <p:nvPr/>
        </p:nvCxnSpPr>
        <p:spPr>
          <a:xfrm>
            <a:off x="5667375" y="2835198"/>
            <a:ext cx="1165225"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4"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38</a:t>
            </a:fld>
            <a:endParaRPr lang="en-US" altLang="ja-JP"/>
          </a:p>
        </p:txBody>
      </p:sp>
      <p:sp>
        <p:nvSpPr>
          <p:cNvPr id="2" name="テキスト ボックス 1"/>
          <p:cNvSpPr txBox="1"/>
          <p:nvPr/>
        </p:nvSpPr>
        <p:spPr>
          <a:xfrm>
            <a:off x="206375" y="1524098"/>
            <a:ext cx="4386137" cy="461665"/>
          </a:xfrm>
          <a:prstGeom prst="rect">
            <a:avLst/>
          </a:prstGeom>
          <a:noFill/>
        </p:spPr>
        <p:txBody>
          <a:bodyPr wrap="none" rtlCol="0">
            <a:spAutoFit/>
          </a:bodyPr>
          <a:lstStyle/>
          <a:p>
            <a:r>
              <a:rPr lang="ja-JP" altLang="en-US" sz="2400" dirty="0"/>
              <a:t>自分</a:t>
            </a:r>
            <a:r>
              <a:rPr lang="ja-JP" altLang="en-US" sz="2400" dirty="0" smtClean="0"/>
              <a:t>の手元にデータを持ってくる</a:t>
            </a:r>
            <a:endParaRPr kumimoji="1" lang="ja-JP" altLang="en-US" sz="2400" dirty="0"/>
          </a:p>
        </p:txBody>
      </p:sp>
    </p:spTree>
    <p:extLst>
      <p:ext uri="{BB962C8B-B14F-4D97-AF65-F5344CB8AC3E}">
        <p14:creationId xmlns:p14="http://schemas.microsoft.com/office/powerpoint/2010/main" val="250413338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タイトル 1"/>
          <p:cNvSpPr>
            <a:spLocks noGrp="1"/>
          </p:cNvSpPr>
          <p:nvPr>
            <p:ph type="title"/>
          </p:nvPr>
        </p:nvSpPr>
        <p:spPr>
          <a:xfrm>
            <a:off x="457200" y="0"/>
            <a:ext cx="8229600" cy="1143000"/>
          </a:xfrm>
        </p:spPr>
        <p:txBody>
          <a:bodyPr/>
          <a:lstStyle/>
          <a:p>
            <a:pPr eaLnBrk="1" hangingPunct="1"/>
            <a:r>
              <a:rPr lang="en-US" altLang="ja-JP">
                <a:latin typeface="Calibri" charset="0"/>
                <a:ea typeface="ＭＳ Ｐゴシック" charset="0"/>
              </a:rPr>
              <a:t>git log</a:t>
            </a:r>
            <a:endParaRPr lang="ja-JP" altLang="en-US">
              <a:latin typeface="Calibri" charset="0"/>
              <a:ea typeface="ＭＳ Ｐゴシック" charset="0"/>
            </a:endParaRPr>
          </a:p>
        </p:txBody>
      </p:sp>
      <p:sp>
        <p:nvSpPr>
          <p:cNvPr id="89091" name="コンテンツ プレースホルダ 2"/>
          <p:cNvSpPr>
            <a:spLocks/>
          </p:cNvSpPr>
          <p:nvPr/>
        </p:nvSpPr>
        <p:spPr bwMode="auto">
          <a:xfrm>
            <a:off x="576263" y="5780088"/>
            <a:ext cx="8567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altLang="ja-JP" sz="2400">
                <a:latin typeface="Calibri" charset="0"/>
              </a:rPr>
              <a:t>--graph </a:t>
            </a:r>
            <a:r>
              <a:rPr lang="ja-JP" altLang="en-US" sz="2400">
                <a:latin typeface="Calibri" charset="0"/>
              </a:rPr>
              <a:t>オプションをつけるとマージの様子をグラフィカルに確認</a:t>
            </a:r>
          </a:p>
        </p:txBody>
      </p:sp>
      <p:sp>
        <p:nvSpPr>
          <p:cNvPr id="89092" name="テキスト ボックス 4"/>
          <p:cNvSpPr txBox="1">
            <a:spLocks noChangeArrowheads="1"/>
          </p:cNvSpPr>
          <p:nvPr/>
        </p:nvSpPr>
        <p:spPr bwMode="auto">
          <a:xfrm>
            <a:off x="3302000" y="1071563"/>
            <a:ext cx="254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コミットログの表示</a:t>
            </a:r>
          </a:p>
        </p:txBody>
      </p:sp>
      <p:sp>
        <p:nvSpPr>
          <p:cNvPr id="89093" name="テキスト ボックス 7"/>
          <p:cNvSpPr txBox="1">
            <a:spLocks noChangeArrowheads="1"/>
          </p:cNvSpPr>
          <p:nvPr/>
        </p:nvSpPr>
        <p:spPr bwMode="auto">
          <a:xfrm>
            <a:off x="500063" y="5175250"/>
            <a:ext cx="2097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＜オプション＞</a:t>
            </a:r>
          </a:p>
        </p:txBody>
      </p:sp>
      <p:sp>
        <p:nvSpPr>
          <p:cNvPr id="89094" name="テキスト ボックス 8"/>
          <p:cNvSpPr txBox="1">
            <a:spLocks noChangeArrowheads="1"/>
          </p:cNvSpPr>
          <p:nvPr/>
        </p:nvSpPr>
        <p:spPr bwMode="auto">
          <a:xfrm>
            <a:off x="838200" y="1638300"/>
            <a:ext cx="7929563" cy="307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00" dirty="0">
                <a:solidFill>
                  <a:srgbClr val="CC6600"/>
                </a:solidFill>
                <a:latin typeface="Arial Unicode MS" charset="0"/>
                <a:cs typeface="Arial Unicode MS" charset="0"/>
              </a:rPr>
              <a:t>$ </a:t>
            </a:r>
            <a:r>
              <a:rPr lang="en-US" altLang="ja-JP" sz="1600" dirty="0" err="1">
                <a:solidFill>
                  <a:srgbClr val="CC6600"/>
                </a:solidFill>
                <a:latin typeface="Arial Unicode MS" charset="0"/>
                <a:cs typeface="Arial Unicode MS" charset="0"/>
              </a:rPr>
              <a:t>git</a:t>
            </a:r>
            <a:r>
              <a:rPr lang="en-US" altLang="ja-JP" sz="1600" dirty="0">
                <a:solidFill>
                  <a:srgbClr val="CC6600"/>
                </a:solidFill>
                <a:latin typeface="Arial Unicode MS" charset="0"/>
                <a:cs typeface="Arial Unicode MS" charset="0"/>
              </a:rPr>
              <a:t> log</a:t>
            </a:r>
          </a:p>
          <a:p>
            <a:pPr eaLnBrk="1" hangingPunct="1"/>
            <a:r>
              <a:rPr lang="en-US" altLang="ja-JP" sz="1600" dirty="0">
                <a:solidFill>
                  <a:srgbClr val="CC6600"/>
                </a:solidFill>
                <a:latin typeface="Arial Unicode MS" charset="0"/>
                <a:cs typeface="Arial Unicode MS" charset="0"/>
              </a:rPr>
              <a:t>commit </a:t>
            </a:r>
            <a:r>
              <a:rPr lang="cs-CZ" altLang="ja-JP" sz="1600" dirty="0" smtClean="0">
                <a:solidFill>
                  <a:schemeClr val="accent6">
                    <a:lumMod val="75000"/>
                  </a:schemeClr>
                </a:solidFill>
              </a:rPr>
              <a:t>095f15466c4e0bd9d555dcafec6f9d54b2d43c5d</a:t>
            </a:r>
          </a:p>
          <a:p>
            <a:pPr eaLnBrk="1" hangingPunct="1"/>
            <a:r>
              <a:rPr lang="en-US" altLang="ja-JP" sz="1600" dirty="0" smtClean="0">
                <a:solidFill>
                  <a:srgbClr val="CC6600"/>
                </a:solidFill>
                <a:latin typeface="Arial Unicode MS" charset="0"/>
                <a:cs typeface="Arial Unicode MS" charset="0"/>
              </a:rPr>
              <a:t>Author</a:t>
            </a:r>
            <a:r>
              <a:rPr lang="en-US" altLang="ja-JP" sz="1600" dirty="0">
                <a:solidFill>
                  <a:srgbClr val="CC6600"/>
                </a:solidFill>
                <a:latin typeface="Arial Unicode MS" charset="0"/>
                <a:cs typeface="Arial Unicode MS" charset="0"/>
              </a:rPr>
              <a:t>: </a:t>
            </a:r>
            <a:r>
              <a:rPr lang="en-US" altLang="ja-JP" sz="1600" dirty="0" smtClean="0">
                <a:solidFill>
                  <a:srgbClr val="CC6600"/>
                </a:solidFill>
                <a:latin typeface="Arial Unicode MS" charset="0"/>
                <a:cs typeface="Arial Unicode MS" charset="0"/>
              </a:rPr>
              <a:t>Masaki Fujita &lt;</a:t>
            </a:r>
            <a:r>
              <a:rPr lang="en-US" altLang="ja-JP" sz="1600" dirty="0" err="1" smtClean="0">
                <a:solidFill>
                  <a:srgbClr val="CC6600"/>
                </a:solidFill>
                <a:latin typeface="Arial Unicode MS" charset="0"/>
                <a:cs typeface="Arial Unicode MS" charset="0"/>
              </a:rPr>
              <a:t>fujita@</a:t>
            </a:r>
            <a:r>
              <a:rPr lang="en-US" altLang="ja-JP" sz="1600" dirty="0" err="1">
                <a:solidFill>
                  <a:srgbClr val="CC6600"/>
                </a:solidFill>
                <a:latin typeface="Arial Unicode MS" charset="0"/>
                <a:cs typeface="Arial Unicode MS" charset="0"/>
              </a:rPr>
              <a:t>swlab.cs.okayama-u.ac.jp</a:t>
            </a:r>
            <a:r>
              <a:rPr lang="en-US" altLang="ja-JP" sz="1600" dirty="0">
                <a:solidFill>
                  <a:srgbClr val="CC6600"/>
                </a:solidFill>
                <a:latin typeface="Arial Unicode MS" charset="0"/>
                <a:cs typeface="Arial Unicode MS" charset="0"/>
              </a:rPr>
              <a:t>&gt;</a:t>
            </a:r>
          </a:p>
          <a:p>
            <a:pPr eaLnBrk="1" hangingPunct="1"/>
            <a:r>
              <a:rPr lang="en-US" altLang="ja-JP" sz="1600" dirty="0">
                <a:solidFill>
                  <a:srgbClr val="CC6600"/>
                </a:solidFill>
                <a:latin typeface="Arial Unicode MS" charset="0"/>
                <a:cs typeface="Arial Unicode MS" charset="0"/>
              </a:rPr>
              <a:t>Date:   </a:t>
            </a:r>
            <a:r>
              <a:rPr lang="en-US" altLang="ja-JP" sz="1600" dirty="0" smtClean="0">
                <a:solidFill>
                  <a:srgbClr val="CC6600"/>
                </a:solidFill>
                <a:latin typeface="Arial Unicode MS" charset="0"/>
                <a:cs typeface="Arial Unicode MS" charset="0"/>
              </a:rPr>
              <a:t>Tue Apr 1 04:57:26 2014 +900</a:t>
            </a:r>
            <a:endParaRPr lang="en-US" altLang="ja-JP" sz="1600" dirty="0">
              <a:solidFill>
                <a:srgbClr val="CC6600"/>
              </a:solidFill>
              <a:latin typeface="Arial Unicode MS" charset="0"/>
              <a:cs typeface="Arial Unicode MS" charset="0"/>
            </a:endParaRPr>
          </a:p>
          <a:p>
            <a:pPr eaLnBrk="1" hangingPunct="1"/>
            <a:endParaRPr lang="en-US" altLang="ja-JP" sz="1600" dirty="0">
              <a:solidFill>
                <a:srgbClr val="CC6600"/>
              </a:solidFill>
              <a:latin typeface="Arial Unicode MS" charset="0"/>
              <a:cs typeface="Arial Unicode MS" charset="0"/>
            </a:endParaRPr>
          </a:p>
          <a:p>
            <a:pPr eaLnBrk="1" hangingPunct="1"/>
            <a:r>
              <a:rPr lang="en-US" altLang="ja-JP" sz="1600" dirty="0">
                <a:solidFill>
                  <a:srgbClr val="CC6600"/>
                </a:solidFill>
                <a:latin typeface="Arial Unicode MS" charset="0"/>
                <a:cs typeface="Arial Unicode MS" charset="0"/>
              </a:rPr>
              <a:t>    </a:t>
            </a:r>
            <a:endParaRPr lang="en-US" altLang="ja-JP" sz="1600" dirty="0" smtClean="0">
              <a:solidFill>
                <a:srgbClr val="CC6600"/>
              </a:solidFill>
              <a:latin typeface="Arial Unicode MS" charset="0"/>
              <a:cs typeface="Arial Unicode MS" charset="0"/>
            </a:endParaRPr>
          </a:p>
          <a:p>
            <a:pPr eaLnBrk="1" hangingPunct="1"/>
            <a:endParaRPr lang="ja-JP" altLang="en-US" sz="1600" dirty="0">
              <a:solidFill>
                <a:srgbClr val="CC6600"/>
              </a:solidFill>
              <a:latin typeface="Arial Unicode MS" charset="0"/>
              <a:cs typeface="Arial Unicode MS" charset="0"/>
            </a:endParaRPr>
          </a:p>
          <a:p>
            <a:pPr eaLnBrk="1" hangingPunct="1"/>
            <a:r>
              <a:rPr lang="en-US" altLang="ja-JP" sz="1600" dirty="0" smtClean="0">
                <a:solidFill>
                  <a:srgbClr val="CC6600"/>
                </a:solidFill>
                <a:latin typeface="Arial Unicode MS" charset="0"/>
                <a:cs typeface="Arial Unicode MS" charset="0"/>
              </a:rPr>
              <a:t>Commit </a:t>
            </a:r>
            <a:r>
              <a:rPr lang="en-US" altLang="ja-JP" sz="1600" dirty="0">
                <a:solidFill>
                  <a:srgbClr val="E46C0A"/>
                </a:solidFill>
              </a:rPr>
              <a:t>d75ff7458cbf29046c95e47c70ce93d35786e546</a:t>
            </a:r>
            <a:endParaRPr lang="en-US" altLang="ja-JP" sz="1600" dirty="0">
              <a:solidFill>
                <a:srgbClr val="E46C0A"/>
              </a:solidFill>
              <a:latin typeface="Arial Unicode MS" charset="0"/>
              <a:cs typeface="Arial Unicode MS" charset="0"/>
            </a:endParaRPr>
          </a:p>
          <a:p>
            <a:pPr eaLnBrk="1" hangingPunct="1"/>
            <a:r>
              <a:rPr lang="en-US" altLang="ja-JP" sz="1600" dirty="0">
                <a:solidFill>
                  <a:srgbClr val="CC6600"/>
                </a:solidFill>
                <a:latin typeface="Arial Unicode MS" charset="0"/>
                <a:cs typeface="Arial Unicode MS" charset="0"/>
              </a:rPr>
              <a:t>Author: </a:t>
            </a:r>
            <a:r>
              <a:rPr lang="en-US" altLang="ja-JP" sz="1600" dirty="0" smtClean="0">
                <a:solidFill>
                  <a:srgbClr val="CC6600"/>
                </a:solidFill>
                <a:latin typeface="Arial Unicode MS" charset="0"/>
                <a:cs typeface="Arial Unicode MS" charset="0"/>
              </a:rPr>
              <a:t>Masaki Fujita &lt;</a:t>
            </a:r>
            <a:r>
              <a:rPr lang="en-US" altLang="ja-JP" sz="1600" dirty="0" err="1" smtClean="0">
                <a:solidFill>
                  <a:srgbClr val="CC6600"/>
                </a:solidFill>
                <a:latin typeface="Arial Unicode MS" charset="0"/>
                <a:cs typeface="Arial Unicode MS" charset="0"/>
              </a:rPr>
              <a:t>fujita@</a:t>
            </a:r>
            <a:r>
              <a:rPr lang="en-US" altLang="ja-JP" sz="1600" dirty="0" err="1">
                <a:solidFill>
                  <a:srgbClr val="CC6600"/>
                </a:solidFill>
                <a:latin typeface="Arial Unicode MS" charset="0"/>
                <a:cs typeface="Arial Unicode MS" charset="0"/>
              </a:rPr>
              <a:t>quickhack.net</a:t>
            </a:r>
            <a:r>
              <a:rPr lang="en-US" altLang="ja-JP" sz="1600" dirty="0">
                <a:solidFill>
                  <a:srgbClr val="CC6600"/>
                </a:solidFill>
                <a:latin typeface="Arial Unicode MS" charset="0"/>
                <a:cs typeface="Arial Unicode MS" charset="0"/>
              </a:rPr>
              <a:t>&gt;</a:t>
            </a:r>
          </a:p>
          <a:p>
            <a:pPr eaLnBrk="1" hangingPunct="1"/>
            <a:r>
              <a:rPr lang="en-US" altLang="ja-JP" sz="1600" dirty="0">
                <a:solidFill>
                  <a:srgbClr val="CC6600"/>
                </a:solidFill>
                <a:latin typeface="Arial Unicode MS" charset="0"/>
                <a:cs typeface="Arial Unicode MS" charset="0"/>
              </a:rPr>
              <a:t>Date:   </a:t>
            </a:r>
            <a:r>
              <a:rPr lang="es-ES_tradnl" altLang="ja-JP" sz="1600" dirty="0" err="1">
                <a:solidFill>
                  <a:srgbClr val="E46C0A"/>
                </a:solidFill>
              </a:rPr>
              <a:t>Tue</a:t>
            </a:r>
            <a:r>
              <a:rPr lang="es-ES_tradnl" altLang="ja-JP" sz="1600" dirty="0">
                <a:solidFill>
                  <a:srgbClr val="E46C0A"/>
                </a:solidFill>
              </a:rPr>
              <a:t> </a:t>
            </a:r>
            <a:r>
              <a:rPr lang="es-ES_tradnl" altLang="ja-JP" sz="1600" dirty="0" err="1">
                <a:solidFill>
                  <a:srgbClr val="E46C0A"/>
                </a:solidFill>
              </a:rPr>
              <a:t>Apr</a:t>
            </a:r>
            <a:r>
              <a:rPr lang="es-ES_tradnl" altLang="ja-JP" sz="1600" dirty="0">
                <a:solidFill>
                  <a:srgbClr val="E46C0A"/>
                </a:solidFill>
              </a:rPr>
              <a:t> 1 04:54:13 2014 +0900</a:t>
            </a:r>
            <a:endParaRPr lang="en-US" altLang="ja-JP" sz="1600" dirty="0">
              <a:solidFill>
                <a:srgbClr val="E46C0A"/>
              </a:solidFill>
              <a:latin typeface="Arial Unicode MS" charset="0"/>
              <a:cs typeface="Arial Unicode MS" charset="0"/>
            </a:endParaRPr>
          </a:p>
          <a:p>
            <a:pPr eaLnBrk="1" hangingPunct="1"/>
            <a:endParaRPr lang="en-US" altLang="ja-JP" sz="1600" dirty="0">
              <a:solidFill>
                <a:srgbClr val="CC6600"/>
              </a:solidFill>
              <a:latin typeface="Arial Unicode MS" charset="0"/>
              <a:cs typeface="Arial Unicode MS" charset="0"/>
            </a:endParaRPr>
          </a:p>
          <a:p>
            <a:pPr eaLnBrk="1" hangingPunct="1"/>
            <a:r>
              <a:rPr lang="en-US" altLang="ja-JP" sz="1600" dirty="0">
                <a:solidFill>
                  <a:srgbClr val="CC6600"/>
                </a:solidFill>
                <a:latin typeface="Arial Unicode MS" charset="0"/>
                <a:cs typeface="Arial Unicode MS" charset="0"/>
              </a:rPr>
              <a:t> </a:t>
            </a:r>
            <a:r>
              <a:rPr lang="en-US" altLang="ja-JP" sz="1600" dirty="0">
                <a:solidFill>
                  <a:srgbClr val="E46C0A"/>
                </a:solidFill>
              </a:rPr>
              <a:t>Delete old research files of </a:t>
            </a:r>
            <a:r>
              <a:rPr lang="en-US" altLang="ja-JP" sz="1600" dirty="0" err="1">
                <a:solidFill>
                  <a:srgbClr val="E46C0A"/>
                </a:solidFill>
              </a:rPr>
              <a:t>gn</a:t>
            </a:r>
            <a:r>
              <a:rPr lang="en-US" altLang="ja-JP" sz="1600" dirty="0">
                <a:solidFill>
                  <a:srgbClr val="E46C0A"/>
                </a:solidFill>
              </a:rPr>
              <a:t> group</a:t>
            </a:r>
            <a:r>
              <a:rPr lang="en-US" altLang="ja-JP" sz="1600" dirty="0" smtClean="0">
                <a:solidFill>
                  <a:srgbClr val="E46C0A"/>
                </a:solidFill>
                <a:latin typeface="Arial Unicode MS" charset="0"/>
                <a:cs typeface="Arial Unicode MS" charset="0"/>
              </a:rPr>
              <a:t>   </a:t>
            </a:r>
            <a:endParaRPr lang="en-US" altLang="ja-JP" sz="1600" dirty="0">
              <a:solidFill>
                <a:srgbClr val="E46C0A"/>
              </a:solidFill>
              <a:latin typeface="Arial Unicode MS" charset="0"/>
              <a:cs typeface="Arial Unicode MS" charset="0"/>
            </a:endParaRPr>
          </a:p>
        </p:txBody>
      </p:sp>
      <p:sp>
        <p:nvSpPr>
          <p:cNvPr id="89095" name="正方形/長方形 9"/>
          <p:cNvSpPr>
            <a:spLocks noChangeArrowheads="1"/>
          </p:cNvSpPr>
          <p:nvPr/>
        </p:nvSpPr>
        <p:spPr bwMode="auto">
          <a:xfrm>
            <a:off x="357188" y="15001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latin typeface="Calibri" charset="0"/>
            </a:endParaRPr>
          </a:p>
        </p:txBody>
      </p:sp>
      <p:cxnSp>
        <p:nvCxnSpPr>
          <p:cNvPr id="12" name="直線コネクタ 11"/>
          <p:cNvCxnSpPr/>
          <p:nvPr/>
        </p:nvCxnSpPr>
        <p:spPr>
          <a:xfrm rot="5400000">
            <a:off x="3214688" y="5000625"/>
            <a:ext cx="285750" cy="0"/>
          </a:xfrm>
          <a:prstGeom prst="line">
            <a:avLst/>
          </a:prstGeom>
          <a:ln w="44450">
            <a:solidFill>
              <a:srgbClr val="CC6600"/>
            </a:solidFill>
            <a:prstDash val="sysDot"/>
          </a:ln>
        </p:spPr>
        <p:style>
          <a:lnRef idx="1">
            <a:schemeClr val="accent1"/>
          </a:lnRef>
          <a:fillRef idx="0">
            <a:schemeClr val="accent1"/>
          </a:fillRef>
          <a:effectRef idx="0">
            <a:schemeClr val="accent1"/>
          </a:effectRef>
          <a:fontRef idx="minor">
            <a:schemeClr val="tx1"/>
          </a:fontRef>
        </p:style>
      </p:cxnSp>
      <p:cxnSp>
        <p:nvCxnSpPr>
          <p:cNvPr id="89097" name="直線矢印コネクタ 7"/>
          <p:cNvCxnSpPr>
            <a:cxnSpLocks noChangeShapeType="1"/>
            <a:stCxn id="89105" idx="1"/>
          </p:cNvCxnSpPr>
          <p:nvPr/>
        </p:nvCxnSpPr>
        <p:spPr bwMode="auto">
          <a:xfrm flipH="1">
            <a:off x="6156325" y="3209925"/>
            <a:ext cx="1568450" cy="290513"/>
          </a:xfrm>
          <a:prstGeom prst="straightConnector1">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cxnSp>
      <p:cxnSp>
        <p:nvCxnSpPr>
          <p:cNvPr id="89098" name="直線矢印コネクタ 7"/>
          <p:cNvCxnSpPr>
            <a:cxnSpLocks noChangeShapeType="1"/>
            <a:stCxn id="89106" idx="1"/>
            <a:endCxn id="24" idx="3"/>
          </p:cNvCxnSpPr>
          <p:nvPr/>
        </p:nvCxnSpPr>
        <p:spPr bwMode="auto">
          <a:xfrm rot="10800000" flipV="1">
            <a:off x="6357938" y="3757613"/>
            <a:ext cx="1330325" cy="1587"/>
          </a:xfrm>
          <a:prstGeom prst="straightConnector1">
            <a:avLst/>
          </a:prstGeom>
          <a:noFill/>
          <a:ln w="25400">
            <a:solidFill>
              <a:srgbClr val="00B0F0"/>
            </a:solidFill>
            <a:round/>
            <a:headEnd/>
            <a:tailEnd type="triangle" w="lg" len="lg"/>
          </a:ln>
          <a:extLst>
            <a:ext uri="{909E8E84-426E-40dd-AFC4-6F175D3DCCD1}">
              <a14:hiddenFill xmlns:a14="http://schemas.microsoft.com/office/drawing/2010/main">
                <a:noFill/>
              </a14:hiddenFill>
            </a:ext>
          </a:extLst>
        </p:spPr>
      </p:cxnSp>
      <p:cxnSp>
        <p:nvCxnSpPr>
          <p:cNvPr id="89099" name="直線矢印コネクタ 7"/>
          <p:cNvCxnSpPr>
            <a:cxnSpLocks noChangeShapeType="1"/>
            <a:stCxn id="89107" idx="1"/>
            <a:endCxn id="27" idx="3"/>
          </p:cNvCxnSpPr>
          <p:nvPr/>
        </p:nvCxnSpPr>
        <p:spPr bwMode="auto">
          <a:xfrm rot="10800000">
            <a:off x="4643438" y="4013200"/>
            <a:ext cx="2500312" cy="292100"/>
          </a:xfrm>
          <a:prstGeom prst="straightConnector1">
            <a:avLst/>
          </a:prstGeom>
          <a:noFill/>
          <a:ln w="25400">
            <a:solidFill>
              <a:srgbClr val="00B050"/>
            </a:solidFill>
            <a:round/>
            <a:headEnd/>
            <a:tailEnd type="triangle" w="lg" len="lg"/>
          </a:ln>
          <a:extLst>
            <a:ext uri="{909E8E84-426E-40dd-AFC4-6F175D3DCCD1}">
              <a14:hiddenFill xmlns:a14="http://schemas.microsoft.com/office/drawing/2010/main">
                <a:noFill/>
              </a14:hiddenFill>
            </a:ext>
          </a:extLst>
        </p:spPr>
      </p:cxnSp>
      <p:cxnSp>
        <p:nvCxnSpPr>
          <p:cNvPr id="89100" name="直線矢印コネクタ 7"/>
          <p:cNvCxnSpPr>
            <a:cxnSpLocks noChangeShapeType="1"/>
            <a:stCxn id="89108" idx="1"/>
            <a:endCxn id="29" idx="3"/>
          </p:cNvCxnSpPr>
          <p:nvPr/>
        </p:nvCxnSpPr>
        <p:spPr bwMode="auto">
          <a:xfrm flipH="1" flipV="1">
            <a:off x="4859338" y="4497388"/>
            <a:ext cx="2000250" cy="355600"/>
          </a:xfrm>
          <a:prstGeom prst="straightConnector1">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cxnSp>
      <p:sp>
        <p:nvSpPr>
          <p:cNvPr id="20" name="正方形/長方形 19"/>
          <p:cNvSpPr/>
          <p:nvPr/>
        </p:nvSpPr>
        <p:spPr bwMode="auto">
          <a:xfrm>
            <a:off x="896938" y="3395663"/>
            <a:ext cx="5187950" cy="231775"/>
          </a:xfrm>
          <a:prstGeom prst="rect">
            <a:avLst/>
          </a:prstGeom>
          <a:noFill/>
          <a:ln>
            <a:solidFill>
              <a:srgbClr val="0000FF"/>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lIns="90000" tIns="46800" rIns="90000" bIns="46800">
            <a:spAutoFit/>
          </a:bodyPr>
          <a:lstStyle/>
          <a:p>
            <a:pPr fontAlgn="auto">
              <a:spcBef>
                <a:spcPts val="0"/>
              </a:spcBef>
              <a:spcAft>
                <a:spcPts val="0"/>
              </a:spcAft>
              <a:defRPr/>
            </a:pPr>
            <a:endParaRPr lang="ja-JP" altLang="en-US" sz="900" dirty="0">
              <a:solidFill>
                <a:schemeClr val="tx1"/>
              </a:solidFill>
            </a:endParaRPr>
          </a:p>
        </p:txBody>
      </p:sp>
      <p:sp>
        <p:nvSpPr>
          <p:cNvPr id="24" name="正方形/長方形 23"/>
          <p:cNvSpPr/>
          <p:nvPr/>
        </p:nvSpPr>
        <p:spPr bwMode="auto">
          <a:xfrm>
            <a:off x="896938" y="3643313"/>
            <a:ext cx="5461000" cy="233362"/>
          </a:xfrm>
          <a:prstGeom prst="rect">
            <a:avLst/>
          </a:prstGeom>
          <a:noFill/>
          <a:ln>
            <a:solidFill>
              <a:srgbClr val="00B0F0"/>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lIns="90000" tIns="46800" rIns="90000" bIns="46800">
            <a:spAutoFit/>
          </a:bodyPr>
          <a:lstStyle/>
          <a:p>
            <a:pPr fontAlgn="auto">
              <a:spcBef>
                <a:spcPts val="0"/>
              </a:spcBef>
              <a:spcAft>
                <a:spcPts val="0"/>
              </a:spcAft>
              <a:defRPr/>
            </a:pPr>
            <a:endParaRPr lang="ja-JP" altLang="en-US" sz="900" dirty="0">
              <a:solidFill>
                <a:schemeClr val="tx1"/>
              </a:solidFill>
            </a:endParaRPr>
          </a:p>
        </p:txBody>
      </p:sp>
      <p:sp>
        <p:nvSpPr>
          <p:cNvPr id="27" name="正方形/長方形 26"/>
          <p:cNvSpPr/>
          <p:nvPr/>
        </p:nvSpPr>
        <p:spPr bwMode="auto">
          <a:xfrm>
            <a:off x="896938" y="3897313"/>
            <a:ext cx="3746500" cy="233362"/>
          </a:xfrm>
          <a:prstGeom prst="rect">
            <a:avLst/>
          </a:prstGeom>
          <a:noFill/>
          <a:ln>
            <a:solidFill>
              <a:srgbClr val="00B050"/>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lIns="90000" tIns="46800" rIns="90000" bIns="46800">
            <a:spAutoFit/>
          </a:bodyPr>
          <a:lstStyle/>
          <a:p>
            <a:pPr fontAlgn="auto">
              <a:spcBef>
                <a:spcPts val="0"/>
              </a:spcBef>
              <a:spcAft>
                <a:spcPts val="0"/>
              </a:spcAft>
              <a:defRPr/>
            </a:pPr>
            <a:endParaRPr lang="ja-JP" altLang="en-US" sz="900" dirty="0">
              <a:solidFill>
                <a:srgbClr val="92D050"/>
              </a:solidFill>
            </a:endParaRPr>
          </a:p>
        </p:txBody>
      </p:sp>
      <p:sp>
        <p:nvSpPr>
          <p:cNvPr id="29" name="正方形/長方形 28"/>
          <p:cNvSpPr/>
          <p:nvPr/>
        </p:nvSpPr>
        <p:spPr bwMode="auto">
          <a:xfrm>
            <a:off x="960438" y="4381500"/>
            <a:ext cx="3898900" cy="231775"/>
          </a:xfrm>
          <a:prstGeom prst="rect">
            <a:avLst/>
          </a:prstGeom>
          <a:noFill/>
          <a:ln>
            <a:solidFill>
              <a:srgbClr val="FF0000"/>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lIns="90000" tIns="46800" rIns="90000" bIns="46800">
            <a:spAutoFit/>
          </a:bodyPr>
          <a:lstStyle/>
          <a:p>
            <a:pPr fontAlgn="auto">
              <a:spcBef>
                <a:spcPts val="0"/>
              </a:spcBef>
              <a:spcAft>
                <a:spcPts val="0"/>
              </a:spcAft>
              <a:defRPr/>
            </a:pPr>
            <a:endParaRPr lang="ja-JP" altLang="en-US" sz="900" dirty="0">
              <a:solidFill>
                <a:srgbClr val="FF0000"/>
              </a:solidFill>
            </a:endParaRPr>
          </a:p>
        </p:txBody>
      </p:sp>
      <p:sp>
        <p:nvSpPr>
          <p:cNvPr id="89105" name="テキスト ボックス 4"/>
          <p:cNvSpPr txBox="1">
            <a:spLocks noChangeArrowheads="1"/>
          </p:cNvSpPr>
          <p:nvPr/>
        </p:nvSpPr>
        <p:spPr bwMode="auto">
          <a:xfrm>
            <a:off x="7724775" y="3009900"/>
            <a:ext cx="1138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000">
                <a:solidFill>
                  <a:srgbClr val="0000FF"/>
                </a:solidFill>
                <a:latin typeface="Calibri" charset="0"/>
              </a:rPr>
              <a:t>コミット</a:t>
            </a:r>
            <a:r>
              <a:rPr lang="en-US" altLang="ja-JP" sz="2000">
                <a:solidFill>
                  <a:srgbClr val="0000FF"/>
                </a:solidFill>
                <a:latin typeface="Calibri" charset="0"/>
              </a:rPr>
              <a:t>ID</a:t>
            </a:r>
            <a:endParaRPr lang="ja-JP" altLang="en-US" sz="2000">
              <a:solidFill>
                <a:srgbClr val="0000FF"/>
              </a:solidFill>
              <a:latin typeface="Calibri" charset="0"/>
            </a:endParaRPr>
          </a:p>
        </p:txBody>
      </p:sp>
      <p:sp>
        <p:nvSpPr>
          <p:cNvPr id="89106" name="テキスト ボックス 4"/>
          <p:cNvSpPr txBox="1">
            <a:spLocks noChangeArrowheads="1"/>
          </p:cNvSpPr>
          <p:nvPr/>
        </p:nvSpPr>
        <p:spPr bwMode="auto">
          <a:xfrm>
            <a:off x="7688263" y="3557588"/>
            <a:ext cx="117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000">
                <a:solidFill>
                  <a:srgbClr val="00B0F0"/>
                </a:solidFill>
                <a:latin typeface="Calibri" charset="0"/>
              </a:rPr>
              <a:t>コミット者</a:t>
            </a:r>
          </a:p>
        </p:txBody>
      </p:sp>
      <p:sp>
        <p:nvSpPr>
          <p:cNvPr id="89107" name="テキスト ボックス 4"/>
          <p:cNvSpPr txBox="1">
            <a:spLocks noChangeArrowheads="1"/>
          </p:cNvSpPr>
          <p:nvPr/>
        </p:nvSpPr>
        <p:spPr bwMode="auto">
          <a:xfrm>
            <a:off x="7143750" y="4105275"/>
            <a:ext cx="1719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000">
                <a:solidFill>
                  <a:srgbClr val="00B050"/>
                </a:solidFill>
                <a:latin typeface="Calibri" charset="0"/>
              </a:rPr>
              <a:t>タイムスタンプ</a:t>
            </a:r>
          </a:p>
        </p:txBody>
      </p:sp>
      <p:sp>
        <p:nvSpPr>
          <p:cNvPr id="89108" name="テキスト ボックス 4"/>
          <p:cNvSpPr txBox="1">
            <a:spLocks noChangeArrowheads="1"/>
          </p:cNvSpPr>
          <p:nvPr/>
        </p:nvSpPr>
        <p:spPr bwMode="auto">
          <a:xfrm>
            <a:off x="6859588" y="4652963"/>
            <a:ext cx="200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000">
                <a:solidFill>
                  <a:srgbClr val="FF0000"/>
                </a:solidFill>
                <a:latin typeface="Calibri" charset="0"/>
              </a:rPr>
              <a:t>コミットメッセージ</a:t>
            </a:r>
          </a:p>
        </p:txBody>
      </p:sp>
      <p:sp>
        <p:nvSpPr>
          <p:cNvPr id="22" name="角丸四角形 21"/>
          <p:cNvSpPr/>
          <p:nvPr/>
        </p:nvSpPr>
        <p:spPr>
          <a:xfrm>
            <a:off x="714375" y="3255963"/>
            <a:ext cx="6249881" cy="1428750"/>
          </a:xfrm>
          <a:prstGeom prst="roundRect">
            <a:avLst/>
          </a:prstGeom>
          <a:noFill/>
          <a:ln>
            <a:solidFill>
              <a:srgbClr val="F6E14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角丸四角形 22"/>
          <p:cNvSpPr/>
          <p:nvPr/>
        </p:nvSpPr>
        <p:spPr>
          <a:xfrm>
            <a:off x="714375" y="1928813"/>
            <a:ext cx="6249881" cy="1214437"/>
          </a:xfrm>
          <a:prstGeom prst="roundRect">
            <a:avLst/>
          </a:prstGeom>
          <a:noFill/>
          <a:ln>
            <a:solidFill>
              <a:srgbClr val="F16D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5"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39</a:t>
            </a:fld>
            <a:endParaRPr lang="en-US" altLang="ja-JP"/>
          </a:p>
        </p:txBody>
      </p:sp>
      <p:sp>
        <p:nvSpPr>
          <p:cNvPr id="2" name="テキスト ボックス 1"/>
          <p:cNvSpPr txBox="1"/>
          <p:nvPr/>
        </p:nvSpPr>
        <p:spPr>
          <a:xfrm>
            <a:off x="838200" y="2706015"/>
            <a:ext cx="4938171" cy="338554"/>
          </a:xfrm>
          <a:prstGeom prst="rect">
            <a:avLst/>
          </a:prstGeom>
          <a:noFill/>
        </p:spPr>
        <p:txBody>
          <a:bodyPr wrap="none" rtlCol="0">
            <a:spAutoFit/>
          </a:bodyPr>
          <a:lstStyle/>
          <a:p>
            <a:r>
              <a:rPr kumimoji="1" lang="en-US" altLang="ja-JP" sz="1600" dirty="0" smtClean="0">
                <a:solidFill>
                  <a:srgbClr val="E46C0A"/>
                </a:solidFill>
              </a:rPr>
              <a:t>Gather research page of </a:t>
            </a:r>
            <a:r>
              <a:rPr kumimoji="1" lang="en-US" altLang="ja-JP" sz="1600" dirty="0" err="1" smtClean="0">
                <a:solidFill>
                  <a:srgbClr val="E46C0A"/>
                </a:solidFill>
              </a:rPr>
              <a:t>gn</a:t>
            </a:r>
            <a:r>
              <a:rPr kumimoji="1" lang="en-US" altLang="ja-JP" sz="1600" dirty="0" smtClean="0">
                <a:solidFill>
                  <a:srgbClr val="E46C0A"/>
                </a:solidFill>
              </a:rPr>
              <a:t> group excepted for </a:t>
            </a:r>
            <a:r>
              <a:rPr kumimoji="1" lang="en-US" altLang="ja-JP" sz="1600" dirty="0" err="1" smtClean="0">
                <a:solidFill>
                  <a:srgbClr val="E46C0A"/>
                </a:solidFill>
              </a:rPr>
              <a:t>calsender</a:t>
            </a:r>
            <a:endParaRPr kumimoji="1" lang="ja-JP" altLang="en-US" sz="1600" dirty="0">
              <a:solidFill>
                <a:srgbClr val="E46C0A"/>
              </a:solidFill>
            </a:endParaRPr>
          </a:p>
        </p:txBody>
      </p:sp>
    </p:spTree>
    <p:extLst>
      <p:ext uri="{BB962C8B-B14F-4D97-AF65-F5344CB8AC3E}">
        <p14:creationId xmlns:p14="http://schemas.microsoft.com/office/powerpoint/2010/main" val="35224958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799605" y="501864"/>
            <a:ext cx="2264262" cy="830997"/>
          </a:xfrm>
          <a:prstGeom prst="rect">
            <a:avLst/>
          </a:prstGeom>
          <a:noFill/>
        </p:spPr>
        <p:txBody>
          <a:bodyPr wrap="none" rtlCol="0">
            <a:spAutoFit/>
          </a:bodyPr>
          <a:lstStyle/>
          <a:p>
            <a:r>
              <a:rPr kumimoji="1" lang="en-US" altLang="ja-JP" sz="4800" dirty="0" smtClean="0"/>
              <a:t>Start </a:t>
            </a:r>
            <a:r>
              <a:rPr kumimoji="1" lang="en-US" altLang="ja-JP" sz="4800" dirty="0" err="1" smtClean="0"/>
              <a:t>Git</a:t>
            </a:r>
            <a:endParaRPr kumimoji="1" lang="ja-JP" altLang="en-US" sz="4800" dirty="0"/>
          </a:p>
        </p:txBody>
      </p:sp>
      <p:sp>
        <p:nvSpPr>
          <p:cNvPr id="9" name="テキスト ボックス 8"/>
          <p:cNvSpPr txBox="1"/>
          <p:nvPr/>
        </p:nvSpPr>
        <p:spPr>
          <a:xfrm>
            <a:off x="799605" y="1410855"/>
            <a:ext cx="5742377" cy="461665"/>
          </a:xfrm>
          <a:prstGeom prst="rect">
            <a:avLst/>
          </a:prstGeom>
          <a:noFill/>
        </p:spPr>
        <p:txBody>
          <a:bodyPr wrap="none" rtlCol="0">
            <a:spAutoFit/>
          </a:bodyPr>
          <a:lstStyle/>
          <a:p>
            <a:r>
              <a:rPr lang="ja-JP" altLang="en-US" sz="2400" dirty="0" smtClean="0">
                <a:solidFill>
                  <a:srgbClr val="000000"/>
                </a:solidFill>
              </a:rPr>
              <a:t>まずは</a:t>
            </a:r>
            <a:r>
              <a:rPr lang="en-US" altLang="ja-JP" sz="2400" dirty="0" smtClean="0">
                <a:solidFill>
                  <a:srgbClr val="000000"/>
                </a:solidFill>
              </a:rPr>
              <a:t>1</a:t>
            </a:r>
            <a:r>
              <a:rPr lang="ja-JP" altLang="en-US" sz="2400" dirty="0" smtClean="0">
                <a:solidFill>
                  <a:srgbClr val="000000"/>
                </a:solidFill>
              </a:rPr>
              <a:t>つのフォルダを</a:t>
            </a:r>
            <a:r>
              <a:rPr lang="en-US" altLang="ja-JP" sz="2400" dirty="0" err="1" smtClean="0">
                <a:solidFill>
                  <a:srgbClr val="000000"/>
                </a:solidFill>
              </a:rPr>
              <a:t>Git</a:t>
            </a:r>
            <a:r>
              <a:rPr lang="ja-JP" altLang="en-US" sz="2400" dirty="0" smtClean="0">
                <a:solidFill>
                  <a:srgbClr val="000000"/>
                </a:solidFill>
              </a:rPr>
              <a:t>で管理してみる</a:t>
            </a:r>
            <a:endParaRPr kumimoji="1" lang="ja-JP" altLang="en-US" sz="2400" dirty="0">
              <a:solidFill>
                <a:srgbClr val="000000"/>
              </a:solidFill>
            </a:endParaRPr>
          </a:p>
        </p:txBody>
      </p:sp>
      <p:sp>
        <p:nvSpPr>
          <p:cNvPr id="11" name="テキスト ボックス 10"/>
          <p:cNvSpPr txBox="1"/>
          <p:nvPr/>
        </p:nvSpPr>
        <p:spPr>
          <a:xfrm>
            <a:off x="799605" y="3239611"/>
            <a:ext cx="5658821" cy="461665"/>
          </a:xfrm>
          <a:prstGeom prst="rect">
            <a:avLst/>
          </a:prstGeom>
          <a:noFill/>
        </p:spPr>
        <p:txBody>
          <a:bodyPr wrap="none" rtlCol="0">
            <a:spAutoFit/>
          </a:bodyPr>
          <a:lstStyle/>
          <a:p>
            <a:r>
              <a:rPr lang="en-US" altLang="ja-JP" sz="2400" dirty="0" smtClean="0"/>
              <a:t>$ </a:t>
            </a:r>
            <a:r>
              <a:rPr lang="en-US" altLang="ja-JP" sz="2400" dirty="0" err="1" smtClean="0"/>
              <a:t>git</a:t>
            </a:r>
            <a:r>
              <a:rPr lang="en-US" altLang="ja-JP" sz="2400" dirty="0" smtClean="0"/>
              <a:t> </a:t>
            </a:r>
            <a:r>
              <a:rPr lang="en-US" altLang="ja-JP" sz="2400" dirty="0" err="1"/>
              <a:t>config</a:t>
            </a:r>
            <a:r>
              <a:rPr lang="en-US" altLang="ja-JP" sz="2400" dirty="0"/>
              <a:t> --global </a:t>
            </a:r>
            <a:r>
              <a:rPr lang="en-US" altLang="ja-JP" sz="2400" dirty="0" err="1"/>
              <a:t>user.name</a:t>
            </a:r>
            <a:r>
              <a:rPr lang="en-US" altLang="ja-JP" sz="2400" dirty="0"/>
              <a:t> </a:t>
            </a:r>
            <a:r>
              <a:rPr lang="en-US" altLang="ja-JP" sz="2400" dirty="0" smtClean="0"/>
              <a:t>”Yuko Ikeda"</a:t>
            </a:r>
            <a:r>
              <a:rPr kumimoji="1" lang="en-US" altLang="ja-JP" sz="2400" dirty="0" smtClean="0">
                <a:solidFill>
                  <a:srgbClr val="000000"/>
                </a:solidFill>
              </a:rPr>
              <a:t> </a:t>
            </a:r>
            <a:endParaRPr kumimoji="1" lang="ja-JP" altLang="en-US" sz="2400" dirty="0">
              <a:solidFill>
                <a:srgbClr val="000000"/>
              </a:solidFill>
            </a:endParaRPr>
          </a:p>
        </p:txBody>
      </p:sp>
      <p:sp>
        <p:nvSpPr>
          <p:cNvPr id="12" name="テキスト ボックス 11"/>
          <p:cNvSpPr txBox="1"/>
          <p:nvPr/>
        </p:nvSpPr>
        <p:spPr>
          <a:xfrm>
            <a:off x="1037730" y="3696800"/>
            <a:ext cx="6820395" cy="461665"/>
          </a:xfrm>
          <a:prstGeom prst="rect">
            <a:avLst/>
          </a:prstGeom>
          <a:noFill/>
        </p:spPr>
        <p:txBody>
          <a:bodyPr wrap="square" rtlCol="0">
            <a:spAutoFit/>
          </a:bodyPr>
          <a:lstStyle/>
          <a:p>
            <a:r>
              <a:rPr lang="ja-JP" altLang="en-US" sz="2400" dirty="0" smtClean="0"/>
              <a:t>ユーザネームを設定</a:t>
            </a:r>
            <a:endParaRPr lang="ja-JP" altLang="en-US" sz="2400" dirty="0"/>
          </a:p>
        </p:txBody>
      </p:sp>
      <p:sp>
        <p:nvSpPr>
          <p:cNvPr id="13" name="テキスト ボックス 12"/>
          <p:cNvSpPr txBox="1"/>
          <p:nvPr/>
        </p:nvSpPr>
        <p:spPr>
          <a:xfrm>
            <a:off x="799605" y="4153989"/>
            <a:ext cx="7127673" cy="461665"/>
          </a:xfrm>
          <a:prstGeom prst="rect">
            <a:avLst/>
          </a:prstGeom>
          <a:noFill/>
        </p:spPr>
        <p:txBody>
          <a:bodyPr wrap="none" rtlCol="0">
            <a:spAutoFit/>
          </a:bodyPr>
          <a:lstStyle/>
          <a:p>
            <a:r>
              <a:rPr kumimoji="1" lang="en-US" altLang="ja-JP" sz="2400" dirty="0" smtClean="0">
                <a:solidFill>
                  <a:srgbClr val="000000"/>
                </a:solidFill>
              </a:rPr>
              <a:t>$ </a:t>
            </a:r>
            <a:r>
              <a:rPr lang="en-US" altLang="ja-JP" sz="2400" dirty="0" err="1"/>
              <a:t>git</a:t>
            </a:r>
            <a:r>
              <a:rPr lang="en-US" altLang="ja-JP" sz="2400" dirty="0"/>
              <a:t> </a:t>
            </a:r>
            <a:r>
              <a:rPr lang="en-US" altLang="ja-JP" sz="2400" dirty="0" err="1"/>
              <a:t>config</a:t>
            </a:r>
            <a:r>
              <a:rPr lang="en-US" altLang="ja-JP" sz="2400" dirty="0"/>
              <a:t> --global </a:t>
            </a:r>
            <a:r>
              <a:rPr lang="en-US" altLang="ja-JP" sz="2400" dirty="0" err="1"/>
              <a:t>user.email</a:t>
            </a:r>
            <a:r>
              <a:rPr lang="en-US" altLang="ja-JP" sz="2400" dirty="0"/>
              <a:t> </a:t>
            </a:r>
            <a:r>
              <a:rPr lang="en-US" altLang="ja-JP" sz="2400" dirty="0" smtClean="0"/>
              <a:t>“</a:t>
            </a:r>
            <a:r>
              <a:rPr lang="en-US" altLang="ja-JP" sz="2400" dirty="0" err="1" smtClean="0"/>
              <a:t>ikeda-yuko@geek.com</a:t>
            </a:r>
            <a:r>
              <a:rPr lang="en-US" altLang="ja-JP" sz="2400" dirty="0" smtClean="0"/>
              <a:t>"</a:t>
            </a:r>
            <a:endParaRPr kumimoji="1" lang="ja-JP" altLang="en-US" sz="2400" dirty="0">
              <a:solidFill>
                <a:srgbClr val="000000"/>
              </a:solidFill>
            </a:endParaRPr>
          </a:p>
        </p:txBody>
      </p:sp>
      <p:sp>
        <p:nvSpPr>
          <p:cNvPr id="14" name="テキスト ボックス 13"/>
          <p:cNvSpPr txBox="1"/>
          <p:nvPr/>
        </p:nvSpPr>
        <p:spPr>
          <a:xfrm>
            <a:off x="1037730" y="5540578"/>
            <a:ext cx="6820395" cy="461665"/>
          </a:xfrm>
          <a:prstGeom prst="rect">
            <a:avLst/>
          </a:prstGeom>
          <a:noFill/>
        </p:spPr>
        <p:txBody>
          <a:bodyPr wrap="square" rtlCol="0">
            <a:spAutoFit/>
          </a:bodyPr>
          <a:lstStyle/>
          <a:p>
            <a:r>
              <a:rPr kumimoji="1" lang="ja-JP" altLang="en-US" sz="2400" dirty="0" smtClean="0"/>
              <a:t>設定を確認</a:t>
            </a:r>
            <a:endParaRPr kumimoji="1" lang="ja-JP" altLang="en-US" sz="2400" dirty="0"/>
          </a:p>
        </p:txBody>
      </p:sp>
      <p:sp>
        <p:nvSpPr>
          <p:cNvPr id="15" name="テキスト ボックス 14"/>
          <p:cNvSpPr txBox="1"/>
          <p:nvPr/>
        </p:nvSpPr>
        <p:spPr>
          <a:xfrm>
            <a:off x="799605" y="5068367"/>
            <a:ext cx="2183110" cy="461665"/>
          </a:xfrm>
          <a:prstGeom prst="rect">
            <a:avLst/>
          </a:prstGeom>
          <a:noFill/>
        </p:spPr>
        <p:txBody>
          <a:bodyPr wrap="none" rtlCol="0">
            <a:spAutoFit/>
          </a:bodyPr>
          <a:lstStyle/>
          <a:p>
            <a:r>
              <a:rPr kumimoji="1" lang="en-US" altLang="ja-JP" sz="2400" dirty="0" smtClean="0">
                <a:solidFill>
                  <a:srgbClr val="000000"/>
                </a:solidFill>
              </a:rPr>
              <a:t>$ </a:t>
            </a:r>
            <a:r>
              <a:rPr kumimoji="1" lang="en-US" altLang="ja-JP" sz="2400" dirty="0" err="1" smtClean="0">
                <a:solidFill>
                  <a:srgbClr val="000000"/>
                </a:solidFill>
              </a:rPr>
              <a:t>git</a:t>
            </a:r>
            <a:r>
              <a:rPr kumimoji="1" lang="en-US" altLang="ja-JP" sz="2400" dirty="0" smtClean="0">
                <a:solidFill>
                  <a:srgbClr val="000000"/>
                </a:solidFill>
              </a:rPr>
              <a:t> </a:t>
            </a:r>
            <a:r>
              <a:rPr kumimoji="1" lang="en-US" altLang="ja-JP" sz="2400" dirty="0" err="1" smtClean="0">
                <a:solidFill>
                  <a:srgbClr val="000000"/>
                </a:solidFill>
              </a:rPr>
              <a:t>config</a:t>
            </a:r>
            <a:r>
              <a:rPr kumimoji="1" lang="en-US" altLang="ja-JP" sz="2400" dirty="0" smtClean="0">
                <a:solidFill>
                  <a:srgbClr val="000000"/>
                </a:solidFill>
              </a:rPr>
              <a:t> --list</a:t>
            </a:r>
            <a:endParaRPr kumimoji="1" lang="ja-JP" altLang="en-US" sz="2400" dirty="0">
              <a:solidFill>
                <a:srgbClr val="000000"/>
              </a:solidFill>
            </a:endParaRPr>
          </a:p>
        </p:txBody>
      </p:sp>
      <p:sp>
        <p:nvSpPr>
          <p:cNvPr id="16" name="テキスト ボックス 15"/>
          <p:cNvSpPr txBox="1"/>
          <p:nvPr/>
        </p:nvSpPr>
        <p:spPr>
          <a:xfrm>
            <a:off x="799605" y="2325233"/>
            <a:ext cx="1351752" cy="461665"/>
          </a:xfrm>
          <a:prstGeom prst="rect">
            <a:avLst/>
          </a:prstGeom>
          <a:noFill/>
        </p:spPr>
        <p:txBody>
          <a:bodyPr wrap="none" rtlCol="0">
            <a:spAutoFit/>
          </a:bodyPr>
          <a:lstStyle/>
          <a:p>
            <a:r>
              <a:rPr kumimoji="1" lang="en-US" altLang="ja-JP" sz="2400" dirty="0" smtClean="0">
                <a:solidFill>
                  <a:srgbClr val="000000"/>
                </a:solidFill>
              </a:rPr>
              <a:t>$ </a:t>
            </a:r>
            <a:r>
              <a:rPr kumimoji="1" lang="en-US" altLang="ja-JP" sz="2400" dirty="0" err="1" smtClean="0">
                <a:solidFill>
                  <a:srgbClr val="000000"/>
                </a:solidFill>
              </a:rPr>
              <a:t>git</a:t>
            </a:r>
            <a:r>
              <a:rPr kumimoji="1" lang="en-US" altLang="ja-JP" sz="2400" dirty="0" smtClean="0">
                <a:solidFill>
                  <a:srgbClr val="000000"/>
                </a:solidFill>
              </a:rPr>
              <a:t> </a:t>
            </a:r>
            <a:r>
              <a:rPr kumimoji="1" lang="en-US" altLang="ja-JP" sz="2400" dirty="0" err="1" smtClean="0">
                <a:solidFill>
                  <a:srgbClr val="000000"/>
                </a:solidFill>
              </a:rPr>
              <a:t>init</a:t>
            </a:r>
            <a:r>
              <a:rPr kumimoji="1" lang="en-US" altLang="ja-JP" sz="2400" dirty="0" smtClean="0">
                <a:solidFill>
                  <a:srgbClr val="000000"/>
                </a:solidFill>
              </a:rPr>
              <a:t> .</a:t>
            </a:r>
            <a:endParaRPr kumimoji="1" lang="ja-JP" altLang="en-US" sz="2400" dirty="0">
              <a:solidFill>
                <a:srgbClr val="000000"/>
              </a:solidFill>
            </a:endParaRPr>
          </a:p>
        </p:txBody>
      </p:sp>
      <p:sp>
        <p:nvSpPr>
          <p:cNvPr id="17" name="テキスト ボックス 16"/>
          <p:cNvSpPr txBox="1"/>
          <p:nvPr/>
        </p:nvSpPr>
        <p:spPr>
          <a:xfrm>
            <a:off x="1037730" y="2782422"/>
            <a:ext cx="6820395" cy="461665"/>
          </a:xfrm>
          <a:prstGeom prst="rect">
            <a:avLst/>
          </a:prstGeom>
          <a:noFill/>
        </p:spPr>
        <p:txBody>
          <a:bodyPr wrap="square" rtlCol="0">
            <a:spAutoFit/>
          </a:bodyPr>
          <a:lstStyle/>
          <a:p>
            <a:r>
              <a:rPr kumimoji="1" lang="ja-JP" altLang="en-US" sz="2400" dirty="0" smtClean="0"/>
              <a:t>今いるフォルダを</a:t>
            </a:r>
            <a:r>
              <a:rPr kumimoji="1" lang="en-US" altLang="ja-JP" sz="2400" dirty="0" err="1" smtClean="0"/>
              <a:t>Git</a:t>
            </a:r>
            <a:r>
              <a:rPr lang="ja-JP" altLang="en-US" sz="2400" dirty="0" smtClean="0"/>
              <a:t>で管理する</a:t>
            </a:r>
            <a:endParaRPr kumimoji="1" lang="ja-JP" altLang="en-US" sz="2400" dirty="0"/>
          </a:p>
        </p:txBody>
      </p:sp>
      <p:sp>
        <p:nvSpPr>
          <p:cNvPr id="18" name="テキスト ボックス 17"/>
          <p:cNvSpPr txBox="1"/>
          <p:nvPr/>
        </p:nvSpPr>
        <p:spPr>
          <a:xfrm>
            <a:off x="1037730" y="4611178"/>
            <a:ext cx="6820395" cy="461665"/>
          </a:xfrm>
          <a:prstGeom prst="rect">
            <a:avLst/>
          </a:prstGeom>
          <a:noFill/>
        </p:spPr>
        <p:txBody>
          <a:bodyPr wrap="square" rtlCol="0">
            <a:spAutoFit/>
          </a:bodyPr>
          <a:lstStyle/>
          <a:p>
            <a:r>
              <a:rPr kumimoji="1" lang="en-US" altLang="ja-JP" sz="2400" dirty="0" smtClean="0"/>
              <a:t>mail</a:t>
            </a:r>
            <a:r>
              <a:rPr kumimoji="1" lang="ja-JP" altLang="en-US" sz="2400" dirty="0" smtClean="0"/>
              <a:t>を設定</a:t>
            </a:r>
            <a:endParaRPr kumimoji="1" lang="ja-JP" altLang="en-US" sz="2400" dirty="0"/>
          </a:p>
        </p:txBody>
      </p:sp>
      <p:sp>
        <p:nvSpPr>
          <p:cNvPr id="19"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a:t>
            </a:fld>
            <a:endParaRPr lang="en-US" altLang="ja-JP"/>
          </a:p>
        </p:txBody>
      </p:sp>
    </p:spTree>
    <p:extLst>
      <p:ext uri="{BB962C8B-B14F-4D97-AF65-F5344CB8AC3E}">
        <p14:creationId xmlns:p14="http://schemas.microsoft.com/office/powerpoint/2010/main" val="165053868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タイトル 1"/>
          <p:cNvSpPr>
            <a:spLocks noGrp="1"/>
          </p:cNvSpPr>
          <p:nvPr>
            <p:ph type="title"/>
          </p:nvPr>
        </p:nvSpPr>
        <p:spPr>
          <a:xfrm>
            <a:off x="457200" y="0"/>
            <a:ext cx="8229600" cy="1143000"/>
          </a:xfrm>
        </p:spPr>
        <p:txBody>
          <a:bodyPr/>
          <a:lstStyle/>
          <a:p>
            <a:pPr eaLnBrk="1" hangingPunct="1"/>
            <a:r>
              <a:rPr lang="en-US" altLang="ja-JP" dirty="0" err="1">
                <a:latin typeface="Calibri" charset="0"/>
                <a:ea typeface="ＭＳ Ｐゴシック" charset="0"/>
              </a:rPr>
              <a:t>git</a:t>
            </a:r>
            <a:r>
              <a:rPr lang="en-US" altLang="ja-JP" dirty="0">
                <a:latin typeface="Calibri" charset="0"/>
                <a:ea typeface="ＭＳ Ｐゴシック" charset="0"/>
              </a:rPr>
              <a:t> branch</a:t>
            </a:r>
            <a:endParaRPr lang="ja-JP" altLang="en-US" dirty="0">
              <a:latin typeface="Calibri" charset="0"/>
              <a:ea typeface="ＭＳ Ｐゴシック" charset="0"/>
            </a:endParaRPr>
          </a:p>
        </p:txBody>
      </p:sp>
      <p:sp>
        <p:nvSpPr>
          <p:cNvPr id="90115" name="テキスト ボックス 2"/>
          <p:cNvSpPr txBox="1">
            <a:spLocks noChangeArrowheads="1"/>
          </p:cNvSpPr>
          <p:nvPr/>
        </p:nvSpPr>
        <p:spPr bwMode="auto">
          <a:xfrm>
            <a:off x="2382838" y="1071563"/>
            <a:ext cx="4378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ブランチの作成もしくは一覧表示</a:t>
            </a:r>
          </a:p>
        </p:txBody>
      </p:sp>
      <p:sp>
        <p:nvSpPr>
          <p:cNvPr id="90116" name="テキスト ボックス 3"/>
          <p:cNvSpPr txBox="1">
            <a:spLocks noChangeArrowheads="1"/>
          </p:cNvSpPr>
          <p:nvPr/>
        </p:nvSpPr>
        <p:spPr bwMode="auto">
          <a:xfrm>
            <a:off x="500063" y="5610225"/>
            <a:ext cx="2097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＜オプション＞</a:t>
            </a:r>
          </a:p>
        </p:txBody>
      </p:sp>
      <p:sp>
        <p:nvSpPr>
          <p:cNvPr id="90117" name="コンテンツ プレースホルダ 2"/>
          <p:cNvSpPr>
            <a:spLocks/>
          </p:cNvSpPr>
          <p:nvPr/>
        </p:nvSpPr>
        <p:spPr bwMode="auto">
          <a:xfrm>
            <a:off x="576263" y="6043613"/>
            <a:ext cx="799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altLang="ja-JP" sz="2400" dirty="0">
                <a:latin typeface="Calibri" charset="0"/>
              </a:rPr>
              <a:t>-</a:t>
            </a:r>
            <a:r>
              <a:rPr lang="en-US" altLang="ja-JP" sz="2400" dirty="0" smtClean="0">
                <a:latin typeface="Calibri" charset="0"/>
              </a:rPr>
              <a:t>r </a:t>
            </a:r>
            <a:r>
              <a:rPr lang="ja-JP" altLang="en-US" sz="2400" dirty="0" smtClean="0">
                <a:latin typeface="Calibri" charset="0"/>
              </a:rPr>
              <a:t>オプション</a:t>
            </a:r>
            <a:r>
              <a:rPr lang="ja-JP" altLang="en-US" sz="2400" dirty="0">
                <a:latin typeface="Calibri" charset="0"/>
              </a:rPr>
              <a:t>をつけるとリモートブランチを表示</a:t>
            </a:r>
          </a:p>
        </p:txBody>
      </p:sp>
      <p:sp>
        <p:nvSpPr>
          <p:cNvPr id="90118" name="正方形/長方形 5"/>
          <p:cNvSpPr>
            <a:spLocks noChangeArrowheads="1"/>
          </p:cNvSpPr>
          <p:nvPr/>
        </p:nvSpPr>
        <p:spPr bwMode="auto">
          <a:xfrm>
            <a:off x="357188" y="36576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latin typeface="Calibri" charset="0"/>
            </a:endParaRPr>
          </a:p>
        </p:txBody>
      </p:sp>
      <p:sp>
        <p:nvSpPr>
          <p:cNvPr id="90119" name="テキスト ボックス 6"/>
          <p:cNvSpPr txBox="1">
            <a:spLocks noChangeArrowheads="1"/>
          </p:cNvSpPr>
          <p:nvPr/>
        </p:nvSpPr>
        <p:spPr bwMode="auto">
          <a:xfrm>
            <a:off x="857250" y="3800475"/>
            <a:ext cx="1857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a:solidFill>
                  <a:srgbClr val="CC6600"/>
                </a:solidFill>
                <a:latin typeface="Arial Unicode MS" charset="0"/>
                <a:cs typeface="Arial Unicode MS" charset="0"/>
              </a:rPr>
              <a:t>$ git branch</a:t>
            </a:r>
          </a:p>
          <a:p>
            <a:pPr eaLnBrk="1" hangingPunct="1"/>
            <a:r>
              <a:rPr lang="en-US" altLang="ja-JP">
                <a:solidFill>
                  <a:srgbClr val="CC6600"/>
                </a:solidFill>
                <a:latin typeface="Arial Unicode MS" charset="0"/>
                <a:cs typeface="Arial Unicode MS" charset="0"/>
              </a:rPr>
              <a:t>* master</a:t>
            </a:r>
          </a:p>
          <a:p>
            <a:pPr eaLnBrk="1" hangingPunct="1"/>
            <a:r>
              <a:rPr lang="en-US" altLang="ja-JP">
                <a:solidFill>
                  <a:srgbClr val="CC6600"/>
                </a:solidFill>
                <a:latin typeface="Arial Unicode MS" charset="0"/>
                <a:cs typeface="Arial Unicode MS" charset="0"/>
              </a:rPr>
              <a:t>  member-link</a:t>
            </a:r>
          </a:p>
          <a:p>
            <a:pPr eaLnBrk="1" hangingPunct="1"/>
            <a:r>
              <a:rPr lang="en-US" altLang="ja-JP">
                <a:solidFill>
                  <a:srgbClr val="CC6600"/>
                </a:solidFill>
                <a:latin typeface="Arial Unicode MS" charset="0"/>
                <a:cs typeface="Arial Unicode MS" charset="0"/>
              </a:rPr>
              <a:t>  </a:t>
            </a:r>
          </a:p>
        </p:txBody>
      </p:sp>
      <p:sp>
        <p:nvSpPr>
          <p:cNvPr id="90120" name="テキスト ボックス 7"/>
          <p:cNvSpPr txBox="1">
            <a:spLocks noChangeArrowheads="1"/>
          </p:cNvSpPr>
          <p:nvPr/>
        </p:nvSpPr>
        <p:spPr bwMode="auto">
          <a:xfrm>
            <a:off x="576263" y="4911725"/>
            <a:ext cx="7942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latin typeface="Calibri" charset="0"/>
              </a:rPr>
              <a:t>git branch</a:t>
            </a:r>
            <a:r>
              <a:rPr lang="ja-JP" altLang="en-US" sz="2400">
                <a:latin typeface="Calibri" charset="0"/>
              </a:rPr>
              <a:t>の後に何も入力しなければブランチの一覧を表示</a:t>
            </a:r>
          </a:p>
        </p:txBody>
      </p:sp>
      <p:sp>
        <p:nvSpPr>
          <p:cNvPr id="90121" name="正方形/長方形 8"/>
          <p:cNvSpPr>
            <a:spLocks noChangeArrowheads="1"/>
          </p:cNvSpPr>
          <p:nvPr/>
        </p:nvSpPr>
        <p:spPr bwMode="auto">
          <a:xfrm>
            <a:off x="357188" y="21463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latin typeface="Calibri" charset="0"/>
            </a:endParaRPr>
          </a:p>
        </p:txBody>
      </p:sp>
      <p:sp>
        <p:nvSpPr>
          <p:cNvPr id="90122" name="テキスト ボックス 9"/>
          <p:cNvSpPr txBox="1">
            <a:spLocks noChangeArrowheads="1"/>
          </p:cNvSpPr>
          <p:nvPr/>
        </p:nvSpPr>
        <p:spPr bwMode="auto">
          <a:xfrm>
            <a:off x="857250" y="2192338"/>
            <a:ext cx="6643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dirty="0">
                <a:solidFill>
                  <a:srgbClr val="CC6600"/>
                </a:solidFill>
                <a:latin typeface="Arial Unicode MS" charset="0"/>
                <a:cs typeface="Arial Unicode MS" charset="0"/>
              </a:rPr>
              <a:t>$ </a:t>
            </a:r>
            <a:r>
              <a:rPr lang="en-US" altLang="ja-JP" dirty="0" err="1">
                <a:solidFill>
                  <a:srgbClr val="CC6600"/>
                </a:solidFill>
                <a:latin typeface="Arial Unicode MS" charset="0"/>
                <a:cs typeface="Arial Unicode MS" charset="0"/>
              </a:rPr>
              <a:t>git</a:t>
            </a:r>
            <a:r>
              <a:rPr lang="en-US" altLang="ja-JP" dirty="0">
                <a:solidFill>
                  <a:srgbClr val="CC6600"/>
                </a:solidFill>
                <a:latin typeface="Arial Unicode MS" charset="0"/>
                <a:cs typeface="Arial Unicode MS" charset="0"/>
              </a:rPr>
              <a:t> branch member-</a:t>
            </a:r>
            <a:r>
              <a:rPr lang="en-US" altLang="ja-JP" dirty="0" smtClean="0">
                <a:solidFill>
                  <a:srgbClr val="CC6600"/>
                </a:solidFill>
                <a:latin typeface="Arial Unicode MS" charset="0"/>
                <a:cs typeface="Arial Unicode MS" charset="0"/>
              </a:rPr>
              <a:t>link</a:t>
            </a:r>
          </a:p>
          <a:p>
            <a:pPr eaLnBrk="1" hangingPunct="1"/>
            <a:r>
              <a:rPr lang="en-US" altLang="ja-JP" dirty="0">
                <a:solidFill>
                  <a:srgbClr val="CC6600"/>
                </a:solidFill>
                <a:latin typeface="Arial Unicode MS" charset="0"/>
                <a:cs typeface="Arial Unicode MS" charset="0"/>
              </a:rPr>
              <a:t> </a:t>
            </a:r>
            <a:r>
              <a:rPr lang="en-US" altLang="ja-JP" dirty="0" smtClean="0">
                <a:solidFill>
                  <a:srgbClr val="CC6600"/>
                </a:solidFill>
                <a:latin typeface="Arial Unicode MS" charset="0"/>
                <a:cs typeface="Arial Unicode MS" charset="0"/>
              </a:rPr>
              <a:t>             </a:t>
            </a:r>
            <a:r>
              <a:rPr lang="en-US" altLang="ja-JP" dirty="0" smtClean="0">
                <a:solidFill>
                  <a:srgbClr val="3366FF"/>
                </a:solidFill>
                <a:latin typeface="Arial Unicode MS" charset="0"/>
                <a:cs typeface="Arial Unicode MS" charset="0"/>
              </a:rPr>
              <a:t>(</a:t>
            </a:r>
            <a:r>
              <a:rPr lang="ja-JP" altLang="en-US" dirty="0">
                <a:solidFill>
                  <a:srgbClr val="3366FF"/>
                </a:solidFill>
                <a:latin typeface="ＭＳ Ｐゴシック" charset="0"/>
                <a:cs typeface="Arial Unicode MS" charset="0"/>
              </a:rPr>
              <a:t>作成するブランチ名</a:t>
            </a:r>
            <a:r>
              <a:rPr lang="en-US" altLang="ja-JP" dirty="0">
                <a:solidFill>
                  <a:srgbClr val="3366FF"/>
                </a:solidFill>
                <a:latin typeface="Arial Unicode MS" charset="0"/>
                <a:cs typeface="Arial Unicode MS" charset="0"/>
              </a:rPr>
              <a:t>)</a:t>
            </a:r>
          </a:p>
        </p:txBody>
      </p:sp>
      <p:sp>
        <p:nvSpPr>
          <p:cNvPr id="90123" name="テキスト ボックス 10"/>
          <p:cNvSpPr txBox="1">
            <a:spLocks noChangeArrowheads="1"/>
          </p:cNvSpPr>
          <p:nvPr/>
        </p:nvSpPr>
        <p:spPr bwMode="auto">
          <a:xfrm>
            <a:off x="576263" y="2681288"/>
            <a:ext cx="5403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latin typeface="Calibri" charset="0"/>
              </a:rPr>
              <a:t>member-link</a:t>
            </a:r>
            <a:r>
              <a:rPr lang="ja-JP" altLang="en-US" sz="2400">
                <a:latin typeface="Calibri" charset="0"/>
              </a:rPr>
              <a:t>という名前のブランチを作成</a:t>
            </a:r>
          </a:p>
        </p:txBody>
      </p:sp>
      <p:sp>
        <p:nvSpPr>
          <p:cNvPr id="90124" name="テキスト ボックス 8"/>
          <p:cNvSpPr txBox="1">
            <a:spLocks noChangeArrowheads="1"/>
          </p:cNvSpPr>
          <p:nvPr/>
        </p:nvSpPr>
        <p:spPr bwMode="auto">
          <a:xfrm>
            <a:off x="2152650" y="4043363"/>
            <a:ext cx="5119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000">
                <a:solidFill>
                  <a:srgbClr val="FF0000"/>
                </a:solidFill>
                <a:latin typeface="Calibri" charset="0"/>
              </a:rPr>
              <a:t>カレントブランチにはアスタリスクが表示される</a:t>
            </a:r>
          </a:p>
        </p:txBody>
      </p:sp>
      <p:sp>
        <p:nvSpPr>
          <p:cNvPr id="13" name="正方形/長方形 12"/>
          <p:cNvSpPr/>
          <p:nvPr/>
        </p:nvSpPr>
        <p:spPr bwMode="auto">
          <a:xfrm>
            <a:off x="857250" y="4119563"/>
            <a:ext cx="1219200" cy="304800"/>
          </a:xfrm>
          <a:prstGeom prst="rect">
            <a:avLst/>
          </a:prstGeom>
          <a:noFill/>
          <a:ln>
            <a:solidFill>
              <a:srgbClr val="FF0000"/>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90000" tIns="46800" rIns="90000" bIns="46800">
            <a:spAutoFit/>
          </a:bodyPr>
          <a:lstStyle/>
          <a:p>
            <a:pPr fontAlgn="auto">
              <a:spcBef>
                <a:spcPts val="0"/>
              </a:spcBef>
              <a:spcAft>
                <a:spcPts val="0"/>
              </a:spcAft>
              <a:defRPr/>
            </a:pPr>
            <a:endParaRPr lang="ja-JP" altLang="en-US" sz="2400" dirty="0">
              <a:solidFill>
                <a:schemeClr val="tx1"/>
              </a:solidFill>
            </a:endParaRPr>
          </a:p>
        </p:txBody>
      </p:sp>
      <p:sp>
        <p:nvSpPr>
          <p:cNvPr id="90126" name="テキスト ボックス 7"/>
          <p:cNvSpPr txBox="1">
            <a:spLocks noChangeArrowheads="1"/>
          </p:cNvSpPr>
          <p:nvPr/>
        </p:nvSpPr>
        <p:spPr bwMode="auto">
          <a:xfrm>
            <a:off x="500063" y="3252788"/>
            <a:ext cx="3406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＜ブランチの一覧表示＞</a:t>
            </a:r>
          </a:p>
        </p:txBody>
      </p:sp>
      <p:sp>
        <p:nvSpPr>
          <p:cNvPr id="90127" name="テキスト ボックス 7"/>
          <p:cNvSpPr txBox="1">
            <a:spLocks noChangeArrowheads="1"/>
          </p:cNvSpPr>
          <p:nvPr/>
        </p:nvSpPr>
        <p:spPr bwMode="auto">
          <a:xfrm>
            <a:off x="500063" y="1625600"/>
            <a:ext cx="2790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＜ブランチの作成＞</a:t>
            </a:r>
          </a:p>
        </p:txBody>
      </p:sp>
      <p:cxnSp>
        <p:nvCxnSpPr>
          <p:cNvPr id="3" name="直線コネクタ 2"/>
          <p:cNvCxnSpPr/>
          <p:nvPr/>
        </p:nvCxnSpPr>
        <p:spPr>
          <a:xfrm>
            <a:off x="2195736" y="2492896"/>
            <a:ext cx="1296144" cy="0"/>
          </a:xfrm>
          <a:prstGeom prst="line">
            <a:avLst/>
          </a:prstGeom>
          <a:ln>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18"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40</a:t>
            </a:fld>
            <a:endParaRPr lang="en-US" altLang="ja-JP"/>
          </a:p>
        </p:txBody>
      </p:sp>
    </p:spTree>
    <p:extLst>
      <p:ext uri="{BB962C8B-B14F-4D97-AF65-F5344CB8AC3E}">
        <p14:creationId xmlns:p14="http://schemas.microsoft.com/office/powerpoint/2010/main" val="262772742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タイトル 1"/>
          <p:cNvSpPr>
            <a:spLocks noGrp="1"/>
          </p:cNvSpPr>
          <p:nvPr>
            <p:ph type="title"/>
          </p:nvPr>
        </p:nvSpPr>
        <p:spPr>
          <a:xfrm>
            <a:off x="457200" y="0"/>
            <a:ext cx="8229600" cy="1143000"/>
          </a:xfrm>
        </p:spPr>
        <p:txBody>
          <a:bodyPr/>
          <a:lstStyle/>
          <a:p>
            <a:pPr eaLnBrk="1" hangingPunct="1"/>
            <a:r>
              <a:rPr lang="en-US" altLang="ja-JP" dirty="0" err="1">
                <a:latin typeface="Calibri" charset="0"/>
                <a:ea typeface="ＭＳ Ｐゴシック" charset="0"/>
              </a:rPr>
              <a:t>git</a:t>
            </a:r>
            <a:r>
              <a:rPr lang="en-US" altLang="ja-JP" dirty="0">
                <a:latin typeface="Calibri" charset="0"/>
                <a:ea typeface="ＭＳ Ｐゴシック" charset="0"/>
              </a:rPr>
              <a:t> checkout</a:t>
            </a:r>
            <a:endParaRPr lang="ja-JP" altLang="en-US" dirty="0">
              <a:latin typeface="Calibri" charset="0"/>
              <a:ea typeface="ＭＳ Ｐゴシック" charset="0"/>
            </a:endParaRPr>
          </a:p>
        </p:txBody>
      </p:sp>
      <p:sp>
        <p:nvSpPr>
          <p:cNvPr id="91139" name="テキスト ボックス 2"/>
          <p:cNvSpPr txBox="1">
            <a:spLocks noChangeArrowheads="1"/>
          </p:cNvSpPr>
          <p:nvPr/>
        </p:nvSpPr>
        <p:spPr bwMode="auto">
          <a:xfrm>
            <a:off x="3230563" y="1071563"/>
            <a:ext cx="2682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ブランチの切り替え</a:t>
            </a:r>
          </a:p>
        </p:txBody>
      </p:sp>
      <p:sp>
        <p:nvSpPr>
          <p:cNvPr id="91140" name="正方形/長方形 3"/>
          <p:cNvSpPr>
            <a:spLocks noChangeArrowheads="1"/>
          </p:cNvSpPr>
          <p:nvPr/>
        </p:nvSpPr>
        <p:spPr bwMode="auto">
          <a:xfrm>
            <a:off x="357188" y="3356992"/>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solidFill>
                  <a:srgbClr val="000000"/>
                </a:solidFill>
                <a:latin typeface="Arial Unicode MS" charset="0"/>
                <a:cs typeface="Arial Unicode MS" charset="0"/>
              </a:rPr>
              <a:t>例</a:t>
            </a:r>
            <a:endParaRPr lang="ja-JP" altLang="en-US" dirty="0">
              <a:latin typeface="Calibri" charset="0"/>
            </a:endParaRPr>
          </a:p>
        </p:txBody>
      </p:sp>
      <p:sp>
        <p:nvSpPr>
          <p:cNvPr id="91141" name="テキスト ボックス 4"/>
          <p:cNvSpPr txBox="1">
            <a:spLocks noChangeArrowheads="1"/>
          </p:cNvSpPr>
          <p:nvPr/>
        </p:nvSpPr>
        <p:spPr bwMode="auto">
          <a:xfrm>
            <a:off x="857250" y="3356992"/>
            <a:ext cx="5857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dirty="0">
                <a:solidFill>
                  <a:srgbClr val="CC6600"/>
                </a:solidFill>
                <a:latin typeface="Arial Unicode MS" charset="0"/>
                <a:cs typeface="Arial Unicode MS" charset="0"/>
              </a:rPr>
              <a:t>$ </a:t>
            </a:r>
            <a:r>
              <a:rPr lang="en-US" altLang="ja-JP" dirty="0" err="1">
                <a:solidFill>
                  <a:srgbClr val="CC6600"/>
                </a:solidFill>
                <a:latin typeface="Arial Unicode MS" charset="0"/>
                <a:cs typeface="Arial Unicode MS" charset="0"/>
              </a:rPr>
              <a:t>git</a:t>
            </a:r>
            <a:r>
              <a:rPr lang="en-US" altLang="ja-JP" dirty="0">
                <a:solidFill>
                  <a:srgbClr val="CC6600"/>
                </a:solidFill>
                <a:latin typeface="Arial Unicode MS" charset="0"/>
                <a:cs typeface="Arial Unicode MS" charset="0"/>
              </a:rPr>
              <a:t> checkout member-</a:t>
            </a:r>
            <a:r>
              <a:rPr lang="en-US" altLang="ja-JP" dirty="0" smtClean="0">
                <a:solidFill>
                  <a:srgbClr val="CC6600"/>
                </a:solidFill>
                <a:latin typeface="Arial Unicode MS" charset="0"/>
                <a:cs typeface="Arial Unicode MS" charset="0"/>
              </a:rPr>
              <a:t>link</a:t>
            </a:r>
          </a:p>
          <a:p>
            <a:pPr eaLnBrk="1" hangingPunct="1"/>
            <a:r>
              <a:rPr lang="en-US" altLang="ja-JP" dirty="0">
                <a:solidFill>
                  <a:srgbClr val="CC6600"/>
                </a:solidFill>
                <a:latin typeface="Arial Unicode MS" charset="0"/>
                <a:cs typeface="Arial Unicode MS" charset="0"/>
              </a:rPr>
              <a:t> </a:t>
            </a:r>
            <a:r>
              <a:rPr lang="en-US" altLang="ja-JP" dirty="0" smtClean="0">
                <a:solidFill>
                  <a:srgbClr val="CC6600"/>
                </a:solidFill>
                <a:latin typeface="Arial Unicode MS" charset="0"/>
                <a:cs typeface="Arial Unicode MS" charset="0"/>
              </a:rPr>
              <a:t>               </a:t>
            </a:r>
            <a:r>
              <a:rPr lang="en-US" altLang="ja-JP" dirty="0" smtClean="0">
                <a:solidFill>
                  <a:srgbClr val="3366FF"/>
                </a:solidFill>
                <a:latin typeface="Arial Unicode MS" charset="0"/>
                <a:cs typeface="Arial Unicode MS" charset="0"/>
              </a:rPr>
              <a:t>(</a:t>
            </a:r>
            <a:r>
              <a:rPr lang="ja-JP" altLang="en-US" dirty="0">
                <a:solidFill>
                  <a:srgbClr val="3366FF"/>
                </a:solidFill>
                <a:latin typeface="ＭＳ Ｐゴシック" charset="0"/>
                <a:cs typeface="Arial Unicode MS" charset="0"/>
              </a:rPr>
              <a:t>切り替え先ブランチ名</a:t>
            </a:r>
            <a:r>
              <a:rPr lang="en-US" altLang="ja-JP" dirty="0">
                <a:solidFill>
                  <a:srgbClr val="3366FF"/>
                </a:solidFill>
                <a:latin typeface="Arial Unicode MS" charset="0"/>
                <a:cs typeface="Arial Unicode MS" charset="0"/>
              </a:rPr>
              <a:t>)</a:t>
            </a:r>
          </a:p>
          <a:p>
            <a:pPr eaLnBrk="1" hangingPunct="1"/>
            <a:r>
              <a:rPr lang="en-US" altLang="ja-JP" dirty="0">
                <a:solidFill>
                  <a:srgbClr val="CC6600"/>
                </a:solidFill>
                <a:latin typeface="Arial Unicode MS" charset="0"/>
                <a:cs typeface="Arial Unicode MS" charset="0"/>
              </a:rPr>
              <a:t>Switched to branch ‘member-link'</a:t>
            </a:r>
          </a:p>
        </p:txBody>
      </p:sp>
      <p:sp>
        <p:nvSpPr>
          <p:cNvPr id="91142" name="テキスト ボックス 5"/>
          <p:cNvSpPr txBox="1">
            <a:spLocks noChangeArrowheads="1"/>
          </p:cNvSpPr>
          <p:nvPr/>
        </p:nvSpPr>
        <p:spPr bwMode="auto">
          <a:xfrm>
            <a:off x="576263" y="4221088"/>
            <a:ext cx="4268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latin typeface="Calibri" charset="0"/>
              </a:rPr>
              <a:t>member-link</a:t>
            </a:r>
            <a:r>
              <a:rPr lang="ja-JP" altLang="en-US" sz="2400">
                <a:latin typeface="Calibri" charset="0"/>
              </a:rPr>
              <a:t>ブランチに切り替え</a:t>
            </a:r>
          </a:p>
        </p:txBody>
      </p:sp>
      <p:sp>
        <p:nvSpPr>
          <p:cNvPr id="91143" name="テキスト ボックス 6"/>
          <p:cNvSpPr txBox="1">
            <a:spLocks noChangeArrowheads="1"/>
          </p:cNvSpPr>
          <p:nvPr/>
        </p:nvSpPr>
        <p:spPr bwMode="auto">
          <a:xfrm>
            <a:off x="500063" y="4653136"/>
            <a:ext cx="2097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dirty="0">
                <a:solidFill>
                  <a:srgbClr val="0000FF"/>
                </a:solidFill>
                <a:latin typeface="Calibri" charset="0"/>
              </a:rPr>
              <a:t>＜オプション＞</a:t>
            </a:r>
          </a:p>
        </p:txBody>
      </p:sp>
      <p:sp>
        <p:nvSpPr>
          <p:cNvPr id="91144" name="テキスト ボックス 8"/>
          <p:cNvSpPr txBox="1">
            <a:spLocks noChangeArrowheads="1"/>
          </p:cNvSpPr>
          <p:nvPr/>
        </p:nvSpPr>
        <p:spPr bwMode="auto">
          <a:xfrm>
            <a:off x="576263" y="5085184"/>
            <a:ext cx="8243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dirty="0">
                <a:latin typeface="Calibri" charset="0"/>
              </a:rPr>
              <a:t>-</a:t>
            </a:r>
            <a:r>
              <a:rPr lang="en-US" altLang="ja-JP" sz="2400" dirty="0" smtClean="0">
                <a:latin typeface="Calibri" charset="0"/>
              </a:rPr>
              <a:t>b </a:t>
            </a:r>
            <a:r>
              <a:rPr lang="ja-JP" altLang="en-US" sz="2400" dirty="0" smtClean="0">
                <a:latin typeface="Calibri" charset="0"/>
              </a:rPr>
              <a:t>オプション</a:t>
            </a:r>
            <a:r>
              <a:rPr lang="ja-JP" altLang="en-US" sz="2400" dirty="0">
                <a:latin typeface="Calibri" charset="0"/>
              </a:rPr>
              <a:t>をつけるとブランチを作成して，作成したブランチに</a:t>
            </a:r>
            <a:endParaRPr lang="en-US" altLang="ja-JP" sz="2400" dirty="0">
              <a:latin typeface="Calibri" charset="0"/>
            </a:endParaRPr>
          </a:p>
          <a:p>
            <a:pPr eaLnBrk="1" hangingPunct="1"/>
            <a:r>
              <a:rPr lang="ja-JP" altLang="en-US" sz="2400" dirty="0">
                <a:latin typeface="Calibri" charset="0"/>
              </a:rPr>
              <a:t>切り替え</a:t>
            </a:r>
          </a:p>
        </p:txBody>
      </p:sp>
      <p:sp>
        <p:nvSpPr>
          <p:cNvPr id="10" name="コンテンツ プレースホルダ 2"/>
          <p:cNvSpPr>
            <a:spLocks noGrp="1"/>
          </p:cNvSpPr>
          <p:nvPr>
            <p:ph idx="4294967295"/>
          </p:nvPr>
        </p:nvSpPr>
        <p:spPr>
          <a:xfrm>
            <a:off x="554038" y="1600200"/>
            <a:ext cx="8229600" cy="914400"/>
          </a:xfrm>
          <a:prstGeom prst="roundRect">
            <a:avLst>
              <a:gd name="adj" fmla="val 16667"/>
            </a:avLst>
          </a:prstGeom>
        </p:spPr>
        <p:txBody>
          <a:bodyPr rtlCol="0">
            <a:normAutofit lnSpcReduction="10000"/>
          </a:bodyPr>
          <a:lstStyle/>
          <a:p>
            <a:pPr eaLnBrk="1" fontAlgn="auto" hangingPunct="1">
              <a:spcAft>
                <a:spcPts val="0"/>
              </a:spcAft>
              <a:buFontTx/>
              <a:buNone/>
              <a:defRPr/>
            </a:pPr>
            <a:r>
              <a:rPr lang="ja-JP" altLang="en-US" sz="2400" dirty="0" smtClean="0">
                <a:cs typeface="+mn-cs"/>
              </a:rPr>
              <a:t>ワーキングディレクトリ</a:t>
            </a:r>
            <a:r>
              <a:rPr lang="ja-JP" altLang="en-US" sz="2400" dirty="0">
                <a:cs typeface="+mn-cs"/>
              </a:rPr>
              <a:t>の更新内容</a:t>
            </a:r>
            <a:r>
              <a:rPr lang="ja-JP" altLang="en-US" sz="2400" dirty="0" smtClean="0">
                <a:cs typeface="+mn-cs"/>
              </a:rPr>
              <a:t>を反映できるのは，単一の</a:t>
            </a:r>
            <a:endParaRPr lang="en-US" altLang="ja-JP" sz="2400" dirty="0" smtClean="0">
              <a:cs typeface="+mn-cs"/>
            </a:endParaRPr>
          </a:p>
          <a:p>
            <a:pPr eaLnBrk="1" fontAlgn="auto" hangingPunct="1">
              <a:spcAft>
                <a:spcPts val="0"/>
              </a:spcAft>
              <a:buFontTx/>
              <a:buNone/>
              <a:defRPr/>
            </a:pPr>
            <a:r>
              <a:rPr lang="ja-JP" altLang="en-US" sz="2400" dirty="0" smtClean="0">
                <a:cs typeface="+mn-cs"/>
              </a:rPr>
              <a:t>ブランチのみ</a:t>
            </a:r>
            <a:endParaRPr lang="ja-JP" altLang="en-US" sz="2400" dirty="0">
              <a:cs typeface="+mn-cs"/>
            </a:endParaRPr>
          </a:p>
        </p:txBody>
      </p:sp>
      <p:sp>
        <p:nvSpPr>
          <p:cNvPr id="91146" name="テキスト ボックス 5"/>
          <p:cNvSpPr txBox="1">
            <a:spLocks noChangeArrowheads="1"/>
          </p:cNvSpPr>
          <p:nvPr/>
        </p:nvSpPr>
        <p:spPr bwMode="auto">
          <a:xfrm>
            <a:off x="554038" y="2852936"/>
            <a:ext cx="8089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dirty="0">
                <a:solidFill>
                  <a:srgbClr val="FF0000"/>
                </a:solidFill>
                <a:latin typeface="Calibri" charset="0"/>
              </a:rPr>
              <a:t>他のブランチで作業を始める場合，ブランチを切り替える必要</a:t>
            </a:r>
          </a:p>
        </p:txBody>
      </p:sp>
      <p:sp>
        <p:nvSpPr>
          <p:cNvPr id="91148" name="正方形/長方形 12"/>
          <p:cNvSpPr>
            <a:spLocks noChangeArrowheads="1"/>
          </p:cNvSpPr>
          <p:nvPr/>
        </p:nvSpPr>
        <p:spPr bwMode="auto">
          <a:xfrm>
            <a:off x="357188" y="5805264"/>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solidFill>
                  <a:srgbClr val="000000"/>
                </a:solidFill>
                <a:latin typeface="Arial Unicode MS" charset="0"/>
                <a:cs typeface="Arial Unicode MS" charset="0"/>
              </a:rPr>
              <a:t>例</a:t>
            </a:r>
            <a:endParaRPr lang="ja-JP" altLang="en-US" dirty="0">
              <a:latin typeface="Calibri" charset="0"/>
            </a:endParaRPr>
          </a:p>
        </p:txBody>
      </p:sp>
      <p:sp>
        <p:nvSpPr>
          <p:cNvPr id="91149" name="テキスト ボックス 13"/>
          <p:cNvSpPr txBox="1">
            <a:spLocks noChangeArrowheads="1"/>
          </p:cNvSpPr>
          <p:nvPr/>
        </p:nvSpPr>
        <p:spPr bwMode="auto">
          <a:xfrm>
            <a:off x="857250" y="5867424"/>
            <a:ext cx="72151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dirty="0">
                <a:solidFill>
                  <a:srgbClr val="CC6600"/>
                </a:solidFill>
                <a:latin typeface="Arial Unicode MS" charset="0"/>
                <a:cs typeface="Arial Unicode MS" charset="0"/>
              </a:rPr>
              <a:t>$ </a:t>
            </a:r>
            <a:r>
              <a:rPr lang="en-US" altLang="ja-JP" dirty="0" err="1">
                <a:solidFill>
                  <a:srgbClr val="CC6600"/>
                </a:solidFill>
                <a:latin typeface="Arial Unicode MS" charset="0"/>
                <a:cs typeface="Arial Unicode MS" charset="0"/>
              </a:rPr>
              <a:t>git</a:t>
            </a:r>
            <a:r>
              <a:rPr lang="en-US" altLang="ja-JP" dirty="0">
                <a:solidFill>
                  <a:srgbClr val="CC6600"/>
                </a:solidFill>
                <a:latin typeface="Arial Unicode MS" charset="0"/>
                <a:cs typeface="Arial Unicode MS" charset="0"/>
              </a:rPr>
              <a:t> checkout -b member-</a:t>
            </a:r>
            <a:r>
              <a:rPr lang="en-US" altLang="ja-JP" dirty="0" smtClean="0">
                <a:solidFill>
                  <a:srgbClr val="CC6600"/>
                </a:solidFill>
                <a:latin typeface="Arial Unicode MS" charset="0"/>
                <a:cs typeface="Arial Unicode MS" charset="0"/>
              </a:rPr>
              <a:t>link</a:t>
            </a:r>
          </a:p>
          <a:p>
            <a:pPr eaLnBrk="1" hangingPunct="1"/>
            <a:r>
              <a:rPr lang="en-US" altLang="ja-JP" dirty="0">
                <a:solidFill>
                  <a:srgbClr val="CC6600"/>
                </a:solidFill>
                <a:latin typeface="Arial Unicode MS" charset="0"/>
                <a:cs typeface="Arial Unicode MS" charset="0"/>
              </a:rPr>
              <a:t> </a:t>
            </a:r>
            <a:r>
              <a:rPr lang="en-US" altLang="ja-JP" dirty="0" smtClean="0">
                <a:solidFill>
                  <a:srgbClr val="CC6600"/>
                </a:solidFill>
                <a:latin typeface="Arial Unicode MS" charset="0"/>
                <a:cs typeface="Arial Unicode MS" charset="0"/>
              </a:rPr>
              <a:t>            </a:t>
            </a:r>
            <a:r>
              <a:rPr lang="en-US" altLang="ja-JP" dirty="0" smtClean="0">
                <a:solidFill>
                  <a:srgbClr val="3366FF"/>
                </a:solidFill>
                <a:latin typeface="Arial Unicode MS" charset="0"/>
                <a:cs typeface="Arial Unicode MS" charset="0"/>
              </a:rPr>
              <a:t>(</a:t>
            </a:r>
            <a:r>
              <a:rPr lang="ja-JP" altLang="en-US" dirty="0">
                <a:solidFill>
                  <a:srgbClr val="3366FF"/>
                </a:solidFill>
                <a:latin typeface="ＭＳ Ｐゴシック" charset="0"/>
                <a:cs typeface="Arial Unicode MS" charset="0"/>
              </a:rPr>
              <a:t>作成し，切り替えるブランチ名</a:t>
            </a:r>
            <a:r>
              <a:rPr lang="en-US" altLang="ja-JP" dirty="0">
                <a:solidFill>
                  <a:srgbClr val="3366FF"/>
                </a:solidFill>
                <a:latin typeface="Arial Unicode MS" charset="0"/>
                <a:cs typeface="Arial Unicode MS" charset="0"/>
              </a:rPr>
              <a:t>)</a:t>
            </a:r>
          </a:p>
        </p:txBody>
      </p:sp>
      <p:cxnSp>
        <p:nvCxnSpPr>
          <p:cNvPr id="5" name="直線コネクタ 4"/>
          <p:cNvCxnSpPr/>
          <p:nvPr/>
        </p:nvCxnSpPr>
        <p:spPr>
          <a:xfrm>
            <a:off x="2350553" y="3645024"/>
            <a:ext cx="134655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2627784" y="6165304"/>
            <a:ext cx="1368152"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41</a:t>
            </a:fld>
            <a:endParaRPr lang="en-US" altLang="ja-JP"/>
          </a:p>
        </p:txBody>
      </p:sp>
      <p:sp>
        <p:nvSpPr>
          <p:cNvPr id="19" name="右矢印 18"/>
          <p:cNvSpPr/>
          <p:nvPr/>
        </p:nvSpPr>
        <p:spPr>
          <a:xfrm rot="5400000">
            <a:off x="3978338" y="2124620"/>
            <a:ext cx="529008" cy="913310"/>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41741298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タイトル 1"/>
          <p:cNvSpPr>
            <a:spLocks noGrp="1"/>
          </p:cNvSpPr>
          <p:nvPr>
            <p:ph type="title"/>
          </p:nvPr>
        </p:nvSpPr>
        <p:spPr>
          <a:xfrm>
            <a:off x="457200" y="0"/>
            <a:ext cx="8229600" cy="1143000"/>
          </a:xfrm>
        </p:spPr>
        <p:txBody>
          <a:bodyPr/>
          <a:lstStyle/>
          <a:p>
            <a:pPr eaLnBrk="1" hangingPunct="1"/>
            <a:r>
              <a:rPr lang="en-US" altLang="ja-JP">
                <a:latin typeface="Calibri" charset="0"/>
                <a:ea typeface="ＭＳ Ｐゴシック" charset="0"/>
              </a:rPr>
              <a:t>git status</a:t>
            </a:r>
            <a:endParaRPr lang="ja-JP" altLang="en-US">
              <a:latin typeface="Calibri" charset="0"/>
              <a:ea typeface="ＭＳ Ｐゴシック" charset="0"/>
            </a:endParaRPr>
          </a:p>
        </p:txBody>
      </p:sp>
      <p:sp>
        <p:nvSpPr>
          <p:cNvPr id="92163" name="テキスト ボックス 2"/>
          <p:cNvSpPr txBox="1">
            <a:spLocks noChangeArrowheads="1"/>
          </p:cNvSpPr>
          <p:nvPr/>
        </p:nvSpPr>
        <p:spPr bwMode="auto">
          <a:xfrm>
            <a:off x="2466975" y="1071563"/>
            <a:ext cx="4210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変更されたファイル一覧の表示</a:t>
            </a:r>
          </a:p>
        </p:txBody>
      </p:sp>
      <p:sp>
        <p:nvSpPr>
          <p:cNvPr id="92164" name="正方形/長方形 8"/>
          <p:cNvSpPr>
            <a:spLocks noChangeArrowheads="1"/>
          </p:cNvSpPr>
          <p:nvPr/>
        </p:nvSpPr>
        <p:spPr bwMode="auto">
          <a:xfrm>
            <a:off x="357188" y="16430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solidFill>
                  <a:srgbClr val="000000"/>
                </a:solidFill>
                <a:latin typeface="Arial Unicode MS" charset="0"/>
                <a:cs typeface="Arial Unicode MS" charset="0"/>
              </a:rPr>
              <a:t>例</a:t>
            </a:r>
            <a:endParaRPr lang="ja-JP" altLang="en-US" dirty="0">
              <a:latin typeface="Calibri" charset="0"/>
            </a:endParaRPr>
          </a:p>
        </p:txBody>
      </p:sp>
      <p:sp>
        <p:nvSpPr>
          <p:cNvPr id="92165" name="テキスト ボックス 9"/>
          <p:cNvSpPr txBox="1">
            <a:spLocks noChangeArrowheads="1"/>
          </p:cNvSpPr>
          <p:nvPr/>
        </p:nvSpPr>
        <p:spPr bwMode="auto">
          <a:xfrm>
            <a:off x="857250" y="1785938"/>
            <a:ext cx="7643813"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00" dirty="0">
                <a:solidFill>
                  <a:srgbClr val="CC6600"/>
                </a:solidFill>
                <a:latin typeface="Arial Unicode MS" charset="0"/>
                <a:cs typeface="Arial Unicode MS" charset="0"/>
              </a:rPr>
              <a:t>$ </a:t>
            </a:r>
            <a:r>
              <a:rPr lang="en-US" altLang="ja-JP" sz="1600" dirty="0" err="1">
                <a:solidFill>
                  <a:srgbClr val="CC6600"/>
                </a:solidFill>
                <a:latin typeface="Arial Unicode MS" charset="0"/>
                <a:cs typeface="Arial Unicode MS" charset="0"/>
              </a:rPr>
              <a:t>git</a:t>
            </a:r>
            <a:r>
              <a:rPr lang="en-US" altLang="ja-JP" sz="1600" dirty="0">
                <a:solidFill>
                  <a:srgbClr val="CC6600"/>
                </a:solidFill>
                <a:latin typeface="Arial Unicode MS" charset="0"/>
                <a:cs typeface="Arial Unicode MS" charset="0"/>
              </a:rPr>
              <a:t> status </a:t>
            </a:r>
          </a:p>
          <a:p>
            <a:pPr eaLnBrk="1" hangingPunct="1"/>
            <a:r>
              <a:rPr lang="en-US" altLang="ja-JP" sz="1600" dirty="0">
                <a:solidFill>
                  <a:srgbClr val="CC6600"/>
                </a:solidFill>
                <a:latin typeface="Arial Unicode MS" charset="0"/>
                <a:cs typeface="Arial Unicode MS" charset="0"/>
              </a:rPr>
              <a:t># On branch member-link</a:t>
            </a:r>
          </a:p>
          <a:p>
            <a:pPr eaLnBrk="1" hangingPunct="1"/>
            <a:r>
              <a:rPr lang="en-US" altLang="ja-JP" sz="1600" dirty="0">
                <a:solidFill>
                  <a:srgbClr val="CC6600"/>
                </a:solidFill>
                <a:latin typeface="Arial Unicode MS" charset="0"/>
                <a:cs typeface="Arial Unicode MS" charset="0"/>
              </a:rPr>
              <a:t># Changes to be committed:</a:t>
            </a:r>
          </a:p>
          <a:p>
            <a:pPr eaLnBrk="1" hangingPunct="1"/>
            <a:r>
              <a:rPr lang="en-US" altLang="ja-JP" sz="1600" dirty="0">
                <a:solidFill>
                  <a:srgbClr val="CC6600"/>
                </a:solidFill>
                <a:latin typeface="Arial Unicode MS" charset="0"/>
                <a:cs typeface="Arial Unicode MS" charset="0"/>
              </a:rPr>
              <a:t>#   (use "</a:t>
            </a:r>
            <a:r>
              <a:rPr lang="en-US" altLang="ja-JP" sz="1600" dirty="0" err="1">
                <a:solidFill>
                  <a:srgbClr val="CC6600"/>
                </a:solidFill>
                <a:latin typeface="Arial Unicode MS" charset="0"/>
                <a:cs typeface="Arial Unicode MS" charset="0"/>
              </a:rPr>
              <a:t>git</a:t>
            </a:r>
            <a:r>
              <a:rPr lang="en-US" altLang="ja-JP" sz="1600" dirty="0">
                <a:solidFill>
                  <a:srgbClr val="CC6600"/>
                </a:solidFill>
                <a:latin typeface="Arial Unicode MS" charset="0"/>
                <a:cs typeface="Arial Unicode MS" charset="0"/>
              </a:rPr>
              <a:t> reset HEAD &lt;file&gt;..." to </a:t>
            </a:r>
            <a:r>
              <a:rPr lang="en-US" altLang="ja-JP" sz="1600" dirty="0" err="1">
                <a:solidFill>
                  <a:srgbClr val="CC6600"/>
                </a:solidFill>
                <a:latin typeface="Arial Unicode MS" charset="0"/>
                <a:cs typeface="Arial Unicode MS" charset="0"/>
              </a:rPr>
              <a:t>unstage</a:t>
            </a:r>
            <a:r>
              <a:rPr lang="en-US" altLang="ja-JP" sz="1600" dirty="0">
                <a:solidFill>
                  <a:srgbClr val="CC6600"/>
                </a:solidFill>
                <a:latin typeface="Arial Unicode MS" charset="0"/>
                <a:cs typeface="Arial Unicode MS" charset="0"/>
              </a:rPr>
              <a:t>)</a:t>
            </a:r>
          </a:p>
          <a:p>
            <a:pPr eaLnBrk="1" hangingPunct="1"/>
            <a:r>
              <a:rPr lang="en-US" altLang="ja-JP" sz="1600" dirty="0">
                <a:solidFill>
                  <a:srgbClr val="CC6600"/>
                </a:solidFill>
                <a:latin typeface="Arial Unicode MS" charset="0"/>
                <a:cs typeface="Arial Unicode MS" charset="0"/>
              </a:rPr>
              <a:t>#</a:t>
            </a:r>
          </a:p>
          <a:p>
            <a:pPr eaLnBrk="1" hangingPunct="1"/>
            <a:r>
              <a:rPr lang="en-US" altLang="ja-JP" sz="1600" dirty="0">
                <a:solidFill>
                  <a:srgbClr val="CC6600"/>
                </a:solidFill>
                <a:latin typeface="Arial Unicode MS" charset="0"/>
                <a:cs typeface="Arial Unicode MS" charset="0"/>
              </a:rPr>
              <a:t>#       modified:   </a:t>
            </a:r>
            <a:r>
              <a:rPr lang="en-US" altLang="ja-JP" sz="1600" dirty="0" err="1">
                <a:solidFill>
                  <a:srgbClr val="CC6600"/>
                </a:solidFill>
                <a:latin typeface="Arial Unicode MS" charset="0"/>
                <a:cs typeface="Arial Unicode MS" charset="0"/>
              </a:rPr>
              <a:t>public_html</a:t>
            </a:r>
            <a:r>
              <a:rPr lang="en-US" altLang="ja-JP" sz="1600" dirty="0">
                <a:solidFill>
                  <a:srgbClr val="CC6600"/>
                </a:solidFill>
                <a:latin typeface="Arial Unicode MS" charset="0"/>
                <a:cs typeface="Arial Unicode MS" charset="0"/>
              </a:rPr>
              <a:t>/members.html</a:t>
            </a:r>
          </a:p>
          <a:p>
            <a:pPr eaLnBrk="1" hangingPunct="1"/>
            <a:r>
              <a:rPr lang="en-US" altLang="ja-JP" sz="1600" dirty="0">
                <a:solidFill>
                  <a:srgbClr val="CC6600"/>
                </a:solidFill>
                <a:latin typeface="Arial Unicode MS" charset="0"/>
                <a:cs typeface="Arial Unicode MS" charset="0"/>
              </a:rPr>
              <a:t>#</a:t>
            </a:r>
          </a:p>
          <a:p>
            <a:pPr eaLnBrk="1" hangingPunct="1"/>
            <a:r>
              <a:rPr lang="en-US" altLang="ja-JP" sz="1600" dirty="0">
                <a:solidFill>
                  <a:srgbClr val="CC6600"/>
                </a:solidFill>
                <a:latin typeface="Arial Unicode MS" charset="0"/>
                <a:cs typeface="Arial Unicode MS" charset="0"/>
              </a:rPr>
              <a:t># Untracked files:</a:t>
            </a:r>
          </a:p>
          <a:p>
            <a:pPr eaLnBrk="1" hangingPunct="1"/>
            <a:r>
              <a:rPr lang="en-US" altLang="ja-JP" sz="1600" dirty="0">
                <a:solidFill>
                  <a:srgbClr val="CC6600"/>
                </a:solidFill>
                <a:latin typeface="Arial Unicode MS" charset="0"/>
                <a:cs typeface="Arial Unicode MS" charset="0"/>
              </a:rPr>
              <a:t>#   (use "</a:t>
            </a:r>
            <a:r>
              <a:rPr lang="en-US" altLang="ja-JP" sz="1600" dirty="0" err="1">
                <a:solidFill>
                  <a:srgbClr val="CC6600"/>
                </a:solidFill>
                <a:latin typeface="Arial Unicode MS" charset="0"/>
                <a:cs typeface="Arial Unicode MS" charset="0"/>
              </a:rPr>
              <a:t>git</a:t>
            </a:r>
            <a:r>
              <a:rPr lang="en-US" altLang="ja-JP" sz="1600" dirty="0">
                <a:solidFill>
                  <a:srgbClr val="CC6600"/>
                </a:solidFill>
                <a:latin typeface="Arial Unicode MS" charset="0"/>
                <a:cs typeface="Arial Unicode MS" charset="0"/>
              </a:rPr>
              <a:t> add &lt;file&gt;..." to include in what will be committed)</a:t>
            </a:r>
          </a:p>
          <a:p>
            <a:pPr eaLnBrk="1" hangingPunct="1"/>
            <a:r>
              <a:rPr lang="en-US" altLang="ja-JP" sz="1600" dirty="0">
                <a:solidFill>
                  <a:srgbClr val="CC6600"/>
                </a:solidFill>
                <a:latin typeface="Arial Unicode MS" charset="0"/>
                <a:cs typeface="Arial Unicode MS" charset="0"/>
              </a:rPr>
              <a:t>#</a:t>
            </a:r>
          </a:p>
          <a:p>
            <a:pPr eaLnBrk="1" hangingPunct="1"/>
            <a:r>
              <a:rPr lang="en-US" altLang="ja-JP" sz="1600" dirty="0" smtClean="0">
                <a:solidFill>
                  <a:srgbClr val="CC6600"/>
                </a:solidFill>
                <a:latin typeface="Arial Unicode MS" charset="0"/>
                <a:cs typeface="Arial Unicode MS" charset="0"/>
              </a:rPr>
              <a:t>#       </a:t>
            </a:r>
            <a:r>
              <a:rPr lang="en-US" altLang="ja-JP" sz="1600" dirty="0" err="1" smtClean="0">
                <a:solidFill>
                  <a:srgbClr val="CC6600"/>
                </a:solidFill>
                <a:latin typeface="Arial Unicode MS" charset="0"/>
                <a:cs typeface="Arial Unicode MS" charset="0"/>
              </a:rPr>
              <a:t>public_html</a:t>
            </a:r>
            <a:r>
              <a:rPr lang="en-US" altLang="ja-JP" sz="1600" dirty="0" smtClean="0">
                <a:solidFill>
                  <a:srgbClr val="CC6600"/>
                </a:solidFill>
                <a:latin typeface="Arial Unicode MS" charset="0"/>
                <a:cs typeface="Arial Unicode MS" charset="0"/>
              </a:rPr>
              <a:t>/users/</a:t>
            </a:r>
            <a:r>
              <a:rPr lang="en-US" altLang="ja-JP" sz="1600" dirty="0" err="1" smtClean="0">
                <a:solidFill>
                  <a:srgbClr val="CC6600"/>
                </a:solidFill>
                <a:latin typeface="Arial Unicode MS" charset="0"/>
                <a:cs typeface="Arial Unicode MS" charset="0"/>
              </a:rPr>
              <a:t>masuda</a:t>
            </a:r>
            <a:r>
              <a:rPr lang="en-US" altLang="ja-JP" sz="1600" dirty="0" smtClean="0">
                <a:solidFill>
                  <a:srgbClr val="CC6600"/>
                </a:solidFill>
                <a:latin typeface="Arial Unicode MS" charset="0"/>
                <a:cs typeface="Arial Unicode MS" charset="0"/>
              </a:rPr>
              <a:t>/index.html</a:t>
            </a:r>
            <a:endParaRPr lang="en-US" altLang="ja-JP" sz="1600" dirty="0">
              <a:solidFill>
                <a:srgbClr val="CC6600"/>
              </a:solidFill>
              <a:latin typeface="Arial Unicode MS" charset="0"/>
              <a:cs typeface="Arial Unicode MS" charset="0"/>
            </a:endParaRPr>
          </a:p>
        </p:txBody>
      </p:sp>
      <p:cxnSp>
        <p:nvCxnSpPr>
          <p:cNvPr id="92166" name="直線矢印コネクタ 7"/>
          <p:cNvCxnSpPr>
            <a:cxnSpLocks noChangeShapeType="1"/>
            <a:endCxn id="10" idx="2"/>
          </p:cNvCxnSpPr>
          <p:nvPr/>
        </p:nvCxnSpPr>
        <p:spPr bwMode="auto">
          <a:xfrm flipV="1">
            <a:off x="3713163" y="4586705"/>
            <a:ext cx="1587" cy="636379"/>
          </a:xfrm>
          <a:prstGeom prst="straightConnector1">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cxnSp>
      <p:sp>
        <p:nvSpPr>
          <p:cNvPr id="10" name="正方形/長方形 9"/>
          <p:cNvSpPr/>
          <p:nvPr/>
        </p:nvSpPr>
        <p:spPr>
          <a:xfrm>
            <a:off x="857250" y="3540125"/>
            <a:ext cx="5715000" cy="1046580"/>
          </a:xfrm>
          <a:prstGeom prst="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2168" name="テキスト ボックス 2"/>
          <p:cNvSpPr txBox="1">
            <a:spLocks noChangeArrowheads="1"/>
          </p:cNvSpPr>
          <p:nvPr/>
        </p:nvSpPr>
        <p:spPr bwMode="auto">
          <a:xfrm>
            <a:off x="1693863" y="5213000"/>
            <a:ext cx="3778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000">
                <a:solidFill>
                  <a:srgbClr val="0000FF"/>
                </a:solidFill>
                <a:latin typeface="Calibri" charset="0"/>
              </a:rPr>
              <a:t>ステージされていないファイル</a:t>
            </a:r>
            <a:endParaRPr lang="en-US" altLang="ja-JP" sz="2000">
              <a:solidFill>
                <a:srgbClr val="0000FF"/>
              </a:solidFill>
              <a:latin typeface="Calibri" charset="0"/>
            </a:endParaRPr>
          </a:p>
          <a:p>
            <a:pPr eaLnBrk="1" hangingPunct="1"/>
            <a:r>
              <a:rPr lang="en-US" altLang="ja-JP" sz="2000">
                <a:solidFill>
                  <a:srgbClr val="0000FF"/>
                </a:solidFill>
                <a:latin typeface="Calibri" charset="0"/>
              </a:rPr>
              <a:t> git commit</a:t>
            </a:r>
            <a:r>
              <a:rPr lang="ja-JP" altLang="en-US" sz="2000">
                <a:solidFill>
                  <a:srgbClr val="0000FF"/>
                </a:solidFill>
                <a:latin typeface="Calibri" charset="0"/>
              </a:rPr>
              <a:t>実行時にコミットしない</a:t>
            </a:r>
          </a:p>
        </p:txBody>
      </p:sp>
      <p:sp>
        <p:nvSpPr>
          <p:cNvPr id="16" name="正方形/長方形 15"/>
          <p:cNvSpPr/>
          <p:nvPr/>
        </p:nvSpPr>
        <p:spPr>
          <a:xfrm>
            <a:off x="857250" y="2330450"/>
            <a:ext cx="4286250" cy="118903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92170" name="直線矢印コネクタ 7"/>
          <p:cNvCxnSpPr>
            <a:cxnSpLocks noChangeShapeType="1"/>
            <a:stCxn id="92171" idx="1"/>
            <a:endCxn id="16" idx="3"/>
          </p:cNvCxnSpPr>
          <p:nvPr/>
        </p:nvCxnSpPr>
        <p:spPr bwMode="auto">
          <a:xfrm rot="10800000">
            <a:off x="5143500" y="2925763"/>
            <a:ext cx="274638" cy="0"/>
          </a:xfrm>
          <a:prstGeom prst="straightConnector1">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cxnSp>
      <p:sp>
        <p:nvSpPr>
          <p:cNvPr id="92171" name="テキスト ボックス 2"/>
          <p:cNvSpPr txBox="1">
            <a:spLocks noChangeArrowheads="1"/>
          </p:cNvSpPr>
          <p:nvPr/>
        </p:nvSpPr>
        <p:spPr bwMode="auto">
          <a:xfrm>
            <a:off x="5418138" y="2571750"/>
            <a:ext cx="35766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000">
                <a:solidFill>
                  <a:srgbClr val="FF0000"/>
                </a:solidFill>
                <a:latin typeface="Calibri" charset="0"/>
              </a:rPr>
              <a:t>ステージされているファイル</a:t>
            </a:r>
            <a:endParaRPr lang="en-US" altLang="ja-JP" sz="2000">
              <a:solidFill>
                <a:srgbClr val="FF0000"/>
              </a:solidFill>
              <a:latin typeface="Calibri" charset="0"/>
            </a:endParaRPr>
          </a:p>
          <a:p>
            <a:pPr eaLnBrk="1" hangingPunct="1"/>
            <a:r>
              <a:rPr lang="en-US" altLang="ja-JP" sz="2000">
                <a:solidFill>
                  <a:srgbClr val="FF0000"/>
                </a:solidFill>
                <a:latin typeface="Calibri" charset="0"/>
              </a:rPr>
              <a:t> git commit</a:t>
            </a:r>
            <a:r>
              <a:rPr lang="ja-JP" altLang="en-US" sz="2000">
                <a:solidFill>
                  <a:srgbClr val="FF0000"/>
                </a:solidFill>
                <a:latin typeface="Calibri" charset="0"/>
              </a:rPr>
              <a:t>実行時にコミットする</a:t>
            </a:r>
          </a:p>
        </p:txBody>
      </p:sp>
      <p:cxnSp>
        <p:nvCxnSpPr>
          <p:cNvPr id="92172" name="直線矢印コネクタ 7"/>
          <p:cNvCxnSpPr>
            <a:cxnSpLocks noChangeShapeType="1"/>
            <a:stCxn id="92174" idx="1"/>
            <a:endCxn id="25" idx="3"/>
          </p:cNvCxnSpPr>
          <p:nvPr/>
        </p:nvCxnSpPr>
        <p:spPr bwMode="auto">
          <a:xfrm rot="10800000">
            <a:off x="4603750" y="2181225"/>
            <a:ext cx="2039938" cy="0"/>
          </a:xfrm>
          <a:prstGeom prst="straightConnector1">
            <a:avLst/>
          </a:prstGeom>
          <a:noFill/>
          <a:ln w="25400">
            <a:solidFill>
              <a:srgbClr val="00B050"/>
            </a:solidFill>
            <a:round/>
            <a:headEnd/>
            <a:tailEnd type="triangle" w="lg" len="lg"/>
          </a:ln>
          <a:extLst>
            <a:ext uri="{909E8E84-426E-40dd-AFC4-6F175D3DCCD1}">
              <a14:hiddenFill xmlns:a14="http://schemas.microsoft.com/office/drawing/2010/main">
                <a:noFill/>
              </a14:hiddenFill>
            </a:ext>
          </a:extLst>
        </p:spPr>
      </p:cxnSp>
      <p:sp>
        <p:nvSpPr>
          <p:cNvPr id="25" name="正方形/長方形 24"/>
          <p:cNvSpPr/>
          <p:nvPr/>
        </p:nvSpPr>
        <p:spPr bwMode="auto">
          <a:xfrm>
            <a:off x="857250" y="2063750"/>
            <a:ext cx="3746500" cy="233363"/>
          </a:xfrm>
          <a:prstGeom prst="rect">
            <a:avLst/>
          </a:prstGeom>
          <a:noFill/>
          <a:ln>
            <a:solidFill>
              <a:srgbClr val="00B050"/>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lIns="90000" tIns="46800" rIns="90000" bIns="46800">
            <a:spAutoFit/>
          </a:bodyPr>
          <a:lstStyle/>
          <a:p>
            <a:pPr fontAlgn="auto">
              <a:spcBef>
                <a:spcPts val="0"/>
              </a:spcBef>
              <a:spcAft>
                <a:spcPts val="0"/>
              </a:spcAft>
              <a:defRPr/>
            </a:pPr>
            <a:endParaRPr lang="ja-JP" altLang="en-US" sz="900" dirty="0">
              <a:solidFill>
                <a:srgbClr val="92D050"/>
              </a:solidFill>
            </a:endParaRPr>
          </a:p>
        </p:txBody>
      </p:sp>
      <p:sp>
        <p:nvSpPr>
          <p:cNvPr id="92174" name="テキスト ボックス 4"/>
          <p:cNvSpPr txBox="1">
            <a:spLocks noChangeArrowheads="1"/>
          </p:cNvSpPr>
          <p:nvPr/>
        </p:nvSpPr>
        <p:spPr bwMode="auto">
          <a:xfrm>
            <a:off x="6643688" y="1981200"/>
            <a:ext cx="214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000">
                <a:solidFill>
                  <a:srgbClr val="00B050"/>
                </a:solidFill>
                <a:latin typeface="Calibri" charset="0"/>
              </a:rPr>
              <a:t>カレントブランチ名</a:t>
            </a:r>
          </a:p>
        </p:txBody>
      </p:sp>
      <p:sp>
        <p:nvSpPr>
          <p:cNvPr id="17"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42</a:t>
            </a:fld>
            <a:endParaRPr lang="en-US" altLang="ja-JP"/>
          </a:p>
        </p:txBody>
      </p:sp>
    </p:spTree>
    <p:extLst>
      <p:ext uri="{BB962C8B-B14F-4D97-AF65-F5344CB8AC3E}">
        <p14:creationId xmlns:p14="http://schemas.microsoft.com/office/powerpoint/2010/main" val="126548422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タイトル 1"/>
          <p:cNvSpPr>
            <a:spLocks noGrp="1"/>
          </p:cNvSpPr>
          <p:nvPr>
            <p:ph type="title"/>
          </p:nvPr>
        </p:nvSpPr>
        <p:spPr>
          <a:xfrm>
            <a:off x="457200" y="0"/>
            <a:ext cx="8229600" cy="1143000"/>
          </a:xfrm>
        </p:spPr>
        <p:txBody>
          <a:bodyPr/>
          <a:lstStyle/>
          <a:p>
            <a:pPr eaLnBrk="1" hangingPunct="1"/>
            <a:r>
              <a:rPr lang="en-US" altLang="ja-JP">
                <a:latin typeface="Calibri" charset="0"/>
                <a:ea typeface="ＭＳ Ｐゴシック" charset="0"/>
              </a:rPr>
              <a:t>git diff</a:t>
            </a:r>
            <a:endParaRPr lang="ja-JP" altLang="en-US">
              <a:latin typeface="Calibri" charset="0"/>
              <a:ea typeface="ＭＳ Ｐゴシック" charset="0"/>
            </a:endParaRPr>
          </a:p>
        </p:txBody>
      </p:sp>
      <p:sp>
        <p:nvSpPr>
          <p:cNvPr id="93187" name="テキスト ボックス 2"/>
          <p:cNvSpPr txBox="1">
            <a:spLocks noChangeArrowheads="1"/>
          </p:cNvSpPr>
          <p:nvPr/>
        </p:nvSpPr>
        <p:spPr bwMode="auto">
          <a:xfrm>
            <a:off x="2176463" y="1000125"/>
            <a:ext cx="4791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ファイルに加えられた変更点の表示</a:t>
            </a:r>
          </a:p>
        </p:txBody>
      </p:sp>
      <p:sp>
        <p:nvSpPr>
          <p:cNvPr id="93188" name="テキスト ボックス 11"/>
          <p:cNvSpPr txBox="1">
            <a:spLocks noChangeArrowheads="1"/>
          </p:cNvSpPr>
          <p:nvPr/>
        </p:nvSpPr>
        <p:spPr bwMode="auto">
          <a:xfrm>
            <a:off x="571500" y="2000250"/>
            <a:ext cx="162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solidFill>
                  <a:srgbClr val="0000FF"/>
                </a:solidFill>
                <a:latin typeface="Calibri" charset="0"/>
              </a:rPr>
              <a:t>(1) git diff</a:t>
            </a:r>
          </a:p>
        </p:txBody>
      </p:sp>
      <p:sp>
        <p:nvSpPr>
          <p:cNvPr id="93189" name="テキスト ボックス 10"/>
          <p:cNvSpPr txBox="1">
            <a:spLocks noChangeArrowheads="1"/>
          </p:cNvSpPr>
          <p:nvPr/>
        </p:nvSpPr>
        <p:spPr bwMode="auto">
          <a:xfrm>
            <a:off x="571500" y="3792538"/>
            <a:ext cx="2779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solidFill>
                  <a:srgbClr val="0000FF"/>
                </a:solidFill>
                <a:latin typeface="Calibri" charset="0"/>
              </a:rPr>
              <a:t>(3) git diff “commit”</a:t>
            </a:r>
          </a:p>
        </p:txBody>
      </p:sp>
      <p:sp>
        <p:nvSpPr>
          <p:cNvPr id="93190" name="テキスト ボックス 12"/>
          <p:cNvSpPr txBox="1">
            <a:spLocks noChangeArrowheads="1"/>
          </p:cNvSpPr>
          <p:nvPr/>
        </p:nvSpPr>
        <p:spPr bwMode="auto">
          <a:xfrm>
            <a:off x="571500" y="4687888"/>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solidFill>
                  <a:srgbClr val="0000FF"/>
                </a:solidFill>
                <a:latin typeface="Calibri" charset="0"/>
              </a:rPr>
              <a:t>(4) git diff --cached “commit”</a:t>
            </a:r>
          </a:p>
        </p:txBody>
      </p:sp>
      <p:sp>
        <p:nvSpPr>
          <p:cNvPr id="93191" name="テキスト ボックス 13"/>
          <p:cNvSpPr txBox="1">
            <a:spLocks noChangeArrowheads="1"/>
          </p:cNvSpPr>
          <p:nvPr/>
        </p:nvSpPr>
        <p:spPr bwMode="auto">
          <a:xfrm>
            <a:off x="571500" y="5583238"/>
            <a:ext cx="429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solidFill>
                  <a:srgbClr val="0000FF"/>
                </a:solidFill>
                <a:latin typeface="Calibri" charset="0"/>
              </a:rPr>
              <a:t>(5) git diff “commit1” “commit2”</a:t>
            </a:r>
          </a:p>
        </p:txBody>
      </p:sp>
      <p:sp>
        <p:nvSpPr>
          <p:cNvPr id="93192" name="テキスト ボックス 14"/>
          <p:cNvSpPr txBox="1">
            <a:spLocks noChangeArrowheads="1"/>
          </p:cNvSpPr>
          <p:nvPr/>
        </p:nvSpPr>
        <p:spPr bwMode="auto">
          <a:xfrm>
            <a:off x="955675" y="2446338"/>
            <a:ext cx="614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latin typeface="Calibri" charset="0"/>
              </a:rPr>
              <a:t>ワーキングディレクトリとインデックスの比較</a:t>
            </a:r>
          </a:p>
        </p:txBody>
      </p:sp>
      <p:sp>
        <p:nvSpPr>
          <p:cNvPr id="93193" name="テキスト ボックス 15"/>
          <p:cNvSpPr txBox="1">
            <a:spLocks noChangeArrowheads="1"/>
          </p:cNvSpPr>
          <p:nvPr/>
        </p:nvSpPr>
        <p:spPr bwMode="auto">
          <a:xfrm>
            <a:off x="955675" y="4237038"/>
            <a:ext cx="6500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latin typeface="Calibri" charset="0"/>
              </a:rPr>
              <a:t>ワーキングディレクトリと指定した</a:t>
            </a:r>
            <a:r>
              <a:rPr lang="en-US" altLang="ja-JP" sz="2400">
                <a:latin typeface="Calibri" charset="0"/>
              </a:rPr>
              <a:t>commit</a:t>
            </a:r>
            <a:r>
              <a:rPr lang="ja-JP" altLang="en-US" sz="2400">
                <a:latin typeface="Calibri" charset="0"/>
              </a:rPr>
              <a:t>の比較</a:t>
            </a:r>
          </a:p>
        </p:txBody>
      </p:sp>
      <p:sp>
        <p:nvSpPr>
          <p:cNvPr id="93194" name="テキスト ボックス 16"/>
          <p:cNvSpPr txBox="1">
            <a:spLocks noChangeArrowheads="1"/>
          </p:cNvSpPr>
          <p:nvPr/>
        </p:nvSpPr>
        <p:spPr bwMode="auto">
          <a:xfrm>
            <a:off x="955675" y="5133975"/>
            <a:ext cx="7902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latin typeface="Calibri" charset="0"/>
              </a:rPr>
              <a:t>インデックスと指定した</a:t>
            </a:r>
            <a:r>
              <a:rPr lang="en-US" altLang="ja-JP" sz="2400">
                <a:latin typeface="Calibri" charset="0"/>
              </a:rPr>
              <a:t>commit</a:t>
            </a:r>
            <a:r>
              <a:rPr lang="ja-JP" altLang="en-US" sz="2400">
                <a:latin typeface="Calibri" charset="0"/>
              </a:rPr>
              <a:t>の比較</a:t>
            </a:r>
            <a:endParaRPr lang="en-US" altLang="ja-JP" sz="2400">
              <a:latin typeface="Calibri" charset="0"/>
            </a:endParaRPr>
          </a:p>
        </p:txBody>
      </p:sp>
      <p:sp>
        <p:nvSpPr>
          <p:cNvPr id="93195" name="テキスト ボックス 17"/>
          <p:cNvSpPr txBox="1">
            <a:spLocks noChangeArrowheads="1"/>
          </p:cNvSpPr>
          <p:nvPr/>
        </p:nvSpPr>
        <p:spPr bwMode="auto">
          <a:xfrm>
            <a:off x="955675" y="6029325"/>
            <a:ext cx="6500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latin typeface="Calibri" charset="0"/>
              </a:rPr>
              <a:t>指定した２つの</a:t>
            </a:r>
            <a:r>
              <a:rPr lang="en-US" altLang="ja-JP" sz="2400">
                <a:latin typeface="Calibri" charset="0"/>
              </a:rPr>
              <a:t>commit</a:t>
            </a:r>
            <a:r>
              <a:rPr lang="ja-JP" altLang="en-US" sz="2400">
                <a:latin typeface="Calibri" charset="0"/>
              </a:rPr>
              <a:t>の比較</a:t>
            </a:r>
          </a:p>
        </p:txBody>
      </p:sp>
      <p:sp>
        <p:nvSpPr>
          <p:cNvPr id="93196" name="テキスト ボックス 5"/>
          <p:cNvSpPr txBox="1">
            <a:spLocks noChangeArrowheads="1"/>
          </p:cNvSpPr>
          <p:nvPr/>
        </p:nvSpPr>
        <p:spPr bwMode="auto">
          <a:xfrm>
            <a:off x="428625" y="1543050"/>
            <a:ext cx="3497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＜基本的な</a:t>
            </a:r>
            <a:r>
              <a:rPr lang="en-US" altLang="ja-JP" sz="2400">
                <a:solidFill>
                  <a:srgbClr val="0000FF"/>
                </a:solidFill>
                <a:latin typeface="Calibri" charset="0"/>
              </a:rPr>
              <a:t>5</a:t>
            </a:r>
            <a:r>
              <a:rPr lang="ja-JP" altLang="en-US" sz="2400">
                <a:solidFill>
                  <a:srgbClr val="0000FF"/>
                </a:solidFill>
                <a:latin typeface="Calibri" charset="0"/>
              </a:rPr>
              <a:t>つの比較＞</a:t>
            </a:r>
          </a:p>
        </p:txBody>
      </p:sp>
      <p:sp>
        <p:nvSpPr>
          <p:cNvPr id="93197" name="テキスト ボックス 11"/>
          <p:cNvSpPr txBox="1">
            <a:spLocks noChangeArrowheads="1"/>
          </p:cNvSpPr>
          <p:nvPr/>
        </p:nvSpPr>
        <p:spPr bwMode="auto">
          <a:xfrm>
            <a:off x="571500" y="2890838"/>
            <a:ext cx="4071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solidFill>
                  <a:srgbClr val="0000FF"/>
                </a:solidFill>
                <a:latin typeface="Calibri" charset="0"/>
              </a:rPr>
              <a:t>(2) git diff --cached</a:t>
            </a:r>
          </a:p>
        </p:txBody>
      </p:sp>
      <p:sp>
        <p:nvSpPr>
          <p:cNvPr id="93198" name="正方形/長方形 24"/>
          <p:cNvSpPr>
            <a:spLocks noChangeArrowheads="1"/>
          </p:cNvSpPr>
          <p:nvPr/>
        </p:nvSpPr>
        <p:spPr bwMode="auto">
          <a:xfrm>
            <a:off x="955675" y="3341688"/>
            <a:ext cx="7459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400" dirty="0">
                <a:solidFill>
                  <a:srgbClr val="000000"/>
                </a:solidFill>
                <a:latin typeface="Calibri" charset="0"/>
              </a:rPr>
              <a:t>インデックスと</a:t>
            </a:r>
            <a:r>
              <a:rPr lang="en-US" altLang="ja-JP" sz="2400" dirty="0">
                <a:solidFill>
                  <a:srgbClr val="000000"/>
                </a:solidFill>
                <a:latin typeface="Calibri" charset="0"/>
              </a:rPr>
              <a:t>HEAD</a:t>
            </a:r>
            <a:r>
              <a:rPr lang="ja-JP" altLang="en-US" sz="2400" dirty="0">
                <a:solidFill>
                  <a:srgbClr val="000000"/>
                </a:solidFill>
                <a:latin typeface="Calibri" charset="0"/>
              </a:rPr>
              <a:t>の比較</a:t>
            </a:r>
          </a:p>
        </p:txBody>
      </p:sp>
      <p:sp>
        <p:nvSpPr>
          <p:cNvPr id="16"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43</a:t>
            </a:fld>
            <a:endParaRPr lang="en-US" altLang="ja-JP"/>
          </a:p>
        </p:txBody>
      </p:sp>
    </p:spTree>
    <p:extLst>
      <p:ext uri="{BB962C8B-B14F-4D97-AF65-F5344CB8AC3E}">
        <p14:creationId xmlns:p14="http://schemas.microsoft.com/office/powerpoint/2010/main" val="102371531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タイトル 1"/>
          <p:cNvSpPr>
            <a:spLocks noGrp="1"/>
          </p:cNvSpPr>
          <p:nvPr>
            <p:ph type="title"/>
          </p:nvPr>
        </p:nvSpPr>
        <p:spPr>
          <a:xfrm>
            <a:off x="457200" y="0"/>
            <a:ext cx="8229600" cy="1143000"/>
          </a:xfrm>
        </p:spPr>
        <p:txBody>
          <a:bodyPr/>
          <a:lstStyle/>
          <a:p>
            <a:pPr eaLnBrk="1" hangingPunct="1"/>
            <a:r>
              <a:rPr lang="en-US" altLang="ja-JP">
                <a:latin typeface="Calibri" charset="0"/>
                <a:ea typeface="ＭＳ Ｐゴシック" charset="0"/>
              </a:rPr>
              <a:t>git</a:t>
            </a:r>
            <a:r>
              <a:rPr lang="ja-JP" altLang="en-US">
                <a:latin typeface="Calibri" charset="0"/>
                <a:ea typeface="ＭＳ Ｐゴシック" charset="0"/>
              </a:rPr>
              <a:t> </a:t>
            </a:r>
            <a:r>
              <a:rPr lang="en-US" altLang="ja-JP">
                <a:latin typeface="Calibri" charset="0"/>
                <a:ea typeface="ＭＳ Ｐゴシック" charset="0"/>
              </a:rPr>
              <a:t>add</a:t>
            </a:r>
            <a:endParaRPr lang="ja-JP" altLang="en-US">
              <a:latin typeface="Calibri" charset="0"/>
              <a:ea typeface="ＭＳ Ｐゴシック" charset="0"/>
            </a:endParaRPr>
          </a:p>
        </p:txBody>
      </p:sp>
      <p:sp>
        <p:nvSpPr>
          <p:cNvPr id="94211" name="テキスト ボックス 3"/>
          <p:cNvSpPr txBox="1">
            <a:spLocks noChangeArrowheads="1"/>
          </p:cNvSpPr>
          <p:nvPr/>
        </p:nvSpPr>
        <p:spPr bwMode="auto">
          <a:xfrm>
            <a:off x="1935163" y="1071563"/>
            <a:ext cx="5273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ファイルをステージ</a:t>
            </a:r>
            <a:r>
              <a:rPr lang="en-US" altLang="ja-JP" sz="2400">
                <a:solidFill>
                  <a:srgbClr val="0000FF"/>
                </a:solidFill>
                <a:latin typeface="Calibri" charset="0"/>
              </a:rPr>
              <a:t>(</a:t>
            </a:r>
            <a:r>
              <a:rPr lang="ja-JP" altLang="en-US" sz="2400">
                <a:solidFill>
                  <a:srgbClr val="0000FF"/>
                </a:solidFill>
                <a:latin typeface="Calibri" charset="0"/>
              </a:rPr>
              <a:t>インデックスに追加</a:t>
            </a:r>
            <a:r>
              <a:rPr lang="en-US" altLang="ja-JP" sz="2400">
                <a:solidFill>
                  <a:srgbClr val="0000FF"/>
                </a:solidFill>
                <a:latin typeface="Calibri" charset="0"/>
              </a:rPr>
              <a:t>)</a:t>
            </a:r>
            <a:endParaRPr lang="ja-JP" altLang="en-US" sz="2400">
              <a:solidFill>
                <a:srgbClr val="0000FF"/>
              </a:solidFill>
              <a:latin typeface="Calibri" charset="0"/>
            </a:endParaRPr>
          </a:p>
        </p:txBody>
      </p:sp>
      <p:sp>
        <p:nvSpPr>
          <p:cNvPr id="94212" name="Rectangle 5"/>
          <p:cNvSpPr>
            <a:spLocks noChangeArrowheads="1"/>
          </p:cNvSpPr>
          <p:nvPr/>
        </p:nvSpPr>
        <p:spPr bwMode="auto">
          <a:xfrm>
            <a:off x="457200" y="5738813"/>
            <a:ext cx="8229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r>
              <a:rPr lang="ja-JP" altLang="en-US" sz="2400">
                <a:latin typeface="Calibri" charset="0"/>
              </a:rPr>
              <a:t>カレントディレクトリ以下のファイルを全てをステージ</a:t>
            </a:r>
            <a:endParaRPr lang="en-US" altLang="ja-JP" sz="2400">
              <a:latin typeface="Calibri" charset="0"/>
            </a:endParaRPr>
          </a:p>
        </p:txBody>
      </p:sp>
      <p:sp>
        <p:nvSpPr>
          <p:cNvPr id="94213" name="テキスト ボックス 8"/>
          <p:cNvSpPr txBox="1">
            <a:spLocks noChangeArrowheads="1"/>
          </p:cNvSpPr>
          <p:nvPr/>
        </p:nvSpPr>
        <p:spPr bwMode="auto">
          <a:xfrm>
            <a:off x="457200" y="4214813"/>
            <a:ext cx="86264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t>※ </a:t>
            </a:r>
            <a:r>
              <a:rPr lang="ja-JP" altLang="en-US" sz="2400"/>
              <a:t>ディレクトリに対して行うと，ディレクトリの中の全てのファイルと</a:t>
            </a:r>
          </a:p>
          <a:p>
            <a:pPr eaLnBrk="1" hangingPunct="1"/>
            <a:r>
              <a:rPr lang="ja-JP" altLang="en-US" sz="2400"/>
              <a:t>     サブディレクトリを再帰的にステージ</a:t>
            </a:r>
          </a:p>
        </p:txBody>
      </p:sp>
      <p:sp>
        <p:nvSpPr>
          <p:cNvPr id="94214" name="正方形/長方形 8"/>
          <p:cNvSpPr>
            <a:spLocks noChangeArrowheads="1"/>
          </p:cNvSpPr>
          <p:nvPr/>
        </p:nvSpPr>
        <p:spPr bwMode="auto">
          <a:xfrm>
            <a:off x="357188" y="16684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latin typeface="Calibri" charset="0"/>
            </a:endParaRPr>
          </a:p>
        </p:txBody>
      </p:sp>
      <p:sp>
        <p:nvSpPr>
          <p:cNvPr id="94215" name="テキスト ボックス 9"/>
          <p:cNvSpPr txBox="1">
            <a:spLocks noChangeArrowheads="1"/>
          </p:cNvSpPr>
          <p:nvPr/>
        </p:nvSpPr>
        <p:spPr bwMode="auto">
          <a:xfrm>
            <a:off x="857250" y="1714500"/>
            <a:ext cx="542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dirty="0">
                <a:solidFill>
                  <a:srgbClr val="CC6600"/>
                </a:solidFill>
                <a:latin typeface="Arial Unicode MS" charset="0"/>
                <a:cs typeface="Arial Unicode MS" charset="0"/>
              </a:rPr>
              <a:t>$ </a:t>
            </a:r>
            <a:r>
              <a:rPr lang="en-US" altLang="ja-JP" dirty="0" err="1">
                <a:solidFill>
                  <a:srgbClr val="CC6600"/>
                </a:solidFill>
                <a:latin typeface="Arial Unicode MS" charset="0"/>
                <a:cs typeface="Arial Unicode MS" charset="0"/>
              </a:rPr>
              <a:t>git</a:t>
            </a:r>
            <a:r>
              <a:rPr lang="en-US" altLang="ja-JP" dirty="0">
                <a:solidFill>
                  <a:srgbClr val="CC6600"/>
                </a:solidFill>
                <a:latin typeface="Arial Unicode MS" charset="0"/>
                <a:cs typeface="Arial Unicode MS" charset="0"/>
              </a:rPr>
              <a:t> add </a:t>
            </a:r>
            <a:r>
              <a:rPr lang="en-US" altLang="ja-JP" dirty="0" err="1" smtClean="0">
                <a:solidFill>
                  <a:srgbClr val="CC6600"/>
                </a:solidFill>
                <a:latin typeface="Arial Unicode MS" charset="0"/>
                <a:cs typeface="Arial Unicode MS" charset="0"/>
              </a:rPr>
              <a:t>public_html</a:t>
            </a:r>
            <a:r>
              <a:rPr lang="en-US" altLang="ja-JP" dirty="0" smtClean="0">
                <a:solidFill>
                  <a:srgbClr val="CC6600"/>
                </a:solidFill>
                <a:latin typeface="Arial Unicode MS" charset="0"/>
                <a:cs typeface="Arial Unicode MS" charset="0"/>
              </a:rPr>
              <a:t>/members.html </a:t>
            </a:r>
            <a:endParaRPr lang="en-US" altLang="ja-JP" dirty="0">
              <a:solidFill>
                <a:srgbClr val="CC6600"/>
              </a:solidFill>
              <a:latin typeface="Arial Unicode MS" charset="0"/>
              <a:cs typeface="Arial Unicode MS" charset="0"/>
            </a:endParaRPr>
          </a:p>
        </p:txBody>
      </p:sp>
      <p:sp>
        <p:nvSpPr>
          <p:cNvPr id="94216" name="テキスト ボックス 8"/>
          <p:cNvSpPr txBox="1">
            <a:spLocks noChangeArrowheads="1"/>
          </p:cNvSpPr>
          <p:nvPr/>
        </p:nvSpPr>
        <p:spPr bwMode="auto">
          <a:xfrm>
            <a:off x="500063" y="2204864"/>
            <a:ext cx="5251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dirty="0"/>
              <a:t> </a:t>
            </a:r>
            <a:r>
              <a:rPr lang="en-US" altLang="ja-JP" sz="2400" dirty="0" err="1" smtClean="0"/>
              <a:t>public_html</a:t>
            </a:r>
            <a:r>
              <a:rPr lang="en-US" altLang="ja-JP" sz="2400" dirty="0" smtClean="0"/>
              <a:t>/members.html</a:t>
            </a:r>
            <a:r>
              <a:rPr lang="ja-JP" altLang="en-US" sz="2400" dirty="0"/>
              <a:t>をステージ</a:t>
            </a:r>
          </a:p>
        </p:txBody>
      </p:sp>
      <p:sp>
        <p:nvSpPr>
          <p:cNvPr id="94217" name="テキスト ボックス 9"/>
          <p:cNvSpPr txBox="1">
            <a:spLocks noChangeArrowheads="1"/>
          </p:cNvSpPr>
          <p:nvPr/>
        </p:nvSpPr>
        <p:spPr bwMode="auto">
          <a:xfrm>
            <a:off x="457200" y="2928938"/>
            <a:ext cx="6808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dirty="0">
                <a:solidFill>
                  <a:srgbClr val="FF0000"/>
                </a:solidFill>
              </a:rPr>
              <a:t>ファイルをコミットするためには，ファイル</a:t>
            </a:r>
            <a:r>
              <a:rPr lang="ja-JP" altLang="en-US" sz="2400" dirty="0" smtClean="0">
                <a:solidFill>
                  <a:srgbClr val="FF0000"/>
                </a:solidFill>
              </a:rPr>
              <a:t>を</a:t>
            </a:r>
            <a:r>
              <a:rPr lang="en-US" altLang="ja-JP" sz="2400" dirty="0" err="1" smtClean="0">
                <a:solidFill>
                  <a:srgbClr val="FF0000"/>
                </a:solidFill>
              </a:rPr>
              <a:t>git</a:t>
            </a:r>
            <a:r>
              <a:rPr lang="en-US" altLang="ja-JP" sz="2400" dirty="0" smtClean="0">
                <a:solidFill>
                  <a:srgbClr val="FF0000"/>
                </a:solidFill>
              </a:rPr>
              <a:t> add</a:t>
            </a:r>
            <a:r>
              <a:rPr lang="ja-JP" altLang="en-US" sz="2400" dirty="0">
                <a:solidFill>
                  <a:srgbClr val="FF0000"/>
                </a:solidFill>
              </a:rPr>
              <a:t>を</a:t>
            </a:r>
            <a:endParaRPr lang="en-US" altLang="ja-JP" sz="2400" dirty="0">
              <a:solidFill>
                <a:srgbClr val="FF0000"/>
              </a:solidFill>
            </a:endParaRPr>
          </a:p>
          <a:p>
            <a:pPr eaLnBrk="1" hangingPunct="1"/>
            <a:r>
              <a:rPr lang="ja-JP" altLang="en-US" sz="2400" dirty="0">
                <a:solidFill>
                  <a:srgbClr val="FF0000"/>
                </a:solidFill>
              </a:rPr>
              <a:t>実行する必要がある</a:t>
            </a:r>
          </a:p>
        </p:txBody>
      </p:sp>
      <p:sp>
        <p:nvSpPr>
          <p:cNvPr id="94218" name="正方形/長方形 8"/>
          <p:cNvSpPr>
            <a:spLocks noChangeArrowheads="1"/>
          </p:cNvSpPr>
          <p:nvPr/>
        </p:nvSpPr>
        <p:spPr bwMode="auto">
          <a:xfrm>
            <a:off x="357188" y="51816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latin typeface="Calibri" charset="0"/>
            </a:endParaRPr>
          </a:p>
        </p:txBody>
      </p:sp>
      <p:sp>
        <p:nvSpPr>
          <p:cNvPr id="94219" name="テキスト ボックス 9"/>
          <p:cNvSpPr txBox="1">
            <a:spLocks noChangeArrowheads="1"/>
          </p:cNvSpPr>
          <p:nvPr/>
        </p:nvSpPr>
        <p:spPr bwMode="auto">
          <a:xfrm>
            <a:off x="857250" y="5040313"/>
            <a:ext cx="54292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a:solidFill>
                  <a:srgbClr val="CC6600"/>
                </a:solidFill>
                <a:latin typeface="Arial Unicode MS" charset="0"/>
                <a:cs typeface="Arial Unicode MS" charset="0"/>
              </a:rPr>
              <a:t>$ git add </a:t>
            </a:r>
            <a:r>
              <a:rPr lang="en-US" altLang="ja-JP" sz="3200">
                <a:solidFill>
                  <a:srgbClr val="CC6600"/>
                </a:solidFill>
                <a:latin typeface="Arial Unicode MS" charset="0"/>
                <a:cs typeface="Arial Unicode MS" charset="0"/>
              </a:rPr>
              <a:t>.</a:t>
            </a:r>
          </a:p>
        </p:txBody>
      </p:sp>
      <p:sp>
        <p:nvSpPr>
          <p:cNvPr id="13"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44</a:t>
            </a:fld>
            <a:endParaRPr lang="en-US" altLang="ja-JP"/>
          </a:p>
        </p:txBody>
      </p:sp>
    </p:spTree>
    <p:extLst>
      <p:ext uri="{BB962C8B-B14F-4D97-AF65-F5344CB8AC3E}">
        <p14:creationId xmlns:p14="http://schemas.microsoft.com/office/powerpoint/2010/main" val="211428155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タイトル 1"/>
          <p:cNvSpPr>
            <a:spLocks noGrp="1"/>
          </p:cNvSpPr>
          <p:nvPr>
            <p:ph type="title"/>
          </p:nvPr>
        </p:nvSpPr>
        <p:spPr>
          <a:xfrm>
            <a:off x="457200" y="0"/>
            <a:ext cx="8229600" cy="1143000"/>
          </a:xfrm>
        </p:spPr>
        <p:txBody>
          <a:bodyPr/>
          <a:lstStyle/>
          <a:p>
            <a:pPr eaLnBrk="1" hangingPunct="1"/>
            <a:r>
              <a:rPr lang="en-US" altLang="ja-JP" dirty="0" err="1">
                <a:latin typeface="Calibri" charset="0"/>
                <a:ea typeface="ＭＳ Ｐゴシック" charset="0"/>
              </a:rPr>
              <a:t>git</a:t>
            </a:r>
            <a:r>
              <a:rPr lang="en-US" altLang="ja-JP" dirty="0">
                <a:latin typeface="Calibri" charset="0"/>
                <a:ea typeface="ＭＳ Ｐゴシック" charset="0"/>
              </a:rPr>
              <a:t> commit</a:t>
            </a:r>
            <a:endParaRPr lang="ja-JP" altLang="en-US" dirty="0">
              <a:latin typeface="Calibri" charset="0"/>
              <a:ea typeface="ＭＳ Ｐゴシック" charset="0"/>
            </a:endParaRPr>
          </a:p>
        </p:txBody>
      </p:sp>
      <p:sp>
        <p:nvSpPr>
          <p:cNvPr id="95235" name="テキスト ボックス 3"/>
          <p:cNvSpPr txBox="1">
            <a:spLocks noChangeArrowheads="1"/>
          </p:cNvSpPr>
          <p:nvPr/>
        </p:nvSpPr>
        <p:spPr bwMode="auto">
          <a:xfrm>
            <a:off x="1192213" y="1071563"/>
            <a:ext cx="6759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インデックスに蓄積された変化をリポジトリにコミット</a:t>
            </a:r>
          </a:p>
        </p:txBody>
      </p:sp>
      <p:sp>
        <p:nvSpPr>
          <p:cNvPr id="95236" name="正方形/長方形 8"/>
          <p:cNvSpPr>
            <a:spLocks noChangeArrowheads="1"/>
          </p:cNvSpPr>
          <p:nvPr/>
        </p:nvSpPr>
        <p:spPr bwMode="auto">
          <a:xfrm>
            <a:off x="357188" y="157162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latin typeface="Calibri" charset="0"/>
            </a:endParaRPr>
          </a:p>
        </p:txBody>
      </p:sp>
      <p:sp>
        <p:nvSpPr>
          <p:cNvPr id="95237" name="テキスト ボックス 9"/>
          <p:cNvSpPr txBox="1">
            <a:spLocks noChangeArrowheads="1"/>
          </p:cNvSpPr>
          <p:nvPr/>
        </p:nvSpPr>
        <p:spPr bwMode="auto">
          <a:xfrm>
            <a:off x="857250" y="1617663"/>
            <a:ext cx="7572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a:solidFill>
                  <a:srgbClr val="CC6600"/>
                </a:solidFill>
                <a:latin typeface="Arial Unicode MS" charset="0"/>
                <a:cs typeface="Arial Unicode MS" charset="0"/>
              </a:rPr>
              <a:t>$ git commit</a:t>
            </a:r>
          </a:p>
        </p:txBody>
      </p:sp>
      <p:sp>
        <p:nvSpPr>
          <p:cNvPr id="95238" name="テキスト ボックス 5"/>
          <p:cNvSpPr txBox="1">
            <a:spLocks noChangeArrowheads="1"/>
          </p:cNvSpPr>
          <p:nvPr/>
        </p:nvSpPr>
        <p:spPr bwMode="auto">
          <a:xfrm>
            <a:off x="928688" y="2071688"/>
            <a:ext cx="2805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000">
                <a:solidFill>
                  <a:srgbClr val="FF0000"/>
                </a:solidFill>
              </a:rPr>
              <a:t>自動的にエディタが起動</a:t>
            </a:r>
          </a:p>
        </p:txBody>
      </p:sp>
      <p:sp>
        <p:nvSpPr>
          <p:cNvPr id="95239" name="正方形/長方形 6"/>
          <p:cNvSpPr>
            <a:spLocks noChangeArrowheads="1"/>
          </p:cNvSpPr>
          <p:nvPr/>
        </p:nvSpPr>
        <p:spPr bwMode="auto">
          <a:xfrm>
            <a:off x="857250" y="2857500"/>
            <a:ext cx="721518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1600" dirty="0">
                <a:solidFill>
                  <a:srgbClr val="CC6600"/>
                </a:solidFill>
                <a:latin typeface="Arial Unicode MS" charset="0"/>
                <a:cs typeface="Arial Unicode MS" charset="0"/>
              </a:rPr>
              <a:t># Please enter the commit message for your changes. Lines starting</a:t>
            </a:r>
          </a:p>
          <a:p>
            <a:r>
              <a:rPr lang="en-US" altLang="ja-JP" sz="1600" dirty="0">
                <a:solidFill>
                  <a:srgbClr val="CC6600"/>
                </a:solidFill>
                <a:latin typeface="Arial Unicode MS" charset="0"/>
                <a:cs typeface="Arial Unicode MS" charset="0"/>
              </a:rPr>
              <a:t># with '#' will be ignored, and an empty message aborts the commit.</a:t>
            </a:r>
          </a:p>
          <a:p>
            <a:r>
              <a:rPr lang="en-US" altLang="ja-JP" sz="1600" dirty="0">
                <a:solidFill>
                  <a:srgbClr val="CC6600"/>
                </a:solidFill>
                <a:latin typeface="Arial Unicode MS" charset="0"/>
                <a:cs typeface="Arial Unicode MS" charset="0"/>
              </a:rPr>
              <a:t># On branch member-link</a:t>
            </a:r>
          </a:p>
          <a:p>
            <a:r>
              <a:rPr lang="en-US" altLang="ja-JP" sz="1600" dirty="0">
                <a:solidFill>
                  <a:srgbClr val="CC6600"/>
                </a:solidFill>
                <a:latin typeface="Arial Unicode MS" charset="0"/>
                <a:cs typeface="Arial Unicode MS" charset="0"/>
              </a:rPr>
              <a:t># Changes to be committed:</a:t>
            </a:r>
          </a:p>
          <a:p>
            <a:r>
              <a:rPr lang="en-US" altLang="ja-JP" sz="1600" dirty="0">
                <a:solidFill>
                  <a:srgbClr val="CC6600"/>
                </a:solidFill>
                <a:latin typeface="Arial Unicode MS" charset="0"/>
                <a:cs typeface="Arial Unicode MS" charset="0"/>
              </a:rPr>
              <a:t>#   (use "</a:t>
            </a:r>
            <a:r>
              <a:rPr lang="en-US" altLang="ja-JP" sz="1600" dirty="0" err="1">
                <a:solidFill>
                  <a:srgbClr val="CC6600"/>
                </a:solidFill>
                <a:latin typeface="Arial Unicode MS" charset="0"/>
                <a:cs typeface="Arial Unicode MS" charset="0"/>
              </a:rPr>
              <a:t>git</a:t>
            </a:r>
            <a:r>
              <a:rPr lang="en-US" altLang="ja-JP" sz="1600" dirty="0">
                <a:solidFill>
                  <a:srgbClr val="CC6600"/>
                </a:solidFill>
                <a:latin typeface="Arial Unicode MS" charset="0"/>
                <a:cs typeface="Arial Unicode MS" charset="0"/>
              </a:rPr>
              <a:t> reset HEAD^1 &lt;file&gt;..." to </a:t>
            </a:r>
            <a:r>
              <a:rPr lang="en-US" altLang="ja-JP" sz="1600" dirty="0" err="1">
                <a:solidFill>
                  <a:srgbClr val="CC6600"/>
                </a:solidFill>
                <a:latin typeface="Arial Unicode MS" charset="0"/>
                <a:cs typeface="Arial Unicode MS" charset="0"/>
              </a:rPr>
              <a:t>unstage</a:t>
            </a:r>
            <a:r>
              <a:rPr lang="en-US" altLang="ja-JP" sz="1600" dirty="0">
                <a:solidFill>
                  <a:srgbClr val="CC6600"/>
                </a:solidFill>
                <a:latin typeface="Arial Unicode MS" charset="0"/>
                <a:cs typeface="Arial Unicode MS" charset="0"/>
              </a:rPr>
              <a:t>)</a:t>
            </a:r>
          </a:p>
          <a:p>
            <a:r>
              <a:rPr lang="en-US" altLang="ja-JP" sz="1600" dirty="0">
                <a:solidFill>
                  <a:srgbClr val="CC6600"/>
                </a:solidFill>
                <a:latin typeface="Arial Unicode MS" charset="0"/>
                <a:cs typeface="Arial Unicode MS" charset="0"/>
              </a:rPr>
              <a:t>#</a:t>
            </a:r>
          </a:p>
          <a:p>
            <a:r>
              <a:rPr lang="en-US" altLang="ja-JP" sz="1600" dirty="0">
                <a:solidFill>
                  <a:srgbClr val="CC6600"/>
                </a:solidFill>
                <a:latin typeface="Arial Unicode MS" charset="0"/>
                <a:cs typeface="Arial Unicode MS" charset="0"/>
              </a:rPr>
              <a:t>#       modified:   </a:t>
            </a:r>
            <a:r>
              <a:rPr lang="en-US" altLang="ja-JP" sz="1600" dirty="0" err="1">
                <a:solidFill>
                  <a:srgbClr val="CC6600"/>
                </a:solidFill>
                <a:latin typeface="Arial Unicode MS" charset="0"/>
                <a:cs typeface="Arial Unicode MS" charset="0"/>
              </a:rPr>
              <a:t>public_html</a:t>
            </a:r>
            <a:r>
              <a:rPr lang="en-US" altLang="ja-JP" sz="1600" dirty="0">
                <a:solidFill>
                  <a:srgbClr val="CC6600"/>
                </a:solidFill>
                <a:latin typeface="Arial Unicode MS" charset="0"/>
                <a:cs typeface="Arial Unicode MS" charset="0"/>
              </a:rPr>
              <a:t>/members.html</a:t>
            </a:r>
          </a:p>
          <a:p>
            <a:r>
              <a:rPr lang="en-US" altLang="ja-JP" sz="1600" dirty="0">
                <a:solidFill>
                  <a:srgbClr val="CC6600"/>
                </a:solidFill>
                <a:latin typeface="Arial Unicode MS" charset="0"/>
                <a:cs typeface="Arial Unicode MS" charset="0"/>
              </a:rPr>
              <a:t>#</a:t>
            </a:r>
          </a:p>
        </p:txBody>
      </p:sp>
      <p:cxnSp>
        <p:nvCxnSpPr>
          <p:cNvPr id="95240" name="直線矢印コネクタ 7"/>
          <p:cNvCxnSpPr>
            <a:cxnSpLocks noChangeShapeType="1"/>
            <a:stCxn id="95241" idx="2"/>
            <a:endCxn id="13" idx="0"/>
          </p:cNvCxnSpPr>
          <p:nvPr/>
        </p:nvCxnSpPr>
        <p:spPr bwMode="auto">
          <a:xfrm rot="5400000">
            <a:off x="5080794" y="1240631"/>
            <a:ext cx="285750" cy="2376488"/>
          </a:xfrm>
          <a:prstGeom prst="straightConnector1">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cxnSp>
      <p:sp>
        <p:nvSpPr>
          <p:cNvPr id="95241" name="テキスト ボックス 2"/>
          <p:cNvSpPr txBox="1">
            <a:spLocks noChangeArrowheads="1"/>
          </p:cNvSpPr>
          <p:nvPr/>
        </p:nvSpPr>
        <p:spPr bwMode="auto">
          <a:xfrm>
            <a:off x="3857625" y="1885950"/>
            <a:ext cx="5108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000">
                <a:solidFill>
                  <a:srgbClr val="0000FF"/>
                </a:solidFill>
                <a:latin typeface="Calibri" charset="0"/>
              </a:rPr>
              <a:t># </a:t>
            </a:r>
            <a:r>
              <a:rPr lang="ja-JP" altLang="en-US" sz="2000">
                <a:solidFill>
                  <a:srgbClr val="0000FF"/>
                </a:solidFill>
                <a:latin typeface="Calibri" charset="0"/>
              </a:rPr>
              <a:t>がついていない行にコミットメッセージを入力</a:t>
            </a:r>
          </a:p>
        </p:txBody>
      </p:sp>
      <p:sp>
        <p:nvSpPr>
          <p:cNvPr id="13" name="正方形/長方形 12"/>
          <p:cNvSpPr/>
          <p:nvPr/>
        </p:nvSpPr>
        <p:spPr>
          <a:xfrm>
            <a:off x="928688" y="2571750"/>
            <a:ext cx="6215062" cy="246063"/>
          </a:xfrm>
          <a:prstGeom prst="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5243" name="テキスト ボックス 6"/>
          <p:cNvSpPr txBox="1">
            <a:spLocks noChangeArrowheads="1"/>
          </p:cNvSpPr>
          <p:nvPr/>
        </p:nvSpPr>
        <p:spPr bwMode="auto">
          <a:xfrm>
            <a:off x="500063" y="5286375"/>
            <a:ext cx="2097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＜オプション＞</a:t>
            </a:r>
          </a:p>
        </p:txBody>
      </p:sp>
      <p:sp>
        <p:nvSpPr>
          <p:cNvPr id="95244" name="Text Box 3"/>
          <p:cNvSpPr txBox="1">
            <a:spLocks noChangeArrowheads="1"/>
          </p:cNvSpPr>
          <p:nvPr/>
        </p:nvSpPr>
        <p:spPr bwMode="auto">
          <a:xfrm>
            <a:off x="671513" y="6118225"/>
            <a:ext cx="6757987"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800">
                <a:latin typeface="Arial Unicode MS" charset="0"/>
                <a:cs typeface="Arial Unicode MS" charset="0"/>
              </a:rPr>
              <a:t>message</a:t>
            </a:r>
            <a:r>
              <a:rPr lang="en-US" altLang="ja-JP" sz="2800">
                <a:latin typeface="Calibri" charset="0"/>
              </a:rPr>
              <a:t> </a:t>
            </a:r>
            <a:r>
              <a:rPr lang="ja-JP" altLang="en-US" sz="2800">
                <a:latin typeface="Calibri" charset="0"/>
              </a:rPr>
              <a:t>の部分にコミットメッセージを入力</a:t>
            </a:r>
          </a:p>
        </p:txBody>
      </p:sp>
      <p:sp>
        <p:nvSpPr>
          <p:cNvPr id="95245" name="正方形/長方形 8"/>
          <p:cNvSpPr>
            <a:spLocks noChangeArrowheads="1"/>
          </p:cNvSpPr>
          <p:nvPr/>
        </p:nvSpPr>
        <p:spPr bwMode="auto">
          <a:xfrm>
            <a:off x="357188" y="57150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latin typeface="Calibri" charset="0"/>
            </a:endParaRPr>
          </a:p>
        </p:txBody>
      </p:sp>
      <p:sp>
        <p:nvSpPr>
          <p:cNvPr id="95246" name="テキスト ボックス 9"/>
          <p:cNvSpPr txBox="1">
            <a:spLocks noChangeArrowheads="1"/>
          </p:cNvSpPr>
          <p:nvPr/>
        </p:nvSpPr>
        <p:spPr bwMode="auto">
          <a:xfrm>
            <a:off x="857250" y="5761038"/>
            <a:ext cx="7572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dirty="0">
                <a:solidFill>
                  <a:srgbClr val="CC6600"/>
                </a:solidFill>
                <a:latin typeface="Arial Unicode MS" charset="0"/>
                <a:cs typeface="Arial Unicode MS" charset="0"/>
              </a:rPr>
              <a:t>$ </a:t>
            </a:r>
            <a:r>
              <a:rPr lang="en-US" altLang="ja-JP" dirty="0" err="1">
                <a:solidFill>
                  <a:srgbClr val="CC6600"/>
                </a:solidFill>
                <a:latin typeface="Arial Unicode MS" charset="0"/>
                <a:cs typeface="Arial Unicode MS" charset="0"/>
              </a:rPr>
              <a:t>git</a:t>
            </a:r>
            <a:r>
              <a:rPr lang="en-US" altLang="ja-JP" dirty="0">
                <a:solidFill>
                  <a:srgbClr val="CC6600"/>
                </a:solidFill>
                <a:latin typeface="Arial Unicode MS" charset="0"/>
                <a:cs typeface="Arial Unicode MS" charset="0"/>
              </a:rPr>
              <a:t> commit -m “message”</a:t>
            </a:r>
          </a:p>
        </p:txBody>
      </p:sp>
      <p:sp>
        <p:nvSpPr>
          <p:cNvPr id="16"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45</a:t>
            </a:fld>
            <a:endParaRPr lang="en-US" altLang="ja-JP"/>
          </a:p>
        </p:txBody>
      </p:sp>
    </p:spTree>
    <p:extLst>
      <p:ext uri="{BB962C8B-B14F-4D97-AF65-F5344CB8AC3E}">
        <p14:creationId xmlns:p14="http://schemas.microsoft.com/office/powerpoint/2010/main" val="402847675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タイトル 1"/>
          <p:cNvSpPr>
            <a:spLocks noGrp="1"/>
          </p:cNvSpPr>
          <p:nvPr>
            <p:ph type="title"/>
          </p:nvPr>
        </p:nvSpPr>
        <p:spPr>
          <a:xfrm>
            <a:off x="457200" y="0"/>
            <a:ext cx="8229600" cy="1143000"/>
          </a:xfrm>
        </p:spPr>
        <p:txBody>
          <a:bodyPr/>
          <a:lstStyle/>
          <a:p>
            <a:r>
              <a:rPr lang="en-US" altLang="ja-JP">
                <a:latin typeface="Calibri" charset="0"/>
                <a:ea typeface="ＭＳ Ｐゴシック" charset="0"/>
              </a:rPr>
              <a:t>git push</a:t>
            </a:r>
            <a:endParaRPr lang="ja-JP" altLang="en-US">
              <a:latin typeface="Calibri" charset="0"/>
              <a:ea typeface="ＭＳ Ｐゴシック" charset="0"/>
            </a:endParaRPr>
          </a:p>
        </p:txBody>
      </p:sp>
      <p:sp>
        <p:nvSpPr>
          <p:cNvPr id="96259" name="テキスト ボックス 3"/>
          <p:cNvSpPr txBox="1">
            <a:spLocks noChangeArrowheads="1"/>
          </p:cNvSpPr>
          <p:nvPr/>
        </p:nvSpPr>
        <p:spPr bwMode="auto">
          <a:xfrm>
            <a:off x="395288" y="1071563"/>
            <a:ext cx="835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オブジェクトとこれに関連したメタデータをリモートブランチに転送</a:t>
            </a:r>
          </a:p>
        </p:txBody>
      </p:sp>
      <p:sp>
        <p:nvSpPr>
          <p:cNvPr id="96260" name="テキスト ボックス 4"/>
          <p:cNvSpPr txBox="1">
            <a:spLocks noChangeArrowheads="1"/>
          </p:cNvSpPr>
          <p:nvPr/>
        </p:nvSpPr>
        <p:spPr bwMode="auto">
          <a:xfrm>
            <a:off x="500063" y="5703342"/>
            <a:ext cx="6580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dirty="0">
                <a:latin typeface="Calibri" charset="0"/>
              </a:rPr>
              <a:t>--force </a:t>
            </a:r>
            <a:r>
              <a:rPr lang="ja-JP" altLang="en-US" sz="2400" dirty="0">
                <a:latin typeface="Calibri" charset="0"/>
              </a:rPr>
              <a:t>オプションをつけると強制的にプッシュ可能</a:t>
            </a:r>
            <a:endParaRPr lang="en-US" altLang="ja-JP" sz="2400" dirty="0">
              <a:latin typeface="Calibri" charset="0"/>
            </a:endParaRPr>
          </a:p>
        </p:txBody>
      </p:sp>
      <p:sp>
        <p:nvSpPr>
          <p:cNvPr id="96261" name="テキスト ボックス 6"/>
          <p:cNvSpPr txBox="1">
            <a:spLocks noChangeArrowheads="1"/>
          </p:cNvSpPr>
          <p:nvPr/>
        </p:nvSpPr>
        <p:spPr bwMode="auto">
          <a:xfrm>
            <a:off x="500063" y="6122988"/>
            <a:ext cx="577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solidFill>
                  <a:srgbClr val="FF0000"/>
                </a:solidFill>
                <a:latin typeface="Calibri" charset="0"/>
              </a:rPr>
              <a:t>※ </a:t>
            </a:r>
            <a:r>
              <a:rPr lang="ja-JP" altLang="en-US" sz="2400">
                <a:solidFill>
                  <a:srgbClr val="FF0000"/>
                </a:solidFill>
                <a:latin typeface="Calibri" charset="0"/>
              </a:rPr>
              <a:t>基本的にこのオプションは使用しないこと</a:t>
            </a:r>
          </a:p>
        </p:txBody>
      </p:sp>
      <p:sp>
        <p:nvSpPr>
          <p:cNvPr id="96262" name="テキスト ボックス 8"/>
          <p:cNvSpPr txBox="1">
            <a:spLocks noChangeArrowheads="1"/>
          </p:cNvSpPr>
          <p:nvPr/>
        </p:nvSpPr>
        <p:spPr bwMode="auto">
          <a:xfrm>
            <a:off x="960438" y="1556792"/>
            <a:ext cx="55777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dirty="0">
                <a:solidFill>
                  <a:srgbClr val="CC6600"/>
                </a:solidFill>
                <a:latin typeface="Arial Unicode MS" charset="0"/>
                <a:cs typeface="Arial Unicode MS" charset="0"/>
              </a:rPr>
              <a:t>$ </a:t>
            </a:r>
            <a:r>
              <a:rPr lang="en-US" altLang="ja-JP" dirty="0" err="1">
                <a:solidFill>
                  <a:srgbClr val="CC6600"/>
                </a:solidFill>
                <a:latin typeface="Arial Unicode MS" charset="0"/>
                <a:cs typeface="Arial Unicode MS" charset="0"/>
              </a:rPr>
              <a:t>git</a:t>
            </a:r>
            <a:r>
              <a:rPr lang="en-US" altLang="ja-JP" dirty="0">
                <a:solidFill>
                  <a:srgbClr val="CC6600"/>
                </a:solidFill>
                <a:latin typeface="Arial Unicode MS" charset="0"/>
                <a:cs typeface="Arial Unicode MS" charset="0"/>
              </a:rPr>
              <a:t> push </a:t>
            </a:r>
            <a:r>
              <a:rPr lang="en-US" altLang="ja-JP" dirty="0" smtClean="0">
                <a:solidFill>
                  <a:srgbClr val="CC6600"/>
                </a:solidFill>
                <a:latin typeface="Arial Unicode MS" charset="0"/>
                <a:cs typeface="Arial Unicode MS" charset="0"/>
              </a:rPr>
              <a:t>origin master</a:t>
            </a:r>
          </a:p>
          <a:p>
            <a:pPr eaLnBrk="1" hangingPunct="1"/>
            <a:endParaRPr lang="en-US" altLang="ja-JP" dirty="0" smtClean="0">
              <a:solidFill>
                <a:srgbClr val="CC6600"/>
              </a:solidFill>
              <a:latin typeface="Arial Unicode MS" charset="0"/>
              <a:cs typeface="Arial Unicode MS" charset="0"/>
            </a:endParaRPr>
          </a:p>
          <a:p>
            <a:pPr eaLnBrk="1" hangingPunct="1"/>
            <a:r>
              <a:rPr lang="ja-JP" altLang="ja-JP" dirty="0">
                <a:solidFill>
                  <a:srgbClr val="CC6600"/>
                </a:solidFill>
                <a:latin typeface="Arial Unicode MS" charset="0"/>
                <a:cs typeface="Arial Unicode MS" charset="0"/>
              </a:rPr>
              <a:t>　</a:t>
            </a:r>
            <a:r>
              <a:rPr lang="ja-JP" altLang="en-US" dirty="0" smtClean="0">
                <a:solidFill>
                  <a:srgbClr val="CC6600"/>
                </a:solidFill>
                <a:latin typeface="Arial Unicode MS" charset="0"/>
                <a:cs typeface="Arial Unicode MS" charset="0"/>
              </a:rPr>
              <a:t>　　</a:t>
            </a:r>
            <a:r>
              <a:rPr lang="en-US" altLang="ja-JP" dirty="0" smtClean="0">
                <a:solidFill>
                  <a:srgbClr val="3366FF"/>
                </a:solidFill>
                <a:latin typeface="Arial Unicode MS" charset="0"/>
                <a:cs typeface="Arial Unicode MS" charset="0"/>
              </a:rPr>
              <a:t>(</a:t>
            </a:r>
            <a:r>
              <a:rPr lang="ja-JP" altLang="en-US" dirty="0" smtClean="0">
                <a:solidFill>
                  <a:srgbClr val="3366FF"/>
                </a:solidFill>
                <a:latin typeface="ＭＳ Ｐゴシック" charset="0"/>
                <a:cs typeface="Arial Unicode MS" charset="0"/>
              </a:rPr>
              <a:t>プッシュ先リポジトリ</a:t>
            </a:r>
            <a:r>
              <a:rPr lang="en-US" altLang="ja-JP" dirty="0" smtClean="0">
                <a:solidFill>
                  <a:srgbClr val="3366FF"/>
                </a:solidFill>
                <a:latin typeface="Arial Unicode MS" charset="0"/>
                <a:cs typeface="Arial Unicode MS" charset="0"/>
              </a:rPr>
              <a:t>) </a:t>
            </a:r>
            <a:r>
              <a:rPr lang="en-US" altLang="ja-JP" dirty="0" smtClean="0">
                <a:solidFill>
                  <a:schemeClr val="accent3">
                    <a:lumMod val="75000"/>
                  </a:schemeClr>
                </a:solidFill>
                <a:latin typeface="Arial Unicode MS" charset="0"/>
                <a:cs typeface="Arial Unicode MS" charset="0"/>
              </a:rPr>
              <a:t>(</a:t>
            </a:r>
            <a:r>
              <a:rPr lang="ja-JP" altLang="en-US" dirty="0">
                <a:solidFill>
                  <a:schemeClr val="accent3">
                    <a:lumMod val="75000"/>
                  </a:schemeClr>
                </a:solidFill>
                <a:latin typeface="ＭＳ Ｐゴシック" charset="0"/>
                <a:cs typeface="Arial Unicode MS" charset="0"/>
              </a:rPr>
              <a:t>プッシュ元ローカルブランチ</a:t>
            </a:r>
            <a:r>
              <a:rPr lang="en-US" altLang="ja-JP" dirty="0">
                <a:solidFill>
                  <a:schemeClr val="accent3">
                    <a:lumMod val="75000"/>
                  </a:schemeClr>
                </a:solidFill>
                <a:latin typeface="Arial Unicode MS" charset="0"/>
                <a:cs typeface="Arial Unicode MS" charset="0"/>
              </a:rPr>
              <a:t>)</a:t>
            </a:r>
            <a:endParaRPr lang="ja-JP" altLang="en-US" dirty="0">
              <a:solidFill>
                <a:schemeClr val="accent3">
                  <a:lumMod val="75000"/>
                </a:schemeClr>
              </a:solidFill>
              <a:latin typeface="Arial Unicode MS" charset="0"/>
              <a:cs typeface="Arial Unicode MS" charset="0"/>
            </a:endParaRPr>
          </a:p>
        </p:txBody>
      </p:sp>
      <p:sp>
        <p:nvSpPr>
          <p:cNvPr id="96263" name="テキスト ボックス 11"/>
          <p:cNvSpPr txBox="1">
            <a:spLocks noChangeArrowheads="1"/>
          </p:cNvSpPr>
          <p:nvPr/>
        </p:nvSpPr>
        <p:spPr bwMode="auto">
          <a:xfrm>
            <a:off x="500063" y="5348064"/>
            <a:ext cx="2078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dirty="0">
                <a:solidFill>
                  <a:srgbClr val="0000FF"/>
                </a:solidFill>
                <a:latin typeface="Calibri" charset="0"/>
              </a:rPr>
              <a:t>＜オプション＞</a:t>
            </a:r>
          </a:p>
        </p:txBody>
      </p:sp>
      <p:sp>
        <p:nvSpPr>
          <p:cNvPr id="96264" name="テキスト ボックス 6"/>
          <p:cNvSpPr txBox="1">
            <a:spLocks noChangeArrowheads="1"/>
          </p:cNvSpPr>
          <p:nvPr/>
        </p:nvSpPr>
        <p:spPr bwMode="auto">
          <a:xfrm>
            <a:off x="500063" y="3894881"/>
            <a:ext cx="7737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dirty="0">
                <a:latin typeface="Calibri" charset="0"/>
              </a:rPr>
              <a:t>※ </a:t>
            </a:r>
            <a:r>
              <a:rPr lang="ja-JP" altLang="en-US" sz="2400" dirty="0">
                <a:latin typeface="Calibri" charset="0"/>
              </a:rPr>
              <a:t>プッシュ元ローカルブランチがファストフォワードでないと</a:t>
            </a:r>
          </a:p>
          <a:p>
            <a:pPr eaLnBrk="1" hangingPunct="1"/>
            <a:r>
              <a:rPr lang="ja-JP" altLang="en-US" sz="2400" dirty="0">
                <a:latin typeface="Calibri" charset="0"/>
              </a:rPr>
              <a:t>      プッシュできない</a:t>
            </a:r>
          </a:p>
        </p:txBody>
      </p:sp>
      <p:sp>
        <p:nvSpPr>
          <p:cNvPr id="96265" name="Rectangle 19"/>
          <p:cNvSpPr>
            <a:spLocks noChangeArrowheads="1"/>
          </p:cNvSpPr>
          <p:nvPr/>
        </p:nvSpPr>
        <p:spPr bwMode="auto">
          <a:xfrm>
            <a:off x="687388" y="4622899"/>
            <a:ext cx="75448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solidFill>
                  <a:srgbClr val="FF0000"/>
                </a:solidFill>
              </a:rPr>
              <a:t>ファストフォワード： ローカルブランチにリモートブランチの</a:t>
            </a:r>
          </a:p>
          <a:p>
            <a:r>
              <a:rPr lang="ja-JP" altLang="en-US" sz="2400" dirty="0">
                <a:solidFill>
                  <a:srgbClr val="FF0000"/>
                </a:solidFill>
              </a:rPr>
              <a:t>                           </a:t>
            </a:r>
            <a:r>
              <a:rPr lang="ja-JP" altLang="en-US" sz="2400" dirty="0" smtClean="0">
                <a:solidFill>
                  <a:srgbClr val="FF0000"/>
                </a:solidFill>
              </a:rPr>
              <a:t>コミット</a:t>
            </a:r>
            <a:r>
              <a:rPr lang="ja-JP" altLang="en-US" sz="2400" dirty="0">
                <a:solidFill>
                  <a:srgbClr val="FF0000"/>
                </a:solidFill>
              </a:rPr>
              <a:t>が全て含まれている状態</a:t>
            </a:r>
          </a:p>
        </p:txBody>
      </p:sp>
      <p:sp>
        <p:nvSpPr>
          <p:cNvPr id="96266" name="Line 20"/>
          <p:cNvSpPr>
            <a:spLocks noChangeShapeType="1"/>
          </p:cNvSpPr>
          <p:nvPr/>
        </p:nvSpPr>
        <p:spPr bwMode="auto">
          <a:xfrm flipH="1" flipV="1">
            <a:off x="4694238" y="4285159"/>
            <a:ext cx="2232025" cy="793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96267" name="正方形/長方形 11"/>
          <p:cNvSpPr>
            <a:spLocks noChangeArrowheads="1"/>
          </p:cNvSpPr>
          <p:nvPr/>
        </p:nvSpPr>
        <p:spPr bwMode="auto">
          <a:xfrm>
            <a:off x="428625" y="1484784"/>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solidFill>
                  <a:srgbClr val="000000"/>
                </a:solidFill>
                <a:latin typeface="Arial Unicode MS" charset="0"/>
                <a:cs typeface="Arial Unicode MS" charset="0"/>
              </a:rPr>
              <a:t>例</a:t>
            </a:r>
            <a:endParaRPr lang="ja-JP" altLang="en-US" dirty="0"/>
          </a:p>
        </p:txBody>
      </p:sp>
      <p:grpSp>
        <p:nvGrpSpPr>
          <p:cNvPr id="2" name="図形グループ 1"/>
          <p:cNvGrpSpPr/>
          <p:nvPr/>
        </p:nvGrpSpPr>
        <p:grpSpPr>
          <a:xfrm>
            <a:off x="500063" y="2606998"/>
            <a:ext cx="8920162" cy="1326058"/>
            <a:chOff x="500063" y="2246958"/>
            <a:chExt cx="8920162" cy="1326058"/>
          </a:xfrm>
        </p:grpSpPr>
        <p:sp>
          <p:nvSpPr>
            <p:cNvPr id="96268" name="正方形/長方形 12"/>
            <p:cNvSpPr>
              <a:spLocks noChangeArrowheads="1"/>
            </p:cNvSpPr>
            <p:nvPr/>
          </p:nvSpPr>
          <p:spPr bwMode="auto">
            <a:xfrm>
              <a:off x="500063" y="2246958"/>
              <a:ext cx="7551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ja-JP" altLang="en-US" sz="2400" dirty="0">
                  <a:solidFill>
                    <a:srgbClr val="000000"/>
                  </a:solidFill>
                  <a:latin typeface="Calibri" charset="0"/>
                </a:rPr>
                <a:t> プッシュ先リポジトリとプッシュ元ローカルブランチを指定</a:t>
              </a:r>
            </a:p>
          </p:txBody>
        </p:sp>
        <p:sp>
          <p:nvSpPr>
            <p:cNvPr id="96269" name="正方形/長方形 13"/>
            <p:cNvSpPr>
              <a:spLocks noChangeArrowheads="1"/>
            </p:cNvSpPr>
            <p:nvPr/>
          </p:nvSpPr>
          <p:spPr bwMode="auto">
            <a:xfrm>
              <a:off x="500063" y="2742753"/>
              <a:ext cx="89201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ja-JP" altLang="en-US" sz="2400" dirty="0">
                  <a:solidFill>
                    <a:srgbClr val="000000"/>
                  </a:solidFill>
                  <a:latin typeface="Calibri" charset="0"/>
                </a:rPr>
                <a:t> </a:t>
              </a:r>
              <a:r>
                <a:rPr lang="en-US" altLang="ja-JP" sz="2400" dirty="0" err="1"/>
                <a:t>git</a:t>
              </a:r>
              <a:r>
                <a:rPr lang="en-US" altLang="ja-JP" sz="2400" dirty="0"/>
                <a:t> push</a:t>
              </a:r>
              <a:r>
                <a:rPr lang="ja-JP" altLang="en-US" sz="2400" dirty="0"/>
                <a:t>のみの場合は，ローカルの</a:t>
              </a:r>
              <a:r>
                <a:rPr lang="en-US" altLang="ja-JP" sz="2400" dirty="0"/>
                <a:t>master</a:t>
              </a:r>
              <a:r>
                <a:rPr lang="ja-JP" altLang="en-US" sz="2400" dirty="0"/>
                <a:t>ブランチを</a:t>
              </a:r>
              <a:r>
                <a:rPr lang="en-US" altLang="ja-JP" sz="2400" dirty="0"/>
                <a:t>origin</a:t>
              </a:r>
              <a:r>
                <a:rPr lang="ja-JP" altLang="en-US" sz="2400" dirty="0"/>
                <a:t>の</a:t>
              </a:r>
              <a:r>
                <a:rPr lang="en-US" altLang="ja-JP" sz="2400" dirty="0"/>
                <a:t> </a:t>
              </a:r>
            </a:p>
            <a:p>
              <a:r>
                <a:rPr lang="ja-JP" altLang="en-US" sz="2400" dirty="0"/>
                <a:t>   </a:t>
              </a:r>
              <a:r>
                <a:rPr lang="en-US" altLang="ja-JP" sz="2400" dirty="0"/>
                <a:t>master</a:t>
              </a:r>
              <a:r>
                <a:rPr lang="ja-JP" altLang="en-US" sz="2400" dirty="0"/>
                <a:t>ブランチにプッシュ</a:t>
              </a:r>
              <a:endParaRPr lang="ja-JP" altLang="en-US" sz="2400" dirty="0">
                <a:solidFill>
                  <a:srgbClr val="000000"/>
                </a:solidFill>
                <a:latin typeface="Calibri" charset="0"/>
              </a:endParaRPr>
            </a:p>
          </p:txBody>
        </p:sp>
      </p:grpSp>
      <p:cxnSp>
        <p:nvCxnSpPr>
          <p:cNvPr id="4" name="直線コネクタ 3"/>
          <p:cNvCxnSpPr/>
          <p:nvPr/>
        </p:nvCxnSpPr>
        <p:spPr>
          <a:xfrm>
            <a:off x="2066122" y="1916832"/>
            <a:ext cx="63367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2771800" y="1916832"/>
            <a:ext cx="63367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直線矢印コネクタ 5"/>
          <p:cNvCxnSpPr/>
          <p:nvPr/>
        </p:nvCxnSpPr>
        <p:spPr>
          <a:xfrm flipV="1">
            <a:off x="2339752" y="1916832"/>
            <a:ext cx="0" cy="28803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H="1" flipV="1">
            <a:off x="2987824" y="1916832"/>
            <a:ext cx="1512168" cy="216024"/>
          </a:xfrm>
          <a:prstGeom prst="straightConnector1">
            <a:avLst/>
          </a:prstGeom>
          <a:ln>
            <a:solidFill>
              <a:srgbClr val="77933C"/>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46</a:t>
            </a:fld>
            <a:endParaRPr lang="en-US" altLang="ja-JP"/>
          </a:p>
        </p:txBody>
      </p:sp>
    </p:spTree>
    <p:extLst>
      <p:ext uri="{BB962C8B-B14F-4D97-AF65-F5344CB8AC3E}">
        <p14:creationId xmlns:p14="http://schemas.microsoft.com/office/powerpoint/2010/main" val="384350954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3" name="Rectangle 29"/>
          <p:cNvSpPr>
            <a:spLocks noChangeArrowheads="1"/>
          </p:cNvSpPr>
          <p:nvPr/>
        </p:nvSpPr>
        <p:spPr bwMode="auto">
          <a:xfrm>
            <a:off x="847725" y="5085184"/>
            <a:ext cx="49628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dirty="0">
                <a:solidFill>
                  <a:srgbClr val="CC6600"/>
                </a:solidFill>
              </a:rPr>
              <a:t>$ </a:t>
            </a:r>
            <a:r>
              <a:rPr lang="en-US" altLang="ja-JP" dirty="0" err="1">
                <a:solidFill>
                  <a:srgbClr val="CC6600"/>
                </a:solidFill>
              </a:rPr>
              <a:t>git</a:t>
            </a:r>
            <a:r>
              <a:rPr lang="en-US" altLang="ja-JP" dirty="0">
                <a:solidFill>
                  <a:srgbClr val="CC6600"/>
                </a:solidFill>
              </a:rPr>
              <a:t> pull </a:t>
            </a:r>
            <a:r>
              <a:rPr lang="en-US" altLang="ja-JP" dirty="0" smtClean="0">
                <a:solidFill>
                  <a:srgbClr val="CC6600"/>
                </a:solidFill>
              </a:rPr>
              <a:t>origin member-link</a:t>
            </a:r>
          </a:p>
          <a:p>
            <a:endParaRPr lang="en-US" altLang="ja-JP" dirty="0">
              <a:solidFill>
                <a:srgbClr val="CC6600"/>
              </a:solidFill>
            </a:endParaRPr>
          </a:p>
          <a:p>
            <a:r>
              <a:rPr lang="en-US" altLang="ja-JP" dirty="0" smtClean="0">
                <a:solidFill>
                  <a:srgbClr val="3366FF"/>
                </a:solidFill>
              </a:rPr>
              <a:t>(pull</a:t>
            </a:r>
            <a:r>
              <a:rPr lang="ja-JP" altLang="en-US" dirty="0" smtClean="0">
                <a:solidFill>
                  <a:srgbClr val="3366FF"/>
                </a:solidFill>
              </a:rPr>
              <a:t>したいリモートリポジトリ</a:t>
            </a:r>
            <a:r>
              <a:rPr lang="en-US" altLang="ja-JP" dirty="0" smtClean="0">
                <a:solidFill>
                  <a:srgbClr val="3366FF"/>
                </a:solidFill>
              </a:rPr>
              <a:t>)</a:t>
            </a:r>
            <a:r>
              <a:rPr lang="en-US" altLang="ja-JP" dirty="0" smtClean="0">
                <a:solidFill>
                  <a:srgbClr val="CC6600"/>
                </a:solidFill>
              </a:rPr>
              <a:t> </a:t>
            </a:r>
            <a:r>
              <a:rPr lang="en-US" altLang="ja-JP" dirty="0" smtClean="0">
                <a:solidFill>
                  <a:schemeClr val="accent3">
                    <a:lumMod val="75000"/>
                  </a:schemeClr>
                </a:solidFill>
              </a:rPr>
              <a:t>(pull</a:t>
            </a:r>
            <a:r>
              <a:rPr lang="ja-JP" altLang="en-US" dirty="0" smtClean="0">
                <a:solidFill>
                  <a:schemeClr val="accent3">
                    <a:lumMod val="75000"/>
                  </a:schemeClr>
                </a:solidFill>
              </a:rPr>
              <a:t>したい</a:t>
            </a:r>
            <a:r>
              <a:rPr lang="ja-JP" altLang="en-US" dirty="0">
                <a:solidFill>
                  <a:schemeClr val="accent3">
                    <a:lumMod val="75000"/>
                  </a:schemeClr>
                </a:solidFill>
              </a:rPr>
              <a:t>ブランチ</a:t>
            </a:r>
            <a:r>
              <a:rPr lang="en-US" altLang="ja-JP" dirty="0">
                <a:solidFill>
                  <a:schemeClr val="accent3">
                    <a:lumMod val="75000"/>
                  </a:schemeClr>
                </a:solidFill>
              </a:rPr>
              <a:t>)</a:t>
            </a:r>
          </a:p>
        </p:txBody>
      </p:sp>
      <p:sp>
        <p:nvSpPr>
          <p:cNvPr id="98306" name="タイトル 1"/>
          <p:cNvSpPr>
            <a:spLocks noGrp="1"/>
          </p:cNvSpPr>
          <p:nvPr>
            <p:ph type="title"/>
          </p:nvPr>
        </p:nvSpPr>
        <p:spPr>
          <a:xfrm>
            <a:off x="457200" y="0"/>
            <a:ext cx="8229600" cy="1143000"/>
          </a:xfrm>
        </p:spPr>
        <p:txBody>
          <a:bodyPr/>
          <a:lstStyle/>
          <a:p>
            <a:r>
              <a:rPr lang="en-US" altLang="ja-JP">
                <a:latin typeface="Calibri" charset="0"/>
                <a:ea typeface="ＭＳ Ｐゴシック" charset="0"/>
              </a:rPr>
              <a:t>git fetch</a:t>
            </a:r>
            <a:endParaRPr lang="ja-JP" altLang="en-US">
              <a:latin typeface="Calibri" charset="0"/>
              <a:ea typeface="ＭＳ Ｐゴシック" charset="0"/>
            </a:endParaRPr>
          </a:p>
        </p:txBody>
      </p:sp>
      <p:sp>
        <p:nvSpPr>
          <p:cNvPr id="98307" name="テキスト ボックス 3"/>
          <p:cNvSpPr txBox="1">
            <a:spLocks noChangeArrowheads="1"/>
          </p:cNvSpPr>
          <p:nvPr/>
        </p:nvSpPr>
        <p:spPr bwMode="auto">
          <a:xfrm>
            <a:off x="2481263" y="1052513"/>
            <a:ext cx="418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リモートリポジトリの変更を取得</a:t>
            </a:r>
          </a:p>
        </p:txBody>
      </p:sp>
      <p:sp>
        <p:nvSpPr>
          <p:cNvPr id="98308" name="テキスト ボックス 8"/>
          <p:cNvSpPr txBox="1">
            <a:spLocks noChangeArrowheads="1"/>
          </p:cNvSpPr>
          <p:nvPr/>
        </p:nvSpPr>
        <p:spPr bwMode="auto">
          <a:xfrm>
            <a:off x="958850" y="1546225"/>
            <a:ext cx="118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a:solidFill>
                  <a:srgbClr val="CC6600"/>
                </a:solidFill>
                <a:latin typeface="Arial Unicode MS" charset="0"/>
                <a:cs typeface="Arial Unicode MS" charset="0"/>
              </a:rPr>
              <a:t>$ git fetch</a:t>
            </a:r>
          </a:p>
        </p:txBody>
      </p:sp>
      <p:sp>
        <p:nvSpPr>
          <p:cNvPr id="98309" name="正方形/長方形 10"/>
          <p:cNvSpPr>
            <a:spLocks noChangeArrowheads="1"/>
          </p:cNvSpPr>
          <p:nvPr/>
        </p:nvSpPr>
        <p:spPr bwMode="auto">
          <a:xfrm>
            <a:off x="642938" y="2643188"/>
            <a:ext cx="85010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400">
                <a:solidFill>
                  <a:srgbClr val="FF0000"/>
                </a:solidFill>
                <a:latin typeface="Calibri" charset="0"/>
              </a:rPr>
              <a:t>リモートブランチの変更点をローカルブランチにマージするには，</a:t>
            </a:r>
            <a:endParaRPr lang="en-US" altLang="ja-JP" sz="2400">
              <a:solidFill>
                <a:srgbClr val="FF0000"/>
              </a:solidFill>
              <a:latin typeface="Calibri" charset="0"/>
            </a:endParaRPr>
          </a:p>
          <a:p>
            <a:r>
              <a:rPr lang="en-US" altLang="ja-JP" sz="2400">
                <a:solidFill>
                  <a:srgbClr val="FF0000"/>
                </a:solidFill>
                <a:latin typeface="Calibri" charset="0"/>
              </a:rPr>
              <a:t>git merge</a:t>
            </a:r>
            <a:r>
              <a:rPr lang="ja-JP" altLang="en-US" sz="2400">
                <a:solidFill>
                  <a:srgbClr val="FF0000"/>
                </a:solidFill>
                <a:latin typeface="Calibri" charset="0"/>
              </a:rPr>
              <a:t>を使用</a:t>
            </a:r>
          </a:p>
        </p:txBody>
      </p:sp>
      <p:sp>
        <p:nvSpPr>
          <p:cNvPr id="98310" name="テキスト ボックス 6"/>
          <p:cNvSpPr txBox="1">
            <a:spLocks noChangeArrowheads="1"/>
          </p:cNvSpPr>
          <p:nvPr/>
        </p:nvSpPr>
        <p:spPr bwMode="auto">
          <a:xfrm>
            <a:off x="228600" y="3857625"/>
            <a:ext cx="867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latin typeface="Calibri" charset="0"/>
              </a:rPr>
              <a:t>※ git pull</a:t>
            </a:r>
            <a:r>
              <a:rPr lang="ja-JP" altLang="en-US" sz="2400">
                <a:latin typeface="Calibri" charset="0"/>
              </a:rPr>
              <a:t>を使用すれば</a:t>
            </a:r>
            <a:r>
              <a:rPr lang="en-US" altLang="ja-JP" sz="2400">
                <a:latin typeface="Calibri" charset="0"/>
              </a:rPr>
              <a:t>git fetch</a:t>
            </a:r>
            <a:r>
              <a:rPr lang="ja-JP" altLang="en-US" sz="2400">
                <a:latin typeface="Calibri" charset="0"/>
              </a:rPr>
              <a:t>と</a:t>
            </a:r>
            <a:r>
              <a:rPr lang="en-US" altLang="ja-JP" sz="2400">
                <a:latin typeface="Calibri" charset="0"/>
              </a:rPr>
              <a:t>git merge</a:t>
            </a:r>
            <a:r>
              <a:rPr lang="ja-JP" altLang="en-US" sz="2400">
                <a:latin typeface="Calibri" charset="0"/>
              </a:rPr>
              <a:t>を同時に行うことが可能</a:t>
            </a:r>
          </a:p>
        </p:txBody>
      </p:sp>
      <p:sp>
        <p:nvSpPr>
          <p:cNvPr id="98311" name="Line 27"/>
          <p:cNvSpPr>
            <a:spLocks noChangeShapeType="1"/>
          </p:cNvSpPr>
          <p:nvPr/>
        </p:nvSpPr>
        <p:spPr bwMode="auto">
          <a:xfrm>
            <a:off x="1835696" y="5445224"/>
            <a:ext cx="576262" cy="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a:lstStyle/>
          <a:p>
            <a:endParaRPr lang="ja-JP" altLang="en-US" dirty="0"/>
          </a:p>
        </p:txBody>
      </p:sp>
      <p:sp>
        <p:nvSpPr>
          <p:cNvPr id="98312" name="Text Box 28"/>
          <p:cNvSpPr txBox="1">
            <a:spLocks noChangeArrowheads="1"/>
          </p:cNvSpPr>
          <p:nvPr/>
        </p:nvSpPr>
        <p:spPr bwMode="auto">
          <a:xfrm>
            <a:off x="471488" y="5940425"/>
            <a:ext cx="828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000">
                <a:solidFill>
                  <a:srgbClr val="FF0000"/>
                </a:solidFill>
              </a:rPr>
              <a:t>クローン作成元のリポジトリはデフォルトで</a:t>
            </a:r>
            <a:r>
              <a:rPr lang="en-US" altLang="ja-JP" sz="2000">
                <a:solidFill>
                  <a:srgbClr val="FF0000"/>
                </a:solidFill>
              </a:rPr>
              <a:t>origin</a:t>
            </a:r>
            <a:r>
              <a:rPr lang="ja-JP" altLang="en-US" sz="2000">
                <a:solidFill>
                  <a:srgbClr val="FF0000"/>
                </a:solidFill>
              </a:rPr>
              <a:t>という名前が割り当てられる</a:t>
            </a:r>
          </a:p>
        </p:txBody>
      </p:sp>
      <p:sp>
        <p:nvSpPr>
          <p:cNvPr id="98314" name="Text Box 30"/>
          <p:cNvSpPr txBox="1">
            <a:spLocks noChangeArrowheads="1"/>
          </p:cNvSpPr>
          <p:nvPr/>
        </p:nvSpPr>
        <p:spPr bwMode="auto">
          <a:xfrm>
            <a:off x="317500" y="4509120"/>
            <a:ext cx="57279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dirty="0" smtClean="0">
                <a:solidFill>
                  <a:schemeClr val="hlink"/>
                </a:solidFill>
              </a:rPr>
              <a:t>＜</a:t>
            </a:r>
            <a:r>
              <a:rPr lang="en-US" altLang="ja-JP" sz="2400" dirty="0" smtClean="0">
                <a:solidFill>
                  <a:schemeClr val="hlink"/>
                </a:solidFill>
              </a:rPr>
              <a:t>member-</a:t>
            </a:r>
            <a:r>
              <a:rPr lang="en-US" altLang="ja-JP" sz="2400" dirty="0">
                <a:solidFill>
                  <a:schemeClr val="hlink"/>
                </a:solidFill>
              </a:rPr>
              <a:t>link</a:t>
            </a:r>
            <a:r>
              <a:rPr lang="ja-JP" altLang="en-US" sz="2400" dirty="0">
                <a:solidFill>
                  <a:schemeClr val="hlink"/>
                </a:solidFill>
              </a:rPr>
              <a:t>ブランチ</a:t>
            </a:r>
            <a:r>
              <a:rPr lang="ja-JP" altLang="en-US" sz="2400" dirty="0" smtClean="0">
                <a:solidFill>
                  <a:schemeClr val="hlink"/>
                </a:solidFill>
              </a:rPr>
              <a:t>を</a:t>
            </a:r>
            <a:r>
              <a:rPr lang="en-US" altLang="ja-JP" sz="2400" dirty="0" smtClean="0">
                <a:solidFill>
                  <a:schemeClr val="hlink"/>
                </a:solidFill>
              </a:rPr>
              <a:t>pull</a:t>
            </a:r>
            <a:r>
              <a:rPr lang="ja-JP" altLang="en-US" sz="2400" dirty="0" smtClean="0">
                <a:solidFill>
                  <a:schemeClr val="hlink"/>
                </a:solidFill>
              </a:rPr>
              <a:t>したい</a:t>
            </a:r>
            <a:r>
              <a:rPr lang="ja-JP" altLang="en-US" sz="2400" dirty="0">
                <a:solidFill>
                  <a:schemeClr val="hlink"/>
                </a:solidFill>
              </a:rPr>
              <a:t>場合＞</a:t>
            </a:r>
          </a:p>
        </p:txBody>
      </p:sp>
      <p:sp>
        <p:nvSpPr>
          <p:cNvPr id="98315" name="正方形/長方形 10"/>
          <p:cNvSpPr>
            <a:spLocks noChangeArrowheads="1"/>
          </p:cNvSpPr>
          <p:nvPr/>
        </p:nvSpPr>
        <p:spPr bwMode="auto">
          <a:xfrm>
            <a:off x="496888" y="1500188"/>
            <a:ext cx="493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p>
        </p:txBody>
      </p:sp>
      <p:sp>
        <p:nvSpPr>
          <p:cNvPr id="98316" name="正方形/長方形 11"/>
          <p:cNvSpPr>
            <a:spLocks noChangeArrowheads="1"/>
          </p:cNvSpPr>
          <p:nvPr/>
        </p:nvSpPr>
        <p:spPr bwMode="auto">
          <a:xfrm>
            <a:off x="785813" y="1928813"/>
            <a:ext cx="5110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400">
                <a:solidFill>
                  <a:srgbClr val="000000"/>
                </a:solidFill>
                <a:latin typeface="Calibri" charset="0"/>
              </a:rPr>
              <a:t>リモートトラッキングブランチを更新</a:t>
            </a:r>
            <a:endParaRPr lang="ja-JP" altLang="en-US"/>
          </a:p>
        </p:txBody>
      </p:sp>
      <p:sp>
        <p:nvSpPr>
          <p:cNvPr id="98317" name="正方形/長方形 13"/>
          <p:cNvSpPr>
            <a:spLocks noChangeArrowheads="1"/>
          </p:cNvSpPr>
          <p:nvPr/>
        </p:nvSpPr>
        <p:spPr bwMode="auto">
          <a:xfrm>
            <a:off x="436563" y="5013176"/>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solidFill>
                  <a:srgbClr val="000000"/>
                </a:solidFill>
                <a:latin typeface="Arial Unicode MS" charset="0"/>
                <a:cs typeface="Arial Unicode MS" charset="0"/>
              </a:rPr>
              <a:t>例</a:t>
            </a:r>
            <a:endParaRPr lang="ja-JP" altLang="en-US" dirty="0"/>
          </a:p>
        </p:txBody>
      </p:sp>
      <p:cxnSp>
        <p:nvCxnSpPr>
          <p:cNvPr id="3" name="直線コネクタ 2"/>
          <p:cNvCxnSpPr/>
          <p:nvPr/>
        </p:nvCxnSpPr>
        <p:spPr>
          <a:xfrm>
            <a:off x="2411760" y="5445224"/>
            <a:ext cx="1296144" cy="0"/>
          </a:xfrm>
          <a:prstGeom prst="line">
            <a:avLst/>
          </a:prstGeom>
          <a:ln w="28575">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 name="直線矢印コネクタ 4"/>
          <p:cNvCxnSpPr/>
          <p:nvPr/>
        </p:nvCxnSpPr>
        <p:spPr>
          <a:xfrm flipV="1">
            <a:off x="2123728" y="5445224"/>
            <a:ext cx="0" cy="28803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flipH="1" flipV="1">
            <a:off x="3059832" y="5445224"/>
            <a:ext cx="1008112" cy="288032"/>
          </a:xfrm>
          <a:prstGeom prst="straightConnector1">
            <a:avLst/>
          </a:prstGeom>
          <a:ln>
            <a:solidFill>
              <a:srgbClr val="77933C"/>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47</a:t>
            </a:fld>
            <a:endParaRPr lang="en-US" altLang="ja-JP"/>
          </a:p>
        </p:txBody>
      </p:sp>
    </p:spTree>
    <p:extLst>
      <p:ext uri="{BB962C8B-B14F-4D97-AF65-F5344CB8AC3E}">
        <p14:creationId xmlns:p14="http://schemas.microsoft.com/office/powerpoint/2010/main" val="322224837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タイトル 1"/>
          <p:cNvSpPr>
            <a:spLocks noGrp="1"/>
          </p:cNvSpPr>
          <p:nvPr>
            <p:ph type="title" idx="4294967295"/>
          </p:nvPr>
        </p:nvSpPr>
        <p:spPr>
          <a:xfrm>
            <a:off x="457200" y="0"/>
            <a:ext cx="8229600" cy="1143000"/>
          </a:xfrm>
        </p:spPr>
        <p:txBody>
          <a:bodyPr/>
          <a:lstStyle/>
          <a:p>
            <a:r>
              <a:rPr lang="en-US" altLang="ja-JP">
                <a:latin typeface="Calibri" charset="0"/>
                <a:ea typeface="ＭＳ Ｐゴシック" charset="0"/>
              </a:rPr>
              <a:t>git merge</a:t>
            </a:r>
            <a:endParaRPr lang="ja-JP" altLang="en-US">
              <a:latin typeface="Calibri" charset="0"/>
              <a:ea typeface="ＭＳ Ｐゴシック" charset="0"/>
            </a:endParaRPr>
          </a:p>
        </p:txBody>
      </p:sp>
      <p:sp>
        <p:nvSpPr>
          <p:cNvPr id="97283" name="テキスト ボックス 3"/>
          <p:cNvSpPr txBox="1">
            <a:spLocks noChangeArrowheads="1"/>
          </p:cNvSpPr>
          <p:nvPr/>
        </p:nvSpPr>
        <p:spPr bwMode="auto">
          <a:xfrm>
            <a:off x="1944688" y="1052513"/>
            <a:ext cx="522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solidFill>
                  <a:srgbClr val="0000FF"/>
                </a:solidFill>
                <a:latin typeface="Calibri" charset="0"/>
              </a:rPr>
              <a:t>2</a:t>
            </a:r>
            <a:r>
              <a:rPr lang="ja-JP" altLang="en-US" sz="2400">
                <a:solidFill>
                  <a:srgbClr val="0000FF"/>
                </a:solidFill>
                <a:latin typeface="Calibri" charset="0"/>
              </a:rPr>
              <a:t>つ以上のブランチを</a:t>
            </a:r>
            <a:r>
              <a:rPr lang="en-US" altLang="ja-JP" sz="2400">
                <a:solidFill>
                  <a:srgbClr val="0000FF"/>
                </a:solidFill>
                <a:latin typeface="Calibri" charset="0"/>
              </a:rPr>
              <a:t>1</a:t>
            </a:r>
            <a:r>
              <a:rPr lang="ja-JP" altLang="en-US" sz="2400">
                <a:solidFill>
                  <a:srgbClr val="0000FF"/>
                </a:solidFill>
                <a:latin typeface="Calibri" charset="0"/>
              </a:rPr>
              <a:t>つにマージ</a:t>
            </a:r>
            <a:r>
              <a:rPr lang="en-US" altLang="ja-JP" sz="2400">
                <a:solidFill>
                  <a:srgbClr val="0000FF"/>
                </a:solidFill>
                <a:latin typeface="Calibri" charset="0"/>
              </a:rPr>
              <a:t>(</a:t>
            </a:r>
            <a:r>
              <a:rPr lang="ja-JP" altLang="en-US" sz="2400">
                <a:solidFill>
                  <a:srgbClr val="0000FF"/>
                </a:solidFill>
                <a:latin typeface="Calibri" charset="0"/>
              </a:rPr>
              <a:t>統合</a:t>
            </a:r>
            <a:r>
              <a:rPr lang="en-US" altLang="ja-JP" sz="2400">
                <a:solidFill>
                  <a:srgbClr val="0000FF"/>
                </a:solidFill>
                <a:latin typeface="Calibri" charset="0"/>
              </a:rPr>
              <a:t>)</a:t>
            </a:r>
          </a:p>
        </p:txBody>
      </p:sp>
      <p:sp>
        <p:nvSpPr>
          <p:cNvPr id="97284" name="テキスト ボックス 8"/>
          <p:cNvSpPr txBox="1">
            <a:spLocks noChangeArrowheads="1"/>
          </p:cNvSpPr>
          <p:nvPr/>
        </p:nvSpPr>
        <p:spPr bwMode="auto">
          <a:xfrm>
            <a:off x="855663" y="1693863"/>
            <a:ext cx="33197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dirty="0">
                <a:solidFill>
                  <a:srgbClr val="CC6600"/>
                </a:solidFill>
                <a:latin typeface="Arial Unicode MS" charset="0"/>
                <a:cs typeface="Arial Unicode MS" charset="0"/>
              </a:rPr>
              <a:t>$ </a:t>
            </a:r>
            <a:r>
              <a:rPr lang="en-US" altLang="ja-JP" dirty="0" err="1">
                <a:solidFill>
                  <a:srgbClr val="CC6600"/>
                </a:solidFill>
                <a:latin typeface="Arial Unicode MS" charset="0"/>
                <a:cs typeface="Arial Unicode MS" charset="0"/>
              </a:rPr>
              <a:t>git</a:t>
            </a:r>
            <a:r>
              <a:rPr lang="en-US" altLang="ja-JP" dirty="0">
                <a:solidFill>
                  <a:srgbClr val="CC6600"/>
                </a:solidFill>
                <a:latin typeface="Arial Unicode MS" charset="0"/>
                <a:cs typeface="Arial Unicode MS" charset="0"/>
              </a:rPr>
              <a:t> merge </a:t>
            </a:r>
            <a:r>
              <a:rPr lang="en-US" altLang="ja-JP" dirty="0" smtClean="0">
                <a:solidFill>
                  <a:srgbClr val="CC6600"/>
                </a:solidFill>
                <a:latin typeface="Arial Unicode MS" charset="0"/>
                <a:cs typeface="Arial Unicode MS" charset="0"/>
              </a:rPr>
              <a:t>member-link.</a:t>
            </a:r>
            <a:r>
              <a:rPr lang="en-US" altLang="ja-JP" dirty="0">
                <a:solidFill>
                  <a:srgbClr val="CC6600"/>
                </a:solidFill>
                <a:latin typeface="Arial Unicode MS" charset="0"/>
                <a:cs typeface="Arial Unicode MS" charset="0"/>
              </a:rPr>
              <a:t>.</a:t>
            </a:r>
            <a:r>
              <a:rPr lang="en-US" altLang="ja-JP" dirty="0" smtClean="0">
                <a:solidFill>
                  <a:srgbClr val="CC6600"/>
                </a:solidFill>
                <a:latin typeface="Arial Unicode MS" charset="0"/>
                <a:cs typeface="Arial Unicode MS" charset="0"/>
              </a:rPr>
              <a:t>.</a:t>
            </a:r>
          </a:p>
          <a:p>
            <a:pPr eaLnBrk="1" hangingPunct="1"/>
            <a:r>
              <a:rPr lang="en-US" altLang="ja-JP" dirty="0">
                <a:solidFill>
                  <a:srgbClr val="CC6600"/>
                </a:solidFill>
                <a:latin typeface="Arial Unicode MS" charset="0"/>
                <a:cs typeface="Arial Unicode MS" charset="0"/>
              </a:rPr>
              <a:t> </a:t>
            </a:r>
            <a:r>
              <a:rPr lang="en-US" altLang="ja-JP" dirty="0" smtClean="0">
                <a:solidFill>
                  <a:srgbClr val="CC6600"/>
                </a:solidFill>
                <a:latin typeface="Arial Unicode MS" charset="0"/>
                <a:cs typeface="Arial Unicode MS" charset="0"/>
              </a:rPr>
              <a:t>         </a:t>
            </a:r>
            <a:r>
              <a:rPr lang="en-US" altLang="ja-JP" dirty="0" smtClean="0">
                <a:solidFill>
                  <a:srgbClr val="3366FF"/>
                </a:solidFill>
                <a:latin typeface="Arial Unicode MS" charset="0"/>
                <a:cs typeface="Arial Unicode MS" charset="0"/>
              </a:rPr>
              <a:t> (</a:t>
            </a:r>
            <a:r>
              <a:rPr lang="ja-JP" altLang="en-US" dirty="0" smtClean="0">
                <a:solidFill>
                  <a:srgbClr val="3366FF"/>
                </a:solidFill>
                <a:latin typeface="ＭＳ Ｐゴシック" charset="0"/>
                <a:cs typeface="Arial Unicode MS" charset="0"/>
              </a:rPr>
              <a:t>マージしたいブランチ名</a:t>
            </a:r>
            <a:r>
              <a:rPr lang="en-US" altLang="ja-JP" dirty="0" smtClean="0">
                <a:solidFill>
                  <a:srgbClr val="3366FF"/>
                </a:solidFill>
                <a:latin typeface="Arial Unicode MS" charset="0"/>
                <a:cs typeface="Arial Unicode MS" charset="0"/>
              </a:rPr>
              <a:t>)</a:t>
            </a:r>
            <a:endParaRPr lang="ja-JP" altLang="en-US" dirty="0">
              <a:solidFill>
                <a:srgbClr val="3366FF"/>
              </a:solidFill>
              <a:latin typeface="Arial Unicode MS" charset="0"/>
              <a:cs typeface="Arial Unicode MS" charset="0"/>
            </a:endParaRPr>
          </a:p>
        </p:txBody>
      </p:sp>
      <p:sp>
        <p:nvSpPr>
          <p:cNvPr id="97285" name="正方形/長方形 10"/>
          <p:cNvSpPr>
            <a:spLocks noChangeArrowheads="1"/>
          </p:cNvSpPr>
          <p:nvPr/>
        </p:nvSpPr>
        <p:spPr bwMode="auto">
          <a:xfrm>
            <a:off x="500063" y="2181225"/>
            <a:ext cx="8248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400" dirty="0">
                <a:solidFill>
                  <a:srgbClr val="000000"/>
                </a:solidFill>
                <a:latin typeface="Calibri" charset="0"/>
              </a:rPr>
              <a:t> 現在のブランチに指定したブランチのコミットをマージ</a:t>
            </a:r>
          </a:p>
        </p:txBody>
      </p:sp>
      <p:sp>
        <p:nvSpPr>
          <p:cNvPr id="97286" name="円/楕円 14"/>
          <p:cNvSpPr>
            <a:spLocks noChangeArrowheads="1"/>
          </p:cNvSpPr>
          <p:nvPr/>
        </p:nvSpPr>
        <p:spPr bwMode="auto">
          <a:xfrm>
            <a:off x="865188" y="4226563"/>
            <a:ext cx="428625" cy="4286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ja-JP">
                <a:latin typeface="Calibri" charset="0"/>
              </a:rPr>
              <a:t>A</a:t>
            </a:r>
            <a:endParaRPr lang="ja-JP">
              <a:latin typeface="Calibri" charset="0"/>
            </a:endParaRPr>
          </a:p>
        </p:txBody>
      </p:sp>
      <p:sp>
        <p:nvSpPr>
          <p:cNvPr id="97287" name="円/楕円 18"/>
          <p:cNvSpPr>
            <a:spLocks noChangeArrowheads="1"/>
          </p:cNvSpPr>
          <p:nvPr/>
        </p:nvSpPr>
        <p:spPr bwMode="auto">
          <a:xfrm>
            <a:off x="1730375" y="5234625"/>
            <a:ext cx="428625" cy="428625"/>
          </a:xfrm>
          <a:prstGeom prst="ellipse">
            <a:avLst/>
          </a:prstGeom>
          <a:noFill/>
          <a:ln w="25400">
            <a:solidFill>
              <a:srgbClr val="00B05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ja-JP" b="1">
                <a:solidFill>
                  <a:srgbClr val="00B050"/>
                </a:solidFill>
                <a:latin typeface="Calibri" charset="0"/>
              </a:rPr>
              <a:t>B</a:t>
            </a:r>
            <a:endParaRPr lang="ja-JP" altLang="en-US" b="1">
              <a:solidFill>
                <a:srgbClr val="00B050"/>
              </a:solidFill>
              <a:latin typeface="Calibri" charset="0"/>
            </a:endParaRPr>
          </a:p>
        </p:txBody>
      </p:sp>
      <p:sp>
        <p:nvSpPr>
          <p:cNvPr id="97288" name="円/楕円 21"/>
          <p:cNvSpPr>
            <a:spLocks noChangeArrowheads="1"/>
          </p:cNvSpPr>
          <p:nvPr/>
        </p:nvSpPr>
        <p:spPr bwMode="auto">
          <a:xfrm>
            <a:off x="2740025" y="5234625"/>
            <a:ext cx="428625" cy="428625"/>
          </a:xfrm>
          <a:prstGeom prst="ellipse">
            <a:avLst/>
          </a:prstGeom>
          <a:noFill/>
          <a:ln w="254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ja-JP">
                <a:solidFill>
                  <a:srgbClr val="0070C0"/>
                </a:solidFill>
                <a:latin typeface="Calibri" charset="0"/>
              </a:rPr>
              <a:t>C</a:t>
            </a:r>
            <a:endParaRPr lang="ja-JP" altLang="en-US">
              <a:solidFill>
                <a:srgbClr val="0070C0"/>
              </a:solidFill>
              <a:latin typeface="Calibri" charset="0"/>
            </a:endParaRPr>
          </a:p>
        </p:txBody>
      </p:sp>
      <p:sp>
        <p:nvSpPr>
          <p:cNvPr id="97289" name="円/楕円 41"/>
          <p:cNvSpPr>
            <a:spLocks noChangeArrowheads="1"/>
          </p:cNvSpPr>
          <p:nvPr/>
        </p:nvSpPr>
        <p:spPr bwMode="auto">
          <a:xfrm>
            <a:off x="3746500" y="5233038"/>
            <a:ext cx="428625" cy="428625"/>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ja-JP">
                <a:solidFill>
                  <a:srgbClr val="FF33CC"/>
                </a:solidFill>
                <a:latin typeface="Calibri" charset="0"/>
              </a:rPr>
              <a:t>D</a:t>
            </a:r>
            <a:endParaRPr lang="ja-JP">
              <a:solidFill>
                <a:srgbClr val="FF33CC"/>
              </a:solidFill>
              <a:latin typeface="Calibri" charset="0"/>
            </a:endParaRPr>
          </a:p>
        </p:txBody>
      </p:sp>
      <p:sp>
        <p:nvSpPr>
          <p:cNvPr id="97290" name="円/楕円 41"/>
          <p:cNvSpPr>
            <a:spLocks noChangeArrowheads="1"/>
          </p:cNvSpPr>
          <p:nvPr/>
        </p:nvSpPr>
        <p:spPr bwMode="auto">
          <a:xfrm>
            <a:off x="3208338" y="4236088"/>
            <a:ext cx="428625" cy="428625"/>
          </a:xfrm>
          <a:prstGeom prst="ellipse">
            <a:avLst/>
          </a:prstGeom>
          <a:noFill/>
          <a:ln w="25400">
            <a:solidFill>
              <a:srgbClr val="80808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ja-JP">
                <a:solidFill>
                  <a:srgbClr val="808080"/>
                </a:solidFill>
                <a:latin typeface="Calibri" charset="0"/>
              </a:rPr>
              <a:t>E</a:t>
            </a:r>
            <a:endParaRPr lang="ja-JP">
              <a:solidFill>
                <a:srgbClr val="808080"/>
              </a:solidFill>
              <a:latin typeface="Calibri" charset="0"/>
            </a:endParaRPr>
          </a:p>
        </p:txBody>
      </p:sp>
      <p:cxnSp>
        <p:nvCxnSpPr>
          <p:cNvPr id="97291" name="AutoShape 42"/>
          <p:cNvCxnSpPr>
            <a:cxnSpLocks noChangeShapeType="1"/>
            <a:stCxn id="97286" idx="5"/>
            <a:endCxn id="97287" idx="1"/>
          </p:cNvCxnSpPr>
          <p:nvPr/>
        </p:nvCxnSpPr>
        <p:spPr bwMode="auto">
          <a:xfrm rot="16200000" flipH="1">
            <a:off x="1158875" y="4663126"/>
            <a:ext cx="706437" cy="563562"/>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7292" name="AutoShape 43"/>
          <p:cNvCxnSpPr>
            <a:cxnSpLocks noChangeShapeType="1"/>
          </p:cNvCxnSpPr>
          <p:nvPr/>
        </p:nvCxnSpPr>
        <p:spPr bwMode="auto">
          <a:xfrm>
            <a:off x="2162175" y="5448938"/>
            <a:ext cx="555625"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7293" name="AutoShape 44"/>
          <p:cNvCxnSpPr>
            <a:cxnSpLocks noChangeShapeType="1"/>
            <a:stCxn id="97288" idx="6"/>
            <a:endCxn id="97289" idx="2"/>
          </p:cNvCxnSpPr>
          <p:nvPr/>
        </p:nvCxnSpPr>
        <p:spPr bwMode="auto">
          <a:xfrm flipV="1">
            <a:off x="3181350" y="5447350"/>
            <a:ext cx="552450" cy="1588"/>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7294" name="AutoShape 45"/>
          <p:cNvCxnSpPr>
            <a:cxnSpLocks noChangeShapeType="1"/>
            <a:stCxn id="97286" idx="6"/>
            <a:endCxn id="97290" idx="2"/>
          </p:cNvCxnSpPr>
          <p:nvPr/>
        </p:nvCxnSpPr>
        <p:spPr bwMode="auto">
          <a:xfrm>
            <a:off x="1293813" y="4440875"/>
            <a:ext cx="1914525" cy="9525"/>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sp>
        <p:nvSpPr>
          <p:cNvPr id="97295" name="角丸四角形 61"/>
          <p:cNvSpPr>
            <a:spLocks noChangeArrowheads="1"/>
          </p:cNvSpPr>
          <p:nvPr/>
        </p:nvSpPr>
        <p:spPr bwMode="auto">
          <a:xfrm>
            <a:off x="6697663" y="4229738"/>
            <a:ext cx="1001712" cy="455612"/>
          </a:xfrm>
          <a:prstGeom prst="roundRect">
            <a:avLst>
              <a:gd name="adj" fmla="val 16667"/>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pPr algn="ctr"/>
            <a:r>
              <a:rPr lang="en-US" altLang="ja-JP" sz="2000">
                <a:solidFill>
                  <a:srgbClr val="FF0000"/>
                </a:solidFill>
                <a:latin typeface="Calibri" charset="0"/>
              </a:rPr>
              <a:t>master</a:t>
            </a:r>
          </a:p>
        </p:txBody>
      </p:sp>
      <p:cxnSp>
        <p:nvCxnSpPr>
          <p:cNvPr id="97296" name="直線矢印コネクタ 106"/>
          <p:cNvCxnSpPr>
            <a:cxnSpLocks noChangeShapeType="1"/>
            <a:stCxn id="97295" idx="1"/>
            <a:endCxn id="97299" idx="6"/>
          </p:cNvCxnSpPr>
          <p:nvPr/>
        </p:nvCxnSpPr>
        <p:spPr bwMode="auto">
          <a:xfrm rot="10800000">
            <a:off x="5086350" y="4450400"/>
            <a:ext cx="1611313" cy="7938"/>
          </a:xfrm>
          <a:prstGeom prst="straightConnector1">
            <a:avLst/>
          </a:prstGeom>
          <a:noFill/>
          <a:ln w="25400">
            <a:solidFill>
              <a:srgbClr val="FF0000"/>
            </a:solidFill>
            <a:prstDash val="dash"/>
            <a:round/>
            <a:headEnd/>
            <a:tailEnd type="triangle" w="lg" len="lg"/>
          </a:ln>
          <a:extLst>
            <a:ext uri="{909E8E84-426E-40dd-AFC4-6F175D3DCCD1}">
              <a14:hiddenFill xmlns:a14="http://schemas.microsoft.com/office/drawing/2010/main">
                <a:noFill/>
              </a14:hiddenFill>
            </a:ext>
          </a:extLst>
        </p:spPr>
      </p:cxnSp>
      <p:sp>
        <p:nvSpPr>
          <p:cNvPr id="97297" name="角丸四角形 61"/>
          <p:cNvSpPr>
            <a:spLocks noChangeArrowheads="1"/>
          </p:cNvSpPr>
          <p:nvPr/>
        </p:nvSpPr>
        <p:spPr bwMode="auto">
          <a:xfrm>
            <a:off x="6691313" y="5233038"/>
            <a:ext cx="1573212" cy="455612"/>
          </a:xfrm>
          <a:prstGeom prst="roundRect">
            <a:avLst>
              <a:gd name="adj" fmla="val 16667"/>
            </a:avLst>
          </a:prstGeom>
          <a:noFill/>
          <a:ln w="25400">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pPr algn="ctr"/>
            <a:r>
              <a:rPr lang="en-US" altLang="ja-JP" sz="2000" dirty="0" smtClean="0">
                <a:solidFill>
                  <a:srgbClr val="00B050"/>
                </a:solidFill>
                <a:latin typeface="Calibri" charset="0"/>
              </a:rPr>
              <a:t>member-</a:t>
            </a:r>
            <a:r>
              <a:rPr lang="en-US" altLang="ja-JP" sz="2000" dirty="0">
                <a:solidFill>
                  <a:srgbClr val="00B050"/>
                </a:solidFill>
                <a:latin typeface="Calibri" charset="0"/>
              </a:rPr>
              <a:t>link</a:t>
            </a:r>
          </a:p>
        </p:txBody>
      </p:sp>
      <p:cxnSp>
        <p:nvCxnSpPr>
          <p:cNvPr id="97298" name="直線矢印コネクタ 106"/>
          <p:cNvCxnSpPr>
            <a:cxnSpLocks noChangeShapeType="1"/>
            <a:stCxn id="97297" idx="1"/>
            <a:endCxn id="97289" idx="6"/>
          </p:cNvCxnSpPr>
          <p:nvPr/>
        </p:nvCxnSpPr>
        <p:spPr bwMode="auto">
          <a:xfrm flipH="1" flipV="1">
            <a:off x="4187825" y="5447350"/>
            <a:ext cx="2490788" cy="14288"/>
          </a:xfrm>
          <a:prstGeom prst="straightConnector1">
            <a:avLst/>
          </a:prstGeom>
          <a:noFill/>
          <a:ln w="25400">
            <a:solidFill>
              <a:srgbClr val="00B050"/>
            </a:solidFill>
            <a:prstDash val="dash"/>
            <a:round/>
            <a:headEnd/>
            <a:tailEnd type="triangle" w="lg" len="lg"/>
          </a:ln>
          <a:extLst>
            <a:ext uri="{909E8E84-426E-40dd-AFC4-6F175D3DCCD1}">
              <a14:hiddenFill xmlns:a14="http://schemas.microsoft.com/office/drawing/2010/main">
                <a:noFill/>
              </a14:hiddenFill>
            </a:ext>
          </a:extLst>
        </p:spPr>
      </p:cxnSp>
      <p:sp>
        <p:nvSpPr>
          <p:cNvPr id="97299" name="円/楕円 41"/>
          <p:cNvSpPr>
            <a:spLocks noChangeArrowheads="1"/>
          </p:cNvSpPr>
          <p:nvPr/>
        </p:nvSpPr>
        <p:spPr bwMode="auto">
          <a:xfrm>
            <a:off x="4657725" y="4236088"/>
            <a:ext cx="428625" cy="4286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ja-JP">
                <a:solidFill>
                  <a:srgbClr val="FF0000"/>
                </a:solidFill>
                <a:latin typeface="Calibri" charset="0"/>
              </a:rPr>
              <a:t>F</a:t>
            </a:r>
            <a:endParaRPr lang="ja-JP">
              <a:solidFill>
                <a:srgbClr val="FF0000"/>
              </a:solidFill>
              <a:latin typeface="Calibri" charset="0"/>
            </a:endParaRPr>
          </a:p>
        </p:txBody>
      </p:sp>
      <p:cxnSp>
        <p:nvCxnSpPr>
          <p:cNvPr id="97300" name="AutoShape 51"/>
          <p:cNvCxnSpPr>
            <a:cxnSpLocks noChangeShapeType="1"/>
            <a:stCxn id="97290" idx="6"/>
            <a:endCxn id="97299" idx="2"/>
          </p:cNvCxnSpPr>
          <p:nvPr/>
        </p:nvCxnSpPr>
        <p:spPr bwMode="auto">
          <a:xfrm>
            <a:off x="3636963" y="4450400"/>
            <a:ext cx="1020762" cy="1588"/>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7301" name="AutoShape 52"/>
          <p:cNvCxnSpPr>
            <a:cxnSpLocks noChangeShapeType="1"/>
            <a:stCxn id="97289" idx="7"/>
            <a:endCxn id="97299" idx="3"/>
          </p:cNvCxnSpPr>
          <p:nvPr/>
        </p:nvCxnSpPr>
        <p:spPr bwMode="auto">
          <a:xfrm rot="5400000" flipH="1" flipV="1">
            <a:off x="4068762" y="4644076"/>
            <a:ext cx="695325" cy="60960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sp>
        <p:nvSpPr>
          <p:cNvPr id="97302" name="テキスト ボックス 5"/>
          <p:cNvSpPr txBox="1">
            <a:spLocks noChangeArrowheads="1"/>
          </p:cNvSpPr>
          <p:nvPr/>
        </p:nvSpPr>
        <p:spPr bwMode="auto">
          <a:xfrm>
            <a:off x="2125663" y="3709850"/>
            <a:ext cx="4892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solidFill>
                  <a:srgbClr val="FF0000"/>
                </a:solidFill>
                <a:latin typeface="Calibri" charset="0"/>
              </a:rPr>
              <a:t>※ </a:t>
            </a:r>
            <a:r>
              <a:rPr lang="ja-JP" altLang="en-US" sz="2400">
                <a:solidFill>
                  <a:srgbClr val="FF0000"/>
                </a:solidFill>
                <a:latin typeface="Calibri" charset="0"/>
              </a:rPr>
              <a:t>コンフリクトが発生する可能性あり</a:t>
            </a:r>
          </a:p>
        </p:txBody>
      </p:sp>
      <p:sp>
        <p:nvSpPr>
          <p:cNvPr id="97303" name="テキスト ボックス 32"/>
          <p:cNvSpPr txBox="1">
            <a:spLocks noChangeArrowheads="1"/>
          </p:cNvSpPr>
          <p:nvPr/>
        </p:nvSpPr>
        <p:spPr bwMode="auto">
          <a:xfrm>
            <a:off x="2190750" y="4818700"/>
            <a:ext cx="1323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algn="r" eaLnBrk="1" hangingPunct="1"/>
            <a:r>
              <a:rPr lang="ja-JP" altLang="en-US"/>
              <a:t>コンフリクト</a:t>
            </a:r>
            <a:r>
              <a:rPr lang="en-US" altLang="ja-JP"/>
              <a:t>!</a:t>
            </a:r>
            <a:endParaRPr lang="ja-JP" altLang="en-US"/>
          </a:p>
        </p:txBody>
      </p:sp>
      <p:sp>
        <p:nvSpPr>
          <p:cNvPr id="34" name="上下矢印 33"/>
          <p:cNvSpPr/>
          <p:nvPr/>
        </p:nvSpPr>
        <p:spPr>
          <a:xfrm rot="19870957">
            <a:off x="3562350" y="4617088"/>
            <a:ext cx="269875" cy="665162"/>
          </a:xfrm>
          <a:prstGeom prst="upDownArrow">
            <a:avLst>
              <a:gd name="adj1" fmla="val 50000"/>
              <a:gd name="adj2" fmla="val 5811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5" name="爆発 1 34"/>
          <p:cNvSpPr/>
          <p:nvPr/>
        </p:nvSpPr>
        <p:spPr>
          <a:xfrm>
            <a:off x="3552825" y="4817113"/>
            <a:ext cx="285750" cy="285750"/>
          </a:xfrm>
          <a:prstGeom prst="irregularSeal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7306" name="テキスト ボックス 35"/>
          <p:cNvSpPr txBox="1">
            <a:spLocks noChangeArrowheads="1"/>
          </p:cNvSpPr>
          <p:nvPr/>
        </p:nvSpPr>
        <p:spPr bwMode="auto">
          <a:xfrm>
            <a:off x="4981575" y="4788538"/>
            <a:ext cx="292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dirty="0"/>
              <a:t>コミット</a:t>
            </a:r>
            <a:r>
              <a:rPr lang="en-US" altLang="ja-JP" dirty="0"/>
              <a:t>F</a:t>
            </a:r>
            <a:r>
              <a:rPr lang="ja-JP" altLang="en-US" dirty="0"/>
              <a:t>でコンフリクトを解決</a:t>
            </a:r>
          </a:p>
        </p:txBody>
      </p:sp>
      <p:sp>
        <p:nvSpPr>
          <p:cNvPr id="97307" name="正方形/長方形 36"/>
          <p:cNvSpPr>
            <a:spLocks noChangeArrowheads="1"/>
          </p:cNvSpPr>
          <p:nvPr/>
        </p:nvSpPr>
        <p:spPr bwMode="auto">
          <a:xfrm>
            <a:off x="428625" y="164782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p>
        </p:txBody>
      </p:sp>
      <p:sp>
        <p:nvSpPr>
          <p:cNvPr id="97308" name="テキスト ボックス 38"/>
          <p:cNvSpPr txBox="1">
            <a:spLocks noChangeArrowheads="1"/>
          </p:cNvSpPr>
          <p:nvPr/>
        </p:nvSpPr>
        <p:spPr bwMode="auto">
          <a:xfrm>
            <a:off x="285750" y="2884488"/>
            <a:ext cx="87487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t>ファストフォワードの場合は，ブランチが指し示すコミットが変更され</a:t>
            </a:r>
            <a:endParaRPr lang="en-US" altLang="ja-JP" sz="2400"/>
          </a:p>
          <a:p>
            <a:pPr eaLnBrk="1" hangingPunct="1"/>
            <a:r>
              <a:rPr lang="ja-JP" altLang="en-US" sz="2400"/>
              <a:t>るだけで新しいコミットは作成されない</a:t>
            </a:r>
          </a:p>
        </p:txBody>
      </p:sp>
      <p:cxnSp>
        <p:nvCxnSpPr>
          <p:cNvPr id="3" name="直線コネクタ 2"/>
          <p:cNvCxnSpPr/>
          <p:nvPr/>
        </p:nvCxnSpPr>
        <p:spPr>
          <a:xfrm>
            <a:off x="2051720" y="1988840"/>
            <a:ext cx="1440160" cy="0"/>
          </a:xfrm>
          <a:prstGeom prst="line">
            <a:avLst/>
          </a:prstGeom>
          <a:ln>
            <a:solidFill>
              <a:srgbClr val="3366FF"/>
            </a:solidFill>
          </a:ln>
          <a:effectLst/>
        </p:spPr>
        <p:style>
          <a:lnRef idx="2">
            <a:schemeClr val="accent1"/>
          </a:lnRef>
          <a:fillRef idx="0">
            <a:schemeClr val="accent1"/>
          </a:fillRef>
          <a:effectRef idx="1">
            <a:schemeClr val="accent1"/>
          </a:effectRef>
          <a:fontRef idx="minor">
            <a:schemeClr val="tx1"/>
          </a:fontRef>
        </p:style>
      </p:cxnSp>
      <p:sp>
        <p:nvSpPr>
          <p:cNvPr id="31" name="スライド番号プレースホルダ 4"/>
          <p:cNvSpPr>
            <a:spLocks noGrp="1"/>
          </p:cNvSpPr>
          <p:nvPr>
            <p:ph type="sldNum" sz="quarter" idx="12"/>
          </p:nvPr>
        </p:nvSpPr>
        <p:spPr bwMode="auto">
          <a:xfrm>
            <a:off x="6705600" y="63055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48</a:t>
            </a:fld>
            <a:endParaRPr lang="en-US" altLang="ja-JP"/>
          </a:p>
        </p:txBody>
      </p:sp>
    </p:spTree>
    <p:extLst>
      <p:ext uri="{BB962C8B-B14F-4D97-AF65-F5344CB8AC3E}">
        <p14:creationId xmlns:p14="http://schemas.microsoft.com/office/powerpoint/2010/main" val="372152832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ChangeArrowheads="1"/>
          </p:cNvSpPr>
          <p:nvPr/>
        </p:nvSpPr>
        <p:spPr bwMode="auto">
          <a:xfrm>
            <a:off x="2487613" y="981075"/>
            <a:ext cx="414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ja-JP" altLang="en-US" sz="2400">
                <a:solidFill>
                  <a:schemeClr val="hlink"/>
                </a:solidFill>
              </a:rPr>
              <a:t>ブランチの派生元</a:t>
            </a:r>
            <a:r>
              <a:rPr lang="en-US" altLang="ja-JP" sz="2400">
                <a:solidFill>
                  <a:schemeClr val="hlink"/>
                </a:solidFill>
              </a:rPr>
              <a:t>(</a:t>
            </a:r>
            <a:r>
              <a:rPr lang="ja-JP" altLang="en-US" sz="2400">
                <a:solidFill>
                  <a:schemeClr val="hlink"/>
                </a:solidFill>
              </a:rPr>
              <a:t>上流</a:t>
            </a:r>
            <a:r>
              <a:rPr lang="en-US" altLang="ja-JP" sz="2400">
                <a:solidFill>
                  <a:schemeClr val="hlink"/>
                </a:solidFill>
              </a:rPr>
              <a:t>)</a:t>
            </a:r>
            <a:r>
              <a:rPr lang="ja-JP" altLang="en-US" sz="2400">
                <a:solidFill>
                  <a:schemeClr val="hlink"/>
                </a:solidFill>
              </a:rPr>
              <a:t>を変更</a:t>
            </a:r>
          </a:p>
        </p:txBody>
      </p:sp>
      <p:sp>
        <p:nvSpPr>
          <p:cNvPr id="99331" name="Oval 9"/>
          <p:cNvSpPr>
            <a:spLocks noChangeArrowheads="1"/>
          </p:cNvSpPr>
          <p:nvPr/>
        </p:nvSpPr>
        <p:spPr bwMode="auto">
          <a:xfrm>
            <a:off x="477838" y="3330575"/>
            <a:ext cx="450850" cy="47783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A</a:t>
            </a:r>
          </a:p>
        </p:txBody>
      </p:sp>
      <p:sp>
        <p:nvSpPr>
          <p:cNvPr id="99332" name="Oval 10"/>
          <p:cNvSpPr>
            <a:spLocks noChangeArrowheads="1"/>
          </p:cNvSpPr>
          <p:nvPr/>
        </p:nvSpPr>
        <p:spPr bwMode="auto">
          <a:xfrm>
            <a:off x="1379538" y="3330575"/>
            <a:ext cx="450850" cy="47783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B</a:t>
            </a:r>
          </a:p>
        </p:txBody>
      </p:sp>
      <p:sp>
        <p:nvSpPr>
          <p:cNvPr id="99333" name="Oval 11"/>
          <p:cNvSpPr>
            <a:spLocks noChangeArrowheads="1"/>
          </p:cNvSpPr>
          <p:nvPr/>
        </p:nvSpPr>
        <p:spPr bwMode="auto">
          <a:xfrm>
            <a:off x="2279650" y="3330575"/>
            <a:ext cx="450850" cy="47783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C</a:t>
            </a:r>
          </a:p>
        </p:txBody>
      </p:sp>
      <p:sp>
        <p:nvSpPr>
          <p:cNvPr id="99334" name="Oval 12"/>
          <p:cNvSpPr>
            <a:spLocks noChangeArrowheads="1"/>
          </p:cNvSpPr>
          <p:nvPr/>
        </p:nvSpPr>
        <p:spPr bwMode="auto">
          <a:xfrm>
            <a:off x="3181350" y="3330575"/>
            <a:ext cx="452438" cy="47783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D</a:t>
            </a:r>
          </a:p>
        </p:txBody>
      </p:sp>
      <p:cxnSp>
        <p:nvCxnSpPr>
          <p:cNvPr id="99335" name="AutoShape 13"/>
          <p:cNvCxnSpPr>
            <a:cxnSpLocks noChangeShapeType="1"/>
            <a:stCxn id="99331" idx="6"/>
            <a:endCxn id="99332" idx="2"/>
          </p:cNvCxnSpPr>
          <p:nvPr/>
        </p:nvCxnSpPr>
        <p:spPr bwMode="auto">
          <a:xfrm>
            <a:off x="941388" y="3570288"/>
            <a:ext cx="425450"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9336" name="AutoShape 14"/>
          <p:cNvCxnSpPr>
            <a:cxnSpLocks noChangeShapeType="1"/>
            <a:stCxn id="99332" idx="6"/>
            <a:endCxn id="99333" idx="2"/>
          </p:cNvCxnSpPr>
          <p:nvPr/>
        </p:nvCxnSpPr>
        <p:spPr bwMode="auto">
          <a:xfrm>
            <a:off x="1843088" y="3570288"/>
            <a:ext cx="423862"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9337" name="AutoShape 15"/>
          <p:cNvCxnSpPr>
            <a:cxnSpLocks noChangeShapeType="1"/>
            <a:stCxn id="99333" idx="6"/>
            <a:endCxn id="99334" idx="2"/>
          </p:cNvCxnSpPr>
          <p:nvPr/>
        </p:nvCxnSpPr>
        <p:spPr bwMode="auto">
          <a:xfrm>
            <a:off x="2743200" y="3570288"/>
            <a:ext cx="425450"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sp>
        <p:nvSpPr>
          <p:cNvPr id="99338" name="Oval 16"/>
          <p:cNvSpPr>
            <a:spLocks noChangeArrowheads="1"/>
          </p:cNvSpPr>
          <p:nvPr/>
        </p:nvSpPr>
        <p:spPr bwMode="auto">
          <a:xfrm>
            <a:off x="1893888" y="4146550"/>
            <a:ext cx="450850" cy="477838"/>
          </a:xfrm>
          <a:prstGeom prst="ellipse">
            <a:avLst/>
          </a:prstGeom>
          <a:noFill/>
          <a:ln w="254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E</a:t>
            </a:r>
          </a:p>
        </p:txBody>
      </p:sp>
      <p:sp>
        <p:nvSpPr>
          <p:cNvPr id="99339" name="Oval 17"/>
          <p:cNvSpPr>
            <a:spLocks noChangeArrowheads="1"/>
          </p:cNvSpPr>
          <p:nvPr/>
        </p:nvSpPr>
        <p:spPr bwMode="auto">
          <a:xfrm>
            <a:off x="2795588" y="4146550"/>
            <a:ext cx="450850" cy="477838"/>
          </a:xfrm>
          <a:prstGeom prst="ellipse">
            <a:avLst/>
          </a:prstGeom>
          <a:noFill/>
          <a:ln w="254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F</a:t>
            </a:r>
          </a:p>
        </p:txBody>
      </p:sp>
      <p:sp>
        <p:nvSpPr>
          <p:cNvPr id="99340" name="Oval 18"/>
          <p:cNvSpPr>
            <a:spLocks noChangeArrowheads="1"/>
          </p:cNvSpPr>
          <p:nvPr/>
        </p:nvSpPr>
        <p:spPr bwMode="auto">
          <a:xfrm>
            <a:off x="3697288" y="4148138"/>
            <a:ext cx="450850" cy="477837"/>
          </a:xfrm>
          <a:prstGeom prst="ellipse">
            <a:avLst/>
          </a:prstGeom>
          <a:noFill/>
          <a:ln w="254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G</a:t>
            </a:r>
          </a:p>
        </p:txBody>
      </p:sp>
      <p:sp>
        <p:nvSpPr>
          <p:cNvPr id="99341" name="Oval 19"/>
          <p:cNvSpPr>
            <a:spLocks noChangeArrowheads="1"/>
          </p:cNvSpPr>
          <p:nvPr/>
        </p:nvSpPr>
        <p:spPr bwMode="auto">
          <a:xfrm>
            <a:off x="4598988" y="4148138"/>
            <a:ext cx="450850" cy="477837"/>
          </a:xfrm>
          <a:prstGeom prst="ellipse">
            <a:avLst/>
          </a:prstGeom>
          <a:noFill/>
          <a:ln w="254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H</a:t>
            </a:r>
          </a:p>
        </p:txBody>
      </p:sp>
      <p:cxnSp>
        <p:nvCxnSpPr>
          <p:cNvPr id="99342" name="AutoShape 20"/>
          <p:cNvCxnSpPr>
            <a:cxnSpLocks noChangeShapeType="1"/>
            <a:stCxn id="99338" idx="6"/>
            <a:endCxn id="99339" idx="2"/>
          </p:cNvCxnSpPr>
          <p:nvPr/>
        </p:nvCxnSpPr>
        <p:spPr bwMode="auto">
          <a:xfrm>
            <a:off x="2357438" y="4386263"/>
            <a:ext cx="425450"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9343" name="AutoShape 21"/>
          <p:cNvCxnSpPr>
            <a:cxnSpLocks noChangeShapeType="1"/>
            <a:stCxn id="99339" idx="6"/>
            <a:endCxn id="99340" idx="2"/>
          </p:cNvCxnSpPr>
          <p:nvPr/>
        </p:nvCxnSpPr>
        <p:spPr bwMode="auto">
          <a:xfrm>
            <a:off x="3259138" y="4386263"/>
            <a:ext cx="425450" cy="1587"/>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9344" name="AutoShape 22"/>
          <p:cNvCxnSpPr>
            <a:cxnSpLocks noChangeShapeType="1"/>
            <a:stCxn id="99340" idx="6"/>
            <a:endCxn id="99341" idx="2"/>
          </p:cNvCxnSpPr>
          <p:nvPr/>
        </p:nvCxnSpPr>
        <p:spPr bwMode="auto">
          <a:xfrm>
            <a:off x="4160838" y="4387850"/>
            <a:ext cx="425450"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9345" name="AutoShape 23"/>
          <p:cNvCxnSpPr>
            <a:cxnSpLocks noChangeShapeType="1"/>
            <a:endCxn id="99338" idx="1"/>
          </p:cNvCxnSpPr>
          <p:nvPr/>
        </p:nvCxnSpPr>
        <p:spPr bwMode="auto">
          <a:xfrm>
            <a:off x="1619250" y="3825875"/>
            <a:ext cx="341313" cy="377825"/>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sp>
        <p:nvSpPr>
          <p:cNvPr id="99346" name="Oval 27"/>
          <p:cNvSpPr>
            <a:spLocks noChangeArrowheads="1"/>
          </p:cNvSpPr>
          <p:nvPr/>
        </p:nvSpPr>
        <p:spPr bwMode="auto">
          <a:xfrm>
            <a:off x="457200" y="5083175"/>
            <a:ext cx="414338" cy="47783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A</a:t>
            </a:r>
          </a:p>
        </p:txBody>
      </p:sp>
      <p:sp>
        <p:nvSpPr>
          <p:cNvPr id="99347" name="Oval 28"/>
          <p:cNvSpPr>
            <a:spLocks noChangeArrowheads="1"/>
          </p:cNvSpPr>
          <p:nvPr/>
        </p:nvSpPr>
        <p:spPr bwMode="auto">
          <a:xfrm>
            <a:off x="1282700" y="5083175"/>
            <a:ext cx="415925" cy="47783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B</a:t>
            </a:r>
          </a:p>
        </p:txBody>
      </p:sp>
      <p:sp>
        <p:nvSpPr>
          <p:cNvPr id="99348" name="Oval 29"/>
          <p:cNvSpPr>
            <a:spLocks noChangeArrowheads="1"/>
          </p:cNvSpPr>
          <p:nvPr/>
        </p:nvSpPr>
        <p:spPr bwMode="auto">
          <a:xfrm>
            <a:off x="2111375" y="5083175"/>
            <a:ext cx="414338" cy="47783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C</a:t>
            </a:r>
          </a:p>
        </p:txBody>
      </p:sp>
      <p:sp>
        <p:nvSpPr>
          <p:cNvPr id="99349" name="Oval 30"/>
          <p:cNvSpPr>
            <a:spLocks noChangeArrowheads="1"/>
          </p:cNvSpPr>
          <p:nvPr/>
        </p:nvSpPr>
        <p:spPr bwMode="auto">
          <a:xfrm>
            <a:off x="2936875" y="5083175"/>
            <a:ext cx="415925" cy="47783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D</a:t>
            </a:r>
          </a:p>
        </p:txBody>
      </p:sp>
      <p:cxnSp>
        <p:nvCxnSpPr>
          <p:cNvPr id="99350" name="AutoShape 31"/>
          <p:cNvCxnSpPr>
            <a:cxnSpLocks noChangeShapeType="1"/>
            <a:stCxn id="99346" idx="6"/>
            <a:endCxn id="99347" idx="2"/>
          </p:cNvCxnSpPr>
          <p:nvPr/>
        </p:nvCxnSpPr>
        <p:spPr bwMode="auto">
          <a:xfrm>
            <a:off x="884238" y="5322888"/>
            <a:ext cx="385762"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9351" name="AutoShape 32"/>
          <p:cNvCxnSpPr>
            <a:cxnSpLocks noChangeShapeType="1"/>
            <a:stCxn id="99347" idx="6"/>
            <a:endCxn id="99348" idx="2"/>
          </p:cNvCxnSpPr>
          <p:nvPr/>
        </p:nvCxnSpPr>
        <p:spPr bwMode="auto">
          <a:xfrm>
            <a:off x="1711325" y="5322888"/>
            <a:ext cx="387350"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9352" name="AutoShape 33"/>
          <p:cNvCxnSpPr>
            <a:cxnSpLocks noChangeShapeType="1"/>
            <a:stCxn id="99348" idx="6"/>
            <a:endCxn id="99349" idx="2"/>
          </p:cNvCxnSpPr>
          <p:nvPr/>
        </p:nvCxnSpPr>
        <p:spPr bwMode="auto">
          <a:xfrm>
            <a:off x="2538413" y="5322888"/>
            <a:ext cx="385762"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sp>
        <p:nvSpPr>
          <p:cNvPr id="99353" name="Oval 34"/>
          <p:cNvSpPr>
            <a:spLocks noChangeArrowheads="1"/>
          </p:cNvSpPr>
          <p:nvPr/>
        </p:nvSpPr>
        <p:spPr bwMode="auto">
          <a:xfrm>
            <a:off x="3352800" y="5902325"/>
            <a:ext cx="414338" cy="477838"/>
          </a:xfrm>
          <a:prstGeom prst="ellipse">
            <a:avLst/>
          </a:prstGeom>
          <a:noFill/>
          <a:ln w="254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E’</a:t>
            </a:r>
          </a:p>
        </p:txBody>
      </p:sp>
      <p:sp>
        <p:nvSpPr>
          <p:cNvPr id="99354" name="Oval 35"/>
          <p:cNvSpPr>
            <a:spLocks noChangeArrowheads="1"/>
          </p:cNvSpPr>
          <p:nvPr/>
        </p:nvSpPr>
        <p:spPr bwMode="auto">
          <a:xfrm>
            <a:off x="4178300" y="5902325"/>
            <a:ext cx="414338" cy="477838"/>
          </a:xfrm>
          <a:prstGeom prst="ellipse">
            <a:avLst/>
          </a:prstGeom>
          <a:noFill/>
          <a:ln w="254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F’</a:t>
            </a:r>
          </a:p>
        </p:txBody>
      </p:sp>
      <p:sp>
        <p:nvSpPr>
          <p:cNvPr id="99355" name="Oval 36"/>
          <p:cNvSpPr>
            <a:spLocks noChangeArrowheads="1"/>
          </p:cNvSpPr>
          <p:nvPr/>
        </p:nvSpPr>
        <p:spPr bwMode="auto">
          <a:xfrm>
            <a:off x="5005388" y="5903913"/>
            <a:ext cx="415925" cy="477837"/>
          </a:xfrm>
          <a:prstGeom prst="ellipse">
            <a:avLst/>
          </a:prstGeom>
          <a:noFill/>
          <a:ln w="254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G’</a:t>
            </a:r>
          </a:p>
        </p:txBody>
      </p:sp>
      <p:sp>
        <p:nvSpPr>
          <p:cNvPr id="99356" name="Oval 37"/>
          <p:cNvSpPr>
            <a:spLocks noChangeArrowheads="1"/>
          </p:cNvSpPr>
          <p:nvPr/>
        </p:nvSpPr>
        <p:spPr bwMode="auto">
          <a:xfrm>
            <a:off x="5832475" y="5903913"/>
            <a:ext cx="414338" cy="477837"/>
          </a:xfrm>
          <a:prstGeom prst="ellipse">
            <a:avLst/>
          </a:prstGeom>
          <a:noFill/>
          <a:ln w="254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sz="2000"/>
              <a:t>H’</a:t>
            </a:r>
          </a:p>
        </p:txBody>
      </p:sp>
      <p:cxnSp>
        <p:nvCxnSpPr>
          <p:cNvPr id="99357" name="AutoShape 38"/>
          <p:cNvCxnSpPr>
            <a:cxnSpLocks noChangeShapeType="1"/>
            <a:stCxn id="99353" idx="6"/>
            <a:endCxn id="99354" idx="2"/>
          </p:cNvCxnSpPr>
          <p:nvPr/>
        </p:nvCxnSpPr>
        <p:spPr bwMode="auto">
          <a:xfrm>
            <a:off x="3779838" y="6142038"/>
            <a:ext cx="385762"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9358" name="AutoShape 39"/>
          <p:cNvCxnSpPr>
            <a:cxnSpLocks noChangeShapeType="1"/>
            <a:stCxn id="99354" idx="6"/>
            <a:endCxn id="99355" idx="2"/>
          </p:cNvCxnSpPr>
          <p:nvPr/>
        </p:nvCxnSpPr>
        <p:spPr bwMode="auto">
          <a:xfrm>
            <a:off x="4605338" y="6142038"/>
            <a:ext cx="387350" cy="1587"/>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9359" name="AutoShape 40"/>
          <p:cNvCxnSpPr>
            <a:cxnSpLocks noChangeShapeType="1"/>
            <a:stCxn id="99355" idx="6"/>
            <a:endCxn id="99356" idx="2"/>
          </p:cNvCxnSpPr>
          <p:nvPr/>
        </p:nvCxnSpPr>
        <p:spPr bwMode="auto">
          <a:xfrm>
            <a:off x="5434013" y="6143625"/>
            <a:ext cx="385762"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9360" name="AutoShape 41"/>
          <p:cNvCxnSpPr>
            <a:cxnSpLocks noChangeShapeType="1"/>
            <a:stCxn id="99349" idx="4"/>
            <a:endCxn id="99353" idx="1"/>
          </p:cNvCxnSpPr>
          <p:nvPr/>
        </p:nvCxnSpPr>
        <p:spPr bwMode="auto">
          <a:xfrm>
            <a:off x="3144838" y="5573713"/>
            <a:ext cx="268287" cy="385762"/>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sp>
        <p:nvSpPr>
          <p:cNvPr id="99361" name="AutoShape 42"/>
          <p:cNvSpPr>
            <a:spLocks noChangeArrowheads="1"/>
          </p:cNvSpPr>
          <p:nvPr/>
        </p:nvSpPr>
        <p:spPr bwMode="auto">
          <a:xfrm>
            <a:off x="3124200" y="4702175"/>
            <a:ext cx="493713" cy="304800"/>
          </a:xfrm>
          <a:prstGeom prst="downArrow">
            <a:avLst>
              <a:gd name="adj1" fmla="val 50000"/>
              <a:gd name="adj2" fmla="val 48667"/>
            </a:avLst>
          </a:prstGeom>
          <a:solidFill>
            <a:srgbClr val="0000FF"/>
          </a:solidFill>
          <a:ln w="25400">
            <a:solidFill>
              <a:schemeClr val="tx1"/>
            </a:solidFill>
            <a:miter lim="800000"/>
            <a:headEnd/>
            <a:tailEnd/>
          </a:ln>
        </p:spPr>
        <p:txBody>
          <a:bodyPr wrap="none" lIns="90000" tIns="46800" rIns="90000" bIns="46800" anchor="ctr"/>
          <a:lstStyle/>
          <a:p>
            <a:pPr algn="ctr"/>
            <a:endParaRPr lang="ja-JP" altLang="en-US" sz="2400"/>
          </a:p>
        </p:txBody>
      </p:sp>
      <p:sp>
        <p:nvSpPr>
          <p:cNvPr id="99362" name="Text Box 44"/>
          <p:cNvSpPr txBox="1">
            <a:spLocks noChangeArrowheads="1"/>
          </p:cNvSpPr>
          <p:nvPr/>
        </p:nvSpPr>
        <p:spPr bwMode="auto">
          <a:xfrm>
            <a:off x="1371600" y="4625975"/>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spcBef>
                <a:spcPct val="50000"/>
              </a:spcBef>
            </a:pPr>
            <a:r>
              <a:rPr lang="en-US" altLang="ja-JP" sz="2000"/>
              <a:t>rebase</a:t>
            </a:r>
            <a:r>
              <a:rPr lang="ja-JP" altLang="en-US" sz="2000"/>
              <a:t>実行後</a:t>
            </a:r>
          </a:p>
        </p:txBody>
      </p:sp>
      <p:sp>
        <p:nvSpPr>
          <p:cNvPr id="99363" name="Text Box 45"/>
          <p:cNvSpPr txBox="1">
            <a:spLocks noChangeArrowheads="1"/>
          </p:cNvSpPr>
          <p:nvPr/>
        </p:nvSpPr>
        <p:spPr bwMode="auto">
          <a:xfrm>
            <a:off x="3419475" y="5516563"/>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spcBef>
                <a:spcPct val="50000"/>
              </a:spcBef>
            </a:pPr>
            <a:r>
              <a:rPr lang="ja-JP" altLang="en-US" sz="2000">
                <a:solidFill>
                  <a:srgbClr val="FF0000"/>
                </a:solidFill>
              </a:rPr>
              <a:t>派生元のコミットを</a:t>
            </a:r>
            <a:r>
              <a:rPr lang="en-US" altLang="ja-JP" sz="2000">
                <a:solidFill>
                  <a:srgbClr val="FF0000"/>
                </a:solidFill>
              </a:rPr>
              <a:t>B</a:t>
            </a:r>
            <a:r>
              <a:rPr lang="ja-JP" altLang="en-US" sz="2000">
                <a:solidFill>
                  <a:srgbClr val="FF0000"/>
                </a:solidFill>
              </a:rPr>
              <a:t>から</a:t>
            </a:r>
            <a:r>
              <a:rPr lang="en-US" altLang="ja-JP" sz="2000">
                <a:solidFill>
                  <a:srgbClr val="FF0000"/>
                </a:solidFill>
              </a:rPr>
              <a:t>D</a:t>
            </a:r>
            <a:r>
              <a:rPr lang="ja-JP" altLang="en-US" sz="2000">
                <a:solidFill>
                  <a:srgbClr val="FF0000"/>
                </a:solidFill>
              </a:rPr>
              <a:t>に変更</a:t>
            </a:r>
          </a:p>
        </p:txBody>
      </p:sp>
      <p:sp>
        <p:nvSpPr>
          <p:cNvPr id="99364" name="タイトル 1"/>
          <p:cNvSpPr>
            <a:spLocks/>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ja-JP" sz="4400">
                <a:latin typeface="Calibri" charset="0"/>
              </a:rPr>
              <a:t>git rebase</a:t>
            </a:r>
            <a:endParaRPr lang="ja-JP" altLang="en-US" sz="4400">
              <a:latin typeface="Calibri" charset="0"/>
            </a:endParaRPr>
          </a:p>
        </p:txBody>
      </p:sp>
      <p:sp>
        <p:nvSpPr>
          <p:cNvPr id="99365" name="テキスト ボックス 8"/>
          <p:cNvSpPr txBox="1">
            <a:spLocks noChangeArrowheads="1"/>
          </p:cNvSpPr>
          <p:nvPr/>
        </p:nvSpPr>
        <p:spPr bwMode="auto">
          <a:xfrm>
            <a:off x="857250" y="1484784"/>
            <a:ext cx="43873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dirty="0">
                <a:solidFill>
                  <a:srgbClr val="CC6600"/>
                </a:solidFill>
                <a:latin typeface="Arial Unicode MS" charset="0"/>
                <a:cs typeface="Arial Unicode MS" charset="0"/>
              </a:rPr>
              <a:t>$ </a:t>
            </a:r>
            <a:r>
              <a:rPr lang="en-US" altLang="ja-JP" dirty="0" err="1">
                <a:solidFill>
                  <a:srgbClr val="CC6600"/>
                </a:solidFill>
                <a:latin typeface="Arial Unicode MS" charset="0"/>
                <a:cs typeface="Arial Unicode MS" charset="0"/>
              </a:rPr>
              <a:t>git</a:t>
            </a:r>
            <a:r>
              <a:rPr lang="en-US" altLang="ja-JP" dirty="0">
                <a:solidFill>
                  <a:srgbClr val="CC6600"/>
                </a:solidFill>
                <a:latin typeface="Arial Unicode MS" charset="0"/>
                <a:cs typeface="Arial Unicode MS" charset="0"/>
              </a:rPr>
              <a:t> rebase </a:t>
            </a:r>
            <a:r>
              <a:rPr lang="en-US" altLang="ja-JP" dirty="0" smtClean="0">
                <a:solidFill>
                  <a:srgbClr val="CC6600"/>
                </a:solidFill>
                <a:latin typeface="Arial Unicode MS" charset="0"/>
                <a:cs typeface="Arial Unicode MS" charset="0"/>
              </a:rPr>
              <a:t>master member-link</a:t>
            </a:r>
          </a:p>
          <a:p>
            <a:pPr eaLnBrk="1" hangingPunct="1"/>
            <a:r>
              <a:rPr lang="en-US" altLang="ja-JP" dirty="0">
                <a:solidFill>
                  <a:srgbClr val="CC6600"/>
                </a:solidFill>
                <a:latin typeface="Arial Unicode MS" charset="0"/>
                <a:cs typeface="Arial Unicode MS" charset="0"/>
              </a:rPr>
              <a:t> </a:t>
            </a:r>
            <a:r>
              <a:rPr lang="en-US" altLang="ja-JP" dirty="0" smtClean="0">
                <a:solidFill>
                  <a:srgbClr val="CC6600"/>
                </a:solidFill>
                <a:latin typeface="Arial Unicode MS" charset="0"/>
                <a:cs typeface="Arial Unicode MS" charset="0"/>
              </a:rPr>
              <a:t>    </a:t>
            </a:r>
            <a:r>
              <a:rPr lang="en-US" altLang="ja-JP" dirty="0" smtClean="0">
                <a:solidFill>
                  <a:srgbClr val="3366FF"/>
                </a:solidFill>
                <a:latin typeface="Arial Unicode MS" charset="0"/>
                <a:cs typeface="Arial Unicode MS" charset="0"/>
              </a:rPr>
              <a:t> (</a:t>
            </a:r>
            <a:r>
              <a:rPr lang="ja-JP" altLang="en-US" dirty="0" smtClean="0">
                <a:solidFill>
                  <a:srgbClr val="3366FF"/>
                </a:solidFill>
                <a:latin typeface="ＭＳ Ｐゴシック" charset="0"/>
                <a:cs typeface="Arial Unicode MS" charset="0"/>
              </a:rPr>
              <a:t>派生元ブランチ名</a:t>
            </a:r>
            <a:r>
              <a:rPr lang="en-US" altLang="ja-JP" dirty="0" smtClean="0">
                <a:solidFill>
                  <a:srgbClr val="3366FF"/>
                </a:solidFill>
                <a:latin typeface="Arial Unicode MS" charset="0"/>
                <a:cs typeface="Arial Unicode MS" charset="0"/>
              </a:rPr>
              <a:t>) </a:t>
            </a:r>
            <a:r>
              <a:rPr lang="en-US" altLang="ja-JP" dirty="0" smtClean="0">
                <a:solidFill>
                  <a:srgbClr val="77933C"/>
                </a:solidFill>
                <a:latin typeface="Arial Unicode MS" charset="0"/>
                <a:cs typeface="Arial Unicode MS" charset="0"/>
              </a:rPr>
              <a:t>(</a:t>
            </a:r>
            <a:r>
              <a:rPr lang="ja-JP" altLang="en-US" dirty="0">
                <a:solidFill>
                  <a:srgbClr val="77933C"/>
                </a:solidFill>
                <a:latin typeface="ＭＳ Ｐゴシック" charset="0"/>
                <a:cs typeface="Arial Unicode MS" charset="0"/>
              </a:rPr>
              <a:t>派生先ブランチ名</a:t>
            </a:r>
            <a:r>
              <a:rPr lang="en-US" altLang="ja-JP" dirty="0">
                <a:solidFill>
                  <a:srgbClr val="77933C"/>
                </a:solidFill>
                <a:latin typeface="Arial Unicode MS" charset="0"/>
                <a:cs typeface="Arial Unicode MS" charset="0"/>
              </a:rPr>
              <a:t>)</a:t>
            </a:r>
          </a:p>
        </p:txBody>
      </p:sp>
      <p:sp>
        <p:nvSpPr>
          <p:cNvPr id="99366" name="正方形/長方形 10"/>
          <p:cNvSpPr>
            <a:spLocks noChangeArrowheads="1"/>
          </p:cNvSpPr>
          <p:nvPr/>
        </p:nvSpPr>
        <p:spPr bwMode="auto">
          <a:xfrm>
            <a:off x="500063" y="2214563"/>
            <a:ext cx="6072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400">
                <a:solidFill>
                  <a:srgbClr val="000000"/>
                </a:solidFill>
                <a:latin typeface="Calibri" charset="0"/>
              </a:rPr>
              <a:t>派生先ブランチをファストフォワードにする</a:t>
            </a:r>
            <a:endParaRPr lang="en-US" altLang="ja-JP" sz="2400">
              <a:solidFill>
                <a:srgbClr val="000000"/>
              </a:solidFill>
              <a:latin typeface="Calibri" charset="0"/>
            </a:endParaRPr>
          </a:p>
        </p:txBody>
      </p:sp>
      <p:sp>
        <p:nvSpPr>
          <p:cNvPr id="99367" name="角丸四角形 61"/>
          <p:cNvSpPr>
            <a:spLocks noChangeArrowheads="1"/>
          </p:cNvSpPr>
          <p:nvPr/>
        </p:nvSpPr>
        <p:spPr bwMode="auto">
          <a:xfrm>
            <a:off x="7253288" y="3336925"/>
            <a:ext cx="1001712" cy="455613"/>
          </a:xfrm>
          <a:prstGeom prst="roundRect">
            <a:avLst>
              <a:gd name="adj" fmla="val 16667"/>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pPr algn="ctr"/>
            <a:r>
              <a:rPr lang="en-US" altLang="ja-JP" sz="2000">
                <a:solidFill>
                  <a:srgbClr val="FF0000"/>
                </a:solidFill>
                <a:latin typeface="Calibri" charset="0"/>
              </a:rPr>
              <a:t>master</a:t>
            </a:r>
          </a:p>
        </p:txBody>
      </p:sp>
      <p:cxnSp>
        <p:nvCxnSpPr>
          <p:cNvPr id="99368" name="直線矢印コネクタ 106"/>
          <p:cNvCxnSpPr>
            <a:cxnSpLocks noChangeShapeType="1"/>
            <a:stCxn id="99367" idx="1"/>
            <a:endCxn id="99334" idx="6"/>
          </p:cNvCxnSpPr>
          <p:nvPr/>
        </p:nvCxnSpPr>
        <p:spPr bwMode="auto">
          <a:xfrm flipH="1">
            <a:off x="3646488" y="3565525"/>
            <a:ext cx="3594100" cy="4763"/>
          </a:xfrm>
          <a:prstGeom prst="straightConnector1">
            <a:avLst/>
          </a:prstGeom>
          <a:noFill/>
          <a:ln w="25400">
            <a:solidFill>
              <a:srgbClr val="FF0000"/>
            </a:solidFill>
            <a:prstDash val="dash"/>
            <a:round/>
            <a:headEnd/>
            <a:tailEnd type="triangle" w="lg" len="lg"/>
          </a:ln>
          <a:extLst>
            <a:ext uri="{909E8E84-426E-40dd-AFC4-6F175D3DCCD1}">
              <a14:hiddenFill xmlns:a14="http://schemas.microsoft.com/office/drawing/2010/main">
                <a:noFill/>
              </a14:hiddenFill>
            </a:ext>
          </a:extLst>
        </p:spPr>
      </p:cxnSp>
      <p:sp>
        <p:nvSpPr>
          <p:cNvPr id="99369" name="角丸四角形 61"/>
          <p:cNvSpPr>
            <a:spLocks noChangeArrowheads="1"/>
          </p:cNvSpPr>
          <p:nvPr/>
        </p:nvSpPr>
        <p:spPr bwMode="auto">
          <a:xfrm>
            <a:off x="7246938" y="4173538"/>
            <a:ext cx="1573212" cy="455612"/>
          </a:xfrm>
          <a:prstGeom prst="roundRect">
            <a:avLst>
              <a:gd name="adj" fmla="val 16667"/>
            </a:avLst>
          </a:prstGeom>
          <a:noFill/>
          <a:ln w="25400">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pPr algn="ctr"/>
            <a:r>
              <a:rPr lang="en-US" altLang="ja-JP" sz="2000" dirty="0" smtClean="0">
                <a:solidFill>
                  <a:srgbClr val="00B050"/>
                </a:solidFill>
                <a:latin typeface="Calibri" charset="0"/>
              </a:rPr>
              <a:t>member-</a:t>
            </a:r>
            <a:r>
              <a:rPr lang="en-US" altLang="ja-JP" sz="2000" dirty="0">
                <a:solidFill>
                  <a:srgbClr val="00B050"/>
                </a:solidFill>
                <a:latin typeface="Calibri" charset="0"/>
              </a:rPr>
              <a:t>link</a:t>
            </a:r>
          </a:p>
        </p:txBody>
      </p:sp>
      <p:cxnSp>
        <p:nvCxnSpPr>
          <p:cNvPr id="99370" name="直線矢印コネクタ 106"/>
          <p:cNvCxnSpPr>
            <a:cxnSpLocks noChangeShapeType="1"/>
            <a:stCxn id="99369" idx="1"/>
            <a:endCxn id="99341" idx="6"/>
          </p:cNvCxnSpPr>
          <p:nvPr/>
        </p:nvCxnSpPr>
        <p:spPr bwMode="auto">
          <a:xfrm flipH="1" flipV="1">
            <a:off x="5062538" y="4387850"/>
            <a:ext cx="2171700" cy="14288"/>
          </a:xfrm>
          <a:prstGeom prst="straightConnector1">
            <a:avLst/>
          </a:prstGeom>
          <a:noFill/>
          <a:ln w="25400">
            <a:solidFill>
              <a:srgbClr val="00B050"/>
            </a:solidFill>
            <a:prstDash val="dash"/>
            <a:round/>
            <a:headEnd/>
            <a:tailEnd type="triangle" w="lg" len="lg"/>
          </a:ln>
          <a:extLst>
            <a:ext uri="{909E8E84-426E-40dd-AFC4-6F175D3DCCD1}">
              <a14:hiddenFill xmlns:a14="http://schemas.microsoft.com/office/drawing/2010/main">
                <a:noFill/>
              </a14:hiddenFill>
            </a:ext>
          </a:extLst>
        </p:spPr>
      </p:cxnSp>
      <p:sp>
        <p:nvSpPr>
          <p:cNvPr id="99371" name="正方形/長方形 10"/>
          <p:cNvSpPr>
            <a:spLocks noChangeArrowheads="1"/>
          </p:cNvSpPr>
          <p:nvPr/>
        </p:nvSpPr>
        <p:spPr bwMode="auto">
          <a:xfrm>
            <a:off x="250825" y="2720975"/>
            <a:ext cx="832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400" dirty="0">
                <a:solidFill>
                  <a:schemeClr val="hlink"/>
                </a:solidFill>
                <a:latin typeface="Calibri" charset="0"/>
              </a:rPr>
              <a:t>＜</a:t>
            </a:r>
            <a:r>
              <a:rPr lang="en-US" altLang="ja-JP" dirty="0">
                <a:solidFill>
                  <a:schemeClr val="hlink"/>
                </a:solidFill>
                <a:latin typeface="Arial Unicode MS" charset="0"/>
                <a:cs typeface="Arial Unicode MS" charset="0"/>
              </a:rPr>
              <a:t>$</a:t>
            </a:r>
            <a:r>
              <a:rPr lang="en-US" altLang="ja-JP" dirty="0" err="1">
                <a:solidFill>
                  <a:schemeClr val="hlink"/>
                </a:solidFill>
                <a:latin typeface="Arial Unicode MS" charset="0"/>
                <a:cs typeface="Arial Unicode MS" charset="0"/>
              </a:rPr>
              <a:t>git</a:t>
            </a:r>
            <a:r>
              <a:rPr lang="en-US" altLang="ja-JP" dirty="0">
                <a:solidFill>
                  <a:schemeClr val="hlink"/>
                </a:solidFill>
                <a:latin typeface="Arial Unicode MS" charset="0"/>
                <a:cs typeface="Arial Unicode MS" charset="0"/>
              </a:rPr>
              <a:t> rebase master </a:t>
            </a:r>
            <a:r>
              <a:rPr lang="en-US" altLang="ja-JP" dirty="0" smtClean="0">
                <a:solidFill>
                  <a:schemeClr val="hlink"/>
                </a:solidFill>
                <a:latin typeface="Arial Unicode MS" charset="0"/>
                <a:cs typeface="Arial Unicode MS" charset="0"/>
              </a:rPr>
              <a:t>member-</a:t>
            </a:r>
            <a:r>
              <a:rPr lang="en-US" altLang="ja-JP" dirty="0">
                <a:solidFill>
                  <a:schemeClr val="hlink"/>
                </a:solidFill>
                <a:latin typeface="Arial Unicode MS" charset="0"/>
                <a:cs typeface="Arial Unicode MS" charset="0"/>
              </a:rPr>
              <a:t>link</a:t>
            </a:r>
            <a:r>
              <a:rPr lang="ja-JP" altLang="en-US" sz="2400" dirty="0">
                <a:solidFill>
                  <a:schemeClr val="hlink"/>
                </a:solidFill>
                <a:latin typeface="Calibri" charset="0"/>
              </a:rPr>
              <a:t>の例＞</a:t>
            </a:r>
          </a:p>
        </p:txBody>
      </p:sp>
      <p:sp>
        <p:nvSpPr>
          <p:cNvPr id="99372" name="Text Box 62"/>
          <p:cNvSpPr txBox="1">
            <a:spLocks noChangeArrowheads="1"/>
          </p:cNvSpPr>
          <p:nvPr/>
        </p:nvSpPr>
        <p:spPr bwMode="auto">
          <a:xfrm>
            <a:off x="3419475" y="6362700"/>
            <a:ext cx="3816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spcBef>
                <a:spcPct val="50000"/>
              </a:spcBef>
            </a:pPr>
            <a:r>
              <a:rPr lang="en-US" altLang="ja-JP" sz="2000">
                <a:solidFill>
                  <a:srgbClr val="FF0000"/>
                </a:solidFill>
              </a:rPr>
              <a:t>E’</a:t>
            </a:r>
            <a:r>
              <a:rPr lang="ja-JP" altLang="en-US" sz="2000">
                <a:solidFill>
                  <a:srgbClr val="FF0000"/>
                </a:solidFill>
              </a:rPr>
              <a:t>から</a:t>
            </a:r>
            <a:r>
              <a:rPr lang="en-US" altLang="ja-JP" sz="2000">
                <a:solidFill>
                  <a:srgbClr val="FF0000"/>
                </a:solidFill>
              </a:rPr>
              <a:t>H’</a:t>
            </a:r>
            <a:r>
              <a:rPr lang="ja-JP" altLang="en-US" sz="2000">
                <a:solidFill>
                  <a:srgbClr val="FF0000"/>
                </a:solidFill>
              </a:rPr>
              <a:t>のコミットをそれぞれ適用</a:t>
            </a:r>
          </a:p>
        </p:txBody>
      </p:sp>
      <p:sp>
        <p:nvSpPr>
          <p:cNvPr id="99373" name="角丸四角形 61"/>
          <p:cNvSpPr>
            <a:spLocks noChangeArrowheads="1"/>
          </p:cNvSpPr>
          <p:nvPr/>
        </p:nvSpPr>
        <p:spPr bwMode="auto">
          <a:xfrm>
            <a:off x="7235825" y="5915025"/>
            <a:ext cx="1573213" cy="455613"/>
          </a:xfrm>
          <a:prstGeom prst="roundRect">
            <a:avLst>
              <a:gd name="adj" fmla="val 16667"/>
            </a:avLst>
          </a:prstGeom>
          <a:noFill/>
          <a:ln w="25400">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pPr algn="ctr"/>
            <a:r>
              <a:rPr lang="en-US" altLang="ja-JP" sz="2000" dirty="0" smtClean="0">
                <a:solidFill>
                  <a:srgbClr val="00B050"/>
                </a:solidFill>
                <a:latin typeface="Calibri" charset="0"/>
              </a:rPr>
              <a:t>member-</a:t>
            </a:r>
            <a:r>
              <a:rPr lang="en-US" altLang="ja-JP" sz="2000" dirty="0">
                <a:solidFill>
                  <a:srgbClr val="00B050"/>
                </a:solidFill>
                <a:latin typeface="Calibri" charset="0"/>
              </a:rPr>
              <a:t>link</a:t>
            </a:r>
          </a:p>
        </p:txBody>
      </p:sp>
      <p:cxnSp>
        <p:nvCxnSpPr>
          <p:cNvPr id="99374" name="直線矢印コネクタ 106"/>
          <p:cNvCxnSpPr>
            <a:cxnSpLocks noChangeShapeType="1"/>
            <a:stCxn id="99373" idx="1"/>
            <a:endCxn id="99356" idx="6"/>
          </p:cNvCxnSpPr>
          <p:nvPr/>
        </p:nvCxnSpPr>
        <p:spPr bwMode="auto">
          <a:xfrm flipH="1">
            <a:off x="6259513" y="6143625"/>
            <a:ext cx="963612" cy="0"/>
          </a:xfrm>
          <a:prstGeom prst="straightConnector1">
            <a:avLst/>
          </a:prstGeom>
          <a:noFill/>
          <a:ln w="25400">
            <a:solidFill>
              <a:srgbClr val="00B050"/>
            </a:solidFill>
            <a:prstDash val="dash"/>
            <a:round/>
            <a:headEnd/>
            <a:tailEnd type="triangle" w="lg" len="lg"/>
          </a:ln>
          <a:extLst>
            <a:ext uri="{909E8E84-426E-40dd-AFC4-6F175D3DCCD1}">
              <a14:hiddenFill xmlns:a14="http://schemas.microsoft.com/office/drawing/2010/main">
                <a:noFill/>
              </a14:hiddenFill>
            </a:ext>
          </a:extLst>
        </p:spPr>
      </p:cxnSp>
      <p:sp>
        <p:nvSpPr>
          <p:cNvPr id="99375" name="角丸四角形 61"/>
          <p:cNvSpPr>
            <a:spLocks noChangeArrowheads="1"/>
          </p:cNvSpPr>
          <p:nvPr/>
        </p:nvSpPr>
        <p:spPr bwMode="auto">
          <a:xfrm>
            <a:off x="7242175" y="5103813"/>
            <a:ext cx="1001713" cy="455612"/>
          </a:xfrm>
          <a:prstGeom prst="roundRect">
            <a:avLst>
              <a:gd name="adj" fmla="val 16667"/>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pPr algn="ctr"/>
            <a:r>
              <a:rPr lang="en-US" altLang="ja-JP" sz="2000">
                <a:solidFill>
                  <a:srgbClr val="FF0000"/>
                </a:solidFill>
                <a:latin typeface="Calibri" charset="0"/>
              </a:rPr>
              <a:t>master</a:t>
            </a:r>
          </a:p>
        </p:txBody>
      </p:sp>
      <p:cxnSp>
        <p:nvCxnSpPr>
          <p:cNvPr id="99376" name="直線矢印コネクタ 106"/>
          <p:cNvCxnSpPr>
            <a:cxnSpLocks noChangeShapeType="1"/>
            <a:stCxn id="99375" idx="1"/>
            <a:endCxn id="99349" idx="6"/>
          </p:cNvCxnSpPr>
          <p:nvPr/>
        </p:nvCxnSpPr>
        <p:spPr bwMode="auto">
          <a:xfrm flipH="1" flipV="1">
            <a:off x="3365500" y="5322888"/>
            <a:ext cx="3863975" cy="9525"/>
          </a:xfrm>
          <a:prstGeom prst="straightConnector1">
            <a:avLst/>
          </a:prstGeom>
          <a:noFill/>
          <a:ln w="25400">
            <a:solidFill>
              <a:srgbClr val="FF0000"/>
            </a:solidFill>
            <a:prstDash val="dash"/>
            <a:round/>
            <a:headEnd/>
            <a:tailEnd type="triangle" w="lg" len="lg"/>
          </a:ln>
          <a:extLst>
            <a:ext uri="{909E8E84-426E-40dd-AFC4-6F175D3DCCD1}">
              <a14:hiddenFill xmlns:a14="http://schemas.microsoft.com/office/drawing/2010/main">
                <a:noFill/>
              </a14:hiddenFill>
            </a:ext>
          </a:extLst>
        </p:spPr>
      </p:cxnSp>
      <p:sp>
        <p:nvSpPr>
          <p:cNvPr id="99377" name="正方形/長方形 48"/>
          <p:cNvSpPr>
            <a:spLocks noChangeArrowheads="1"/>
          </p:cNvSpPr>
          <p:nvPr/>
        </p:nvSpPr>
        <p:spPr bwMode="auto">
          <a:xfrm>
            <a:off x="357188" y="1412776"/>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solidFill>
                  <a:srgbClr val="000000"/>
                </a:solidFill>
                <a:latin typeface="Arial Unicode MS" charset="0"/>
                <a:cs typeface="Arial Unicode MS" charset="0"/>
              </a:rPr>
              <a:t>例</a:t>
            </a:r>
            <a:endParaRPr lang="ja-JP" altLang="en-US" dirty="0"/>
          </a:p>
        </p:txBody>
      </p:sp>
      <p:cxnSp>
        <p:nvCxnSpPr>
          <p:cNvPr id="3" name="直線コネクタ 2"/>
          <p:cNvCxnSpPr/>
          <p:nvPr/>
        </p:nvCxnSpPr>
        <p:spPr>
          <a:xfrm>
            <a:off x="2195736" y="1772816"/>
            <a:ext cx="72008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a:off x="2987824" y="1772816"/>
            <a:ext cx="1275667" cy="0"/>
          </a:xfrm>
          <a:prstGeom prst="line">
            <a:avLst/>
          </a:prstGeom>
          <a:ln>
            <a:solidFill>
              <a:srgbClr val="77933C"/>
            </a:solidFill>
          </a:ln>
          <a:effectLst/>
        </p:spPr>
        <p:style>
          <a:lnRef idx="2">
            <a:schemeClr val="accent1"/>
          </a:lnRef>
          <a:fillRef idx="0">
            <a:schemeClr val="accent1"/>
          </a:fillRef>
          <a:effectRef idx="1">
            <a:schemeClr val="accent1"/>
          </a:effectRef>
          <a:fontRef idx="minor">
            <a:schemeClr val="tx1"/>
          </a:fontRef>
        </p:style>
      </p:cxnSp>
      <p:sp>
        <p:nvSpPr>
          <p:cNvPr id="54"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49</a:t>
            </a:fld>
            <a:endParaRPr lang="en-US" altLang="ja-JP"/>
          </a:p>
        </p:txBody>
      </p:sp>
    </p:spTree>
    <p:extLst>
      <p:ext uri="{BB962C8B-B14F-4D97-AF65-F5344CB8AC3E}">
        <p14:creationId xmlns:p14="http://schemas.microsoft.com/office/powerpoint/2010/main" val="37214765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3197265" y="3024477"/>
            <a:ext cx="2749471" cy="707886"/>
          </a:xfrm>
          <a:prstGeom prst="rect">
            <a:avLst/>
          </a:prstGeom>
          <a:noFill/>
        </p:spPr>
        <p:txBody>
          <a:bodyPr wrap="none" rtlCol="0">
            <a:spAutoFit/>
          </a:bodyPr>
          <a:lstStyle/>
          <a:p>
            <a:r>
              <a:rPr kumimoji="1" lang="ja-JP" altLang="en-US" sz="4000" dirty="0" smtClean="0"/>
              <a:t>基本知識</a:t>
            </a:r>
            <a:r>
              <a:rPr lang="ja-JP" altLang="en-US" sz="4000" dirty="0" smtClean="0"/>
              <a:t>編</a:t>
            </a:r>
            <a:endParaRPr kumimoji="1" lang="ja-JP" altLang="en-US" sz="4000" dirty="0"/>
          </a:p>
        </p:txBody>
      </p:sp>
    </p:spTree>
    <p:extLst>
      <p:ext uri="{BB962C8B-B14F-4D97-AF65-F5344CB8AC3E}">
        <p14:creationId xmlns:p14="http://schemas.microsoft.com/office/powerpoint/2010/main" val="338833553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テキスト ボックス 8"/>
          <p:cNvSpPr txBox="1">
            <a:spLocks noChangeArrowheads="1"/>
          </p:cNvSpPr>
          <p:nvPr/>
        </p:nvSpPr>
        <p:spPr bwMode="auto">
          <a:xfrm>
            <a:off x="785813" y="1870075"/>
            <a:ext cx="22667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dirty="0">
                <a:solidFill>
                  <a:srgbClr val="CC6600"/>
                </a:solidFill>
                <a:latin typeface="Arial Unicode MS" charset="0"/>
                <a:cs typeface="Arial Unicode MS" charset="0"/>
              </a:rPr>
              <a:t>$ </a:t>
            </a:r>
            <a:r>
              <a:rPr lang="en-US" altLang="ja-JP" dirty="0" err="1">
                <a:solidFill>
                  <a:srgbClr val="CC6600"/>
                </a:solidFill>
                <a:latin typeface="Arial Unicode MS" charset="0"/>
                <a:cs typeface="Arial Unicode MS" charset="0"/>
              </a:rPr>
              <a:t>git</a:t>
            </a:r>
            <a:r>
              <a:rPr lang="en-US" altLang="ja-JP" dirty="0">
                <a:solidFill>
                  <a:srgbClr val="CC6600"/>
                </a:solidFill>
                <a:latin typeface="Arial Unicode MS" charset="0"/>
                <a:cs typeface="Arial Unicode MS" charset="0"/>
              </a:rPr>
              <a:t> reset </a:t>
            </a:r>
            <a:r>
              <a:rPr lang="en-US" altLang="ja-JP" dirty="0" smtClean="0">
                <a:solidFill>
                  <a:srgbClr val="CC6600"/>
                </a:solidFill>
                <a:latin typeface="Arial Unicode MS" charset="0"/>
                <a:cs typeface="Arial Unicode MS" charset="0"/>
              </a:rPr>
              <a:t>e203f6</a:t>
            </a:r>
          </a:p>
          <a:p>
            <a:pPr eaLnBrk="1" hangingPunct="1"/>
            <a:r>
              <a:rPr lang="en-US" altLang="ja-JP" dirty="0">
                <a:solidFill>
                  <a:srgbClr val="CC6600"/>
                </a:solidFill>
                <a:latin typeface="Arial Unicode MS" charset="0"/>
                <a:cs typeface="Arial Unicode MS" charset="0"/>
              </a:rPr>
              <a:t> </a:t>
            </a:r>
            <a:r>
              <a:rPr lang="en-US" altLang="ja-JP" dirty="0" smtClean="0">
                <a:solidFill>
                  <a:srgbClr val="CC6600"/>
                </a:solidFill>
                <a:latin typeface="Arial Unicode MS" charset="0"/>
                <a:cs typeface="Arial Unicode MS" charset="0"/>
              </a:rPr>
              <a:t>           </a:t>
            </a:r>
            <a:r>
              <a:rPr lang="en-US" altLang="ja-JP" dirty="0" smtClean="0">
                <a:solidFill>
                  <a:srgbClr val="3366FF"/>
                </a:solidFill>
                <a:latin typeface="Arial Unicode MS" charset="0"/>
                <a:cs typeface="Arial Unicode MS" charset="0"/>
              </a:rPr>
              <a:t> (</a:t>
            </a:r>
            <a:r>
              <a:rPr lang="ja-JP" altLang="en-US" dirty="0">
                <a:solidFill>
                  <a:srgbClr val="3366FF"/>
                </a:solidFill>
                <a:latin typeface="ＭＳ Ｐゴシック" charset="0"/>
                <a:cs typeface="Arial Unicode MS" charset="0"/>
              </a:rPr>
              <a:t>コミット</a:t>
            </a:r>
            <a:r>
              <a:rPr lang="en-US" altLang="ja-JP" dirty="0">
                <a:solidFill>
                  <a:srgbClr val="3366FF"/>
                </a:solidFill>
                <a:latin typeface="ＭＳ Ｐゴシック" charset="0"/>
                <a:cs typeface="Arial Unicode MS" charset="0"/>
              </a:rPr>
              <a:t>ID</a:t>
            </a:r>
            <a:r>
              <a:rPr lang="ja-JP" altLang="en-US" dirty="0">
                <a:solidFill>
                  <a:srgbClr val="3366FF"/>
                </a:solidFill>
                <a:latin typeface="ＭＳ Ｐゴシック" charset="0"/>
                <a:cs typeface="Arial Unicode MS" charset="0"/>
              </a:rPr>
              <a:t>等</a:t>
            </a:r>
            <a:r>
              <a:rPr lang="en-US" altLang="ja-JP" dirty="0">
                <a:solidFill>
                  <a:srgbClr val="3366FF"/>
                </a:solidFill>
                <a:latin typeface="Arial Unicode MS" charset="0"/>
                <a:cs typeface="Arial Unicode MS" charset="0"/>
              </a:rPr>
              <a:t>)</a:t>
            </a:r>
          </a:p>
        </p:txBody>
      </p:sp>
      <p:sp>
        <p:nvSpPr>
          <p:cNvPr id="41"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50</a:t>
            </a:fld>
            <a:endParaRPr lang="en-US" altLang="ja-JP"/>
          </a:p>
        </p:txBody>
      </p:sp>
      <p:sp>
        <p:nvSpPr>
          <p:cNvPr id="100354" name="タイトル 1"/>
          <p:cNvSpPr>
            <a:spLocks noGrp="1"/>
          </p:cNvSpPr>
          <p:nvPr>
            <p:ph type="title" idx="4294967295"/>
          </p:nvPr>
        </p:nvSpPr>
        <p:spPr>
          <a:xfrm>
            <a:off x="0" y="0"/>
            <a:ext cx="8229600" cy="1143000"/>
          </a:xfrm>
        </p:spPr>
        <p:txBody>
          <a:bodyPr/>
          <a:lstStyle/>
          <a:p>
            <a:r>
              <a:rPr lang="en-US" altLang="ja-JP">
                <a:latin typeface="Calibri" charset="0"/>
                <a:ea typeface="ＭＳ Ｐゴシック" charset="0"/>
              </a:rPr>
              <a:t>git reset(1/2)</a:t>
            </a:r>
          </a:p>
        </p:txBody>
      </p:sp>
      <p:sp>
        <p:nvSpPr>
          <p:cNvPr id="100355" name="テキスト ボックス 3"/>
          <p:cNvSpPr txBox="1">
            <a:spLocks noChangeArrowheads="1"/>
          </p:cNvSpPr>
          <p:nvPr/>
        </p:nvSpPr>
        <p:spPr bwMode="auto">
          <a:xfrm>
            <a:off x="860425" y="981075"/>
            <a:ext cx="74025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dirty="0">
                <a:solidFill>
                  <a:srgbClr val="0000FF"/>
                </a:solidFill>
                <a:latin typeface="Calibri" charset="0"/>
              </a:rPr>
              <a:t>リポジトリと作業ディレクトリを特定の状態</a:t>
            </a:r>
            <a:r>
              <a:rPr lang="en-US" altLang="ja-JP" sz="2400" dirty="0">
                <a:solidFill>
                  <a:srgbClr val="0000FF"/>
                </a:solidFill>
                <a:latin typeface="Calibri" charset="0"/>
              </a:rPr>
              <a:t>(</a:t>
            </a:r>
            <a:r>
              <a:rPr lang="ja-JP" altLang="en-US" sz="2400" dirty="0">
                <a:solidFill>
                  <a:srgbClr val="0000FF"/>
                </a:solidFill>
                <a:latin typeface="Calibri" charset="0"/>
              </a:rPr>
              <a:t>コミット</a:t>
            </a:r>
            <a:r>
              <a:rPr lang="en-US" altLang="ja-JP" sz="2400" dirty="0">
                <a:solidFill>
                  <a:srgbClr val="0000FF"/>
                </a:solidFill>
                <a:latin typeface="Calibri" charset="0"/>
              </a:rPr>
              <a:t>)</a:t>
            </a:r>
            <a:r>
              <a:rPr lang="ja-JP" altLang="en-US" sz="2400" dirty="0">
                <a:solidFill>
                  <a:srgbClr val="0000FF"/>
                </a:solidFill>
                <a:latin typeface="Calibri" charset="0"/>
              </a:rPr>
              <a:t>に変更</a:t>
            </a:r>
          </a:p>
          <a:p>
            <a:pPr eaLnBrk="1" hangingPunct="1"/>
            <a:r>
              <a:rPr lang="en-US" altLang="ja-JP" sz="2400" dirty="0">
                <a:solidFill>
                  <a:srgbClr val="0000FF"/>
                </a:solidFill>
                <a:latin typeface="Calibri" charset="0"/>
              </a:rPr>
              <a:t>(HEAD</a:t>
            </a:r>
            <a:r>
              <a:rPr lang="ja-JP" altLang="en-US" sz="2400" dirty="0">
                <a:solidFill>
                  <a:srgbClr val="0000FF"/>
                </a:solidFill>
                <a:latin typeface="Calibri" charset="0"/>
              </a:rPr>
              <a:t>の指すコミットを変更</a:t>
            </a:r>
            <a:r>
              <a:rPr lang="en-US" altLang="ja-JP" sz="2400" dirty="0">
                <a:solidFill>
                  <a:srgbClr val="0000FF"/>
                </a:solidFill>
                <a:latin typeface="Calibri" charset="0"/>
              </a:rPr>
              <a:t>)</a:t>
            </a:r>
          </a:p>
        </p:txBody>
      </p:sp>
      <p:sp>
        <p:nvSpPr>
          <p:cNvPr id="100357" name="Rectangle 50"/>
          <p:cNvSpPr>
            <a:spLocks noChangeArrowheads="1"/>
          </p:cNvSpPr>
          <p:nvPr/>
        </p:nvSpPr>
        <p:spPr bwMode="auto">
          <a:xfrm>
            <a:off x="395288" y="3500438"/>
            <a:ext cx="446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spcBef>
                <a:spcPct val="20000"/>
              </a:spcBef>
            </a:pPr>
            <a:r>
              <a:rPr lang="ja-JP" altLang="en-US" sz="2000">
                <a:solidFill>
                  <a:schemeClr val="hlink"/>
                </a:solidFill>
              </a:rPr>
              <a:t>＜</a:t>
            </a:r>
            <a:r>
              <a:rPr lang="en-US" altLang="ja-JP" sz="2000">
                <a:solidFill>
                  <a:schemeClr val="hlink"/>
                </a:solidFill>
              </a:rPr>
              <a:t>$ git reset master~ </a:t>
            </a:r>
            <a:r>
              <a:rPr lang="ja-JP" altLang="en-US" sz="2000">
                <a:solidFill>
                  <a:schemeClr val="hlink"/>
                </a:solidFill>
              </a:rPr>
              <a:t>とした時の例＞</a:t>
            </a:r>
          </a:p>
        </p:txBody>
      </p:sp>
      <p:sp>
        <p:nvSpPr>
          <p:cNvPr id="100358" name="Oval 19"/>
          <p:cNvSpPr>
            <a:spLocks noChangeArrowheads="1"/>
          </p:cNvSpPr>
          <p:nvPr/>
        </p:nvSpPr>
        <p:spPr bwMode="auto">
          <a:xfrm>
            <a:off x="647700" y="4130675"/>
            <a:ext cx="431800" cy="4445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A</a:t>
            </a:r>
          </a:p>
        </p:txBody>
      </p:sp>
      <p:sp>
        <p:nvSpPr>
          <p:cNvPr id="100359" name="Oval 20"/>
          <p:cNvSpPr>
            <a:spLocks noChangeArrowheads="1"/>
          </p:cNvSpPr>
          <p:nvPr/>
        </p:nvSpPr>
        <p:spPr bwMode="auto">
          <a:xfrm>
            <a:off x="1595438" y="4130675"/>
            <a:ext cx="430212" cy="4445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B</a:t>
            </a:r>
          </a:p>
        </p:txBody>
      </p:sp>
      <p:sp>
        <p:nvSpPr>
          <p:cNvPr id="100360" name="Oval 21"/>
          <p:cNvSpPr>
            <a:spLocks noChangeArrowheads="1"/>
          </p:cNvSpPr>
          <p:nvPr/>
        </p:nvSpPr>
        <p:spPr bwMode="auto">
          <a:xfrm>
            <a:off x="2540000" y="4130675"/>
            <a:ext cx="431800" cy="4445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C</a:t>
            </a:r>
          </a:p>
        </p:txBody>
      </p:sp>
      <p:sp>
        <p:nvSpPr>
          <p:cNvPr id="100361" name="Oval 22"/>
          <p:cNvSpPr>
            <a:spLocks noChangeArrowheads="1"/>
          </p:cNvSpPr>
          <p:nvPr/>
        </p:nvSpPr>
        <p:spPr bwMode="auto">
          <a:xfrm>
            <a:off x="3486150" y="4130675"/>
            <a:ext cx="431800" cy="4445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D</a:t>
            </a:r>
          </a:p>
        </p:txBody>
      </p:sp>
      <p:cxnSp>
        <p:nvCxnSpPr>
          <p:cNvPr id="100362" name="AutoShape 23"/>
          <p:cNvCxnSpPr>
            <a:cxnSpLocks noChangeShapeType="1"/>
            <a:stCxn id="100358" idx="6"/>
            <a:endCxn id="100359" idx="2"/>
          </p:cNvCxnSpPr>
          <p:nvPr/>
        </p:nvCxnSpPr>
        <p:spPr bwMode="auto">
          <a:xfrm>
            <a:off x="1092200" y="4352925"/>
            <a:ext cx="490538"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100363" name="AutoShape 24"/>
          <p:cNvCxnSpPr>
            <a:cxnSpLocks noChangeShapeType="1"/>
            <a:stCxn id="100359" idx="6"/>
            <a:endCxn id="100360" idx="2"/>
          </p:cNvCxnSpPr>
          <p:nvPr/>
        </p:nvCxnSpPr>
        <p:spPr bwMode="auto">
          <a:xfrm>
            <a:off x="2038350" y="4352925"/>
            <a:ext cx="488950"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100364" name="AutoShape 25"/>
          <p:cNvCxnSpPr>
            <a:cxnSpLocks noChangeShapeType="1"/>
            <a:stCxn id="100360" idx="6"/>
            <a:endCxn id="100361" idx="2"/>
          </p:cNvCxnSpPr>
          <p:nvPr/>
        </p:nvCxnSpPr>
        <p:spPr bwMode="auto">
          <a:xfrm>
            <a:off x="2984500" y="4352925"/>
            <a:ext cx="488950"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sp>
        <p:nvSpPr>
          <p:cNvPr id="100365" name="Oval 26"/>
          <p:cNvSpPr>
            <a:spLocks noChangeArrowheads="1"/>
          </p:cNvSpPr>
          <p:nvPr/>
        </p:nvSpPr>
        <p:spPr bwMode="auto">
          <a:xfrm>
            <a:off x="4433888" y="4130675"/>
            <a:ext cx="430212" cy="4445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E</a:t>
            </a:r>
          </a:p>
        </p:txBody>
      </p:sp>
      <p:sp>
        <p:nvSpPr>
          <p:cNvPr id="100366" name="Oval 27"/>
          <p:cNvSpPr>
            <a:spLocks noChangeArrowheads="1"/>
          </p:cNvSpPr>
          <p:nvPr/>
        </p:nvSpPr>
        <p:spPr bwMode="auto">
          <a:xfrm>
            <a:off x="5380038" y="4130675"/>
            <a:ext cx="431800" cy="4445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solidFill>
                  <a:srgbClr val="FF0000"/>
                </a:solidFill>
              </a:rPr>
              <a:t>F</a:t>
            </a:r>
          </a:p>
        </p:txBody>
      </p:sp>
      <p:cxnSp>
        <p:nvCxnSpPr>
          <p:cNvPr id="100367" name="AutoShape 28"/>
          <p:cNvCxnSpPr>
            <a:cxnSpLocks noChangeShapeType="1"/>
            <a:endCxn id="100365" idx="2"/>
          </p:cNvCxnSpPr>
          <p:nvPr/>
        </p:nvCxnSpPr>
        <p:spPr bwMode="auto">
          <a:xfrm>
            <a:off x="3948113" y="4352925"/>
            <a:ext cx="473075"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100368" name="AutoShape 29"/>
          <p:cNvCxnSpPr>
            <a:cxnSpLocks noChangeShapeType="1"/>
            <a:stCxn id="100365" idx="6"/>
            <a:endCxn id="100366" idx="2"/>
          </p:cNvCxnSpPr>
          <p:nvPr/>
        </p:nvCxnSpPr>
        <p:spPr bwMode="auto">
          <a:xfrm>
            <a:off x="4876800" y="4352925"/>
            <a:ext cx="490538"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sp>
        <p:nvSpPr>
          <p:cNvPr id="100369" name="Oval 30"/>
          <p:cNvSpPr>
            <a:spLocks noChangeArrowheads="1"/>
          </p:cNvSpPr>
          <p:nvPr/>
        </p:nvSpPr>
        <p:spPr bwMode="auto">
          <a:xfrm>
            <a:off x="647700" y="5421313"/>
            <a:ext cx="431800" cy="4445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A</a:t>
            </a:r>
          </a:p>
        </p:txBody>
      </p:sp>
      <p:sp>
        <p:nvSpPr>
          <p:cNvPr id="100370" name="Oval 31"/>
          <p:cNvSpPr>
            <a:spLocks noChangeArrowheads="1"/>
          </p:cNvSpPr>
          <p:nvPr/>
        </p:nvSpPr>
        <p:spPr bwMode="auto">
          <a:xfrm>
            <a:off x="1595438" y="5421313"/>
            <a:ext cx="430212" cy="4445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B</a:t>
            </a:r>
          </a:p>
        </p:txBody>
      </p:sp>
      <p:sp>
        <p:nvSpPr>
          <p:cNvPr id="100371" name="Oval 32"/>
          <p:cNvSpPr>
            <a:spLocks noChangeArrowheads="1"/>
          </p:cNvSpPr>
          <p:nvPr/>
        </p:nvSpPr>
        <p:spPr bwMode="auto">
          <a:xfrm>
            <a:off x="2540000" y="5421313"/>
            <a:ext cx="431800" cy="4445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C</a:t>
            </a:r>
          </a:p>
        </p:txBody>
      </p:sp>
      <p:sp>
        <p:nvSpPr>
          <p:cNvPr id="100372" name="Oval 33"/>
          <p:cNvSpPr>
            <a:spLocks noChangeArrowheads="1"/>
          </p:cNvSpPr>
          <p:nvPr/>
        </p:nvSpPr>
        <p:spPr bwMode="auto">
          <a:xfrm>
            <a:off x="3486150" y="5421313"/>
            <a:ext cx="431800" cy="4445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t>D</a:t>
            </a:r>
          </a:p>
        </p:txBody>
      </p:sp>
      <p:cxnSp>
        <p:nvCxnSpPr>
          <p:cNvPr id="100373" name="AutoShape 34"/>
          <p:cNvCxnSpPr>
            <a:cxnSpLocks noChangeShapeType="1"/>
            <a:stCxn id="100369" idx="6"/>
            <a:endCxn id="100370" idx="2"/>
          </p:cNvCxnSpPr>
          <p:nvPr/>
        </p:nvCxnSpPr>
        <p:spPr bwMode="auto">
          <a:xfrm>
            <a:off x="1092200" y="5643563"/>
            <a:ext cx="490538"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100374" name="AutoShape 35"/>
          <p:cNvCxnSpPr>
            <a:cxnSpLocks noChangeShapeType="1"/>
            <a:stCxn id="100370" idx="6"/>
            <a:endCxn id="100371" idx="2"/>
          </p:cNvCxnSpPr>
          <p:nvPr/>
        </p:nvCxnSpPr>
        <p:spPr bwMode="auto">
          <a:xfrm>
            <a:off x="2038350" y="5643563"/>
            <a:ext cx="488950"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100375" name="AutoShape 36"/>
          <p:cNvCxnSpPr>
            <a:cxnSpLocks noChangeShapeType="1"/>
            <a:stCxn id="100371" idx="6"/>
            <a:endCxn id="100372" idx="2"/>
          </p:cNvCxnSpPr>
          <p:nvPr/>
        </p:nvCxnSpPr>
        <p:spPr bwMode="auto">
          <a:xfrm>
            <a:off x="2984500" y="5643563"/>
            <a:ext cx="488950"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sp>
        <p:nvSpPr>
          <p:cNvPr id="100376" name="Oval 37"/>
          <p:cNvSpPr>
            <a:spLocks noChangeArrowheads="1"/>
          </p:cNvSpPr>
          <p:nvPr/>
        </p:nvSpPr>
        <p:spPr bwMode="auto">
          <a:xfrm>
            <a:off x="4433888" y="5421313"/>
            <a:ext cx="430212" cy="4445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ja-JP">
                <a:solidFill>
                  <a:srgbClr val="FF0000"/>
                </a:solidFill>
              </a:rPr>
              <a:t>E</a:t>
            </a:r>
          </a:p>
        </p:txBody>
      </p:sp>
      <p:sp>
        <p:nvSpPr>
          <p:cNvPr id="100377" name="Oval 38"/>
          <p:cNvSpPr>
            <a:spLocks noChangeArrowheads="1"/>
          </p:cNvSpPr>
          <p:nvPr/>
        </p:nvSpPr>
        <p:spPr bwMode="auto">
          <a:xfrm>
            <a:off x="5380038" y="5421313"/>
            <a:ext cx="431800" cy="444500"/>
          </a:xfrm>
          <a:prstGeom prst="ellipse">
            <a:avLst/>
          </a:prstGeom>
          <a:solidFill>
            <a:schemeClr val="bg1"/>
          </a:solidFill>
          <a:ln w="25400">
            <a:solidFill>
              <a:schemeClr val="tx1"/>
            </a:solidFill>
            <a:round/>
            <a:headEnd/>
            <a:tailEnd/>
          </a:ln>
        </p:spPr>
        <p:txBody>
          <a:bodyPr wrap="none" anchor="ctr"/>
          <a:lstStyle/>
          <a:p>
            <a:pPr algn="ctr"/>
            <a:r>
              <a:rPr lang="en-US" altLang="ja-JP"/>
              <a:t>F</a:t>
            </a:r>
          </a:p>
        </p:txBody>
      </p:sp>
      <p:cxnSp>
        <p:nvCxnSpPr>
          <p:cNvPr id="100378" name="AutoShape 39"/>
          <p:cNvCxnSpPr>
            <a:cxnSpLocks noChangeShapeType="1"/>
            <a:endCxn id="100376" idx="2"/>
          </p:cNvCxnSpPr>
          <p:nvPr/>
        </p:nvCxnSpPr>
        <p:spPr bwMode="auto">
          <a:xfrm>
            <a:off x="3948113" y="5643563"/>
            <a:ext cx="473075" cy="0"/>
          </a:xfrm>
          <a:prstGeom prst="straightConnector1">
            <a:avLst/>
          </a:prstGeom>
          <a:noFill/>
          <a:ln w="25400">
            <a:solidFill>
              <a:schemeClr val="tx1"/>
            </a:solidFill>
            <a:round/>
            <a:headEnd type="triangle" w="lg" len="lg"/>
            <a:tailEnd/>
          </a:ln>
          <a:extLst>
            <a:ext uri="{909E8E84-426E-40dd-AFC4-6F175D3DCCD1}">
              <a14:hiddenFill xmlns:a14="http://schemas.microsoft.com/office/drawing/2010/main">
                <a:noFill/>
              </a14:hiddenFill>
            </a:ext>
          </a:extLst>
        </p:spPr>
      </p:cxnSp>
      <p:sp>
        <p:nvSpPr>
          <p:cNvPr id="100379" name="AutoShape 40"/>
          <p:cNvSpPr>
            <a:spLocks noChangeArrowheads="1"/>
          </p:cNvSpPr>
          <p:nvPr/>
        </p:nvSpPr>
        <p:spPr bwMode="auto">
          <a:xfrm>
            <a:off x="3541713" y="4851400"/>
            <a:ext cx="582612" cy="382588"/>
          </a:xfrm>
          <a:prstGeom prst="downArrow">
            <a:avLst>
              <a:gd name="adj1" fmla="val 50000"/>
              <a:gd name="adj2" fmla="val 48667"/>
            </a:avLst>
          </a:prstGeom>
          <a:solidFill>
            <a:srgbClr val="0000FF"/>
          </a:solidFill>
          <a:ln w="25400">
            <a:solidFill>
              <a:schemeClr val="tx1"/>
            </a:solidFill>
            <a:miter lim="800000"/>
            <a:headEnd/>
            <a:tailEnd/>
          </a:ln>
        </p:spPr>
        <p:txBody>
          <a:bodyPr wrap="none" lIns="90000" tIns="46800" rIns="90000" bIns="46800" anchor="ctr"/>
          <a:lstStyle/>
          <a:p>
            <a:pPr algn="ctr"/>
            <a:endParaRPr lang="ja-JP" altLang="en-US"/>
          </a:p>
        </p:txBody>
      </p:sp>
      <p:sp>
        <p:nvSpPr>
          <p:cNvPr id="100380" name="Rectangle 41"/>
          <p:cNvSpPr>
            <a:spLocks noChangeArrowheads="1"/>
          </p:cNvSpPr>
          <p:nvPr/>
        </p:nvSpPr>
        <p:spPr bwMode="auto">
          <a:xfrm>
            <a:off x="6115050" y="5426075"/>
            <a:ext cx="1509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ja-JP" sz="2000"/>
              <a:t>reset</a:t>
            </a:r>
            <a:r>
              <a:rPr lang="ja-JP" altLang="en-US" sz="2000"/>
              <a:t>実行後</a:t>
            </a:r>
          </a:p>
        </p:txBody>
      </p:sp>
      <p:sp>
        <p:nvSpPr>
          <p:cNvPr id="100381" name="Text Box 43"/>
          <p:cNvSpPr txBox="1">
            <a:spLocks noChangeArrowheads="1"/>
          </p:cNvSpPr>
          <p:nvPr/>
        </p:nvSpPr>
        <p:spPr bwMode="auto">
          <a:xfrm>
            <a:off x="5176838" y="5878513"/>
            <a:ext cx="2752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000">
                <a:solidFill>
                  <a:srgbClr val="FF0000"/>
                </a:solidFill>
              </a:rPr>
              <a:t>F</a:t>
            </a:r>
            <a:r>
              <a:rPr lang="ja-JP" altLang="en-US" sz="2000">
                <a:solidFill>
                  <a:srgbClr val="FF0000"/>
                </a:solidFill>
              </a:rPr>
              <a:t>を参照しないため，</a:t>
            </a:r>
            <a:endParaRPr lang="en-US" altLang="ja-JP" sz="2000">
              <a:solidFill>
                <a:srgbClr val="FF0000"/>
              </a:solidFill>
            </a:endParaRPr>
          </a:p>
          <a:p>
            <a:pPr eaLnBrk="1" hangingPunct="1"/>
            <a:r>
              <a:rPr lang="ja-JP" altLang="en-US" sz="2000">
                <a:solidFill>
                  <a:srgbClr val="FF0000"/>
                </a:solidFill>
              </a:rPr>
              <a:t>変更が履歴に残らない</a:t>
            </a:r>
          </a:p>
        </p:txBody>
      </p:sp>
      <p:sp>
        <p:nvSpPr>
          <p:cNvPr id="100382" name="Rectangle 44"/>
          <p:cNvSpPr>
            <a:spLocks noChangeArrowheads="1"/>
          </p:cNvSpPr>
          <p:nvPr/>
        </p:nvSpPr>
        <p:spPr bwMode="auto">
          <a:xfrm>
            <a:off x="6110288" y="4176713"/>
            <a:ext cx="95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ja-JP" sz="2000"/>
              <a:t>master</a:t>
            </a:r>
          </a:p>
        </p:txBody>
      </p:sp>
      <p:sp>
        <p:nvSpPr>
          <p:cNvPr id="100383" name="AutoShape 5"/>
          <p:cNvSpPr>
            <a:spLocks noChangeArrowheads="1"/>
          </p:cNvSpPr>
          <p:nvPr/>
        </p:nvSpPr>
        <p:spPr bwMode="auto">
          <a:xfrm rot="-5400000">
            <a:off x="4549775" y="5938838"/>
            <a:ext cx="207963" cy="236537"/>
          </a:xfrm>
          <a:prstGeom prst="rightArrow">
            <a:avLst>
              <a:gd name="adj1" fmla="val 33333"/>
              <a:gd name="adj2" fmla="val 49792"/>
            </a:avLst>
          </a:prstGeom>
          <a:solidFill>
            <a:srgbClr val="FFFF99"/>
          </a:solidFill>
          <a:ln w="25400">
            <a:solidFill>
              <a:schemeClr val="tx1"/>
            </a:solidFill>
            <a:miter lim="800000"/>
            <a:headEnd/>
            <a:tailEnd/>
          </a:ln>
        </p:spPr>
        <p:txBody>
          <a:bodyPr vert="eaVert" wrap="none" anchor="ctr"/>
          <a:lstStyle/>
          <a:p>
            <a:endParaRPr lang="ja-JP" altLang="en-US"/>
          </a:p>
        </p:txBody>
      </p:sp>
      <p:sp>
        <p:nvSpPr>
          <p:cNvPr id="100384" name="Rectangle 46"/>
          <p:cNvSpPr>
            <a:spLocks noChangeArrowheads="1"/>
          </p:cNvSpPr>
          <p:nvPr/>
        </p:nvSpPr>
        <p:spPr bwMode="auto">
          <a:xfrm>
            <a:off x="5208588" y="4811713"/>
            <a:ext cx="89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ja-JP" sz="2000">
                <a:solidFill>
                  <a:srgbClr val="FF0000"/>
                </a:solidFill>
              </a:rPr>
              <a:t>HEAD</a:t>
            </a:r>
          </a:p>
        </p:txBody>
      </p:sp>
      <p:sp>
        <p:nvSpPr>
          <p:cNvPr id="100385" name="AutoShape 5"/>
          <p:cNvSpPr>
            <a:spLocks noChangeArrowheads="1"/>
          </p:cNvSpPr>
          <p:nvPr/>
        </p:nvSpPr>
        <p:spPr bwMode="auto">
          <a:xfrm rot="-5400000">
            <a:off x="5508626" y="4637087"/>
            <a:ext cx="207962" cy="233363"/>
          </a:xfrm>
          <a:prstGeom prst="rightArrow">
            <a:avLst>
              <a:gd name="adj1" fmla="val 33333"/>
              <a:gd name="adj2" fmla="val 49792"/>
            </a:avLst>
          </a:prstGeom>
          <a:solidFill>
            <a:srgbClr val="FFFF99"/>
          </a:solidFill>
          <a:ln w="25400">
            <a:solidFill>
              <a:schemeClr val="tx1"/>
            </a:solidFill>
            <a:miter lim="800000"/>
            <a:headEnd/>
            <a:tailEnd/>
          </a:ln>
        </p:spPr>
        <p:txBody>
          <a:bodyPr vert="eaVert" wrap="none" anchor="ctr"/>
          <a:lstStyle/>
          <a:p>
            <a:endParaRPr lang="ja-JP" altLang="en-US"/>
          </a:p>
        </p:txBody>
      </p:sp>
      <p:sp>
        <p:nvSpPr>
          <p:cNvPr id="100386" name="Rectangle 51"/>
          <p:cNvSpPr>
            <a:spLocks noChangeArrowheads="1"/>
          </p:cNvSpPr>
          <p:nvPr/>
        </p:nvSpPr>
        <p:spPr bwMode="auto">
          <a:xfrm>
            <a:off x="4248150" y="6181725"/>
            <a:ext cx="89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ja-JP" sz="2000">
                <a:solidFill>
                  <a:srgbClr val="FF0000"/>
                </a:solidFill>
              </a:rPr>
              <a:t>HEAD</a:t>
            </a:r>
          </a:p>
        </p:txBody>
      </p:sp>
      <p:sp>
        <p:nvSpPr>
          <p:cNvPr id="100387" name="正方形/長方形 10"/>
          <p:cNvSpPr>
            <a:spLocks noChangeArrowheads="1"/>
          </p:cNvSpPr>
          <p:nvPr/>
        </p:nvSpPr>
        <p:spPr bwMode="auto">
          <a:xfrm>
            <a:off x="447675" y="2397125"/>
            <a:ext cx="8248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ja-JP" altLang="en-US" sz="2400">
                <a:solidFill>
                  <a:srgbClr val="000000"/>
                </a:solidFill>
                <a:latin typeface="Calibri" charset="0"/>
              </a:rPr>
              <a:t>  コミット</a:t>
            </a:r>
            <a:r>
              <a:rPr lang="en-US" altLang="ja-JP" sz="2400">
                <a:solidFill>
                  <a:srgbClr val="000000"/>
                </a:solidFill>
                <a:latin typeface="Calibri" charset="0"/>
              </a:rPr>
              <a:t>ID</a:t>
            </a:r>
            <a:r>
              <a:rPr lang="ja-JP" altLang="en-US" sz="2400">
                <a:solidFill>
                  <a:srgbClr val="000000"/>
                </a:solidFill>
                <a:latin typeface="Calibri" charset="0"/>
              </a:rPr>
              <a:t>を指定しない場合は</a:t>
            </a:r>
            <a:r>
              <a:rPr lang="en-US" altLang="ja-JP" sz="2400">
                <a:solidFill>
                  <a:srgbClr val="000000"/>
                </a:solidFill>
                <a:latin typeface="Calibri" charset="0"/>
              </a:rPr>
              <a:t>HEAD</a:t>
            </a:r>
            <a:r>
              <a:rPr lang="ja-JP" altLang="en-US" sz="2400">
                <a:solidFill>
                  <a:srgbClr val="000000"/>
                </a:solidFill>
                <a:latin typeface="Calibri" charset="0"/>
              </a:rPr>
              <a:t>を指定</a:t>
            </a:r>
          </a:p>
        </p:txBody>
      </p:sp>
      <p:sp>
        <p:nvSpPr>
          <p:cNvPr id="100388" name="正方形/長方形 10"/>
          <p:cNvSpPr>
            <a:spLocks noChangeArrowheads="1"/>
          </p:cNvSpPr>
          <p:nvPr/>
        </p:nvSpPr>
        <p:spPr bwMode="auto">
          <a:xfrm>
            <a:off x="1042988" y="4672013"/>
            <a:ext cx="24495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2000">
                <a:solidFill>
                  <a:srgbClr val="000000"/>
                </a:solidFill>
                <a:latin typeface="Calibri" charset="0"/>
              </a:rPr>
              <a:t>ミスがあったので</a:t>
            </a:r>
            <a:r>
              <a:rPr lang="en-US" altLang="ja-JP" sz="2000">
                <a:solidFill>
                  <a:srgbClr val="000000"/>
                </a:solidFill>
                <a:latin typeface="Calibri" charset="0"/>
              </a:rPr>
              <a:t>F</a:t>
            </a:r>
            <a:r>
              <a:rPr lang="ja-JP" altLang="en-US" sz="2000">
                <a:solidFill>
                  <a:srgbClr val="000000"/>
                </a:solidFill>
                <a:latin typeface="Calibri" charset="0"/>
              </a:rPr>
              <a:t>をリセット</a:t>
            </a:r>
          </a:p>
        </p:txBody>
      </p:sp>
      <p:sp>
        <p:nvSpPr>
          <p:cNvPr id="100389" name="正方形/長方形 36"/>
          <p:cNvSpPr>
            <a:spLocks noChangeArrowheads="1"/>
          </p:cNvSpPr>
          <p:nvPr/>
        </p:nvSpPr>
        <p:spPr bwMode="auto">
          <a:xfrm>
            <a:off x="354013" y="18240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p>
        </p:txBody>
      </p:sp>
      <p:sp>
        <p:nvSpPr>
          <p:cNvPr id="100390" name="正方形/長方形 10"/>
          <p:cNvSpPr>
            <a:spLocks noChangeArrowheads="1"/>
          </p:cNvSpPr>
          <p:nvPr/>
        </p:nvSpPr>
        <p:spPr bwMode="auto">
          <a:xfrm>
            <a:off x="447675" y="2895600"/>
            <a:ext cx="8248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ja-JP" altLang="en-US" sz="2400">
                <a:solidFill>
                  <a:srgbClr val="000000"/>
                </a:solidFill>
                <a:latin typeface="Calibri" charset="0"/>
              </a:rPr>
              <a:t>  コミット</a:t>
            </a:r>
            <a:r>
              <a:rPr lang="en-US" altLang="ja-JP" sz="2400">
                <a:solidFill>
                  <a:srgbClr val="000000"/>
                </a:solidFill>
                <a:latin typeface="Calibri" charset="0"/>
              </a:rPr>
              <a:t>ID</a:t>
            </a:r>
            <a:r>
              <a:rPr lang="ja-JP" altLang="en-US" sz="2400">
                <a:solidFill>
                  <a:srgbClr val="000000"/>
                </a:solidFill>
                <a:latin typeface="Calibri" charset="0"/>
              </a:rPr>
              <a:t>の修飾子として</a:t>
            </a:r>
            <a:r>
              <a:rPr lang="en-US" altLang="ja-JP" sz="2400">
                <a:solidFill>
                  <a:srgbClr val="000000"/>
                </a:solidFill>
                <a:latin typeface="Calibri" charset="0"/>
              </a:rPr>
              <a:t>^</a:t>
            </a:r>
            <a:r>
              <a:rPr lang="ja-JP" altLang="en-US" sz="2400">
                <a:solidFill>
                  <a:srgbClr val="000000"/>
                </a:solidFill>
                <a:latin typeface="Calibri" charset="0"/>
              </a:rPr>
              <a:t>と</a:t>
            </a:r>
            <a:r>
              <a:rPr lang="en-US" altLang="ja-JP" sz="2400">
                <a:solidFill>
                  <a:srgbClr val="000000"/>
                </a:solidFill>
                <a:latin typeface="Calibri" charset="0"/>
              </a:rPr>
              <a:t>~</a:t>
            </a:r>
            <a:r>
              <a:rPr lang="ja-JP" altLang="en-US" sz="2400">
                <a:solidFill>
                  <a:srgbClr val="000000"/>
                </a:solidFill>
                <a:latin typeface="Calibri" charset="0"/>
              </a:rPr>
              <a:t>を利用可能</a:t>
            </a:r>
          </a:p>
        </p:txBody>
      </p:sp>
      <p:cxnSp>
        <p:nvCxnSpPr>
          <p:cNvPr id="3" name="直線コネクタ 2"/>
          <p:cNvCxnSpPr/>
          <p:nvPr/>
        </p:nvCxnSpPr>
        <p:spPr>
          <a:xfrm>
            <a:off x="1907704" y="2204864"/>
            <a:ext cx="72008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5391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51</a:t>
            </a:fld>
            <a:endParaRPr lang="en-US" altLang="ja-JP"/>
          </a:p>
        </p:txBody>
      </p:sp>
      <p:sp>
        <p:nvSpPr>
          <p:cNvPr id="101378" name="タイトル 1"/>
          <p:cNvSpPr>
            <a:spLocks noGrp="1"/>
          </p:cNvSpPr>
          <p:nvPr>
            <p:ph type="title" idx="4294967295"/>
          </p:nvPr>
        </p:nvSpPr>
        <p:spPr>
          <a:xfrm>
            <a:off x="0" y="0"/>
            <a:ext cx="8229600" cy="1143000"/>
          </a:xfrm>
        </p:spPr>
        <p:txBody>
          <a:bodyPr/>
          <a:lstStyle/>
          <a:p>
            <a:r>
              <a:rPr lang="en-US" altLang="ja-JP">
                <a:latin typeface="Calibri" charset="0"/>
                <a:ea typeface="ＭＳ Ｐゴシック" charset="0"/>
              </a:rPr>
              <a:t>git reset(2/2)</a:t>
            </a:r>
          </a:p>
        </p:txBody>
      </p:sp>
      <p:sp>
        <p:nvSpPr>
          <p:cNvPr id="101379" name="テキスト ボックス 11"/>
          <p:cNvSpPr txBox="1">
            <a:spLocks noChangeArrowheads="1"/>
          </p:cNvSpPr>
          <p:nvPr/>
        </p:nvSpPr>
        <p:spPr bwMode="auto">
          <a:xfrm>
            <a:off x="500063" y="3500438"/>
            <a:ext cx="2078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＜オプション＞</a:t>
            </a:r>
          </a:p>
        </p:txBody>
      </p:sp>
      <p:grpSp>
        <p:nvGrpSpPr>
          <p:cNvPr id="101380" name="Group 38"/>
          <p:cNvGrpSpPr>
            <a:grpSpLocks/>
          </p:cNvGrpSpPr>
          <p:nvPr/>
        </p:nvGrpSpPr>
        <p:grpSpPr bwMode="auto">
          <a:xfrm>
            <a:off x="2070100" y="4476750"/>
            <a:ext cx="4968875" cy="1511300"/>
            <a:chOff x="1156" y="3216"/>
            <a:chExt cx="3448" cy="985"/>
          </a:xfrm>
        </p:grpSpPr>
        <p:sp>
          <p:nvSpPr>
            <p:cNvPr id="101389" name="Text Box 39"/>
            <p:cNvSpPr txBox="1">
              <a:spLocks noChangeArrowheads="1"/>
            </p:cNvSpPr>
            <p:nvPr/>
          </p:nvSpPr>
          <p:spPr bwMode="auto">
            <a:xfrm>
              <a:off x="1156" y="3216"/>
              <a:ext cx="3448" cy="23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spcBef>
                  <a:spcPct val="50000"/>
                </a:spcBef>
              </a:pPr>
              <a:r>
                <a:rPr lang="en-US" altLang="ja-JP"/>
                <a:t>Option      HEAD    Index    Working directory</a:t>
              </a:r>
            </a:p>
          </p:txBody>
        </p:sp>
        <p:sp>
          <p:nvSpPr>
            <p:cNvPr id="101390" name="Text Box 40"/>
            <p:cNvSpPr txBox="1">
              <a:spLocks noChangeArrowheads="1"/>
            </p:cNvSpPr>
            <p:nvPr/>
          </p:nvSpPr>
          <p:spPr bwMode="auto">
            <a:xfrm>
              <a:off x="1156" y="3534"/>
              <a:ext cx="567" cy="624"/>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0800" rIns="0" bIns="10800">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spcBef>
                  <a:spcPct val="20000"/>
                </a:spcBef>
              </a:pPr>
              <a:r>
                <a:rPr lang="en-US" altLang="ja-JP"/>
                <a:t>--soft</a:t>
              </a:r>
            </a:p>
            <a:p>
              <a:pPr eaLnBrk="1" hangingPunct="1">
                <a:spcBef>
                  <a:spcPct val="20000"/>
                </a:spcBef>
              </a:pPr>
              <a:r>
                <a:rPr lang="en-US" altLang="ja-JP"/>
                <a:t>--mixed</a:t>
              </a:r>
            </a:p>
            <a:p>
              <a:pPr eaLnBrk="1" hangingPunct="1">
                <a:spcBef>
                  <a:spcPct val="20000"/>
                </a:spcBef>
              </a:pPr>
              <a:r>
                <a:rPr lang="en-US" altLang="ja-JP"/>
                <a:t>--hard</a:t>
              </a:r>
            </a:p>
          </p:txBody>
        </p:sp>
        <p:sp>
          <p:nvSpPr>
            <p:cNvPr id="101391" name="AutoShape 41"/>
            <p:cNvSpPr>
              <a:spLocks noChangeArrowheads="1"/>
            </p:cNvSpPr>
            <p:nvPr/>
          </p:nvSpPr>
          <p:spPr bwMode="auto">
            <a:xfrm rot="2657843">
              <a:off x="2654" y="3533"/>
              <a:ext cx="181" cy="182"/>
            </a:xfrm>
            <a:prstGeom prst="plus">
              <a:avLst>
                <a:gd name="adj" fmla="val 43384"/>
              </a:avLst>
            </a:prstGeom>
            <a:solidFill>
              <a:schemeClr val="tx2"/>
            </a:solidFill>
            <a:ln w="9525">
              <a:solidFill>
                <a:schemeClr val="tx1"/>
              </a:solidFill>
              <a:miter lim="800000"/>
              <a:headEnd/>
              <a:tailEnd/>
            </a:ln>
          </p:spPr>
          <p:txBody>
            <a:bodyPr wrap="none" anchor="ctr"/>
            <a:lstStyle/>
            <a:p>
              <a:endParaRPr lang="ja-JP" altLang="en-US"/>
            </a:p>
          </p:txBody>
        </p:sp>
        <p:sp>
          <p:nvSpPr>
            <p:cNvPr id="101392" name="AutoShape 42"/>
            <p:cNvSpPr>
              <a:spLocks noChangeArrowheads="1"/>
            </p:cNvSpPr>
            <p:nvPr/>
          </p:nvSpPr>
          <p:spPr bwMode="auto">
            <a:xfrm rot="2657843">
              <a:off x="3697" y="3552"/>
              <a:ext cx="181" cy="182"/>
            </a:xfrm>
            <a:prstGeom prst="plus">
              <a:avLst>
                <a:gd name="adj" fmla="val 43384"/>
              </a:avLst>
            </a:prstGeom>
            <a:solidFill>
              <a:schemeClr val="tx2"/>
            </a:solidFill>
            <a:ln w="9525">
              <a:solidFill>
                <a:schemeClr val="tx1"/>
              </a:solidFill>
              <a:miter lim="800000"/>
              <a:headEnd/>
              <a:tailEnd/>
            </a:ln>
          </p:spPr>
          <p:txBody>
            <a:bodyPr wrap="none" anchor="ctr"/>
            <a:lstStyle/>
            <a:p>
              <a:endParaRPr lang="ja-JP" altLang="en-US"/>
            </a:p>
          </p:txBody>
        </p:sp>
        <p:sp>
          <p:nvSpPr>
            <p:cNvPr id="101393" name="AutoShape 43"/>
            <p:cNvSpPr>
              <a:spLocks noChangeArrowheads="1"/>
            </p:cNvSpPr>
            <p:nvPr/>
          </p:nvSpPr>
          <p:spPr bwMode="auto">
            <a:xfrm rot="2657843">
              <a:off x="3696" y="3788"/>
              <a:ext cx="181" cy="182"/>
            </a:xfrm>
            <a:prstGeom prst="plus">
              <a:avLst>
                <a:gd name="adj" fmla="val 43384"/>
              </a:avLst>
            </a:prstGeom>
            <a:solidFill>
              <a:schemeClr val="tx2"/>
            </a:solidFill>
            <a:ln w="9525">
              <a:solidFill>
                <a:schemeClr val="tx1"/>
              </a:solidFill>
              <a:miter lim="800000"/>
              <a:headEnd/>
              <a:tailEnd/>
            </a:ln>
          </p:spPr>
          <p:txBody>
            <a:bodyPr wrap="none" anchor="ctr"/>
            <a:lstStyle/>
            <a:p>
              <a:endParaRPr lang="ja-JP" altLang="en-US"/>
            </a:p>
          </p:txBody>
        </p:sp>
        <p:sp>
          <p:nvSpPr>
            <p:cNvPr id="101394" name="Oval 44"/>
            <p:cNvSpPr>
              <a:spLocks noChangeArrowheads="1"/>
            </p:cNvSpPr>
            <p:nvPr/>
          </p:nvSpPr>
          <p:spPr bwMode="auto">
            <a:xfrm>
              <a:off x="2017" y="3547"/>
              <a:ext cx="183" cy="168"/>
            </a:xfrm>
            <a:prstGeom prst="ellipse">
              <a:avLst/>
            </a:prstGeom>
            <a:solidFill>
              <a:schemeClr val="bg1"/>
            </a:solidFill>
            <a:ln w="25400">
              <a:solidFill>
                <a:schemeClr val="tx1"/>
              </a:solidFill>
              <a:round/>
              <a:headEnd/>
              <a:tailEnd/>
            </a:ln>
          </p:spPr>
          <p:txBody>
            <a:bodyPr wrap="none" anchor="ctr"/>
            <a:lstStyle/>
            <a:p>
              <a:endParaRPr lang="ja-JP" altLang="en-US"/>
            </a:p>
          </p:txBody>
        </p:sp>
        <p:sp>
          <p:nvSpPr>
            <p:cNvPr id="101395" name="Oval 45"/>
            <p:cNvSpPr>
              <a:spLocks noChangeArrowheads="1"/>
            </p:cNvSpPr>
            <p:nvPr/>
          </p:nvSpPr>
          <p:spPr bwMode="auto">
            <a:xfrm>
              <a:off x="2017" y="3784"/>
              <a:ext cx="183" cy="168"/>
            </a:xfrm>
            <a:prstGeom prst="ellipse">
              <a:avLst/>
            </a:prstGeom>
            <a:solidFill>
              <a:schemeClr val="bg1"/>
            </a:solidFill>
            <a:ln w="25400">
              <a:solidFill>
                <a:schemeClr val="tx1"/>
              </a:solidFill>
              <a:round/>
              <a:headEnd/>
              <a:tailEnd/>
            </a:ln>
          </p:spPr>
          <p:txBody>
            <a:bodyPr wrap="none" anchor="ctr"/>
            <a:lstStyle/>
            <a:p>
              <a:endParaRPr lang="ja-JP" altLang="en-US"/>
            </a:p>
          </p:txBody>
        </p:sp>
        <p:sp>
          <p:nvSpPr>
            <p:cNvPr id="101396" name="Oval 46"/>
            <p:cNvSpPr>
              <a:spLocks noChangeArrowheads="1"/>
            </p:cNvSpPr>
            <p:nvPr/>
          </p:nvSpPr>
          <p:spPr bwMode="auto">
            <a:xfrm>
              <a:off x="2652" y="3774"/>
              <a:ext cx="183" cy="168"/>
            </a:xfrm>
            <a:prstGeom prst="ellipse">
              <a:avLst/>
            </a:prstGeom>
            <a:solidFill>
              <a:schemeClr val="bg1"/>
            </a:solidFill>
            <a:ln w="25400">
              <a:solidFill>
                <a:schemeClr val="tx1"/>
              </a:solidFill>
              <a:round/>
              <a:headEnd/>
              <a:tailEnd/>
            </a:ln>
          </p:spPr>
          <p:txBody>
            <a:bodyPr wrap="none" anchor="ctr"/>
            <a:lstStyle/>
            <a:p>
              <a:endParaRPr lang="ja-JP" altLang="en-US"/>
            </a:p>
          </p:txBody>
        </p:sp>
        <p:sp>
          <p:nvSpPr>
            <p:cNvPr id="101397" name="Oval 47"/>
            <p:cNvSpPr>
              <a:spLocks noChangeArrowheads="1"/>
            </p:cNvSpPr>
            <p:nvPr/>
          </p:nvSpPr>
          <p:spPr bwMode="auto">
            <a:xfrm>
              <a:off x="2017" y="4022"/>
              <a:ext cx="183" cy="168"/>
            </a:xfrm>
            <a:prstGeom prst="ellipse">
              <a:avLst/>
            </a:prstGeom>
            <a:solidFill>
              <a:schemeClr val="bg1"/>
            </a:solidFill>
            <a:ln w="25400">
              <a:solidFill>
                <a:schemeClr val="tx1"/>
              </a:solidFill>
              <a:round/>
              <a:headEnd/>
              <a:tailEnd/>
            </a:ln>
          </p:spPr>
          <p:txBody>
            <a:bodyPr wrap="none" anchor="ctr"/>
            <a:lstStyle/>
            <a:p>
              <a:endParaRPr lang="ja-JP" altLang="en-US"/>
            </a:p>
          </p:txBody>
        </p:sp>
        <p:sp>
          <p:nvSpPr>
            <p:cNvPr id="101398" name="Oval 48"/>
            <p:cNvSpPr>
              <a:spLocks noChangeArrowheads="1"/>
            </p:cNvSpPr>
            <p:nvPr/>
          </p:nvSpPr>
          <p:spPr bwMode="auto">
            <a:xfrm>
              <a:off x="2652" y="4029"/>
              <a:ext cx="183" cy="168"/>
            </a:xfrm>
            <a:prstGeom prst="ellipse">
              <a:avLst/>
            </a:prstGeom>
            <a:solidFill>
              <a:schemeClr val="bg1"/>
            </a:solidFill>
            <a:ln w="25400">
              <a:solidFill>
                <a:schemeClr val="tx1"/>
              </a:solidFill>
              <a:round/>
              <a:headEnd/>
              <a:tailEnd/>
            </a:ln>
          </p:spPr>
          <p:txBody>
            <a:bodyPr wrap="none" anchor="ctr"/>
            <a:lstStyle/>
            <a:p>
              <a:endParaRPr lang="ja-JP" altLang="en-US"/>
            </a:p>
          </p:txBody>
        </p:sp>
        <p:sp>
          <p:nvSpPr>
            <p:cNvPr id="101399" name="Oval 49"/>
            <p:cNvSpPr>
              <a:spLocks noChangeArrowheads="1"/>
            </p:cNvSpPr>
            <p:nvPr/>
          </p:nvSpPr>
          <p:spPr bwMode="auto">
            <a:xfrm>
              <a:off x="3695" y="4033"/>
              <a:ext cx="183" cy="168"/>
            </a:xfrm>
            <a:prstGeom prst="ellipse">
              <a:avLst/>
            </a:prstGeom>
            <a:solidFill>
              <a:schemeClr val="bg1"/>
            </a:solidFill>
            <a:ln w="25400">
              <a:solidFill>
                <a:schemeClr val="tx1"/>
              </a:solidFill>
              <a:round/>
              <a:headEnd/>
              <a:tailEnd/>
            </a:ln>
          </p:spPr>
          <p:txBody>
            <a:bodyPr wrap="none" anchor="ctr"/>
            <a:lstStyle/>
            <a:p>
              <a:endParaRPr lang="ja-JP" altLang="en-US"/>
            </a:p>
          </p:txBody>
        </p:sp>
      </p:grpSp>
      <p:sp>
        <p:nvSpPr>
          <p:cNvPr id="101381" name="テキスト ボックス 3"/>
          <p:cNvSpPr txBox="1">
            <a:spLocks noChangeArrowheads="1"/>
          </p:cNvSpPr>
          <p:nvPr/>
        </p:nvSpPr>
        <p:spPr bwMode="auto">
          <a:xfrm>
            <a:off x="841375" y="3927475"/>
            <a:ext cx="6900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2400">
                <a:latin typeface="Calibri" charset="0"/>
              </a:rPr>
              <a:t>3</a:t>
            </a:r>
            <a:r>
              <a:rPr lang="ja-JP" altLang="en-US" sz="2400">
                <a:latin typeface="Calibri" charset="0"/>
              </a:rPr>
              <a:t>種類のオプションが存在</a:t>
            </a:r>
            <a:r>
              <a:rPr lang="en-US" altLang="ja-JP" sz="2400">
                <a:latin typeface="Calibri" charset="0"/>
              </a:rPr>
              <a:t>(</a:t>
            </a:r>
            <a:r>
              <a:rPr lang="ja-JP" altLang="en-US" sz="2400">
                <a:latin typeface="Calibri" charset="0"/>
              </a:rPr>
              <a:t>指定しない場合は</a:t>
            </a:r>
            <a:r>
              <a:rPr lang="en-US" altLang="ja-JP" sz="2400">
                <a:latin typeface="Calibri" charset="0"/>
              </a:rPr>
              <a:t>--mixed)</a:t>
            </a:r>
          </a:p>
        </p:txBody>
      </p:sp>
      <p:sp>
        <p:nvSpPr>
          <p:cNvPr id="101382" name="Text Box 51"/>
          <p:cNvSpPr txBox="1">
            <a:spLocks noChangeArrowheads="1"/>
          </p:cNvSpPr>
          <p:nvPr/>
        </p:nvSpPr>
        <p:spPr bwMode="auto">
          <a:xfrm>
            <a:off x="2574925" y="6157913"/>
            <a:ext cx="3959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spcBef>
                <a:spcPct val="50000"/>
              </a:spcBef>
            </a:pPr>
            <a:r>
              <a:rPr lang="ja-JP" altLang="en-US"/>
              <a:t>○：変更を適用，</a:t>
            </a:r>
            <a:r>
              <a:rPr lang="en-US" altLang="ja-JP"/>
              <a:t>×</a:t>
            </a:r>
            <a:r>
              <a:rPr lang="ja-JP" altLang="en-US"/>
              <a:t>：変更を適用しない</a:t>
            </a:r>
          </a:p>
        </p:txBody>
      </p:sp>
      <p:sp>
        <p:nvSpPr>
          <p:cNvPr id="101383" name="テキスト ボックス 3"/>
          <p:cNvSpPr txBox="1">
            <a:spLocks noChangeArrowheads="1"/>
          </p:cNvSpPr>
          <p:nvPr/>
        </p:nvSpPr>
        <p:spPr bwMode="auto">
          <a:xfrm>
            <a:off x="860425" y="981075"/>
            <a:ext cx="74025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ja-JP" altLang="en-US" sz="2400">
                <a:solidFill>
                  <a:srgbClr val="0000FF"/>
                </a:solidFill>
                <a:latin typeface="Calibri" charset="0"/>
              </a:rPr>
              <a:t>リポジトリと作業ディレクトリを特定の状態</a:t>
            </a:r>
            <a:r>
              <a:rPr lang="en-US" altLang="ja-JP" sz="2400">
                <a:solidFill>
                  <a:srgbClr val="0000FF"/>
                </a:solidFill>
                <a:latin typeface="Calibri" charset="0"/>
              </a:rPr>
              <a:t>(</a:t>
            </a:r>
            <a:r>
              <a:rPr lang="ja-JP" altLang="en-US" sz="2400">
                <a:solidFill>
                  <a:srgbClr val="0000FF"/>
                </a:solidFill>
                <a:latin typeface="Calibri" charset="0"/>
              </a:rPr>
              <a:t>コミット</a:t>
            </a:r>
            <a:r>
              <a:rPr lang="en-US" altLang="ja-JP" sz="2400">
                <a:solidFill>
                  <a:srgbClr val="0000FF"/>
                </a:solidFill>
                <a:latin typeface="Calibri" charset="0"/>
              </a:rPr>
              <a:t>)</a:t>
            </a:r>
            <a:r>
              <a:rPr lang="ja-JP" altLang="en-US" sz="2400">
                <a:solidFill>
                  <a:srgbClr val="0000FF"/>
                </a:solidFill>
                <a:latin typeface="Calibri" charset="0"/>
              </a:rPr>
              <a:t>に変更</a:t>
            </a:r>
          </a:p>
          <a:p>
            <a:pPr eaLnBrk="1" hangingPunct="1"/>
            <a:r>
              <a:rPr lang="en-US" altLang="ja-JP" sz="2400">
                <a:solidFill>
                  <a:srgbClr val="0000FF"/>
                </a:solidFill>
                <a:latin typeface="Calibri" charset="0"/>
              </a:rPr>
              <a:t>(HEAD</a:t>
            </a:r>
            <a:r>
              <a:rPr lang="ja-JP" altLang="en-US" sz="2400">
                <a:solidFill>
                  <a:srgbClr val="0000FF"/>
                </a:solidFill>
                <a:latin typeface="Calibri" charset="0"/>
              </a:rPr>
              <a:t>の指すコミットを変更</a:t>
            </a:r>
            <a:r>
              <a:rPr lang="en-US" altLang="ja-JP" sz="2400">
                <a:solidFill>
                  <a:srgbClr val="0000FF"/>
                </a:solidFill>
                <a:latin typeface="Calibri" charset="0"/>
              </a:rPr>
              <a:t>)</a:t>
            </a:r>
          </a:p>
        </p:txBody>
      </p:sp>
      <p:sp>
        <p:nvSpPr>
          <p:cNvPr id="101385" name="正方形/長方形 10"/>
          <p:cNvSpPr>
            <a:spLocks noChangeArrowheads="1"/>
          </p:cNvSpPr>
          <p:nvPr/>
        </p:nvSpPr>
        <p:spPr bwMode="auto">
          <a:xfrm>
            <a:off x="447675" y="2397125"/>
            <a:ext cx="8248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ja-JP" altLang="en-US" sz="2400">
                <a:solidFill>
                  <a:srgbClr val="000000"/>
                </a:solidFill>
                <a:latin typeface="Calibri" charset="0"/>
              </a:rPr>
              <a:t>  コミット</a:t>
            </a:r>
            <a:r>
              <a:rPr lang="en-US" altLang="ja-JP" sz="2400">
                <a:solidFill>
                  <a:srgbClr val="000000"/>
                </a:solidFill>
                <a:latin typeface="Calibri" charset="0"/>
              </a:rPr>
              <a:t>ID</a:t>
            </a:r>
            <a:r>
              <a:rPr lang="ja-JP" altLang="en-US" sz="2400">
                <a:solidFill>
                  <a:srgbClr val="000000"/>
                </a:solidFill>
                <a:latin typeface="Calibri" charset="0"/>
              </a:rPr>
              <a:t>を指定しない場合は</a:t>
            </a:r>
            <a:r>
              <a:rPr lang="en-US" altLang="ja-JP" sz="2400">
                <a:solidFill>
                  <a:srgbClr val="000000"/>
                </a:solidFill>
                <a:latin typeface="Calibri" charset="0"/>
              </a:rPr>
              <a:t>HEAD</a:t>
            </a:r>
            <a:r>
              <a:rPr lang="ja-JP" altLang="en-US" sz="2400">
                <a:solidFill>
                  <a:srgbClr val="000000"/>
                </a:solidFill>
                <a:latin typeface="Calibri" charset="0"/>
              </a:rPr>
              <a:t>を指定</a:t>
            </a:r>
          </a:p>
        </p:txBody>
      </p:sp>
      <p:sp>
        <p:nvSpPr>
          <p:cNvPr id="101386" name="正方形/長方形 23"/>
          <p:cNvSpPr>
            <a:spLocks noChangeArrowheads="1"/>
          </p:cNvSpPr>
          <p:nvPr/>
        </p:nvSpPr>
        <p:spPr bwMode="auto">
          <a:xfrm>
            <a:off x="354013" y="18240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solidFill>
                  <a:srgbClr val="000000"/>
                </a:solidFill>
                <a:latin typeface="Arial Unicode MS" charset="0"/>
                <a:cs typeface="Arial Unicode MS" charset="0"/>
              </a:rPr>
              <a:t>例</a:t>
            </a:r>
            <a:endParaRPr lang="ja-JP" altLang="en-US"/>
          </a:p>
        </p:txBody>
      </p:sp>
      <p:sp>
        <p:nvSpPr>
          <p:cNvPr id="101387" name="正方形/長方形 10"/>
          <p:cNvSpPr>
            <a:spLocks noChangeArrowheads="1"/>
          </p:cNvSpPr>
          <p:nvPr/>
        </p:nvSpPr>
        <p:spPr bwMode="auto">
          <a:xfrm>
            <a:off x="447675" y="2895600"/>
            <a:ext cx="8248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Char char="•"/>
            </a:pPr>
            <a:r>
              <a:rPr lang="ja-JP" altLang="en-US" sz="2400">
                <a:solidFill>
                  <a:srgbClr val="000000"/>
                </a:solidFill>
                <a:latin typeface="Calibri" charset="0"/>
              </a:rPr>
              <a:t>  コミット</a:t>
            </a:r>
            <a:r>
              <a:rPr lang="en-US" altLang="ja-JP" sz="2400">
                <a:solidFill>
                  <a:srgbClr val="000000"/>
                </a:solidFill>
                <a:latin typeface="Calibri" charset="0"/>
              </a:rPr>
              <a:t>ID</a:t>
            </a:r>
            <a:r>
              <a:rPr lang="ja-JP" altLang="en-US" sz="2400">
                <a:solidFill>
                  <a:srgbClr val="000000"/>
                </a:solidFill>
                <a:latin typeface="Calibri" charset="0"/>
              </a:rPr>
              <a:t>の修飾子として</a:t>
            </a:r>
            <a:r>
              <a:rPr lang="en-US" altLang="ja-JP" sz="2400">
                <a:solidFill>
                  <a:srgbClr val="000000"/>
                </a:solidFill>
                <a:latin typeface="Calibri" charset="0"/>
              </a:rPr>
              <a:t>^</a:t>
            </a:r>
            <a:r>
              <a:rPr lang="ja-JP" altLang="en-US" sz="2400">
                <a:solidFill>
                  <a:srgbClr val="000000"/>
                </a:solidFill>
                <a:latin typeface="Calibri" charset="0"/>
              </a:rPr>
              <a:t>と</a:t>
            </a:r>
            <a:r>
              <a:rPr lang="en-US" altLang="ja-JP" sz="2400">
                <a:solidFill>
                  <a:srgbClr val="000000"/>
                </a:solidFill>
                <a:latin typeface="Calibri" charset="0"/>
              </a:rPr>
              <a:t>~</a:t>
            </a:r>
            <a:r>
              <a:rPr lang="ja-JP" altLang="en-US" sz="2400">
                <a:solidFill>
                  <a:srgbClr val="000000"/>
                </a:solidFill>
                <a:latin typeface="Calibri" charset="0"/>
              </a:rPr>
              <a:t>を利用可能</a:t>
            </a:r>
          </a:p>
        </p:txBody>
      </p:sp>
      <p:sp>
        <p:nvSpPr>
          <p:cNvPr id="24" name="テキスト ボックス 8"/>
          <p:cNvSpPr txBox="1">
            <a:spLocks noChangeArrowheads="1"/>
          </p:cNvSpPr>
          <p:nvPr/>
        </p:nvSpPr>
        <p:spPr bwMode="auto">
          <a:xfrm>
            <a:off x="785813" y="1870075"/>
            <a:ext cx="22667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dirty="0">
                <a:solidFill>
                  <a:srgbClr val="CC6600"/>
                </a:solidFill>
                <a:latin typeface="Arial Unicode MS" charset="0"/>
                <a:cs typeface="Arial Unicode MS" charset="0"/>
              </a:rPr>
              <a:t>$ </a:t>
            </a:r>
            <a:r>
              <a:rPr lang="en-US" altLang="ja-JP" dirty="0" err="1">
                <a:solidFill>
                  <a:srgbClr val="CC6600"/>
                </a:solidFill>
                <a:latin typeface="Arial Unicode MS" charset="0"/>
                <a:cs typeface="Arial Unicode MS" charset="0"/>
              </a:rPr>
              <a:t>git</a:t>
            </a:r>
            <a:r>
              <a:rPr lang="en-US" altLang="ja-JP" dirty="0">
                <a:solidFill>
                  <a:srgbClr val="CC6600"/>
                </a:solidFill>
                <a:latin typeface="Arial Unicode MS" charset="0"/>
                <a:cs typeface="Arial Unicode MS" charset="0"/>
              </a:rPr>
              <a:t> reset </a:t>
            </a:r>
            <a:r>
              <a:rPr lang="en-US" altLang="ja-JP" dirty="0" smtClean="0">
                <a:solidFill>
                  <a:srgbClr val="CC6600"/>
                </a:solidFill>
                <a:latin typeface="Arial Unicode MS" charset="0"/>
                <a:cs typeface="Arial Unicode MS" charset="0"/>
              </a:rPr>
              <a:t>e203f6</a:t>
            </a:r>
          </a:p>
          <a:p>
            <a:pPr eaLnBrk="1" hangingPunct="1"/>
            <a:r>
              <a:rPr lang="en-US" altLang="ja-JP" dirty="0">
                <a:solidFill>
                  <a:srgbClr val="CC6600"/>
                </a:solidFill>
                <a:latin typeface="Arial Unicode MS" charset="0"/>
                <a:cs typeface="Arial Unicode MS" charset="0"/>
              </a:rPr>
              <a:t> </a:t>
            </a:r>
            <a:r>
              <a:rPr lang="en-US" altLang="ja-JP" dirty="0" smtClean="0">
                <a:solidFill>
                  <a:srgbClr val="CC6600"/>
                </a:solidFill>
                <a:latin typeface="Arial Unicode MS" charset="0"/>
                <a:cs typeface="Arial Unicode MS" charset="0"/>
              </a:rPr>
              <a:t>           </a:t>
            </a:r>
            <a:r>
              <a:rPr lang="en-US" altLang="ja-JP" dirty="0" smtClean="0">
                <a:solidFill>
                  <a:srgbClr val="3366FF"/>
                </a:solidFill>
                <a:latin typeface="Arial Unicode MS" charset="0"/>
                <a:cs typeface="Arial Unicode MS" charset="0"/>
              </a:rPr>
              <a:t> (</a:t>
            </a:r>
            <a:r>
              <a:rPr lang="ja-JP" altLang="en-US" dirty="0">
                <a:solidFill>
                  <a:srgbClr val="3366FF"/>
                </a:solidFill>
                <a:latin typeface="ＭＳ Ｐゴシック" charset="0"/>
                <a:cs typeface="Arial Unicode MS" charset="0"/>
              </a:rPr>
              <a:t>コミット</a:t>
            </a:r>
            <a:r>
              <a:rPr lang="en-US" altLang="ja-JP" dirty="0">
                <a:solidFill>
                  <a:srgbClr val="3366FF"/>
                </a:solidFill>
                <a:latin typeface="ＭＳ Ｐゴシック" charset="0"/>
                <a:cs typeface="Arial Unicode MS" charset="0"/>
              </a:rPr>
              <a:t>ID</a:t>
            </a:r>
            <a:r>
              <a:rPr lang="ja-JP" altLang="en-US" dirty="0">
                <a:solidFill>
                  <a:srgbClr val="3366FF"/>
                </a:solidFill>
                <a:latin typeface="ＭＳ Ｐゴシック" charset="0"/>
                <a:cs typeface="Arial Unicode MS" charset="0"/>
              </a:rPr>
              <a:t>等</a:t>
            </a:r>
            <a:r>
              <a:rPr lang="en-US" altLang="ja-JP" dirty="0">
                <a:solidFill>
                  <a:srgbClr val="3366FF"/>
                </a:solidFill>
                <a:latin typeface="Arial Unicode MS" charset="0"/>
                <a:cs typeface="Arial Unicode MS" charset="0"/>
              </a:rPr>
              <a:t>)</a:t>
            </a:r>
          </a:p>
        </p:txBody>
      </p:sp>
      <p:cxnSp>
        <p:nvCxnSpPr>
          <p:cNvPr id="25" name="直線コネクタ 24"/>
          <p:cNvCxnSpPr/>
          <p:nvPr/>
        </p:nvCxnSpPr>
        <p:spPr>
          <a:xfrm>
            <a:off x="1907704" y="2204864"/>
            <a:ext cx="72008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7566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646878" cy="830997"/>
          </a:xfrm>
          <a:prstGeom prst="rect">
            <a:avLst/>
          </a:prstGeom>
          <a:noFill/>
        </p:spPr>
        <p:txBody>
          <a:bodyPr wrap="none" rtlCol="0">
            <a:spAutoFit/>
          </a:bodyPr>
          <a:lstStyle/>
          <a:p>
            <a:r>
              <a:rPr lang="ja-JP" altLang="en-US" sz="4800" dirty="0" smtClean="0"/>
              <a:t>用語説明</a:t>
            </a:r>
            <a:endParaRPr kumimoji="1" lang="ja-JP" altLang="en-US" sz="4800" dirty="0"/>
          </a:p>
        </p:txBody>
      </p:sp>
      <p:sp>
        <p:nvSpPr>
          <p:cNvPr id="6" name="テキスト ボックス 5"/>
          <p:cNvSpPr txBox="1"/>
          <p:nvPr/>
        </p:nvSpPr>
        <p:spPr>
          <a:xfrm>
            <a:off x="799605" y="1410855"/>
            <a:ext cx="1422986" cy="461665"/>
          </a:xfrm>
          <a:prstGeom prst="rect">
            <a:avLst/>
          </a:prstGeom>
          <a:noFill/>
        </p:spPr>
        <p:txBody>
          <a:bodyPr wrap="none" rtlCol="0">
            <a:spAutoFit/>
          </a:bodyPr>
          <a:lstStyle/>
          <a:p>
            <a:r>
              <a:rPr kumimoji="1" lang="ja-JP" altLang="en-US" sz="2400" dirty="0" smtClean="0">
                <a:solidFill>
                  <a:srgbClr val="FF0000"/>
                </a:solidFill>
              </a:rPr>
              <a:t>リポジトリ</a:t>
            </a:r>
            <a:endParaRPr kumimoji="1" lang="ja-JP" altLang="en-US" sz="2400" dirty="0">
              <a:solidFill>
                <a:srgbClr val="FF0000"/>
              </a:solidFill>
            </a:endParaRPr>
          </a:p>
        </p:txBody>
      </p:sp>
      <p:sp>
        <p:nvSpPr>
          <p:cNvPr id="5" name="テキスト ボックス 4"/>
          <p:cNvSpPr txBox="1"/>
          <p:nvPr/>
        </p:nvSpPr>
        <p:spPr>
          <a:xfrm>
            <a:off x="1037730" y="1868044"/>
            <a:ext cx="6820395" cy="461665"/>
          </a:xfrm>
          <a:prstGeom prst="rect">
            <a:avLst/>
          </a:prstGeom>
          <a:noFill/>
        </p:spPr>
        <p:txBody>
          <a:bodyPr wrap="square" rtlCol="0">
            <a:spAutoFit/>
          </a:bodyPr>
          <a:lstStyle/>
          <a:p>
            <a:r>
              <a:rPr lang="ja-JP" altLang="en-US" sz="2400" dirty="0" smtClean="0"/>
              <a:t>プロジェクトのファイルなどを保持する格納庫</a:t>
            </a:r>
            <a:endParaRPr kumimoji="1" lang="ja-JP" altLang="en-US" sz="2400" dirty="0"/>
          </a:p>
        </p:txBody>
      </p:sp>
      <p:sp>
        <p:nvSpPr>
          <p:cNvPr id="7" name="テキスト ボックス 6"/>
          <p:cNvSpPr txBox="1"/>
          <p:nvPr/>
        </p:nvSpPr>
        <p:spPr>
          <a:xfrm>
            <a:off x="799605" y="3239611"/>
            <a:ext cx="1251064" cy="461665"/>
          </a:xfrm>
          <a:prstGeom prst="rect">
            <a:avLst/>
          </a:prstGeom>
          <a:noFill/>
        </p:spPr>
        <p:txBody>
          <a:bodyPr wrap="none" rtlCol="0">
            <a:spAutoFit/>
          </a:bodyPr>
          <a:lstStyle/>
          <a:p>
            <a:r>
              <a:rPr kumimoji="1" lang="ja-JP" altLang="en-US" sz="2400" dirty="0" smtClean="0">
                <a:solidFill>
                  <a:srgbClr val="FF0000"/>
                </a:solidFill>
              </a:rPr>
              <a:t>ブランチ</a:t>
            </a:r>
            <a:endParaRPr kumimoji="1" lang="ja-JP" altLang="en-US" sz="2400" dirty="0">
              <a:solidFill>
                <a:srgbClr val="FF0000"/>
              </a:solidFill>
            </a:endParaRPr>
          </a:p>
        </p:txBody>
      </p:sp>
      <p:sp>
        <p:nvSpPr>
          <p:cNvPr id="8" name="テキスト ボックス 7"/>
          <p:cNvSpPr txBox="1"/>
          <p:nvPr/>
        </p:nvSpPr>
        <p:spPr>
          <a:xfrm>
            <a:off x="1037730" y="3696800"/>
            <a:ext cx="6820395" cy="461665"/>
          </a:xfrm>
          <a:prstGeom prst="rect">
            <a:avLst/>
          </a:prstGeom>
          <a:noFill/>
        </p:spPr>
        <p:txBody>
          <a:bodyPr wrap="square" rtlCol="0">
            <a:spAutoFit/>
          </a:bodyPr>
          <a:lstStyle/>
          <a:p>
            <a:r>
              <a:rPr lang="ja-JP" altLang="en-US" sz="2400" dirty="0" smtClean="0"/>
              <a:t>コミットが繋がった</a:t>
            </a:r>
            <a:r>
              <a:rPr lang="ja-JP" altLang="en-US" sz="2400" dirty="0"/>
              <a:t>開発ライン</a:t>
            </a:r>
          </a:p>
        </p:txBody>
      </p:sp>
      <p:sp>
        <p:nvSpPr>
          <p:cNvPr id="9" name="テキスト ボックス 8"/>
          <p:cNvSpPr txBox="1"/>
          <p:nvPr/>
        </p:nvSpPr>
        <p:spPr>
          <a:xfrm>
            <a:off x="799605" y="4153989"/>
            <a:ext cx="1034658" cy="461665"/>
          </a:xfrm>
          <a:prstGeom prst="rect">
            <a:avLst/>
          </a:prstGeom>
          <a:noFill/>
        </p:spPr>
        <p:txBody>
          <a:bodyPr wrap="none" rtlCol="0">
            <a:spAutoFit/>
          </a:bodyPr>
          <a:lstStyle/>
          <a:p>
            <a:r>
              <a:rPr kumimoji="1" lang="ja-JP" altLang="en-US" sz="2400" dirty="0" smtClean="0">
                <a:solidFill>
                  <a:srgbClr val="FF0000"/>
                </a:solidFill>
              </a:rPr>
              <a:t>マージ</a:t>
            </a:r>
            <a:endParaRPr kumimoji="1" lang="ja-JP" altLang="en-US" sz="2400" dirty="0">
              <a:solidFill>
                <a:srgbClr val="FF0000"/>
              </a:solidFill>
            </a:endParaRPr>
          </a:p>
        </p:txBody>
      </p:sp>
      <p:sp>
        <p:nvSpPr>
          <p:cNvPr id="10" name="テキスト ボックス 9"/>
          <p:cNvSpPr txBox="1"/>
          <p:nvPr/>
        </p:nvSpPr>
        <p:spPr>
          <a:xfrm>
            <a:off x="1037730" y="4611178"/>
            <a:ext cx="6820395" cy="461665"/>
          </a:xfrm>
          <a:prstGeom prst="rect">
            <a:avLst/>
          </a:prstGeom>
          <a:noFill/>
        </p:spPr>
        <p:txBody>
          <a:bodyPr wrap="square" rtlCol="0">
            <a:spAutoFit/>
          </a:bodyPr>
          <a:lstStyle/>
          <a:p>
            <a:r>
              <a:rPr kumimoji="1" lang="en-US" altLang="ja-JP" sz="2400" dirty="0" smtClean="0"/>
              <a:t>2</a:t>
            </a:r>
            <a:r>
              <a:rPr kumimoji="1" lang="ja-JP" altLang="en-US" sz="2400" dirty="0" smtClean="0"/>
              <a:t>つ以上の開発ラインを統合する作業</a:t>
            </a:r>
            <a:endParaRPr kumimoji="1" lang="ja-JP" altLang="en-US" sz="2400" dirty="0"/>
          </a:p>
        </p:txBody>
      </p:sp>
      <p:sp>
        <p:nvSpPr>
          <p:cNvPr id="11" name="テキスト ボックス 10"/>
          <p:cNvSpPr txBox="1"/>
          <p:nvPr/>
        </p:nvSpPr>
        <p:spPr>
          <a:xfrm>
            <a:off x="799605" y="5068367"/>
            <a:ext cx="1680268" cy="461665"/>
          </a:xfrm>
          <a:prstGeom prst="rect">
            <a:avLst/>
          </a:prstGeom>
          <a:noFill/>
        </p:spPr>
        <p:txBody>
          <a:bodyPr wrap="none" rtlCol="0">
            <a:spAutoFit/>
          </a:bodyPr>
          <a:lstStyle/>
          <a:p>
            <a:r>
              <a:rPr lang="ja-JP" altLang="en-US" sz="2400" dirty="0" smtClean="0">
                <a:solidFill>
                  <a:srgbClr val="FF0000"/>
                </a:solidFill>
              </a:rPr>
              <a:t>コンフリクト</a:t>
            </a:r>
            <a:endParaRPr kumimoji="1" lang="ja-JP" altLang="en-US" sz="2400" dirty="0">
              <a:solidFill>
                <a:srgbClr val="FF0000"/>
              </a:solidFill>
            </a:endParaRPr>
          </a:p>
        </p:txBody>
      </p:sp>
      <p:sp>
        <p:nvSpPr>
          <p:cNvPr id="12" name="テキスト ボックス 11"/>
          <p:cNvSpPr txBox="1"/>
          <p:nvPr/>
        </p:nvSpPr>
        <p:spPr>
          <a:xfrm>
            <a:off x="1037730" y="5525554"/>
            <a:ext cx="6820395" cy="830997"/>
          </a:xfrm>
          <a:prstGeom prst="rect">
            <a:avLst/>
          </a:prstGeom>
          <a:noFill/>
        </p:spPr>
        <p:txBody>
          <a:bodyPr wrap="square" rtlCol="0">
            <a:spAutoFit/>
          </a:bodyPr>
          <a:lstStyle/>
          <a:p>
            <a:r>
              <a:rPr kumimoji="1" lang="ja-JP" altLang="en-US" sz="2400" dirty="0" smtClean="0"/>
              <a:t>マージのとき，同じ場所に違う変更をしていて</a:t>
            </a:r>
            <a:endParaRPr kumimoji="1" lang="en-US" altLang="ja-JP" sz="2400" dirty="0" smtClean="0"/>
          </a:p>
          <a:p>
            <a:r>
              <a:rPr lang="ja-JP" altLang="en-US" sz="2400" dirty="0" smtClean="0"/>
              <a:t>上手くマージできないこと</a:t>
            </a:r>
            <a:endParaRPr kumimoji="1" lang="ja-JP" altLang="en-US" sz="2400" dirty="0"/>
          </a:p>
        </p:txBody>
      </p:sp>
      <p:sp>
        <p:nvSpPr>
          <p:cNvPr id="13" name="テキスト ボックス 12"/>
          <p:cNvSpPr txBox="1"/>
          <p:nvPr/>
        </p:nvSpPr>
        <p:spPr>
          <a:xfrm>
            <a:off x="799605" y="2325233"/>
            <a:ext cx="1061108" cy="461665"/>
          </a:xfrm>
          <a:prstGeom prst="rect">
            <a:avLst/>
          </a:prstGeom>
          <a:noFill/>
        </p:spPr>
        <p:txBody>
          <a:bodyPr wrap="none" rtlCol="0">
            <a:spAutoFit/>
          </a:bodyPr>
          <a:lstStyle/>
          <a:p>
            <a:r>
              <a:rPr lang="ja-JP" altLang="en-US" sz="2400" dirty="0" smtClean="0">
                <a:solidFill>
                  <a:srgbClr val="FF0000"/>
                </a:solidFill>
              </a:rPr>
              <a:t>コミット</a:t>
            </a:r>
            <a:endParaRPr kumimoji="1" lang="ja-JP" altLang="en-US" sz="2400" dirty="0">
              <a:solidFill>
                <a:srgbClr val="FF0000"/>
              </a:solidFill>
            </a:endParaRPr>
          </a:p>
        </p:txBody>
      </p:sp>
      <p:sp>
        <p:nvSpPr>
          <p:cNvPr id="14" name="テキスト ボックス 13"/>
          <p:cNvSpPr txBox="1"/>
          <p:nvPr/>
        </p:nvSpPr>
        <p:spPr>
          <a:xfrm>
            <a:off x="1037730" y="2782422"/>
            <a:ext cx="6820395" cy="461665"/>
          </a:xfrm>
          <a:prstGeom prst="rect">
            <a:avLst/>
          </a:prstGeom>
          <a:noFill/>
        </p:spPr>
        <p:txBody>
          <a:bodyPr wrap="square" rtlCol="0">
            <a:spAutoFit/>
          </a:bodyPr>
          <a:lstStyle/>
          <a:p>
            <a:r>
              <a:rPr lang="ja-JP" altLang="en-US" sz="2400" dirty="0" smtClean="0"/>
              <a:t>特定のバージョンを含むオブジェクト，セーブ地点</a:t>
            </a:r>
            <a:endParaRPr kumimoji="1" lang="ja-JP" altLang="en-US" sz="2400" dirty="0"/>
          </a:p>
        </p:txBody>
      </p:sp>
      <p:sp>
        <p:nvSpPr>
          <p:cNvPr id="15"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6</a:t>
            </a:fld>
            <a:endParaRPr lang="en-US" altLang="ja-JP"/>
          </a:p>
        </p:txBody>
      </p:sp>
    </p:spTree>
    <p:extLst>
      <p:ext uri="{BB962C8B-B14F-4D97-AF65-F5344CB8AC3E}">
        <p14:creationId xmlns:p14="http://schemas.microsoft.com/office/powerpoint/2010/main" val="26929755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646878" cy="830997"/>
          </a:xfrm>
          <a:prstGeom prst="rect">
            <a:avLst/>
          </a:prstGeom>
          <a:noFill/>
        </p:spPr>
        <p:txBody>
          <a:bodyPr wrap="none" rtlCol="0">
            <a:spAutoFit/>
          </a:bodyPr>
          <a:lstStyle/>
          <a:p>
            <a:r>
              <a:rPr lang="ja-JP" altLang="en-US" sz="4800" dirty="0" smtClean="0"/>
              <a:t>用語説明</a:t>
            </a:r>
            <a:endParaRPr kumimoji="1" lang="ja-JP" altLang="en-US" sz="4800" dirty="0"/>
          </a:p>
        </p:txBody>
      </p:sp>
      <p:sp>
        <p:nvSpPr>
          <p:cNvPr id="6" name="テキスト ボックス 5"/>
          <p:cNvSpPr txBox="1"/>
          <p:nvPr/>
        </p:nvSpPr>
        <p:spPr>
          <a:xfrm>
            <a:off x="799605" y="1410855"/>
            <a:ext cx="1422986" cy="461665"/>
          </a:xfrm>
          <a:prstGeom prst="rect">
            <a:avLst/>
          </a:prstGeom>
          <a:noFill/>
        </p:spPr>
        <p:txBody>
          <a:bodyPr wrap="none" rtlCol="0">
            <a:spAutoFit/>
          </a:bodyPr>
          <a:lstStyle/>
          <a:p>
            <a:r>
              <a:rPr kumimoji="1" lang="ja-JP" altLang="en-US" sz="2400" dirty="0" smtClean="0">
                <a:solidFill>
                  <a:srgbClr val="000000"/>
                </a:solidFill>
              </a:rPr>
              <a:t>リポジトリ</a:t>
            </a:r>
            <a:endParaRPr kumimoji="1" lang="ja-JP" altLang="en-US" sz="2400" dirty="0">
              <a:solidFill>
                <a:srgbClr val="000000"/>
              </a:solidFill>
            </a:endParaRPr>
          </a:p>
        </p:txBody>
      </p:sp>
      <p:sp>
        <p:nvSpPr>
          <p:cNvPr id="5" name="テキスト ボックス 4"/>
          <p:cNvSpPr txBox="1"/>
          <p:nvPr/>
        </p:nvSpPr>
        <p:spPr>
          <a:xfrm>
            <a:off x="1037730" y="1868044"/>
            <a:ext cx="6820395" cy="461665"/>
          </a:xfrm>
          <a:prstGeom prst="rect">
            <a:avLst/>
          </a:prstGeom>
          <a:noFill/>
        </p:spPr>
        <p:txBody>
          <a:bodyPr wrap="square" rtlCol="0">
            <a:spAutoFit/>
          </a:bodyPr>
          <a:lstStyle/>
          <a:p>
            <a:r>
              <a:rPr lang="ja-JP" altLang="en-US" sz="2400" dirty="0" smtClean="0"/>
              <a:t>プロジェクトのファイルなどを保持する格納庫</a:t>
            </a:r>
            <a:endParaRPr kumimoji="1" lang="ja-JP" altLang="en-US" sz="2400" dirty="0"/>
          </a:p>
        </p:txBody>
      </p:sp>
      <p:sp>
        <p:nvSpPr>
          <p:cNvPr id="7" name="テキスト ボックス 6"/>
          <p:cNvSpPr txBox="1"/>
          <p:nvPr/>
        </p:nvSpPr>
        <p:spPr>
          <a:xfrm>
            <a:off x="799605" y="3239611"/>
            <a:ext cx="1251064" cy="461665"/>
          </a:xfrm>
          <a:prstGeom prst="rect">
            <a:avLst/>
          </a:prstGeom>
          <a:noFill/>
        </p:spPr>
        <p:txBody>
          <a:bodyPr wrap="none" rtlCol="0">
            <a:spAutoFit/>
          </a:bodyPr>
          <a:lstStyle/>
          <a:p>
            <a:r>
              <a:rPr kumimoji="1" lang="ja-JP" altLang="en-US" sz="2400" dirty="0" smtClean="0">
                <a:solidFill>
                  <a:srgbClr val="000000"/>
                </a:solidFill>
              </a:rPr>
              <a:t>ブランチ</a:t>
            </a:r>
            <a:endParaRPr kumimoji="1" lang="ja-JP" altLang="en-US" sz="2400" dirty="0">
              <a:solidFill>
                <a:srgbClr val="000000"/>
              </a:solidFill>
            </a:endParaRPr>
          </a:p>
        </p:txBody>
      </p:sp>
      <p:sp>
        <p:nvSpPr>
          <p:cNvPr id="8" name="テキスト ボックス 7"/>
          <p:cNvSpPr txBox="1"/>
          <p:nvPr/>
        </p:nvSpPr>
        <p:spPr>
          <a:xfrm>
            <a:off x="1037730" y="3696800"/>
            <a:ext cx="6820395" cy="461665"/>
          </a:xfrm>
          <a:prstGeom prst="rect">
            <a:avLst/>
          </a:prstGeom>
          <a:noFill/>
        </p:spPr>
        <p:txBody>
          <a:bodyPr wrap="square" rtlCol="0">
            <a:spAutoFit/>
          </a:bodyPr>
          <a:lstStyle/>
          <a:p>
            <a:r>
              <a:rPr lang="ja-JP" altLang="en-US" sz="2400" dirty="0" smtClean="0">
                <a:solidFill>
                  <a:srgbClr val="000000"/>
                </a:solidFill>
              </a:rPr>
              <a:t>コミットが繋がった</a:t>
            </a:r>
            <a:r>
              <a:rPr kumimoji="1" lang="ja-JP" altLang="en-US" sz="2400" dirty="0" smtClean="0">
                <a:solidFill>
                  <a:srgbClr val="000000"/>
                </a:solidFill>
              </a:rPr>
              <a:t>開発ライン</a:t>
            </a:r>
            <a:endParaRPr kumimoji="1" lang="ja-JP" altLang="en-US" sz="2400" dirty="0">
              <a:solidFill>
                <a:srgbClr val="000000"/>
              </a:solidFill>
            </a:endParaRPr>
          </a:p>
        </p:txBody>
      </p:sp>
      <p:sp>
        <p:nvSpPr>
          <p:cNvPr id="9" name="テキスト ボックス 8"/>
          <p:cNvSpPr txBox="1"/>
          <p:nvPr/>
        </p:nvSpPr>
        <p:spPr>
          <a:xfrm>
            <a:off x="799605" y="4153989"/>
            <a:ext cx="1034658" cy="461665"/>
          </a:xfrm>
          <a:prstGeom prst="rect">
            <a:avLst/>
          </a:prstGeom>
          <a:noFill/>
        </p:spPr>
        <p:txBody>
          <a:bodyPr wrap="none" rtlCol="0">
            <a:spAutoFit/>
          </a:bodyPr>
          <a:lstStyle/>
          <a:p>
            <a:r>
              <a:rPr kumimoji="1" lang="ja-JP" altLang="en-US" sz="2400" dirty="0" smtClean="0">
                <a:solidFill>
                  <a:srgbClr val="000000"/>
                </a:solidFill>
              </a:rPr>
              <a:t>マージ</a:t>
            </a:r>
            <a:endParaRPr kumimoji="1" lang="ja-JP" altLang="en-US" sz="2400" dirty="0">
              <a:solidFill>
                <a:srgbClr val="000000"/>
              </a:solidFill>
            </a:endParaRPr>
          </a:p>
        </p:txBody>
      </p:sp>
      <p:sp>
        <p:nvSpPr>
          <p:cNvPr id="10" name="テキスト ボックス 9"/>
          <p:cNvSpPr txBox="1"/>
          <p:nvPr/>
        </p:nvSpPr>
        <p:spPr>
          <a:xfrm>
            <a:off x="1037730" y="4611178"/>
            <a:ext cx="6820395" cy="461665"/>
          </a:xfrm>
          <a:prstGeom prst="rect">
            <a:avLst/>
          </a:prstGeom>
          <a:noFill/>
        </p:spPr>
        <p:txBody>
          <a:bodyPr wrap="square" rtlCol="0">
            <a:spAutoFit/>
          </a:bodyPr>
          <a:lstStyle/>
          <a:p>
            <a:r>
              <a:rPr kumimoji="1" lang="en-US" altLang="ja-JP" sz="2400" dirty="0" smtClean="0"/>
              <a:t>2</a:t>
            </a:r>
            <a:r>
              <a:rPr kumimoji="1" lang="ja-JP" altLang="en-US" sz="2400" dirty="0" smtClean="0"/>
              <a:t>つ以上の開発ラインを統合する作業</a:t>
            </a:r>
            <a:endParaRPr kumimoji="1" lang="ja-JP" altLang="en-US" sz="2400" dirty="0"/>
          </a:p>
        </p:txBody>
      </p:sp>
      <p:sp>
        <p:nvSpPr>
          <p:cNvPr id="11" name="テキスト ボックス 10"/>
          <p:cNvSpPr txBox="1"/>
          <p:nvPr/>
        </p:nvSpPr>
        <p:spPr>
          <a:xfrm>
            <a:off x="799605" y="5068367"/>
            <a:ext cx="1680268" cy="461665"/>
          </a:xfrm>
          <a:prstGeom prst="rect">
            <a:avLst/>
          </a:prstGeom>
          <a:noFill/>
        </p:spPr>
        <p:txBody>
          <a:bodyPr wrap="none" rtlCol="0">
            <a:spAutoFit/>
          </a:bodyPr>
          <a:lstStyle/>
          <a:p>
            <a:r>
              <a:rPr lang="ja-JP" altLang="en-US" sz="2400" dirty="0" smtClean="0">
                <a:solidFill>
                  <a:srgbClr val="000000"/>
                </a:solidFill>
              </a:rPr>
              <a:t>コンフリクト</a:t>
            </a:r>
            <a:endParaRPr kumimoji="1" lang="ja-JP" altLang="en-US" sz="2400" dirty="0">
              <a:solidFill>
                <a:srgbClr val="000000"/>
              </a:solidFill>
            </a:endParaRPr>
          </a:p>
        </p:txBody>
      </p:sp>
      <p:sp>
        <p:nvSpPr>
          <p:cNvPr id="12" name="テキスト ボックス 11"/>
          <p:cNvSpPr txBox="1"/>
          <p:nvPr/>
        </p:nvSpPr>
        <p:spPr>
          <a:xfrm>
            <a:off x="1037730" y="5525554"/>
            <a:ext cx="6820395" cy="830997"/>
          </a:xfrm>
          <a:prstGeom prst="rect">
            <a:avLst/>
          </a:prstGeom>
          <a:noFill/>
        </p:spPr>
        <p:txBody>
          <a:bodyPr wrap="square" rtlCol="0">
            <a:spAutoFit/>
          </a:bodyPr>
          <a:lstStyle/>
          <a:p>
            <a:r>
              <a:rPr kumimoji="1" lang="ja-JP" altLang="en-US" sz="2400" dirty="0" smtClean="0"/>
              <a:t>マージのとき，同じ場所に違う変更をしていて</a:t>
            </a:r>
            <a:endParaRPr kumimoji="1" lang="en-US" altLang="ja-JP" sz="2400" dirty="0" smtClean="0"/>
          </a:p>
          <a:p>
            <a:r>
              <a:rPr lang="ja-JP" altLang="en-US" sz="2400" dirty="0" smtClean="0"/>
              <a:t>上手くマージできないこと</a:t>
            </a:r>
            <a:endParaRPr kumimoji="1" lang="ja-JP" altLang="en-US" sz="2400" dirty="0"/>
          </a:p>
        </p:txBody>
      </p:sp>
      <p:sp>
        <p:nvSpPr>
          <p:cNvPr id="13" name="テキスト ボックス 12"/>
          <p:cNvSpPr txBox="1"/>
          <p:nvPr/>
        </p:nvSpPr>
        <p:spPr>
          <a:xfrm>
            <a:off x="799605" y="2325233"/>
            <a:ext cx="1061108" cy="461665"/>
          </a:xfrm>
          <a:prstGeom prst="rect">
            <a:avLst/>
          </a:prstGeom>
          <a:noFill/>
        </p:spPr>
        <p:txBody>
          <a:bodyPr wrap="none" rtlCol="0">
            <a:spAutoFit/>
          </a:bodyPr>
          <a:lstStyle/>
          <a:p>
            <a:r>
              <a:rPr lang="ja-JP" altLang="en-US" sz="2400" dirty="0" smtClean="0">
                <a:solidFill>
                  <a:srgbClr val="FF0000"/>
                </a:solidFill>
              </a:rPr>
              <a:t>コミット</a:t>
            </a:r>
            <a:endParaRPr kumimoji="1" lang="ja-JP" altLang="en-US" sz="2400" dirty="0">
              <a:solidFill>
                <a:srgbClr val="FF0000"/>
              </a:solidFill>
            </a:endParaRPr>
          </a:p>
        </p:txBody>
      </p:sp>
      <p:sp>
        <p:nvSpPr>
          <p:cNvPr id="14" name="テキスト ボックス 13"/>
          <p:cNvSpPr txBox="1"/>
          <p:nvPr/>
        </p:nvSpPr>
        <p:spPr>
          <a:xfrm>
            <a:off x="1037730" y="2782422"/>
            <a:ext cx="6820395" cy="461665"/>
          </a:xfrm>
          <a:prstGeom prst="rect">
            <a:avLst/>
          </a:prstGeom>
          <a:noFill/>
        </p:spPr>
        <p:txBody>
          <a:bodyPr wrap="square" rtlCol="0">
            <a:spAutoFit/>
          </a:bodyPr>
          <a:lstStyle/>
          <a:p>
            <a:r>
              <a:rPr lang="ja-JP" altLang="en-US" sz="2400" dirty="0" smtClean="0">
                <a:solidFill>
                  <a:srgbClr val="FF0000"/>
                </a:solidFill>
              </a:rPr>
              <a:t>特定のバージョンを含むオブジェクト，セーブ地点</a:t>
            </a:r>
            <a:endParaRPr kumimoji="1" lang="ja-JP" altLang="en-US" sz="2400" dirty="0">
              <a:solidFill>
                <a:srgbClr val="FF0000"/>
              </a:solidFill>
            </a:endParaRPr>
          </a:p>
        </p:txBody>
      </p:sp>
      <p:sp>
        <p:nvSpPr>
          <p:cNvPr id="15"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7</a:t>
            </a:fld>
            <a:endParaRPr lang="en-US" altLang="ja-JP"/>
          </a:p>
        </p:txBody>
      </p:sp>
    </p:spTree>
    <p:extLst>
      <p:ext uri="{BB962C8B-B14F-4D97-AF65-F5344CB8AC3E}">
        <p14:creationId xmlns:p14="http://schemas.microsoft.com/office/powerpoint/2010/main" val="16929922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4414189" cy="830997"/>
          </a:xfrm>
          <a:prstGeom prst="rect">
            <a:avLst/>
          </a:prstGeom>
          <a:noFill/>
        </p:spPr>
        <p:txBody>
          <a:bodyPr wrap="none" rtlCol="0">
            <a:spAutoFit/>
          </a:bodyPr>
          <a:lstStyle/>
          <a:p>
            <a:r>
              <a:rPr lang="ja-JP" altLang="en-US" sz="4800" dirty="0" smtClean="0"/>
              <a:t>コミット</a:t>
            </a:r>
            <a:r>
              <a:rPr lang="en-US" altLang="ja-JP" sz="4800" dirty="0"/>
              <a:t> </a:t>
            </a:r>
            <a:r>
              <a:rPr lang="en-US" altLang="ja-JP" sz="4800" dirty="0" smtClean="0"/>
              <a:t>(commit)</a:t>
            </a:r>
            <a:endParaRPr lang="en-US" altLang="ja-JP" sz="4800" dirty="0"/>
          </a:p>
        </p:txBody>
      </p:sp>
      <p:sp>
        <p:nvSpPr>
          <p:cNvPr id="6" name="テキスト ボックス 5"/>
          <p:cNvSpPr txBox="1"/>
          <p:nvPr/>
        </p:nvSpPr>
        <p:spPr>
          <a:xfrm>
            <a:off x="799605" y="1410855"/>
            <a:ext cx="7802136" cy="461665"/>
          </a:xfrm>
          <a:prstGeom prst="rect">
            <a:avLst/>
          </a:prstGeom>
          <a:noFill/>
        </p:spPr>
        <p:txBody>
          <a:bodyPr wrap="none" rtlCol="0">
            <a:spAutoFit/>
          </a:bodyPr>
          <a:lstStyle/>
          <a:p>
            <a:r>
              <a:rPr lang="ja-JP" altLang="en-US" sz="2400" dirty="0" smtClean="0"/>
              <a:t>リポジトリへの変更を記録</a:t>
            </a:r>
            <a:r>
              <a:rPr lang="en-US" altLang="ja-JP" sz="2400" dirty="0" smtClean="0"/>
              <a:t>(</a:t>
            </a:r>
            <a:r>
              <a:rPr lang="ja-JP" altLang="en-US" sz="2400" dirty="0" smtClean="0"/>
              <a:t>セーブ</a:t>
            </a:r>
            <a:r>
              <a:rPr lang="en-US" altLang="ja-JP" sz="2400" dirty="0" smtClean="0"/>
              <a:t>)</a:t>
            </a:r>
            <a:r>
              <a:rPr lang="ja-JP" altLang="en-US" sz="2400" dirty="0" smtClean="0"/>
              <a:t>するための仕組み，記録</a:t>
            </a:r>
            <a:endParaRPr lang="en-US" altLang="ja-JP" sz="2400" dirty="0" smtClean="0"/>
          </a:p>
        </p:txBody>
      </p:sp>
      <p:sp>
        <p:nvSpPr>
          <p:cNvPr id="15" name="テキスト ボックス 14"/>
          <p:cNvSpPr txBox="1"/>
          <p:nvPr/>
        </p:nvSpPr>
        <p:spPr>
          <a:xfrm>
            <a:off x="799605" y="2369964"/>
            <a:ext cx="5764318" cy="461665"/>
          </a:xfrm>
          <a:prstGeom prst="rect">
            <a:avLst/>
          </a:prstGeom>
          <a:noFill/>
        </p:spPr>
        <p:txBody>
          <a:bodyPr wrap="none" rtlCol="0">
            <a:spAutoFit/>
          </a:bodyPr>
          <a:lstStyle/>
          <a:p>
            <a:r>
              <a:rPr lang="ja-JP" altLang="en-US" sz="2400" dirty="0" smtClean="0"/>
              <a:t>たくさんのコミットが繋がってブランチになる</a:t>
            </a:r>
            <a:endParaRPr lang="en-US" altLang="ja-JP" sz="2400" dirty="0" smtClean="0"/>
          </a:p>
        </p:txBody>
      </p:sp>
      <p:sp>
        <p:nvSpPr>
          <p:cNvPr id="19" name="円/楕円 18"/>
          <p:cNvSpPr/>
          <p:nvPr/>
        </p:nvSpPr>
        <p:spPr>
          <a:xfrm>
            <a:off x="1047750" y="3590182"/>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dirty="0">
              <a:solidFill>
                <a:srgbClr val="000000"/>
              </a:solidFill>
            </a:endParaRPr>
          </a:p>
        </p:txBody>
      </p:sp>
      <p:sp>
        <p:nvSpPr>
          <p:cNvPr id="20" name="円/楕円 19"/>
          <p:cNvSpPr/>
          <p:nvPr/>
        </p:nvSpPr>
        <p:spPr>
          <a:xfrm>
            <a:off x="2527300" y="3590182"/>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5486400" y="3590182"/>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6965950" y="3590182"/>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4" name="直線コネクタ 23"/>
          <p:cNvCxnSpPr>
            <a:stCxn id="19" idx="6"/>
            <a:endCxn id="20" idx="2"/>
          </p:cNvCxnSpPr>
          <p:nvPr/>
        </p:nvCxnSpPr>
        <p:spPr>
          <a:xfrm>
            <a:off x="1714500" y="3923557"/>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25" name="円/楕円 24"/>
          <p:cNvSpPr/>
          <p:nvPr/>
        </p:nvSpPr>
        <p:spPr>
          <a:xfrm>
            <a:off x="4006850" y="3590182"/>
            <a:ext cx="666750" cy="666750"/>
          </a:xfrm>
          <a:prstGeom prst="ellipse">
            <a:avLst/>
          </a:pr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20" idx="6"/>
            <a:endCxn id="25" idx="2"/>
          </p:cNvCxnSpPr>
          <p:nvPr/>
        </p:nvCxnSpPr>
        <p:spPr>
          <a:xfrm>
            <a:off x="3194050" y="3923557"/>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a:stCxn id="25" idx="6"/>
            <a:endCxn id="21" idx="2"/>
          </p:cNvCxnSpPr>
          <p:nvPr/>
        </p:nvCxnSpPr>
        <p:spPr>
          <a:xfrm>
            <a:off x="4673600" y="3923557"/>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a:stCxn id="21" idx="6"/>
            <a:endCxn id="22" idx="2"/>
          </p:cNvCxnSpPr>
          <p:nvPr/>
        </p:nvCxnSpPr>
        <p:spPr>
          <a:xfrm>
            <a:off x="6153150" y="3923557"/>
            <a:ext cx="812800" cy="0"/>
          </a:xfrm>
          <a:prstGeom prst="line">
            <a:avLst/>
          </a:prstGeom>
          <a:ln>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52" name="テキスト ボックス 51"/>
          <p:cNvSpPr txBox="1"/>
          <p:nvPr/>
        </p:nvSpPr>
        <p:spPr>
          <a:xfrm>
            <a:off x="799605" y="1890410"/>
            <a:ext cx="3964547" cy="461665"/>
          </a:xfrm>
          <a:prstGeom prst="rect">
            <a:avLst/>
          </a:prstGeom>
          <a:noFill/>
        </p:spPr>
        <p:txBody>
          <a:bodyPr wrap="none" rtlCol="0">
            <a:spAutoFit/>
          </a:bodyPr>
          <a:lstStyle/>
          <a:p>
            <a:r>
              <a:rPr lang="en-US" altLang="ja-JP" sz="2400" dirty="0" smtClean="0"/>
              <a:t>ID</a:t>
            </a:r>
            <a:r>
              <a:rPr lang="ja-JP" altLang="en-US" sz="2400" dirty="0" smtClean="0"/>
              <a:t>が振られるから一意に特定</a:t>
            </a:r>
            <a:endParaRPr lang="en-US" altLang="ja-JP" sz="2400" dirty="0" smtClean="0"/>
          </a:p>
        </p:txBody>
      </p:sp>
      <p:sp>
        <p:nvSpPr>
          <p:cNvPr id="16"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8</a:t>
            </a:fld>
            <a:endParaRPr lang="en-US" altLang="ja-JP"/>
          </a:p>
        </p:txBody>
      </p:sp>
    </p:spTree>
    <p:extLst>
      <p:ext uri="{BB962C8B-B14F-4D97-AF65-F5344CB8AC3E}">
        <p14:creationId xmlns:p14="http://schemas.microsoft.com/office/powerpoint/2010/main" val="15138688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99605" y="501864"/>
            <a:ext cx="2646878" cy="830997"/>
          </a:xfrm>
          <a:prstGeom prst="rect">
            <a:avLst/>
          </a:prstGeom>
          <a:noFill/>
        </p:spPr>
        <p:txBody>
          <a:bodyPr wrap="none" rtlCol="0">
            <a:spAutoFit/>
          </a:bodyPr>
          <a:lstStyle/>
          <a:p>
            <a:r>
              <a:rPr lang="ja-JP" altLang="en-US" sz="4800" dirty="0" smtClean="0"/>
              <a:t>用語説明</a:t>
            </a:r>
            <a:endParaRPr kumimoji="1" lang="ja-JP" altLang="en-US" sz="4800" dirty="0"/>
          </a:p>
        </p:txBody>
      </p:sp>
      <p:sp>
        <p:nvSpPr>
          <p:cNvPr id="6" name="テキスト ボックス 5"/>
          <p:cNvSpPr txBox="1"/>
          <p:nvPr/>
        </p:nvSpPr>
        <p:spPr>
          <a:xfrm>
            <a:off x="799605" y="1410855"/>
            <a:ext cx="1422986" cy="461665"/>
          </a:xfrm>
          <a:prstGeom prst="rect">
            <a:avLst/>
          </a:prstGeom>
          <a:noFill/>
        </p:spPr>
        <p:txBody>
          <a:bodyPr wrap="none" rtlCol="0">
            <a:spAutoFit/>
          </a:bodyPr>
          <a:lstStyle/>
          <a:p>
            <a:r>
              <a:rPr kumimoji="1" lang="ja-JP" altLang="en-US" sz="2400" dirty="0" smtClean="0">
                <a:solidFill>
                  <a:srgbClr val="000000"/>
                </a:solidFill>
              </a:rPr>
              <a:t>リポジトリ</a:t>
            </a:r>
            <a:endParaRPr kumimoji="1" lang="ja-JP" altLang="en-US" sz="2400" dirty="0">
              <a:solidFill>
                <a:srgbClr val="000000"/>
              </a:solidFill>
            </a:endParaRPr>
          </a:p>
        </p:txBody>
      </p:sp>
      <p:sp>
        <p:nvSpPr>
          <p:cNvPr id="5" name="テキスト ボックス 4"/>
          <p:cNvSpPr txBox="1"/>
          <p:nvPr/>
        </p:nvSpPr>
        <p:spPr>
          <a:xfrm>
            <a:off x="1037730" y="1868044"/>
            <a:ext cx="6820395" cy="461665"/>
          </a:xfrm>
          <a:prstGeom prst="rect">
            <a:avLst/>
          </a:prstGeom>
          <a:noFill/>
        </p:spPr>
        <p:txBody>
          <a:bodyPr wrap="square" rtlCol="0">
            <a:spAutoFit/>
          </a:bodyPr>
          <a:lstStyle/>
          <a:p>
            <a:r>
              <a:rPr lang="ja-JP" altLang="en-US" sz="2400" dirty="0" smtClean="0"/>
              <a:t>プロジェクトのファイルなどを保持する格納庫</a:t>
            </a:r>
            <a:endParaRPr kumimoji="1" lang="ja-JP" altLang="en-US" sz="2400" dirty="0"/>
          </a:p>
        </p:txBody>
      </p:sp>
      <p:sp>
        <p:nvSpPr>
          <p:cNvPr id="7" name="テキスト ボックス 6"/>
          <p:cNvSpPr txBox="1"/>
          <p:nvPr/>
        </p:nvSpPr>
        <p:spPr>
          <a:xfrm>
            <a:off x="799605" y="3239611"/>
            <a:ext cx="1251064" cy="461665"/>
          </a:xfrm>
          <a:prstGeom prst="rect">
            <a:avLst/>
          </a:prstGeom>
          <a:noFill/>
        </p:spPr>
        <p:txBody>
          <a:bodyPr wrap="none" rtlCol="0">
            <a:spAutoFit/>
          </a:bodyPr>
          <a:lstStyle/>
          <a:p>
            <a:r>
              <a:rPr kumimoji="1" lang="ja-JP" altLang="en-US" sz="2400" dirty="0" smtClean="0">
                <a:solidFill>
                  <a:srgbClr val="FF0000"/>
                </a:solidFill>
              </a:rPr>
              <a:t>ブランチ</a:t>
            </a:r>
            <a:endParaRPr kumimoji="1" lang="ja-JP" altLang="en-US" sz="2400" dirty="0">
              <a:solidFill>
                <a:srgbClr val="FF0000"/>
              </a:solidFill>
            </a:endParaRPr>
          </a:p>
        </p:txBody>
      </p:sp>
      <p:sp>
        <p:nvSpPr>
          <p:cNvPr id="8" name="テキスト ボックス 7"/>
          <p:cNvSpPr txBox="1"/>
          <p:nvPr/>
        </p:nvSpPr>
        <p:spPr>
          <a:xfrm>
            <a:off x="1037730" y="3696800"/>
            <a:ext cx="6820395" cy="461665"/>
          </a:xfrm>
          <a:prstGeom prst="rect">
            <a:avLst/>
          </a:prstGeom>
          <a:noFill/>
        </p:spPr>
        <p:txBody>
          <a:bodyPr wrap="square" rtlCol="0">
            <a:spAutoFit/>
          </a:bodyPr>
          <a:lstStyle/>
          <a:p>
            <a:r>
              <a:rPr lang="ja-JP" altLang="en-US" sz="2400" dirty="0" smtClean="0">
                <a:solidFill>
                  <a:srgbClr val="FF0000"/>
                </a:solidFill>
              </a:rPr>
              <a:t>コミットが繋がった</a:t>
            </a:r>
            <a:r>
              <a:rPr kumimoji="1" lang="ja-JP" altLang="en-US" sz="2400" dirty="0" smtClean="0">
                <a:solidFill>
                  <a:srgbClr val="FF0000"/>
                </a:solidFill>
              </a:rPr>
              <a:t>開発ライン</a:t>
            </a:r>
            <a:endParaRPr kumimoji="1" lang="ja-JP" altLang="en-US" sz="2400" dirty="0">
              <a:solidFill>
                <a:srgbClr val="FF0000"/>
              </a:solidFill>
            </a:endParaRPr>
          </a:p>
        </p:txBody>
      </p:sp>
      <p:sp>
        <p:nvSpPr>
          <p:cNvPr id="9" name="テキスト ボックス 8"/>
          <p:cNvSpPr txBox="1"/>
          <p:nvPr/>
        </p:nvSpPr>
        <p:spPr>
          <a:xfrm>
            <a:off x="799605" y="4153989"/>
            <a:ext cx="1034658" cy="461665"/>
          </a:xfrm>
          <a:prstGeom prst="rect">
            <a:avLst/>
          </a:prstGeom>
          <a:noFill/>
        </p:spPr>
        <p:txBody>
          <a:bodyPr wrap="none" rtlCol="0">
            <a:spAutoFit/>
          </a:bodyPr>
          <a:lstStyle/>
          <a:p>
            <a:r>
              <a:rPr kumimoji="1" lang="ja-JP" altLang="en-US" sz="2400" dirty="0" smtClean="0">
                <a:solidFill>
                  <a:srgbClr val="000000"/>
                </a:solidFill>
              </a:rPr>
              <a:t>マージ</a:t>
            </a:r>
            <a:endParaRPr kumimoji="1" lang="ja-JP" altLang="en-US" sz="2400" dirty="0">
              <a:solidFill>
                <a:srgbClr val="000000"/>
              </a:solidFill>
            </a:endParaRPr>
          </a:p>
        </p:txBody>
      </p:sp>
      <p:sp>
        <p:nvSpPr>
          <p:cNvPr id="10" name="テキスト ボックス 9"/>
          <p:cNvSpPr txBox="1"/>
          <p:nvPr/>
        </p:nvSpPr>
        <p:spPr>
          <a:xfrm>
            <a:off x="1037730" y="4611178"/>
            <a:ext cx="6820395" cy="461665"/>
          </a:xfrm>
          <a:prstGeom prst="rect">
            <a:avLst/>
          </a:prstGeom>
          <a:noFill/>
        </p:spPr>
        <p:txBody>
          <a:bodyPr wrap="square" rtlCol="0">
            <a:spAutoFit/>
          </a:bodyPr>
          <a:lstStyle/>
          <a:p>
            <a:r>
              <a:rPr kumimoji="1" lang="en-US" altLang="ja-JP" sz="2400" dirty="0" smtClean="0"/>
              <a:t>2</a:t>
            </a:r>
            <a:r>
              <a:rPr kumimoji="1" lang="ja-JP" altLang="en-US" sz="2400" dirty="0" smtClean="0"/>
              <a:t>つ以上の開発ラインを統合する作業</a:t>
            </a:r>
            <a:endParaRPr kumimoji="1" lang="ja-JP" altLang="en-US" sz="2400" dirty="0"/>
          </a:p>
        </p:txBody>
      </p:sp>
      <p:sp>
        <p:nvSpPr>
          <p:cNvPr id="11" name="テキスト ボックス 10"/>
          <p:cNvSpPr txBox="1"/>
          <p:nvPr/>
        </p:nvSpPr>
        <p:spPr>
          <a:xfrm>
            <a:off x="799605" y="5068367"/>
            <a:ext cx="1680268" cy="461665"/>
          </a:xfrm>
          <a:prstGeom prst="rect">
            <a:avLst/>
          </a:prstGeom>
          <a:noFill/>
        </p:spPr>
        <p:txBody>
          <a:bodyPr wrap="none" rtlCol="0">
            <a:spAutoFit/>
          </a:bodyPr>
          <a:lstStyle/>
          <a:p>
            <a:r>
              <a:rPr lang="ja-JP" altLang="en-US" sz="2400" dirty="0" smtClean="0">
                <a:solidFill>
                  <a:srgbClr val="000000"/>
                </a:solidFill>
              </a:rPr>
              <a:t>コンフリクト</a:t>
            </a:r>
            <a:endParaRPr kumimoji="1" lang="ja-JP" altLang="en-US" sz="2400" dirty="0">
              <a:solidFill>
                <a:srgbClr val="000000"/>
              </a:solidFill>
            </a:endParaRPr>
          </a:p>
        </p:txBody>
      </p:sp>
      <p:sp>
        <p:nvSpPr>
          <p:cNvPr id="12" name="テキスト ボックス 11"/>
          <p:cNvSpPr txBox="1"/>
          <p:nvPr/>
        </p:nvSpPr>
        <p:spPr>
          <a:xfrm>
            <a:off x="1037730" y="5525554"/>
            <a:ext cx="6820395" cy="830997"/>
          </a:xfrm>
          <a:prstGeom prst="rect">
            <a:avLst/>
          </a:prstGeom>
          <a:noFill/>
        </p:spPr>
        <p:txBody>
          <a:bodyPr wrap="square" rtlCol="0">
            <a:spAutoFit/>
          </a:bodyPr>
          <a:lstStyle/>
          <a:p>
            <a:r>
              <a:rPr kumimoji="1" lang="ja-JP" altLang="en-US" sz="2400" dirty="0" smtClean="0"/>
              <a:t>マージのとき，同じ場所に違う変更をしていて</a:t>
            </a:r>
            <a:endParaRPr kumimoji="1" lang="en-US" altLang="ja-JP" sz="2400" dirty="0" smtClean="0"/>
          </a:p>
          <a:p>
            <a:r>
              <a:rPr lang="ja-JP" altLang="en-US" sz="2400" dirty="0" smtClean="0"/>
              <a:t>上手くマージできないこと</a:t>
            </a:r>
            <a:endParaRPr kumimoji="1" lang="ja-JP" altLang="en-US" sz="2400" dirty="0"/>
          </a:p>
        </p:txBody>
      </p:sp>
      <p:sp>
        <p:nvSpPr>
          <p:cNvPr id="13" name="テキスト ボックス 12"/>
          <p:cNvSpPr txBox="1"/>
          <p:nvPr/>
        </p:nvSpPr>
        <p:spPr>
          <a:xfrm>
            <a:off x="799605" y="2325233"/>
            <a:ext cx="1061108" cy="461665"/>
          </a:xfrm>
          <a:prstGeom prst="rect">
            <a:avLst/>
          </a:prstGeom>
          <a:noFill/>
        </p:spPr>
        <p:txBody>
          <a:bodyPr wrap="none" rtlCol="0">
            <a:spAutoFit/>
          </a:bodyPr>
          <a:lstStyle/>
          <a:p>
            <a:r>
              <a:rPr lang="ja-JP" altLang="en-US" sz="2400" dirty="0" smtClean="0">
                <a:solidFill>
                  <a:srgbClr val="000000"/>
                </a:solidFill>
              </a:rPr>
              <a:t>コミット</a:t>
            </a:r>
            <a:endParaRPr kumimoji="1" lang="ja-JP" altLang="en-US" sz="2400" dirty="0">
              <a:solidFill>
                <a:srgbClr val="000000"/>
              </a:solidFill>
            </a:endParaRPr>
          </a:p>
        </p:txBody>
      </p:sp>
      <p:sp>
        <p:nvSpPr>
          <p:cNvPr id="14" name="テキスト ボックス 13"/>
          <p:cNvSpPr txBox="1"/>
          <p:nvPr/>
        </p:nvSpPr>
        <p:spPr>
          <a:xfrm>
            <a:off x="1037730" y="2782422"/>
            <a:ext cx="6820395" cy="461665"/>
          </a:xfrm>
          <a:prstGeom prst="rect">
            <a:avLst/>
          </a:prstGeom>
          <a:noFill/>
        </p:spPr>
        <p:txBody>
          <a:bodyPr wrap="square" rtlCol="0">
            <a:spAutoFit/>
          </a:bodyPr>
          <a:lstStyle/>
          <a:p>
            <a:r>
              <a:rPr lang="ja-JP" altLang="en-US" sz="2400" dirty="0" smtClean="0">
                <a:solidFill>
                  <a:srgbClr val="000000"/>
                </a:solidFill>
              </a:rPr>
              <a:t>特定のバージョンを含むオブジェクト，セーブ地点</a:t>
            </a:r>
            <a:endParaRPr kumimoji="1" lang="ja-JP" altLang="en-US" sz="2400" dirty="0">
              <a:solidFill>
                <a:srgbClr val="000000"/>
              </a:solidFill>
            </a:endParaRPr>
          </a:p>
        </p:txBody>
      </p:sp>
      <p:sp>
        <p:nvSpPr>
          <p:cNvPr id="15" name="スライド番号プレースホルダ 4"/>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AA268EA7-DDBD-6C46-9D3A-7CD0285CE47B}" type="slidenum">
              <a:rPr lang="en-US" altLang="ja-JP"/>
              <a:pPr eaLnBrk="1" hangingPunct="1"/>
              <a:t>9</a:t>
            </a:fld>
            <a:endParaRPr lang="en-US" altLang="ja-JP"/>
          </a:p>
        </p:txBody>
      </p:sp>
    </p:spTree>
    <p:extLst>
      <p:ext uri="{BB962C8B-B14F-4D97-AF65-F5344CB8AC3E}">
        <p14:creationId xmlns:p14="http://schemas.microsoft.com/office/powerpoint/2010/main" val="1429294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2745</TotalTime>
  <Words>3117</Words>
  <Application>Microsoft Macintosh PowerPoint</Application>
  <PresentationFormat>画面に合わせる (4:3)</PresentationFormat>
  <Paragraphs>629</Paragraphs>
  <Slides>51</Slides>
  <Notes>15</Notes>
  <HiddenSlides>0</HiddenSlides>
  <MMClips>0</MMClips>
  <ScaleCrop>false</ScaleCrop>
  <HeadingPairs>
    <vt:vector size="4" baseType="variant">
      <vt:variant>
        <vt:lpstr>テーマ</vt:lpstr>
      </vt:variant>
      <vt:variant>
        <vt:i4>1</vt:i4>
      </vt:variant>
      <vt:variant>
        <vt:lpstr>スライド タイトル</vt:lpstr>
      </vt:variant>
      <vt:variant>
        <vt:i4>51</vt:i4>
      </vt:variant>
    </vt:vector>
  </HeadingPairs>
  <TitlesOfParts>
    <vt:vector size="52" baseType="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git clone</vt:lpstr>
      <vt:lpstr>git log</vt:lpstr>
      <vt:lpstr>git branch</vt:lpstr>
      <vt:lpstr>git checkout</vt:lpstr>
      <vt:lpstr>git status</vt:lpstr>
      <vt:lpstr>git diff</vt:lpstr>
      <vt:lpstr>git add</vt:lpstr>
      <vt:lpstr>git commit</vt:lpstr>
      <vt:lpstr>git push</vt:lpstr>
      <vt:lpstr>git fetch</vt:lpstr>
      <vt:lpstr>git merge</vt:lpstr>
      <vt:lpstr>PowerPoint プレゼンテーション</vt:lpstr>
      <vt:lpstr>git reset(1/2)</vt:lpstr>
      <vt:lpstr>git reset(2/2)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池田 ゆう子</dc:creator>
  <cp:lastModifiedBy>池田 ゆう子</cp:lastModifiedBy>
  <cp:revision>29</cp:revision>
  <dcterms:created xsi:type="dcterms:W3CDTF">2016-02-16T04:23:03Z</dcterms:created>
  <dcterms:modified xsi:type="dcterms:W3CDTF">2016-02-21T05:54:09Z</dcterms:modified>
</cp:coreProperties>
</file>