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62" r:id="rId4"/>
    <p:sldId id="263" r:id="rId5"/>
    <p:sldId id="27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4604" userDrawn="1">
          <p15:clr>
            <a:srgbClr val="A4A3A4"/>
          </p15:clr>
        </p15:guide>
        <p15:guide id="3" orient="horz" pos="799" userDrawn="1">
          <p15:clr>
            <a:srgbClr val="A4A3A4"/>
          </p15:clr>
        </p15:guide>
        <p15:guide id="4" orient="horz" pos="300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5284" userDrawn="1">
          <p15:clr>
            <a:srgbClr val="A4A3A4"/>
          </p15:clr>
        </p15:guide>
        <p15:guide id="7" pos="1156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4084" userDrawn="1">
          <p15:clr>
            <a:srgbClr val="A4A3A4"/>
          </p15:clr>
        </p15:guide>
        <p15:guide id="10" orient="horz" pos="2886" userDrawn="1">
          <p15:clr>
            <a:srgbClr val="A4A3A4"/>
          </p15:clr>
        </p15:guide>
        <p15:guide id="11" orient="horz" pos="1480" userDrawn="1">
          <p15:clr>
            <a:srgbClr val="A4A3A4"/>
          </p15:clr>
        </p15:guide>
        <p15:guide id="1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DBE"/>
    <a:srgbClr val="BFBFBF"/>
    <a:srgbClr val="81C688"/>
    <a:srgbClr val="63B96C"/>
    <a:srgbClr val="808080"/>
    <a:srgbClr val="F3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1326" y="78"/>
      </p:cViewPr>
      <p:guideLst>
        <p:guide orient="horz" pos="2115"/>
        <p:guide pos="4604"/>
        <p:guide orient="horz" pos="799"/>
        <p:guide orient="horz" pos="300"/>
        <p:guide pos="476"/>
        <p:guide pos="5284"/>
        <p:guide pos="1156"/>
        <p:guide orient="horz" pos="935"/>
        <p:guide orient="horz" pos="4084"/>
        <p:guide orient="horz" pos="2886"/>
        <p:guide orient="horz" pos="1480"/>
        <p:guide orient="horz" pos="25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478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836242" y="1988840"/>
            <a:ext cx="5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478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835696" y="4293096"/>
            <a:ext cx="5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439678"/>
            <a:ext cx="1196752" cy="119675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07904" y="2439678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速医</a:t>
            </a:r>
            <a:endParaRPr lang="zh-CN" altLang="en-US" sz="6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95991" y="366297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让您快速就医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22912" y="471974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演讲者：柯冠舟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7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0921" y="499376"/>
            <a:ext cx="300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从数据看问题</a:t>
            </a: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957" y="499376"/>
            <a:ext cx="4686412" cy="750978"/>
            <a:chOff x="2524098" y="1771130"/>
            <a:chExt cx="4499654" cy="606438"/>
          </a:xfrm>
        </p:grpSpPr>
        <p:sp>
          <p:nvSpPr>
            <p:cNvPr id="4" name="矩形 3"/>
            <p:cNvSpPr/>
            <p:nvPr/>
          </p:nvSpPr>
          <p:spPr>
            <a:xfrm>
              <a:off x="2524098" y="1771130"/>
              <a:ext cx="792088" cy="606438"/>
            </a:xfrm>
            <a:prstGeom prst="rect">
              <a:avLst/>
            </a:prstGeom>
            <a:solidFill>
              <a:srgbClr val="478DBE"/>
            </a:solidFill>
            <a:ln w="28575">
              <a:solidFill>
                <a:srgbClr val="478D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203848" y="1771130"/>
              <a:ext cx="3819904" cy="606438"/>
            </a:xfrm>
            <a:prstGeom prst="rect">
              <a:avLst/>
            </a:prstGeom>
            <a:noFill/>
            <a:ln w="28575">
              <a:solidFill>
                <a:srgbClr val="478D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3522" y="363720"/>
            <a:ext cx="589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1</a:t>
            </a:r>
            <a:endParaRPr lang="zh-CN" altLang="en-US" sz="6000" dirty="0"/>
          </a:p>
        </p:txBody>
      </p:sp>
      <p:sp>
        <p:nvSpPr>
          <p:cNvPr id="20" name="文本占位符 6"/>
          <p:cNvSpPr txBox="1">
            <a:spLocks/>
          </p:cNvSpPr>
          <p:nvPr/>
        </p:nvSpPr>
        <p:spPr>
          <a:xfrm>
            <a:off x="611560" y="1916832"/>
            <a:ext cx="7886700" cy="4422775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800" noProof="1" smtClean="0">
                <a:ln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</a:t>
            </a:r>
            <a:r>
              <a:rPr lang="en-US" altLang="zh-CN" noProof="1" smtClean="0">
                <a:solidFill>
                  <a:srgbClr val="0070C0"/>
                </a:solidFill>
              </a:rPr>
              <a:t> </a:t>
            </a:r>
            <a:r>
              <a:rPr lang="zh-CN" altLang="en-US" sz="28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中国医院网统计 </a:t>
            </a:r>
            <a:r>
              <a:rPr lang="en-US" sz="2800" b="1" noProof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2016</a:t>
            </a:r>
            <a:r>
              <a:rPr lang="zh-CN" altLang="en-US" sz="2800" b="1" noProof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年</a:t>
            </a:r>
            <a:r>
              <a:rPr lang="en-US" altLang="zh-CN" sz="2800" b="1" noProof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800" b="1" noProof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月至</a:t>
            </a:r>
            <a:r>
              <a:rPr lang="en-US" altLang="zh-CN" sz="2800" b="1" noProof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2017</a:t>
            </a:r>
            <a:r>
              <a:rPr lang="zh-CN" altLang="en-US" sz="2800" b="1" noProof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年</a:t>
            </a:r>
            <a:r>
              <a:rPr lang="en-US" altLang="zh-CN" sz="2800" b="1" noProof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800" b="1" noProof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月</a:t>
            </a:r>
            <a:r>
              <a:rPr lang="zh-CN" altLang="en-US" sz="2800" noProof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全国</a:t>
            </a:r>
            <a:r>
              <a:rPr lang="zh-CN" altLang="en-US" sz="2800" noProof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平均</a:t>
            </a:r>
            <a:r>
              <a:rPr lang="zh-CN" altLang="en-US" sz="28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每天 </a:t>
            </a:r>
            <a:r>
              <a:rPr lang="en-US" altLang="zh-CN" sz="2800" b="1" noProof="1" smtClean="0">
                <a:latin typeface="宋体" panose="02010600030101010101" pitchFamily="2" charset="-122"/>
                <a:ea typeface="宋体" panose="02010600030101010101" pitchFamily="2" charset="-122"/>
              </a:rPr>
              <a:t>310</a:t>
            </a:r>
            <a:r>
              <a:rPr lang="zh-CN" altLang="en-US" sz="2800" b="1" noProof="1" smtClean="0">
                <a:latin typeface="宋体" panose="02010600030101010101" pitchFamily="2" charset="-122"/>
                <a:ea typeface="宋体" panose="02010600030101010101" pitchFamily="2" charset="-122"/>
              </a:rPr>
              <a:t>万人次 </a:t>
            </a:r>
            <a:r>
              <a:rPr lang="zh-CN" altLang="en-US" sz="28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就医，主要集中在广东、北京以及上海等省市。</a:t>
            </a:r>
            <a:endParaRPr lang="en-US" altLang="zh-CN" sz="2800" noProof="1" smtClean="0">
              <a:ln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noProof="1" smtClean="0">
                <a:ln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宋体" panose="02010600030101010101" pitchFamily="2" charset="-122"/>
              </a:rPr>
              <a:t># </a:t>
            </a:r>
            <a:r>
              <a:rPr lang="zh-CN" altLang="en-US" sz="28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至200</a:t>
            </a:r>
            <a:r>
              <a:rPr lang="en-US" altLang="zh-CN" sz="28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年起，就医过程中</a:t>
            </a:r>
            <a:r>
              <a:rPr lang="en-US" altLang="zh-CN" sz="28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8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三长（</a:t>
            </a:r>
            <a:r>
              <a:rPr lang="zh-CN" altLang="en-US" sz="2800" b="1" noProof="1" smtClean="0">
                <a:latin typeface="宋体" panose="02010600030101010101" pitchFamily="2" charset="-122"/>
                <a:ea typeface="宋体" panose="02010600030101010101" pitchFamily="2" charset="-122"/>
              </a:rPr>
              <a:t>挂号排队长</a:t>
            </a:r>
            <a:r>
              <a:rPr lang="zh-CN" altLang="en-US" sz="28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，看病等待长，取药时间长）</a:t>
            </a:r>
            <a:r>
              <a:rPr lang="en-US" altLang="zh-CN" sz="28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8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问题开始成为医院最为突出问题。</a:t>
            </a:r>
            <a:endParaRPr lang="zh-CN" altLang="en-US" sz="2800" noProof="1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917" y="509712"/>
            <a:ext cx="338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noProof="1">
                <a:latin typeface="宋体" panose="02010600030101010101" pitchFamily="2" charset="-122"/>
                <a:sym typeface="+mn-ea"/>
              </a:rPr>
              <a:t>我们解决什么</a:t>
            </a: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843" y="509712"/>
            <a:ext cx="4686412" cy="750978"/>
            <a:chOff x="2524098" y="1771130"/>
            <a:chExt cx="4499654" cy="606438"/>
          </a:xfrm>
        </p:grpSpPr>
        <p:sp>
          <p:nvSpPr>
            <p:cNvPr id="4" name="矩形 3"/>
            <p:cNvSpPr/>
            <p:nvPr/>
          </p:nvSpPr>
          <p:spPr>
            <a:xfrm>
              <a:off x="2524098" y="1771130"/>
              <a:ext cx="792088" cy="606438"/>
            </a:xfrm>
            <a:prstGeom prst="rect">
              <a:avLst/>
            </a:prstGeom>
            <a:solidFill>
              <a:srgbClr val="478DBE"/>
            </a:solidFill>
            <a:ln w="28575">
              <a:solidFill>
                <a:srgbClr val="478D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203848" y="1771130"/>
              <a:ext cx="3819904" cy="606438"/>
            </a:xfrm>
            <a:prstGeom prst="rect">
              <a:avLst/>
            </a:prstGeom>
            <a:noFill/>
            <a:ln w="28575">
              <a:solidFill>
                <a:srgbClr val="478D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6963" y="377369"/>
            <a:ext cx="589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2</a:t>
            </a:r>
            <a:endParaRPr lang="zh-CN" altLang="en-US" sz="6000" dirty="0"/>
          </a:p>
        </p:txBody>
      </p:sp>
      <p:sp>
        <p:nvSpPr>
          <p:cNvPr id="23" name="文本占位符 2"/>
          <p:cNvSpPr txBox="1">
            <a:spLocks/>
          </p:cNvSpPr>
          <p:nvPr/>
        </p:nvSpPr>
        <p:spPr bwMode="auto">
          <a:xfrm>
            <a:off x="823913" y="4314825"/>
            <a:ext cx="1514475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lvl="1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lvl="2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lvl="3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lvl="4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病前确诊</a:t>
            </a:r>
            <a:endParaRPr kumimoji="0" lang="zh-CN" altLang="en-US" sz="2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kumimoji="0" lang="zh-CN" altLang="en-US" sz="24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Freeform 138"/>
          <p:cNvSpPr>
            <a:spLocks/>
          </p:cNvSpPr>
          <p:nvPr/>
        </p:nvSpPr>
        <p:spPr bwMode="auto">
          <a:xfrm>
            <a:off x="4211181" y="2056606"/>
            <a:ext cx="236537" cy="2045692"/>
          </a:xfrm>
          <a:custGeom>
            <a:avLst/>
            <a:gdLst>
              <a:gd name="T0" fmla="*/ 161 w 161"/>
              <a:gd name="T1" fmla="*/ 438 h 619"/>
              <a:gd name="T2" fmla="*/ 161 w 161"/>
              <a:gd name="T3" fmla="*/ 51 h 619"/>
              <a:gd name="T4" fmla="*/ 110 w 161"/>
              <a:gd name="T5" fmla="*/ 0 h 619"/>
              <a:gd name="T6" fmla="*/ 51 w 161"/>
              <a:gd name="T7" fmla="*/ 0 h 619"/>
              <a:gd name="T8" fmla="*/ 0 w 161"/>
              <a:gd name="T9" fmla="*/ 51 h 619"/>
              <a:gd name="T10" fmla="*/ 0 w 161"/>
              <a:gd name="T11" fmla="*/ 619 h 619"/>
              <a:gd name="T12" fmla="*/ 161 w 161"/>
              <a:gd name="T13" fmla="*/ 438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" h="619">
                <a:moveTo>
                  <a:pt x="161" y="438"/>
                </a:moveTo>
                <a:cubicBezTo>
                  <a:pt x="161" y="51"/>
                  <a:pt x="161" y="51"/>
                  <a:pt x="161" y="51"/>
                </a:cubicBezTo>
                <a:cubicBezTo>
                  <a:pt x="161" y="23"/>
                  <a:pt x="138" y="0"/>
                  <a:pt x="11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23" y="0"/>
                  <a:pt x="0" y="23"/>
                  <a:pt x="0" y="51"/>
                </a:cubicBezTo>
                <a:cubicBezTo>
                  <a:pt x="0" y="619"/>
                  <a:pt x="0" y="619"/>
                  <a:pt x="0" y="619"/>
                </a:cubicBezTo>
                <a:cubicBezTo>
                  <a:pt x="9" y="561"/>
                  <a:pt x="53" y="461"/>
                  <a:pt x="161" y="438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Freeform 140"/>
          <p:cNvSpPr>
            <a:spLocks/>
          </p:cNvSpPr>
          <p:nvPr/>
        </p:nvSpPr>
        <p:spPr bwMode="auto">
          <a:xfrm>
            <a:off x="4211638" y="5592763"/>
            <a:ext cx="1558925" cy="1289050"/>
          </a:xfrm>
          <a:custGeom>
            <a:avLst/>
            <a:gdLst>
              <a:gd name="T0" fmla="*/ 2147483646 w 1051"/>
              <a:gd name="T1" fmla="*/ 0 h 869"/>
              <a:gd name="T2" fmla="*/ 2147483646 w 1051"/>
              <a:gd name="T3" fmla="*/ 0 h 869"/>
              <a:gd name="T4" fmla="*/ 2147483646 w 1051"/>
              <a:gd name="T5" fmla="*/ 2147483646 h 869"/>
              <a:gd name="T6" fmla="*/ 0 w 1051"/>
              <a:gd name="T7" fmla="*/ 2147483646 h 869"/>
              <a:gd name="T8" fmla="*/ 0 w 1051"/>
              <a:gd name="T9" fmla="*/ 2147483646 h 869"/>
              <a:gd name="T10" fmla="*/ 0 w 1051"/>
              <a:gd name="T11" fmla="*/ 2147483646 h 869"/>
              <a:gd name="T12" fmla="*/ 2147483646 w 1051"/>
              <a:gd name="T13" fmla="*/ 2147483646 h 869"/>
              <a:gd name="T14" fmla="*/ 2147483646 w 1051"/>
              <a:gd name="T15" fmla="*/ 2147483646 h 869"/>
              <a:gd name="T16" fmla="*/ 2147483646 w 1051"/>
              <a:gd name="T17" fmla="*/ 2147483646 h 869"/>
              <a:gd name="T18" fmla="*/ 2147483646 w 1051"/>
              <a:gd name="T19" fmla="*/ 2147483646 h 869"/>
              <a:gd name="T20" fmla="*/ 2147483646 w 1051"/>
              <a:gd name="T21" fmla="*/ 2147483646 h 869"/>
              <a:gd name="T22" fmla="*/ 2147483646 w 1051"/>
              <a:gd name="T23" fmla="*/ 2147483646 h 869"/>
              <a:gd name="T24" fmla="*/ 2147483646 w 1051"/>
              <a:gd name="T25" fmla="*/ 2147483646 h 869"/>
              <a:gd name="T26" fmla="*/ 2147483646 w 1051"/>
              <a:gd name="T27" fmla="*/ 0 h 8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51" h="869">
                <a:moveTo>
                  <a:pt x="1004" y="0"/>
                </a:moveTo>
                <a:cubicBezTo>
                  <a:pt x="998" y="1"/>
                  <a:pt x="364" y="6"/>
                  <a:pt x="218" y="0"/>
                </a:cubicBezTo>
                <a:cubicBezTo>
                  <a:pt x="197" y="0"/>
                  <a:pt x="178" y="2"/>
                  <a:pt x="161" y="5"/>
                </a:cubicBezTo>
                <a:cubicBezTo>
                  <a:pt x="53" y="28"/>
                  <a:pt x="9" y="127"/>
                  <a:pt x="0" y="186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818"/>
                  <a:pt x="0" y="818"/>
                  <a:pt x="0" y="818"/>
                </a:cubicBezTo>
                <a:cubicBezTo>
                  <a:pt x="0" y="846"/>
                  <a:pt x="23" y="869"/>
                  <a:pt x="51" y="869"/>
                </a:cubicBezTo>
                <a:cubicBezTo>
                  <a:pt x="110" y="869"/>
                  <a:pt x="110" y="869"/>
                  <a:pt x="110" y="869"/>
                </a:cubicBezTo>
                <a:cubicBezTo>
                  <a:pt x="138" y="869"/>
                  <a:pt x="161" y="846"/>
                  <a:pt x="161" y="818"/>
                </a:cubicBezTo>
                <a:cubicBezTo>
                  <a:pt x="161" y="101"/>
                  <a:pt x="161" y="101"/>
                  <a:pt x="161" y="101"/>
                </a:cubicBezTo>
                <a:cubicBezTo>
                  <a:pt x="176" y="95"/>
                  <a:pt x="193" y="92"/>
                  <a:pt x="214" y="92"/>
                </a:cubicBezTo>
                <a:cubicBezTo>
                  <a:pt x="363" y="98"/>
                  <a:pt x="979" y="93"/>
                  <a:pt x="1005" y="92"/>
                </a:cubicBezTo>
                <a:cubicBezTo>
                  <a:pt x="1030" y="92"/>
                  <a:pt x="1051" y="71"/>
                  <a:pt x="1051" y="46"/>
                </a:cubicBezTo>
                <a:cubicBezTo>
                  <a:pt x="1050" y="21"/>
                  <a:pt x="1030" y="1"/>
                  <a:pt x="1004" y="0"/>
                </a:cubicBezTo>
                <a:close/>
              </a:path>
            </a:pathLst>
          </a:custGeom>
          <a:solidFill>
            <a:srgbClr val="017E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Freeform 142"/>
          <p:cNvSpPr>
            <a:spLocks/>
          </p:cNvSpPr>
          <p:nvPr/>
        </p:nvSpPr>
        <p:spPr bwMode="auto">
          <a:xfrm>
            <a:off x="2898775" y="4591050"/>
            <a:ext cx="1557338" cy="1300163"/>
          </a:xfrm>
          <a:custGeom>
            <a:avLst/>
            <a:gdLst>
              <a:gd name="T0" fmla="*/ 889 w 1050"/>
              <a:gd name="T1" fmla="*/ 6 h 876"/>
              <a:gd name="T2" fmla="*/ 833 w 1050"/>
              <a:gd name="T3" fmla="*/ 1 h 876"/>
              <a:gd name="T4" fmla="*/ 46 w 1050"/>
              <a:gd name="T5" fmla="*/ 1 h 876"/>
              <a:gd name="T6" fmla="*/ 0 w 1050"/>
              <a:gd name="T7" fmla="*/ 47 h 876"/>
              <a:gd name="T8" fmla="*/ 46 w 1050"/>
              <a:gd name="T9" fmla="*/ 93 h 876"/>
              <a:gd name="T10" fmla="*/ 836 w 1050"/>
              <a:gd name="T11" fmla="*/ 93 h 876"/>
              <a:gd name="T12" fmla="*/ 889 w 1050"/>
              <a:gd name="T13" fmla="*/ 102 h 876"/>
              <a:gd name="T14" fmla="*/ 889 w 1050"/>
              <a:gd name="T15" fmla="*/ 876 h 876"/>
              <a:gd name="T16" fmla="*/ 1050 w 1050"/>
              <a:gd name="T17" fmla="*/ 695 h 876"/>
              <a:gd name="T18" fmla="*/ 1050 w 1050"/>
              <a:gd name="T19" fmla="*/ 202 h 876"/>
              <a:gd name="T20" fmla="*/ 1050 w 1050"/>
              <a:gd name="T21" fmla="*/ 186 h 876"/>
              <a:gd name="T22" fmla="*/ 889 w 1050"/>
              <a:gd name="T23" fmla="*/ 6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0" h="876">
                <a:moveTo>
                  <a:pt x="889" y="6"/>
                </a:moveTo>
                <a:cubicBezTo>
                  <a:pt x="872" y="2"/>
                  <a:pt x="853" y="0"/>
                  <a:pt x="833" y="1"/>
                </a:cubicBezTo>
                <a:cubicBezTo>
                  <a:pt x="687" y="6"/>
                  <a:pt x="53" y="1"/>
                  <a:pt x="46" y="1"/>
                </a:cubicBezTo>
                <a:cubicBezTo>
                  <a:pt x="21" y="1"/>
                  <a:pt x="0" y="21"/>
                  <a:pt x="0" y="47"/>
                </a:cubicBezTo>
                <a:cubicBezTo>
                  <a:pt x="0" y="72"/>
                  <a:pt x="20" y="93"/>
                  <a:pt x="46" y="93"/>
                </a:cubicBezTo>
                <a:cubicBezTo>
                  <a:pt x="72" y="93"/>
                  <a:pt x="688" y="98"/>
                  <a:pt x="836" y="93"/>
                </a:cubicBezTo>
                <a:cubicBezTo>
                  <a:pt x="857" y="92"/>
                  <a:pt x="875" y="96"/>
                  <a:pt x="889" y="102"/>
                </a:cubicBezTo>
                <a:cubicBezTo>
                  <a:pt x="889" y="876"/>
                  <a:pt x="889" y="876"/>
                  <a:pt x="889" y="876"/>
                </a:cubicBezTo>
                <a:cubicBezTo>
                  <a:pt x="898" y="817"/>
                  <a:pt x="942" y="718"/>
                  <a:pt x="1050" y="695"/>
                </a:cubicBezTo>
                <a:cubicBezTo>
                  <a:pt x="1050" y="202"/>
                  <a:pt x="1050" y="202"/>
                  <a:pt x="1050" y="202"/>
                </a:cubicBezTo>
                <a:cubicBezTo>
                  <a:pt x="1050" y="186"/>
                  <a:pt x="1050" y="186"/>
                  <a:pt x="1050" y="186"/>
                </a:cubicBezTo>
                <a:cubicBezTo>
                  <a:pt x="1041" y="128"/>
                  <a:pt x="997" y="29"/>
                  <a:pt x="889" y="6"/>
                </a:cubicBezTo>
                <a:close/>
              </a:path>
            </a:pathLst>
          </a:custGeom>
          <a:solidFill>
            <a:srgbClr val="1695FE"/>
          </a:solidFill>
          <a:ln>
            <a:noFill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Freeform 143"/>
          <p:cNvSpPr>
            <a:spLocks/>
          </p:cNvSpPr>
          <p:nvPr/>
        </p:nvSpPr>
        <p:spPr bwMode="auto">
          <a:xfrm>
            <a:off x="4211638" y="3448050"/>
            <a:ext cx="1560512" cy="1428750"/>
          </a:xfrm>
          <a:custGeom>
            <a:avLst/>
            <a:gdLst>
              <a:gd name="T0" fmla="*/ 1004 w 1051"/>
              <a:gd name="T1" fmla="*/ 1 h 963"/>
              <a:gd name="T2" fmla="*/ 218 w 1051"/>
              <a:gd name="T3" fmla="*/ 1 h 963"/>
              <a:gd name="T4" fmla="*/ 161 w 1051"/>
              <a:gd name="T5" fmla="*/ 6 h 963"/>
              <a:gd name="T6" fmla="*/ 0 w 1051"/>
              <a:gd name="T7" fmla="*/ 187 h 963"/>
              <a:gd name="T8" fmla="*/ 0 w 1051"/>
              <a:gd name="T9" fmla="*/ 201 h 963"/>
              <a:gd name="T10" fmla="*/ 0 w 1051"/>
              <a:gd name="T11" fmla="*/ 783 h 963"/>
              <a:gd name="T12" fmla="*/ 161 w 1051"/>
              <a:gd name="T13" fmla="*/ 963 h 963"/>
              <a:gd name="T14" fmla="*/ 161 w 1051"/>
              <a:gd name="T15" fmla="*/ 102 h 963"/>
              <a:gd name="T16" fmla="*/ 214 w 1051"/>
              <a:gd name="T17" fmla="*/ 93 h 963"/>
              <a:gd name="T18" fmla="*/ 1005 w 1051"/>
              <a:gd name="T19" fmla="*/ 93 h 963"/>
              <a:gd name="T20" fmla="*/ 1051 w 1051"/>
              <a:gd name="T21" fmla="*/ 46 h 963"/>
              <a:gd name="T22" fmla="*/ 1004 w 1051"/>
              <a:gd name="T23" fmla="*/ 1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1" h="963">
                <a:moveTo>
                  <a:pt x="1004" y="1"/>
                </a:moveTo>
                <a:cubicBezTo>
                  <a:pt x="998" y="1"/>
                  <a:pt x="364" y="6"/>
                  <a:pt x="218" y="1"/>
                </a:cubicBezTo>
                <a:cubicBezTo>
                  <a:pt x="197" y="0"/>
                  <a:pt x="178" y="2"/>
                  <a:pt x="161" y="6"/>
                </a:cubicBezTo>
                <a:cubicBezTo>
                  <a:pt x="53" y="29"/>
                  <a:pt x="9" y="129"/>
                  <a:pt x="0" y="187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783"/>
                  <a:pt x="0" y="783"/>
                  <a:pt x="0" y="783"/>
                </a:cubicBezTo>
                <a:cubicBezTo>
                  <a:pt x="108" y="806"/>
                  <a:pt x="152" y="905"/>
                  <a:pt x="161" y="963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76" y="96"/>
                  <a:pt x="193" y="92"/>
                  <a:pt x="214" y="93"/>
                </a:cubicBezTo>
                <a:cubicBezTo>
                  <a:pt x="363" y="98"/>
                  <a:pt x="979" y="93"/>
                  <a:pt x="1005" y="93"/>
                </a:cubicBezTo>
                <a:cubicBezTo>
                  <a:pt x="1031" y="93"/>
                  <a:pt x="1051" y="72"/>
                  <a:pt x="1051" y="46"/>
                </a:cubicBezTo>
                <a:cubicBezTo>
                  <a:pt x="1051" y="21"/>
                  <a:pt x="1030" y="1"/>
                  <a:pt x="1004" y="1"/>
                </a:cubicBezTo>
                <a:close/>
              </a:path>
            </a:pathLst>
          </a:custGeom>
          <a:solidFill>
            <a:srgbClr val="3CA6FE"/>
          </a:solidFill>
          <a:ln>
            <a:noFill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椭圆 27"/>
          <p:cNvSpPr>
            <a:spLocks noChangeArrowheads="1"/>
          </p:cNvSpPr>
          <p:nvPr/>
        </p:nvSpPr>
        <p:spPr bwMode="auto">
          <a:xfrm>
            <a:off x="5711825" y="5351463"/>
            <a:ext cx="557213" cy="557212"/>
          </a:xfrm>
          <a:prstGeom prst="ellipse">
            <a:avLst/>
          </a:prstGeom>
          <a:solidFill>
            <a:srgbClr val="017E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600" smtClean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703888" y="3205163"/>
            <a:ext cx="557212" cy="557212"/>
          </a:xfrm>
          <a:prstGeom prst="ellipse">
            <a:avLst/>
          </a:prstGeom>
          <a:solidFill>
            <a:srgbClr val="3CA6FE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393950" y="4314825"/>
            <a:ext cx="557213" cy="557213"/>
          </a:xfrm>
          <a:prstGeom prst="ellipse">
            <a:avLst/>
          </a:prstGeom>
          <a:solidFill>
            <a:srgbClr val="1695FE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TextBox 682"/>
          <p:cNvSpPr txBox="1"/>
          <p:nvPr/>
        </p:nvSpPr>
        <p:spPr>
          <a:xfrm>
            <a:off x="5770563" y="3294063"/>
            <a:ext cx="384175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方正中等线简体" pitchFamily="65" charset="-122"/>
              </a:rPr>
              <a:t>C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方正中等线简体" pitchFamily="65" charset="-122"/>
            </a:endParaRPr>
          </a:p>
        </p:txBody>
      </p:sp>
      <p:sp>
        <p:nvSpPr>
          <p:cNvPr id="32" name="TextBox 682"/>
          <p:cNvSpPr txBox="1"/>
          <p:nvPr/>
        </p:nvSpPr>
        <p:spPr>
          <a:xfrm>
            <a:off x="5786438" y="5441950"/>
            <a:ext cx="3683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方正中等线简体" pitchFamily="65" charset="-122"/>
              </a:rPr>
              <a:t>A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方正中等线简体" pitchFamily="65" charset="-122"/>
            </a:endParaRPr>
          </a:p>
        </p:txBody>
      </p:sp>
      <p:sp>
        <p:nvSpPr>
          <p:cNvPr id="33" name="TextBox 682"/>
          <p:cNvSpPr txBox="1"/>
          <p:nvPr/>
        </p:nvSpPr>
        <p:spPr>
          <a:xfrm>
            <a:off x="2466975" y="4403725"/>
            <a:ext cx="3683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方正中等线简体" pitchFamily="65" charset="-122"/>
              </a:rPr>
              <a:t>B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方正中等线简体" pitchFamily="65" charset="-122"/>
            </a:endParaRPr>
          </a:p>
        </p:txBody>
      </p:sp>
      <p:sp>
        <p:nvSpPr>
          <p:cNvPr id="34" name="文本框 34"/>
          <p:cNvSpPr txBox="1">
            <a:spLocks noChangeArrowheads="1"/>
          </p:cNvSpPr>
          <p:nvPr/>
        </p:nvSpPr>
        <p:spPr bwMode="auto">
          <a:xfrm>
            <a:off x="6343650" y="5359400"/>
            <a:ext cx="15795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noProof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智能挂号</a:t>
            </a:r>
            <a:endParaRPr lang="zh-CN" altLang="zh-CN" b="1" noProof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文本框 35"/>
          <p:cNvSpPr txBox="1">
            <a:spLocks noChangeArrowheads="1"/>
          </p:cNvSpPr>
          <p:nvPr/>
        </p:nvSpPr>
        <p:spPr bwMode="auto">
          <a:xfrm>
            <a:off x="6269038" y="3217863"/>
            <a:ext cx="1562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noProof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病情跟踪</a:t>
            </a:r>
            <a:endParaRPr lang="zh-CN" altLang="en-US" sz="18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6" name="文本框 36"/>
          <p:cNvSpPr txBox="1">
            <a:spLocks noChangeArrowheads="1"/>
          </p:cNvSpPr>
          <p:nvPr/>
        </p:nvSpPr>
        <p:spPr bwMode="auto">
          <a:xfrm>
            <a:off x="2442437" y="1925235"/>
            <a:ext cx="1457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noProof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定期体检</a:t>
            </a:r>
            <a:endParaRPr lang="zh-CN" altLang="en-US" noProof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057105" y="1897880"/>
            <a:ext cx="557212" cy="557213"/>
          </a:xfrm>
          <a:prstGeom prst="ellipse">
            <a:avLst/>
          </a:prstGeom>
          <a:solidFill>
            <a:srgbClr val="99CCFF"/>
          </a:solidFill>
          <a:ln>
            <a:solidFill>
              <a:srgbClr val="C6D9F1"/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TextBox 682"/>
          <p:cNvSpPr txBox="1"/>
          <p:nvPr/>
        </p:nvSpPr>
        <p:spPr>
          <a:xfrm>
            <a:off x="4130130" y="1988368"/>
            <a:ext cx="3683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方正中等线简体" pitchFamily="65" charset="-122"/>
              </a:rPr>
              <a:t>D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方正中等线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0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791" y="501519"/>
            <a:ext cx="388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noProof="1">
                <a:latin typeface="宋体" panose="02010600030101010101" pitchFamily="2" charset="-122"/>
                <a:sym typeface="+mn-ea"/>
              </a:rPr>
              <a:t>我们将会改变</a:t>
            </a:r>
            <a:r>
              <a:rPr lang="zh-CN" altLang="en-US" sz="3600" noProof="1" smtClean="0">
                <a:latin typeface="宋体" panose="02010600030101010101" pitchFamily="2" charset="-122"/>
                <a:sym typeface="+mn-ea"/>
              </a:rPr>
              <a:t>什么</a:t>
            </a: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079" y="501519"/>
            <a:ext cx="4686412" cy="750978"/>
            <a:chOff x="2524098" y="1771130"/>
            <a:chExt cx="4499654" cy="606438"/>
          </a:xfrm>
        </p:grpSpPr>
        <p:sp>
          <p:nvSpPr>
            <p:cNvPr id="4" name="矩形 3"/>
            <p:cNvSpPr/>
            <p:nvPr/>
          </p:nvSpPr>
          <p:spPr>
            <a:xfrm>
              <a:off x="2524098" y="1771130"/>
              <a:ext cx="792088" cy="606438"/>
            </a:xfrm>
            <a:prstGeom prst="rect">
              <a:avLst/>
            </a:prstGeom>
            <a:solidFill>
              <a:srgbClr val="478DBE"/>
            </a:solidFill>
            <a:ln w="28575">
              <a:solidFill>
                <a:srgbClr val="478D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203848" y="1771130"/>
              <a:ext cx="3819904" cy="606438"/>
            </a:xfrm>
            <a:prstGeom prst="rect">
              <a:avLst/>
            </a:prstGeom>
            <a:noFill/>
            <a:ln w="28575">
              <a:solidFill>
                <a:srgbClr val="478D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64018" y="369176"/>
            <a:ext cx="589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3</a:t>
            </a:r>
            <a:endParaRPr lang="zh-CN" altLang="en-US" sz="6000" dirty="0"/>
          </a:p>
        </p:txBody>
      </p:sp>
      <p:sp>
        <p:nvSpPr>
          <p:cNvPr id="33" name="Freeform 21"/>
          <p:cNvSpPr>
            <a:spLocks/>
          </p:cNvSpPr>
          <p:nvPr/>
        </p:nvSpPr>
        <p:spPr bwMode="auto">
          <a:xfrm>
            <a:off x="2838450" y="4886325"/>
            <a:ext cx="1603375" cy="673100"/>
          </a:xfrm>
          <a:custGeom>
            <a:avLst/>
            <a:gdLst>
              <a:gd name="T0" fmla="*/ 621 w 628"/>
              <a:gd name="T1" fmla="*/ 263 h 263"/>
              <a:gd name="T2" fmla="*/ 628 w 628"/>
              <a:gd name="T3" fmla="*/ 237 h 263"/>
              <a:gd name="T4" fmla="*/ 30 w 628"/>
              <a:gd name="T5" fmla="*/ 0 h 263"/>
              <a:gd name="T6" fmla="*/ 0 w 628"/>
              <a:gd name="T7" fmla="*/ 110 h 263"/>
              <a:gd name="T8" fmla="*/ 621 w 628"/>
              <a:gd name="T9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8" h="263">
                <a:moveTo>
                  <a:pt x="621" y="263"/>
                </a:moveTo>
                <a:cubicBezTo>
                  <a:pt x="623" y="254"/>
                  <a:pt x="625" y="245"/>
                  <a:pt x="628" y="237"/>
                </a:cubicBezTo>
                <a:cubicBezTo>
                  <a:pt x="429" y="158"/>
                  <a:pt x="230" y="79"/>
                  <a:pt x="30" y="0"/>
                </a:cubicBezTo>
                <a:cubicBezTo>
                  <a:pt x="18" y="35"/>
                  <a:pt x="8" y="72"/>
                  <a:pt x="0" y="110"/>
                </a:cubicBezTo>
                <a:cubicBezTo>
                  <a:pt x="207" y="161"/>
                  <a:pt x="414" y="212"/>
                  <a:pt x="621" y="263"/>
                </a:cubicBezTo>
                <a:close/>
              </a:path>
            </a:pathLst>
          </a:custGeom>
          <a:solidFill>
            <a:srgbClr val="99CCFF">
              <a:lumMod val="50000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4" name="Freeform 22"/>
          <p:cNvSpPr>
            <a:spLocks/>
          </p:cNvSpPr>
          <p:nvPr/>
        </p:nvSpPr>
        <p:spPr bwMode="auto">
          <a:xfrm>
            <a:off x="2176463" y="5257800"/>
            <a:ext cx="2239962" cy="420688"/>
          </a:xfrm>
          <a:custGeom>
            <a:avLst/>
            <a:gdLst>
              <a:gd name="T0" fmla="*/ 2147483646 w 877"/>
              <a:gd name="T1" fmla="*/ 0 h 165"/>
              <a:gd name="T2" fmla="*/ 0 w 877"/>
              <a:gd name="T3" fmla="*/ 2147483646 h 165"/>
              <a:gd name="T4" fmla="*/ 2147483646 w 877"/>
              <a:gd name="T5" fmla="*/ 2147483646 h 165"/>
              <a:gd name="T6" fmla="*/ 2147483646 w 877"/>
              <a:gd name="T7" fmla="*/ 2147483646 h 165"/>
              <a:gd name="T8" fmla="*/ 2147483646 w 877"/>
              <a:gd name="T9" fmla="*/ 0 h 1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7" h="165">
                <a:moveTo>
                  <a:pt x="10" y="0"/>
                </a:moveTo>
                <a:cubicBezTo>
                  <a:pt x="3" y="53"/>
                  <a:pt x="0" y="108"/>
                  <a:pt x="0" y="165"/>
                </a:cubicBezTo>
                <a:cubicBezTo>
                  <a:pt x="875" y="165"/>
                  <a:pt x="875" y="165"/>
                  <a:pt x="875" y="165"/>
                </a:cubicBezTo>
                <a:cubicBezTo>
                  <a:pt x="875" y="155"/>
                  <a:pt x="876" y="144"/>
                  <a:pt x="877" y="135"/>
                </a:cubicBezTo>
                <a:cubicBezTo>
                  <a:pt x="588" y="90"/>
                  <a:pt x="299" y="45"/>
                  <a:pt x="10" y="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5" name="Freeform 23"/>
          <p:cNvSpPr>
            <a:spLocks/>
          </p:cNvSpPr>
          <p:nvPr/>
        </p:nvSpPr>
        <p:spPr bwMode="auto">
          <a:xfrm>
            <a:off x="3635375" y="4549775"/>
            <a:ext cx="914400" cy="817563"/>
          </a:xfrm>
          <a:custGeom>
            <a:avLst/>
            <a:gdLst>
              <a:gd name="T0" fmla="*/ 0 w 358"/>
              <a:gd name="T1" fmla="*/ 57 h 320"/>
              <a:gd name="T2" fmla="*/ 342 w 358"/>
              <a:gd name="T3" fmla="*/ 320 h 320"/>
              <a:gd name="T4" fmla="*/ 358 w 358"/>
              <a:gd name="T5" fmla="*/ 302 h 320"/>
              <a:gd name="T6" fmla="*/ 50 w 358"/>
              <a:gd name="T7" fmla="*/ 0 h 320"/>
              <a:gd name="T8" fmla="*/ 0 w 358"/>
              <a:gd name="T9" fmla="*/ 57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320">
                <a:moveTo>
                  <a:pt x="0" y="57"/>
                </a:moveTo>
                <a:cubicBezTo>
                  <a:pt x="114" y="145"/>
                  <a:pt x="228" y="232"/>
                  <a:pt x="342" y="320"/>
                </a:cubicBezTo>
                <a:cubicBezTo>
                  <a:pt x="347" y="314"/>
                  <a:pt x="352" y="308"/>
                  <a:pt x="358" y="302"/>
                </a:cubicBezTo>
                <a:cubicBezTo>
                  <a:pt x="255" y="201"/>
                  <a:pt x="153" y="101"/>
                  <a:pt x="50" y="0"/>
                </a:cubicBezTo>
                <a:cubicBezTo>
                  <a:pt x="32" y="18"/>
                  <a:pt x="16" y="37"/>
                  <a:pt x="0" y="57"/>
                </a:cubicBezTo>
                <a:close/>
              </a:path>
            </a:pathLst>
          </a:custGeom>
          <a:solidFill>
            <a:srgbClr val="99CCFF">
              <a:lumMod val="25000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6" name="Freeform 24"/>
          <p:cNvSpPr>
            <a:spLocks/>
          </p:cNvSpPr>
          <p:nvPr/>
        </p:nvSpPr>
        <p:spPr bwMode="auto">
          <a:xfrm>
            <a:off x="2662238" y="4294188"/>
            <a:ext cx="1825625" cy="1160462"/>
          </a:xfrm>
          <a:custGeom>
            <a:avLst/>
            <a:gdLst>
              <a:gd name="T0" fmla="*/ 2147483646 w 715"/>
              <a:gd name="T1" fmla="*/ 2147483646 h 454"/>
              <a:gd name="T2" fmla="*/ 2147483646 w 715"/>
              <a:gd name="T3" fmla="*/ 2147483646 h 454"/>
              <a:gd name="T4" fmla="*/ 2147483646 w 715"/>
              <a:gd name="T5" fmla="*/ 0 h 454"/>
              <a:gd name="T6" fmla="*/ 0 w 715"/>
              <a:gd name="T7" fmla="*/ 2147483646 h 454"/>
              <a:gd name="T8" fmla="*/ 2147483646 w 715"/>
              <a:gd name="T9" fmla="*/ 2147483646 h 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5" h="454">
                <a:moveTo>
                  <a:pt x="703" y="454"/>
                </a:moveTo>
                <a:cubicBezTo>
                  <a:pt x="706" y="446"/>
                  <a:pt x="710" y="439"/>
                  <a:pt x="715" y="432"/>
                </a:cubicBezTo>
                <a:cubicBezTo>
                  <a:pt x="496" y="288"/>
                  <a:pt x="277" y="144"/>
                  <a:pt x="58" y="0"/>
                </a:cubicBezTo>
                <a:cubicBezTo>
                  <a:pt x="37" y="34"/>
                  <a:pt x="17" y="71"/>
                  <a:pt x="0" y="109"/>
                </a:cubicBezTo>
                <a:cubicBezTo>
                  <a:pt x="234" y="224"/>
                  <a:pt x="468" y="339"/>
                  <a:pt x="703" y="454"/>
                </a:cubicBezTo>
                <a:close/>
              </a:path>
            </a:pathLst>
          </a:custGeom>
          <a:solidFill>
            <a:srgbClr val="C6D9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" name="Freeform 25"/>
          <p:cNvSpPr>
            <a:spLocks/>
          </p:cNvSpPr>
          <p:nvPr/>
        </p:nvSpPr>
        <p:spPr bwMode="auto">
          <a:xfrm>
            <a:off x="4025900" y="4095750"/>
            <a:ext cx="682625" cy="1146175"/>
          </a:xfrm>
          <a:custGeom>
            <a:avLst/>
            <a:gdLst>
              <a:gd name="T0" fmla="*/ 73 w 267"/>
              <a:gd name="T1" fmla="*/ 0 h 449"/>
              <a:gd name="T2" fmla="*/ 0 w 267"/>
              <a:gd name="T3" fmla="*/ 34 h 449"/>
              <a:gd name="T4" fmla="*/ 246 w 267"/>
              <a:gd name="T5" fmla="*/ 449 h 449"/>
              <a:gd name="T6" fmla="*/ 267 w 267"/>
              <a:gd name="T7" fmla="*/ 439 h 449"/>
              <a:gd name="T8" fmla="*/ 73 w 267"/>
              <a:gd name="T9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" h="449">
                <a:moveTo>
                  <a:pt x="73" y="0"/>
                </a:moveTo>
                <a:cubicBezTo>
                  <a:pt x="48" y="10"/>
                  <a:pt x="24" y="22"/>
                  <a:pt x="0" y="34"/>
                </a:cubicBezTo>
                <a:cubicBezTo>
                  <a:pt x="82" y="173"/>
                  <a:pt x="164" y="311"/>
                  <a:pt x="246" y="449"/>
                </a:cubicBezTo>
                <a:cubicBezTo>
                  <a:pt x="253" y="445"/>
                  <a:pt x="260" y="442"/>
                  <a:pt x="267" y="439"/>
                </a:cubicBezTo>
                <a:cubicBezTo>
                  <a:pt x="202" y="293"/>
                  <a:pt x="138" y="146"/>
                  <a:pt x="73" y="0"/>
                </a:cubicBezTo>
                <a:close/>
              </a:path>
            </a:pathLst>
          </a:custGeom>
          <a:solidFill>
            <a:srgbClr val="99CCFF">
              <a:lumMod val="75000"/>
            </a:srgbClr>
          </a:solidFill>
          <a:ln>
            <a:noFill/>
          </a:ln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8" name="Freeform 26"/>
          <p:cNvSpPr>
            <a:spLocks/>
          </p:cNvSpPr>
          <p:nvPr/>
        </p:nvSpPr>
        <p:spPr bwMode="auto">
          <a:xfrm>
            <a:off x="3606800" y="4062413"/>
            <a:ext cx="1017588" cy="1233487"/>
          </a:xfrm>
          <a:custGeom>
            <a:avLst/>
            <a:gdLst>
              <a:gd name="T0" fmla="*/ 2147483646 w 398"/>
              <a:gd name="T1" fmla="*/ 2147483646 h 483"/>
              <a:gd name="T2" fmla="*/ 2147483646 w 398"/>
              <a:gd name="T3" fmla="*/ 2147483646 h 483"/>
              <a:gd name="T4" fmla="*/ 2147483646 w 398"/>
              <a:gd name="T5" fmla="*/ 0 h 483"/>
              <a:gd name="T6" fmla="*/ 0 w 398"/>
              <a:gd name="T7" fmla="*/ 2147483646 h 483"/>
              <a:gd name="T8" fmla="*/ 2147483646 w 398"/>
              <a:gd name="T9" fmla="*/ 2147483646 h 4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8" h="483">
                <a:moveTo>
                  <a:pt x="379" y="483"/>
                </a:moveTo>
                <a:cubicBezTo>
                  <a:pt x="385" y="478"/>
                  <a:pt x="392" y="473"/>
                  <a:pt x="398" y="469"/>
                </a:cubicBezTo>
                <a:cubicBezTo>
                  <a:pt x="290" y="313"/>
                  <a:pt x="181" y="157"/>
                  <a:pt x="73" y="0"/>
                </a:cubicBezTo>
                <a:cubicBezTo>
                  <a:pt x="48" y="17"/>
                  <a:pt x="23" y="35"/>
                  <a:pt x="0" y="55"/>
                </a:cubicBezTo>
                <a:cubicBezTo>
                  <a:pt x="127" y="198"/>
                  <a:pt x="253" y="340"/>
                  <a:pt x="379" y="483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9" name="Freeform 27"/>
          <p:cNvSpPr>
            <a:spLocks/>
          </p:cNvSpPr>
          <p:nvPr/>
        </p:nvSpPr>
        <p:spPr bwMode="auto">
          <a:xfrm>
            <a:off x="4549775" y="3336925"/>
            <a:ext cx="347663" cy="1846263"/>
          </a:xfrm>
          <a:custGeom>
            <a:avLst/>
            <a:gdLst>
              <a:gd name="T0" fmla="*/ 112 w 136"/>
              <a:gd name="T1" fmla="*/ 723 h 723"/>
              <a:gd name="T2" fmla="*/ 136 w 136"/>
              <a:gd name="T3" fmla="*/ 721 h 723"/>
              <a:gd name="T4" fmla="*/ 110 w 136"/>
              <a:gd name="T5" fmla="*/ 0 h 723"/>
              <a:gd name="T6" fmla="*/ 0 w 136"/>
              <a:gd name="T7" fmla="*/ 9 h 723"/>
              <a:gd name="T8" fmla="*/ 112 w 136"/>
              <a:gd name="T9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723">
                <a:moveTo>
                  <a:pt x="112" y="723"/>
                </a:moveTo>
                <a:cubicBezTo>
                  <a:pt x="120" y="721"/>
                  <a:pt x="128" y="721"/>
                  <a:pt x="136" y="721"/>
                </a:cubicBezTo>
                <a:cubicBezTo>
                  <a:pt x="127" y="480"/>
                  <a:pt x="118" y="240"/>
                  <a:pt x="110" y="0"/>
                </a:cubicBezTo>
                <a:cubicBezTo>
                  <a:pt x="73" y="1"/>
                  <a:pt x="36" y="4"/>
                  <a:pt x="0" y="9"/>
                </a:cubicBezTo>
                <a:cubicBezTo>
                  <a:pt x="37" y="247"/>
                  <a:pt x="75" y="485"/>
                  <a:pt x="112" y="723"/>
                </a:cubicBezTo>
                <a:close/>
              </a:path>
            </a:pathLst>
          </a:custGeom>
          <a:solidFill>
            <a:srgbClr val="99CCFF">
              <a:lumMod val="90000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0" name="Freeform 28"/>
          <p:cNvSpPr>
            <a:spLocks/>
          </p:cNvSpPr>
          <p:nvPr/>
        </p:nvSpPr>
        <p:spPr bwMode="auto">
          <a:xfrm>
            <a:off x="4168775" y="3546475"/>
            <a:ext cx="631825" cy="1657350"/>
          </a:xfrm>
          <a:custGeom>
            <a:avLst/>
            <a:gdLst>
              <a:gd name="T0" fmla="*/ 2147483646 w 247"/>
              <a:gd name="T1" fmla="*/ 2147483646 h 649"/>
              <a:gd name="T2" fmla="*/ 2147483646 w 247"/>
              <a:gd name="T3" fmla="*/ 0 h 649"/>
              <a:gd name="T4" fmla="*/ 0 w 247"/>
              <a:gd name="T5" fmla="*/ 2147483646 h 649"/>
              <a:gd name="T6" fmla="*/ 2147483646 w 247"/>
              <a:gd name="T7" fmla="*/ 2147483646 h 649"/>
              <a:gd name="T8" fmla="*/ 2147483646 w 247"/>
              <a:gd name="T9" fmla="*/ 2147483646 h 649"/>
              <a:gd name="T10" fmla="*/ 2147483646 w 247"/>
              <a:gd name="T11" fmla="*/ 2147483646 h 6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" h="649">
                <a:moveTo>
                  <a:pt x="151" y="228"/>
                </a:moveTo>
                <a:cubicBezTo>
                  <a:pt x="134" y="152"/>
                  <a:pt x="116" y="76"/>
                  <a:pt x="98" y="0"/>
                </a:cubicBezTo>
                <a:cubicBezTo>
                  <a:pt x="65" y="7"/>
                  <a:pt x="32" y="16"/>
                  <a:pt x="0" y="26"/>
                </a:cubicBezTo>
                <a:cubicBezTo>
                  <a:pt x="75" y="234"/>
                  <a:pt x="150" y="441"/>
                  <a:pt x="225" y="649"/>
                </a:cubicBezTo>
                <a:cubicBezTo>
                  <a:pt x="232" y="647"/>
                  <a:pt x="240" y="645"/>
                  <a:pt x="247" y="643"/>
                </a:cubicBezTo>
                <a:cubicBezTo>
                  <a:pt x="215" y="505"/>
                  <a:pt x="183" y="367"/>
                  <a:pt x="151" y="228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1" name="Freeform 29"/>
          <p:cNvSpPr>
            <a:spLocks/>
          </p:cNvSpPr>
          <p:nvPr/>
        </p:nvSpPr>
        <p:spPr bwMode="auto">
          <a:xfrm>
            <a:off x="5027613" y="3833813"/>
            <a:ext cx="531812" cy="1370012"/>
          </a:xfrm>
          <a:custGeom>
            <a:avLst/>
            <a:gdLst>
              <a:gd name="T0" fmla="*/ 2147483646 w 208"/>
              <a:gd name="T1" fmla="*/ 0 h 536"/>
              <a:gd name="T2" fmla="*/ 0 w 208"/>
              <a:gd name="T3" fmla="*/ 2147483646 h 536"/>
              <a:gd name="T4" fmla="*/ 2147483646 w 208"/>
              <a:gd name="T5" fmla="*/ 2147483646 h 536"/>
              <a:gd name="T6" fmla="*/ 2147483646 w 208"/>
              <a:gd name="T7" fmla="*/ 2147483646 h 536"/>
              <a:gd name="T8" fmla="*/ 2147483646 w 208"/>
              <a:gd name="T9" fmla="*/ 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" h="536">
                <a:moveTo>
                  <a:pt x="123" y="0"/>
                </a:moveTo>
                <a:cubicBezTo>
                  <a:pt x="82" y="177"/>
                  <a:pt x="41" y="353"/>
                  <a:pt x="0" y="530"/>
                </a:cubicBezTo>
                <a:cubicBezTo>
                  <a:pt x="8" y="532"/>
                  <a:pt x="16" y="534"/>
                  <a:pt x="23" y="536"/>
                </a:cubicBezTo>
                <a:cubicBezTo>
                  <a:pt x="85" y="365"/>
                  <a:pt x="147" y="194"/>
                  <a:pt x="208" y="23"/>
                </a:cubicBezTo>
                <a:cubicBezTo>
                  <a:pt x="180" y="13"/>
                  <a:pt x="152" y="6"/>
                  <a:pt x="123" y="0"/>
                </a:cubicBezTo>
                <a:close/>
              </a:path>
            </a:pathLst>
          </a:custGeom>
          <a:solidFill>
            <a:srgbClr val="C6D9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Freeform 30"/>
          <p:cNvSpPr>
            <a:spLocks/>
          </p:cNvSpPr>
          <p:nvPr/>
        </p:nvSpPr>
        <p:spPr bwMode="auto">
          <a:xfrm>
            <a:off x="4932363" y="4559300"/>
            <a:ext cx="155575" cy="623888"/>
          </a:xfrm>
          <a:custGeom>
            <a:avLst/>
            <a:gdLst>
              <a:gd name="T0" fmla="*/ 23 w 61"/>
              <a:gd name="T1" fmla="*/ 244 h 244"/>
              <a:gd name="T2" fmla="*/ 61 w 61"/>
              <a:gd name="T3" fmla="*/ 5 h 244"/>
              <a:gd name="T4" fmla="*/ 9 w 61"/>
              <a:gd name="T5" fmla="*/ 0 h 244"/>
              <a:gd name="T6" fmla="*/ 0 w 61"/>
              <a:gd name="T7" fmla="*/ 242 h 244"/>
              <a:gd name="T8" fmla="*/ 23 w 61"/>
              <a:gd name="T9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244">
                <a:moveTo>
                  <a:pt x="23" y="244"/>
                </a:moveTo>
                <a:cubicBezTo>
                  <a:pt x="36" y="164"/>
                  <a:pt x="48" y="84"/>
                  <a:pt x="61" y="5"/>
                </a:cubicBezTo>
                <a:cubicBezTo>
                  <a:pt x="44" y="2"/>
                  <a:pt x="26" y="1"/>
                  <a:pt x="9" y="0"/>
                </a:cubicBezTo>
                <a:cubicBezTo>
                  <a:pt x="6" y="81"/>
                  <a:pt x="3" y="161"/>
                  <a:pt x="0" y="242"/>
                </a:cubicBezTo>
                <a:cubicBezTo>
                  <a:pt x="8" y="242"/>
                  <a:pt x="16" y="242"/>
                  <a:pt x="23" y="244"/>
                </a:cubicBezTo>
                <a:close/>
              </a:path>
            </a:pathLst>
          </a:custGeom>
          <a:solidFill>
            <a:srgbClr val="99CCFF">
              <a:lumMod val="50000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3" name="Freeform 31"/>
          <p:cNvSpPr>
            <a:spLocks/>
          </p:cNvSpPr>
          <p:nvPr/>
        </p:nvSpPr>
        <p:spPr bwMode="auto">
          <a:xfrm>
            <a:off x="5203825" y="4708525"/>
            <a:ext cx="495300" cy="587375"/>
          </a:xfrm>
          <a:custGeom>
            <a:avLst/>
            <a:gdLst>
              <a:gd name="T0" fmla="*/ 19 w 194"/>
              <a:gd name="T1" fmla="*/ 230 h 230"/>
              <a:gd name="T2" fmla="*/ 194 w 194"/>
              <a:gd name="T3" fmla="*/ 33 h 230"/>
              <a:gd name="T4" fmla="*/ 150 w 194"/>
              <a:gd name="T5" fmla="*/ 0 h 230"/>
              <a:gd name="T6" fmla="*/ 0 w 194"/>
              <a:gd name="T7" fmla="*/ 216 h 230"/>
              <a:gd name="T8" fmla="*/ 19 w 194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230">
                <a:moveTo>
                  <a:pt x="19" y="230"/>
                </a:moveTo>
                <a:cubicBezTo>
                  <a:pt x="77" y="164"/>
                  <a:pt x="136" y="99"/>
                  <a:pt x="194" y="33"/>
                </a:cubicBezTo>
                <a:cubicBezTo>
                  <a:pt x="180" y="21"/>
                  <a:pt x="165" y="10"/>
                  <a:pt x="150" y="0"/>
                </a:cubicBezTo>
                <a:cubicBezTo>
                  <a:pt x="100" y="72"/>
                  <a:pt x="50" y="144"/>
                  <a:pt x="0" y="216"/>
                </a:cubicBezTo>
                <a:cubicBezTo>
                  <a:pt x="7" y="220"/>
                  <a:pt x="13" y="225"/>
                  <a:pt x="19" y="230"/>
                </a:cubicBezTo>
                <a:close/>
              </a:path>
            </a:pathLst>
          </a:custGeom>
          <a:solidFill>
            <a:srgbClr val="99CCFF">
              <a:lumMod val="75000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4" name="Freeform 32"/>
          <p:cNvSpPr>
            <a:spLocks/>
          </p:cNvSpPr>
          <p:nvPr/>
        </p:nvSpPr>
        <p:spPr bwMode="auto">
          <a:xfrm>
            <a:off x="5119688" y="4230688"/>
            <a:ext cx="608012" cy="1011237"/>
          </a:xfrm>
          <a:custGeom>
            <a:avLst/>
            <a:gdLst>
              <a:gd name="T0" fmla="*/ 2147483646 w 238"/>
              <a:gd name="T1" fmla="*/ 0 h 396"/>
              <a:gd name="T2" fmla="*/ 0 w 238"/>
              <a:gd name="T3" fmla="*/ 2147483646 h 396"/>
              <a:gd name="T4" fmla="*/ 2147483646 w 238"/>
              <a:gd name="T5" fmla="*/ 2147483646 h 396"/>
              <a:gd name="T6" fmla="*/ 2147483646 w 238"/>
              <a:gd name="T7" fmla="*/ 2147483646 h 396"/>
              <a:gd name="T8" fmla="*/ 2147483646 w 238"/>
              <a:gd name="T9" fmla="*/ 0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8" h="396">
                <a:moveTo>
                  <a:pt x="172" y="0"/>
                </a:moveTo>
                <a:cubicBezTo>
                  <a:pt x="114" y="128"/>
                  <a:pt x="57" y="257"/>
                  <a:pt x="0" y="386"/>
                </a:cubicBezTo>
                <a:cubicBezTo>
                  <a:pt x="7" y="389"/>
                  <a:pt x="14" y="392"/>
                  <a:pt x="21" y="396"/>
                </a:cubicBezTo>
                <a:cubicBezTo>
                  <a:pt x="93" y="274"/>
                  <a:pt x="166" y="153"/>
                  <a:pt x="238" y="31"/>
                </a:cubicBezTo>
                <a:cubicBezTo>
                  <a:pt x="216" y="19"/>
                  <a:pt x="194" y="9"/>
                  <a:pt x="172" y="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5" name="Freeform 33"/>
          <p:cNvSpPr>
            <a:spLocks/>
          </p:cNvSpPr>
          <p:nvPr/>
        </p:nvSpPr>
        <p:spPr bwMode="auto">
          <a:xfrm>
            <a:off x="5341938" y="4897438"/>
            <a:ext cx="842962" cy="557212"/>
          </a:xfrm>
          <a:custGeom>
            <a:avLst/>
            <a:gdLst>
              <a:gd name="T0" fmla="*/ 2147483646 w 330"/>
              <a:gd name="T1" fmla="*/ 2147483646 h 218"/>
              <a:gd name="T2" fmla="*/ 2147483646 w 330"/>
              <a:gd name="T3" fmla="*/ 0 h 218"/>
              <a:gd name="T4" fmla="*/ 0 w 330"/>
              <a:gd name="T5" fmla="*/ 2147483646 h 218"/>
              <a:gd name="T6" fmla="*/ 2147483646 w 330"/>
              <a:gd name="T7" fmla="*/ 2147483646 h 218"/>
              <a:gd name="T8" fmla="*/ 2147483646 w 330"/>
              <a:gd name="T9" fmla="*/ 2147483646 h 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0" h="218">
                <a:moveTo>
                  <a:pt x="330" y="62"/>
                </a:moveTo>
                <a:cubicBezTo>
                  <a:pt x="320" y="40"/>
                  <a:pt x="309" y="20"/>
                  <a:pt x="297" y="0"/>
                </a:cubicBezTo>
                <a:cubicBezTo>
                  <a:pt x="198" y="66"/>
                  <a:pt x="99" y="131"/>
                  <a:pt x="0" y="196"/>
                </a:cubicBezTo>
                <a:cubicBezTo>
                  <a:pt x="4" y="203"/>
                  <a:pt x="8" y="210"/>
                  <a:pt x="12" y="218"/>
                </a:cubicBezTo>
                <a:cubicBezTo>
                  <a:pt x="118" y="166"/>
                  <a:pt x="224" y="114"/>
                  <a:pt x="330" y="62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6" name="Freeform 34"/>
          <p:cNvSpPr>
            <a:spLocks/>
          </p:cNvSpPr>
          <p:nvPr/>
        </p:nvSpPr>
        <p:spPr bwMode="auto">
          <a:xfrm>
            <a:off x="5280025" y="4373563"/>
            <a:ext cx="966788" cy="993775"/>
          </a:xfrm>
          <a:custGeom>
            <a:avLst/>
            <a:gdLst>
              <a:gd name="T0" fmla="*/ 0 w 378"/>
              <a:gd name="T1" fmla="*/ 371 h 389"/>
              <a:gd name="T2" fmla="*/ 15 w 378"/>
              <a:gd name="T3" fmla="*/ 389 h 389"/>
              <a:gd name="T4" fmla="*/ 378 w 378"/>
              <a:gd name="T5" fmla="*/ 111 h 389"/>
              <a:gd name="T6" fmla="*/ 378 w 378"/>
              <a:gd name="T7" fmla="*/ 0 h 389"/>
              <a:gd name="T8" fmla="*/ 0 w 378"/>
              <a:gd name="T9" fmla="*/ 371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389">
                <a:moveTo>
                  <a:pt x="0" y="371"/>
                </a:moveTo>
                <a:cubicBezTo>
                  <a:pt x="5" y="377"/>
                  <a:pt x="11" y="383"/>
                  <a:pt x="15" y="389"/>
                </a:cubicBezTo>
                <a:cubicBezTo>
                  <a:pt x="136" y="296"/>
                  <a:pt x="257" y="203"/>
                  <a:pt x="378" y="111"/>
                </a:cubicBezTo>
                <a:cubicBezTo>
                  <a:pt x="378" y="0"/>
                  <a:pt x="378" y="0"/>
                  <a:pt x="378" y="0"/>
                </a:cubicBezTo>
                <a:cubicBezTo>
                  <a:pt x="252" y="124"/>
                  <a:pt x="126" y="247"/>
                  <a:pt x="0" y="371"/>
                </a:cubicBezTo>
                <a:close/>
              </a:path>
            </a:pathLst>
          </a:custGeom>
          <a:solidFill>
            <a:srgbClr val="99CCFF">
              <a:lumMod val="50000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Freeform 35"/>
          <p:cNvSpPr>
            <a:spLocks/>
          </p:cNvSpPr>
          <p:nvPr/>
        </p:nvSpPr>
        <p:spPr bwMode="auto">
          <a:xfrm>
            <a:off x="5413375" y="5540375"/>
            <a:ext cx="403225" cy="138113"/>
          </a:xfrm>
          <a:custGeom>
            <a:avLst/>
            <a:gdLst>
              <a:gd name="T0" fmla="*/ 0 w 158"/>
              <a:gd name="T1" fmla="*/ 24 h 54"/>
              <a:gd name="T2" fmla="*/ 1 w 158"/>
              <a:gd name="T3" fmla="*/ 54 h 54"/>
              <a:gd name="T4" fmla="*/ 158 w 158"/>
              <a:gd name="T5" fmla="*/ 54 h 54"/>
              <a:gd name="T6" fmla="*/ 154 w 158"/>
              <a:gd name="T7" fmla="*/ 0 h 54"/>
              <a:gd name="T8" fmla="*/ 0 w 158"/>
              <a:gd name="T9" fmla="*/ 2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54">
                <a:moveTo>
                  <a:pt x="0" y="24"/>
                </a:moveTo>
                <a:cubicBezTo>
                  <a:pt x="1" y="33"/>
                  <a:pt x="1" y="44"/>
                  <a:pt x="1" y="54"/>
                </a:cubicBezTo>
                <a:cubicBezTo>
                  <a:pt x="158" y="54"/>
                  <a:pt x="158" y="54"/>
                  <a:pt x="158" y="54"/>
                </a:cubicBezTo>
                <a:cubicBezTo>
                  <a:pt x="158" y="35"/>
                  <a:pt x="156" y="17"/>
                  <a:pt x="154" y="0"/>
                </a:cubicBezTo>
                <a:cubicBezTo>
                  <a:pt x="103" y="8"/>
                  <a:pt x="51" y="16"/>
                  <a:pt x="0" y="24"/>
                </a:cubicBezTo>
                <a:close/>
              </a:path>
            </a:pathLst>
          </a:custGeom>
          <a:solidFill>
            <a:srgbClr val="99CCFF">
              <a:lumMod val="25000"/>
            </a:srgbClr>
          </a:solidFill>
          <a:ln>
            <a:noFill/>
          </a:ln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Freeform 36"/>
          <p:cNvSpPr>
            <a:spLocks/>
          </p:cNvSpPr>
          <p:nvPr/>
        </p:nvSpPr>
        <p:spPr bwMode="auto">
          <a:xfrm>
            <a:off x="5384800" y="5237163"/>
            <a:ext cx="687388" cy="322262"/>
          </a:xfrm>
          <a:custGeom>
            <a:avLst/>
            <a:gdLst>
              <a:gd name="T0" fmla="*/ 269 w 269"/>
              <a:gd name="T1" fmla="*/ 62 h 126"/>
              <a:gd name="T2" fmla="*/ 252 w 269"/>
              <a:gd name="T3" fmla="*/ 0 h 126"/>
              <a:gd name="T4" fmla="*/ 0 w 269"/>
              <a:gd name="T5" fmla="*/ 100 h 126"/>
              <a:gd name="T6" fmla="*/ 8 w 269"/>
              <a:gd name="T7" fmla="*/ 126 h 126"/>
              <a:gd name="T8" fmla="*/ 269 w 269"/>
              <a:gd name="T9" fmla="*/ 62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9" h="126">
                <a:moveTo>
                  <a:pt x="269" y="62"/>
                </a:moveTo>
                <a:cubicBezTo>
                  <a:pt x="264" y="40"/>
                  <a:pt x="258" y="20"/>
                  <a:pt x="252" y="0"/>
                </a:cubicBezTo>
                <a:cubicBezTo>
                  <a:pt x="168" y="33"/>
                  <a:pt x="84" y="67"/>
                  <a:pt x="0" y="100"/>
                </a:cubicBezTo>
                <a:cubicBezTo>
                  <a:pt x="3" y="108"/>
                  <a:pt x="6" y="117"/>
                  <a:pt x="8" y="126"/>
                </a:cubicBezTo>
                <a:cubicBezTo>
                  <a:pt x="95" y="105"/>
                  <a:pt x="182" y="83"/>
                  <a:pt x="269" y="62"/>
                </a:cubicBezTo>
                <a:close/>
              </a:path>
            </a:pathLst>
          </a:custGeom>
          <a:solidFill>
            <a:srgbClr val="99CCFF">
              <a:lumMod val="75000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Freeform 38"/>
          <p:cNvSpPr>
            <a:spLocks/>
          </p:cNvSpPr>
          <p:nvPr/>
        </p:nvSpPr>
        <p:spPr bwMode="auto">
          <a:xfrm>
            <a:off x="4457700" y="5229225"/>
            <a:ext cx="892175" cy="909638"/>
          </a:xfrm>
          <a:custGeom>
            <a:avLst/>
            <a:gdLst>
              <a:gd name="T0" fmla="*/ 2147483646 w 349"/>
              <a:gd name="T1" fmla="*/ 2147483646 h 356"/>
              <a:gd name="T2" fmla="*/ 2147483646 w 349"/>
              <a:gd name="T3" fmla="*/ 2147483646 h 356"/>
              <a:gd name="T4" fmla="*/ 2147483646 w 349"/>
              <a:gd name="T5" fmla="*/ 2147483646 h 356"/>
              <a:gd name="T6" fmla="*/ 2147483646 w 349"/>
              <a:gd name="T7" fmla="*/ 2147483646 h 356"/>
              <a:gd name="T8" fmla="*/ 2147483646 w 349"/>
              <a:gd name="T9" fmla="*/ 2147483646 h 3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9" h="356">
                <a:moveTo>
                  <a:pt x="263" y="304"/>
                </a:moveTo>
                <a:cubicBezTo>
                  <a:pt x="331" y="257"/>
                  <a:pt x="349" y="158"/>
                  <a:pt x="302" y="87"/>
                </a:cubicBezTo>
                <a:cubicBezTo>
                  <a:pt x="255" y="16"/>
                  <a:pt x="158" y="0"/>
                  <a:pt x="86" y="51"/>
                </a:cubicBezTo>
                <a:cubicBezTo>
                  <a:pt x="20" y="100"/>
                  <a:pt x="0" y="198"/>
                  <a:pt x="49" y="270"/>
                </a:cubicBezTo>
                <a:cubicBezTo>
                  <a:pt x="97" y="341"/>
                  <a:pt x="191" y="356"/>
                  <a:pt x="263" y="3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Freeform 39"/>
          <p:cNvSpPr>
            <a:spLocks/>
          </p:cNvSpPr>
          <p:nvPr/>
        </p:nvSpPr>
        <p:spPr bwMode="auto">
          <a:xfrm>
            <a:off x="4781550" y="5513388"/>
            <a:ext cx="250825" cy="441325"/>
          </a:xfrm>
          <a:custGeom>
            <a:avLst/>
            <a:gdLst>
              <a:gd name="T0" fmla="*/ 69 w 98"/>
              <a:gd name="T1" fmla="*/ 25 h 173"/>
              <a:gd name="T2" fmla="*/ 66 w 98"/>
              <a:gd name="T3" fmla="*/ 25 h 173"/>
              <a:gd name="T4" fmla="*/ 90 w 98"/>
              <a:gd name="T5" fmla="*/ 105 h 173"/>
              <a:gd name="T6" fmla="*/ 69 w 98"/>
              <a:gd name="T7" fmla="*/ 105 h 173"/>
              <a:gd name="T8" fmla="*/ 69 w 98"/>
              <a:gd name="T9" fmla="*/ 162 h 173"/>
              <a:gd name="T10" fmla="*/ 60 w 98"/>
              <a:gd name="T11" fmla="*/ 173 h 173"/>
              <a:gd name="T12" fmla="*/ 51 w 98"/>
              <a:gd name="T13" fmla="*/ 162 h 173"/>
              <a:gd name="T14" fmla="*/ 51 w 98"/>
              <a:gd name="T15" fmla="*/ 105 h 173"/>
              <a:gd name="T16" fmla="*/ 47 w 98"/>
              <a:gd name="T17" fmla="*/ 105 h 173"/>
              <a:gd name="T18" fmla="*/ 47 w 98"/>
              <a:gd name="T19" fmla="*/ 162 h 173"/>
              <a:gd name="T20" fmla="*/ 38 w 98"/>
              <a:gd name="T21" fmla="*/ 173 h 173"/>
              <a:gd name="T22" fmla="*/ 29 w 98"/>
              <a:gd name="T23" fmla="*/ 162 h 173"/>
              <a:gd name="T24" fmla="*/ 29 w 98"/>
              <a:gd name="T25" fmla="*/ 105 h 173"/>
              <a:gd name="T26" fmla="*/ 8 w 98"/>
              <a:gd name="T27" fmla="*/ 105 h 173"/>
              <a:gd name="T28" fmla="*/ 32 w 98"/>
              <a:gd name="T29" fmla="*/ 25 h 173"/>
              <a:gd name="T30" fmla="*/ 29 w 98"/>
              <a:gd name="T31" fmla="*/ 25 h 173"/>
              <a:gd name="T32" fmla="*/ 16 w 98"/>
              <a:gd name="T33" fmla="*/ 67 h 173"/>
              <a:gd name="T34" fmla="*/ 8 w 98"/>
              <a:gd name="T35" fmla="*/ 75 h 173"/>
              <a:gd name="T36" fmla="*/ 0 w 98"/>
              <a:gd name="T37" fmla="*/ 68 h 173"/>
              <a:gd name="T38" fmla="*/ 1 w 98"/>
              <a:gd name="T39" fmla="*/ 63 h 173"/>
              <a:gd name="T40" fmla="*/ 14 w 98"/>
              <a:gd name="T41" fmla="*/ 21 h 173"/>
              <a:gd name="T42" fmla="*/ 39 w 98"/>
              <a:gd name="T43" fmla="*/ 0 h 173"/>
              <a:gd name="T44" fmla="*/ 59 w 98"/>
              <a:gd name="T45" fmla="*/ 0 h 173"/>
              <a:gd name="T46" fmla="*/ 85 w 98"/>
              <a:gd name="T47" fmla="*/ 21 h 173"/>
              <a:gd name="T48" fmla="*/ 97 w 98"/>
              <a:gd name="T49" fmla="*/ 63 h 173"/>
              <a:gd name="T50" fmla="*/ 98 w 98"/>
              <a:gd name="T51" fmla="*/ 68 h 173"/>
              <a:gd name="T52" fmla="*/ 90 w 98"/>
              <a:gd name="T53" fmla="*/ 75 h 173"/>
              <a:gd name="T54" fmla="*/ 82 w 98"/>
              <a:gd name="T55" fmla="*/ 67 h 173"/>
              <a:gd name="T56" fmla="*/ 69 w 98"/>
              <a:gd name="T57" fmla="*/ 2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8" h="173">
                <a:moveTo>
                  <a:pt x="69" y="25"/>
                </a:moveTo>
                <a:cubicBezTo>
                  <a:pt x="66" y="25"/>
                  <a:pt x="66" y="25"/>
                  <a:pt x="66" y="25"/>
                </a:cubicBezTo>
                <a:cubicBezTo>
                  <a:pt x="90" y="105"/>
                  <a:pt x="90" y="105"/>
                  <a:pt x="90" y="105"/>
                </a:cubicBezTo>
                <a:cubicBezTo>
                  <a:pt x="69" y="105"/>
                  <a:pt x="69" y="105"/>
                  <a:pt x="69" y="105"/>
                </a:cubicBezTo>
                <a:cubicBezTo>
                  <a:pt x="69" y="162"/>
                  <a:pt x="69" y="162"/>
                  <a:pt x="69" y="162"/>
                </a:cubicBezTo>
                <a:cubicBezTo>
                  <a:pt x="69" y="167"/>
                  <a:pt x="67" y="173"/>
                  <a:pt x="60" y="173"/>
                </a:cubicBezTo>
                <a:cubicBezTo>
                  <a:pt x="53" y="173"/>
                  <a:pt x="51" y="167"/>
                  <a:pt x="51" y="162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47" y="105"/>
                  <a:pt x="47" y="105"/>
                  <a:pt x="47" y="105"/>
                </a:cubicBezTo>
                <a:cubicBezTo>
                  <a:pt x="47" y="162"/>
                  <a:pt x="47" y="162"/>
                  <a:pt x="47" y="162"/>
                </a:cubicBezTo>
                <a:cubicBezTo>
                  <a:pt x="47" y="167"/>
                  <a:pt x="45" y="173"/>
                  <a:pt x="38" y="173"/>
                </a:cubicBezTo>
                <a:cubicBezTo>
                  <a:pt x="31" y="173"/>
                  <a:pt x="29" y="167"/>
                  <a:pt x="29" y="162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8" y="105"/>
                  <a:pt x="8" y="105"/>
                  <a:pt x="8" y="105"/>
                </a:cubicBezTo>
                <a:cubicBezTo>
                  <a:pt x="32" y="25"/>
                  <a:pt x="32" y="25"/>
                  <a:pt x="32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16" y="67"/>
                  <a:pt x="16" y="67"/>
                  <a:pt x="16" y="67"/>
                </a:cubicBezTo>
                <a:cubicBezTo>
                  <a:pt x="14" y="71"/>
                  <a:pt x="12" y="75"/>
                  <a:pt x="8" y="75"/>
                </a:cubicBezTo>
                <a:cubicBezTo>
                  <a:pt x="4" y="75"/>
                  <a:pt x="0" y="72"/>
                  <a:pt x="0" y="68"/>
                </a:cubicBezTo>
                <a:cubicBezTo>
                  <a:pt x="0" y="66"/>
                  <a:pt x="0" y="64"/>
                  <a:pt x="1" y="63"/>
                </a:cubicBezTo>
                <a:cubicBezTo>
                  <a:pt x="14" y="21"/>
                  <a:pt x="14" y="21"/>
                  <a:pt x="14" y="21"/>
                </a:cubicBezTo>
                <a:cubicBezTo>
                  <a:pt x="18" y="7"/>
                  <a:pt x="24" y="0"/>
                  <a:pt x="3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74" y="0"/>
                  <a:pt x="80" y="7"/>
                  <a:pt x="85" y="21"/>
                </a:cubicBezTo>
                <a:cubicBezTo>
                  <a:pt x="97" y="63"/>
                  <a:pt x="97" y="63"/>
                  <a:pt x="97" y="63"/>
                </a:cubicBezTo>
                <a:cubicBezTo>
                  <a:pt x="97" y="64"/>
                  <a:pt x="98" y="66"/>
                  <a:pt x="98" y="68"/>
                </a:cubicBezTo>
                <a:cubicBezTo>
                  <a:pt x="98" y="72"/>
                  <a:pt x="94" y="75"/>
                  <a:pt x="90" y="75"/>
                </a:cubicBezTo>
                <a:cubicBezTo>
                  <a:pt x="86" y="75"/>
                  <a:pt x="84" y="71"/>
                  <a:pt x="82" y="67"/>
                </a:cubicBezTo>
                <a:lnTo>
                  <a:pt x="69" y="25"/>
                </a:ln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>
            <a:noFill/>
          </a:ln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1" name="Oval 40"/>
          <p:cNvSpPr>
            <a:spLocks noChangeArrowheads="1"/>
          </p:cNvSpPr>
          <p:nvPr/>
        </p:nvSpPr>
        <p:spPr bwMode="auto">
          <a:xfrm>
            <a:off x="4864100" y="5416550"/>
            <a:ext cx="87313" cy="85725"/>
          </a:xfrm>
          <a:prstGeom prst="ellipse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2" name="TextBox 682"/>
          <p:cNvSpPr txBox="1"/>
          <p:nvPr/>
        </p:nvSpPr>
        <p:spPr>
          <a:xfrm>
            <a:off x="371475" y="4929188"/>
            <a:ext cx="1701800" cy="9540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CCFF">
                    <a:lumMod val="2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更快的挂号预约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99CCFF">
                  <a:lumMod val="25000"/>
                </a:srgbClr>
              </a:solidFill>
              <a:effectLst/>
              <a:uLnTx/>
              <a:uFillTx/>
              <a:ea typeface="方正中等线简体" pitchFamily="65" charset="-122"/>
            </a:endParaRPr>
          </a:p>
        </p:txBody>
      </p:sp>
      <p:sp>
        <p:nvSpPr>
          <p:cNvPr id="53" name="TextBox 682"/>
          <p:cNvSpPr txBox="1"/>
          <p:nvPr/>
        </p:nvSpPr>
        <p:spPr>
          <a:xfrm>
            <a:off x="4868863" y="2322513"/>
            <a:ext cx="2051050" cy="9540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CCFF">
                    <a:lumMod val="2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提供更多的治疗方式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99CCFF">
                  <a:lumMod val="25000"/>
                </a:srgbClr>
              </a:solidFill>
              <a:effectLst/>
              <a:uLnTx/>
              <a:uFillTx/>
              <a:ea typeface="方正中等线简体" pitchFamily="65" charset="-122"/>
            </a:endParaRPr>
          </a:p>
        </p:txBody>
      </p:sp>
      <p:sp>
        <p:nvSpPr>
          <p:cNvPr id="54" name="TextBox 682"/>
          <p:cNvSpPr txBox="1">
            <a:spLocks noChangeArrowheads="1"/>
          </p:cNvSpPr>
          <p:nvPr/>
        </p:nvSpPr>
        <p:spPr bwMode="auto">
          <a:xfrm>
            <a:off x="730250" y="3473450"/>
            <a:ext cx="21526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更加简单的就医过程</a:t>
            </a:r>
            <a:endParaRPr lang="zh-CN" altLang="en-US" sz="2800" smtClean="0">
              <a:solidFill>
                <a:srgbClr val="00B0F0"/>
              </a:solidFill>
              <a:latin typeface="方正中等线简体" charset="-122"/>
              <a:ea typeface="方正中等线简体" charset="-122"/>
            </a:endParaRPr>
          </a:p>
        </p:txBody>
      </p:sp>
      <p:sp>
        <p:nvSpPr>
          <p:cNvPr id="55" name="TextBox 682"/>
          <p:cNvSpPr txBox="1"/>
          <p:nvPr/>
        </p:nvSpPr>
        <p:spPr>
          <a:xfrm>
            <a:off x="2573338" y="2098675"/>
            <a:ext cx="1944687" cy="1385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4C6062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CCFF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拒绝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99CCFF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CCFF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三无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99CCFF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CCFF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的莆田系诊所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99CCFF">
                  <a:lumMod val="50000"/>
                </a:srgbClr>
              </a:solidFill>
              <a:effectLst/>
              <a:uLnTx/>
              <a:uFillTx/>
              <a:ea typeface="方正中等线简体" pitchFamily="65" charset="-122"/>
            </a:endParaRPr>
          </a:p>
        </p:txBody>
      </p:sp>
      <p:sp>
        <p:nvSpPr>
          <p:cNvPr id="56" name="TextBox 682"/>
          <p:cNvSpPr txBox="1"/>
          <p:nvPr/>
        </p:nvSpPr>
        <p:spPr>
          <a:xfrm>
            <a:off x="6246813" y="3352800"/>
            <a:ext cx="2216150" cy="13843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4C6062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CCFF">
                    <a:lumMod val="9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更加完善的治疗跟踪反馈体系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99CCFF">
                  <a:lumMod val="90000"/>
                </a:srgbClr>
              </a:solidFill>
              <a:effectLst/>
              <a:uLnTx/>
              <a:uFillTx/>
              <a:ea typeface="方正中等线简体" pitchFamily="65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90" y="5271951"/>
            <a:ext cx="806450" cy="8064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8" name="TextBox 682"/>
          <p:cNvSpPr txBox="1"/>
          <p:nvPr/>
        </p:nvSpPr>
        <p:spPr>
          <a:xfrm>
            <a:off x="6391275" y="4983163"/>
            <a:ext cx="1990725" cy="9540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4C6062"/>
                </a:solidFill>
                <a:latin typeface="方正中等线简体" pitchFamily="65" charset="-122"/>
                <a:ea typeface="方正中等线简体" pitchFamily="65" charset="-122"/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CCFF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方正中等线简体" pitchFamily="65" charset="-122"/>
              </a:rPr>
              <a:t>更加准确的预防建议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99CCFF">
                  <a:lumMod val="50000"/>
                </a:srgbClr>
              </a:solidFill>
              <a:effectLst/>
              <a:uLnTx/>
              <a:uFillTx/>
              <a:ea typeface="方正中等线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26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478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836242" y="1988840"/>
            <a:ext cx="5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478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835696" y="4293096"/>
            <a:ext cx="5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439678"/>
            <a:ext cx="1196752" cy="119675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24511" y="2649680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幼圆" panose="02010509060101010101" pitchFamily="49" charset="-122"/>
                <a:ea typeface="幼圆" panose="02010509060101010101" pitchFamily="49" charset="-122"/>
              </a:rPr>
              <a:t>谢谢聆听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607086" y="4766372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团队成员：柯冠舟、张丽敏、阮晓华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331343"/>
            <a:ext cx="1628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1361</TotalTime>
  <Words>154</Words>
  <Application>Microsoft Office PowerPoint</Application>
  <PresentationFormat>全屏显示(4:3)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方正中等线简体</vt:lpstr>
      <vt:lpstr>宋体</vt:lpstr>
      <vt:lpstr>幼圆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A455</dc:creator>
  <cp:lastModifiedBy>Windows User</cp:lastModifiedBy>
  <cp:revision>66</cp:revision>
  <dcterms:created xsi:type="dcterms:W3CDTF">2015-06-10T04:48:33Z</dcterms:created>
  <dcterms:modified xsi:type="dcterms:W3CDTF">2017-11-06T14:46:26Z</dcterms:modified>
</cp:coreProperties>
</file>