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427-8E07-422B-A9FF-8C1DE22E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DE4E3-A3A5-43E3-99C2-C0CC5E2C1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D552-EF22-466D-8AB6-6C75D22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3054-DC42-46BC-9439-C632FFE5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04CD-2EBA-41D9-8554-2094A23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E195-95D6-4FBD-BAF7-1163DD7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7F916-96D0-49E3-849E-1CF47FF1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2190-403C-4F6A-8C47-8779FB9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06FF-7D9D-4C5E-A61A-1B254A37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00FC-F131-42FA-B19E-44EEC72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EB93-4D35-4802-89E3-582356604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C06F5-C959-42AD-A516-F51C3559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9F2F-1F54-435D-8C07-6CC9E516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B3EA-B4CA-4864-A45B-E4631CAF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F7DD-51F0-4383-BCC2-55382E3D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DBC-378D-46C9-AD7E-164BE344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8C23-EE78-4443-8B8C-94124FD6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FDDE-8316-4433-9B1B-BF526010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50A9-74DE-40F5-94D3-9B0F78E3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59ED-95E5-4AED-8238-0D64865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D523-611B-4BA6-8BD0-F675E3B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ABC9-70E2-46A8-B0C8-5B1EA888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F789-F684-4867-A97B-8267472A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04FF-A78D-478C-9282-1254D3A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B6B0-1FAB-4168-B3C9-8E451DD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FBE-DF79-4158-9118-D104F08D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6D8-E8A0-4DD7-BD21-9A4E8CB8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25D9-94D6-4FB8-94ED-6B1763E0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7075-66BF-4734-B261-73C34B5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E770-01F9-454D-A105-65D5196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1590-D741-454B-96EE-4C1284D1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4E19-A102-4221-A0FC-FA502229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18CE-7D79-4D33-8CAA-2C96DDA8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AC07-F2E0-48A5-BB40-B08FE779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4A383-C133-4BF2-9148-E9FB7800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5A9F-01ED-412D-955B-E03AF41E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1A5D3-DE60-4181-A173-415CAD2D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51CB6-CD39-4695-9B79-B315675F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5A3FF-41D1-4041-844E-E83B3C5C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4DF-BA58-491C-9B95-F5F1F07A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7F893-B080-4DE5-8F7A-133F8F14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08C9-4049-4F1A-BF33-3A31D806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FA03-94A5-4055-BD92-09A8758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C092-B860-42AB-8998-5277F51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FBA34-B5FA-449F-95E7-2B0D1B13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9160-1302-4BE1-896E-C620DF5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3D6E-EA00-4066-9B36-6190CDB4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AE69-F44C-441C-8A7F-D32157D0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BE2F-FD51-4166-B1EA-A5942E77F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668A-346C-44B8-9B9F-EBF1E43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80E7-310C-47A0-AE0C-D7A3A45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4637-9B7C-4716-8ABB-FF0A0B30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79A-3550-4C61-A09B-9E9C9AB4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81BFC-FADD-43FF-A1B9-F83730B13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E0D8-2D72-4775-9210-651E621B3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B5E8-6ED8-44E9-A98D-3C4DB3D6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07608-71E0-4F21-96EB-D0A83AD5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411D-A558-4C05-B832-9F26CFF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A6BE-0D5A-46C5-A990-E2B059F5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E328-56D1-4515-81BA-F93D6F9D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5148-324C-456B-BCF9-86F86CFE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A6F5-3198-4D4D-AA9B-F769FA488D6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E27E-218E-4588-952F-1D3C1FC7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90AA-17C5-4B88-984D-108E6A97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7756-3080-48A5-B198-D97DFE74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B0596-AE8E-4D62-B5CB-B2E0F1E43F83}"/>
              </a:ext>
            </a:extLst>
          </p:cNvPr>
          <p:cNvSpPr txBox="1"/>
          <p:nvPr/>
        </p:nvSpPr>
        <p:spPr>
          <a:xfrm>
            <a:off x="541176" y="429208"/>
            <a:ext cx="57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Tables (Sub-Query)</a:t>
            </a:r>
          </a:p>
          <a:p>
            <a:r>
              <a:rPr lang="en-US" dirty="0">
                <a:solidFill>
                  <a:srgbClr val="0070C0"/>
                </a:solidFill>
              </a:rPr>
              <a:t>Collections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494EA-2050-41D9-BC74-C7451A67FF1A}"/>
              </a:ext>
            </a:extLst>
          </p:cNvPr>
          <p:cNvSpPr/>
          <p:nvPr/>
        </p:nvSpPr>
        <p:spPr>
          <a:xfrm>
            <a:off x="1196068" y="1367518"/>
            <a:ext cx="21087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 Counts </a:t>
            </a:r>
            <a:br>
              <a:rPr lang="en-US" dirty="0"/>
            </a:br>
            <a:r>
              <a:rPr lang="en-US" dirty="0"/>
              <a:t>by Artist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E40C0-4BAD-4E8C-8663-3D5877F07FC1}"/>
              </a:ext>
            </a:extLst>
          </p:cNvPr>
          <p:cNvSpPr/>
          <p:nvPr/>
        </p:nvSpPr>
        <p:spPr>
          <a:xfrm>
            <a:off x="1024618" y="120083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05929-B93F-40AD-B7A4-DF55784682B7}"/>
              </a:ext>
            </a:extLst>
          </p:cNvPr>
          <p:cNvSpPr/>
          <p:nvPr/>
        </p:nvSpPr>
        <p:spPr>
          <a:xfrm>
            <a:off x="3615807" y="1367517"/>
            <a:ext cx="21087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Counts </a:t>
            </a:r>
            <a:br>
              <a:rPr lang="en-US" dirty="0"/>
            </a:br>
            <a:r>
              <a:rPr lang="en-US" dirty="0"/>
              <a:t>by Artist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E60F9-FF2B-4D62-B056-AB4518B87587}"/>
              </a:ext>
            </a:extLst>
          </p:cNvPr>
          <p:cNvSpPr/>
          <p:nvPr/>
        </p:nvSpPr>
        <p:spPr>
          <a:xfrm>
            <a:off x="3554575" y="120083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BD963-6C18-4D6B-B1E4-135E5C0EB02B}"/>
              </a:ext>
            </a:extLst>
          </p:cNvPr>
          <p:cNvSpPr/>
          <p:nvPr/>
        </p:nvSpPr>
        <p:spPr>
          <a:xfrm>
            <a:off x="1767957" y="3056365"/>
            <a:ext cx="3366018" cy="107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Information</a:t>
            </a:r>
          </a:p>
          <a:p>
            <a:pPr algn="ctr"/>
            <a:r>
              <a:rPr lang="en-US" dirty="0"/>
              <a:t>Album Counts</a:t>
            </a:r>
          </a:p>
          <a:p>
            <a:pPr algn="ctr"/>
            <a:r>
              <a:rPr lang="en-US" dirty="0"/>
              <a:t>Track Counts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26E05-2EB0-4821-82E9-52819302EC5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250427" y="2440538"/>
            <a:ext cx="1200539" cy="6158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D71B0-7AD7-44A5-B0A3-7B36FDD368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450966" y="2440537"/>
            <a:ext cx="1219200" cy="6158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6FFDB4F-414F-4195-A54A-3619251E8769}"/>
              </a:ext>
            </a:extLst>
          </p:cNvPr>
          <p:cNvSpPr/>
          <p:nvPr/>
        </p:nvSpPr>
        <p:spPr>
          <a:xfrm>
            <a:off x="1615168" y="2937985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F2FD5-DF7C-4E9E-8F80-679A235A933C}"/>
              </a:ext>
            </a:extLst>
          </p:cNvPr>
          <p:cNvSpPr txBox="1"/>
          <p:nvPr/>
        </p:nvSpPr>
        <p:spPr>
          <a:xfrm>
            <a:off x="342900" y="4467225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</p:spTree>
    <p:extLst>
      <p:ext uri="{BB962C8B-B14F-4D97-AF65-F5344CB8AC3E}">
        <p14:creationId xmlns:p14="http://schemas.microsoft.com/office/powerpoint/2010/main" val="13030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C85865-7F17-4C8D-BE06-DDAC3CDF71C6}"/>
              </a:ext>
            </a:extLst>
          </p:cNvPr>
          <p:cNvSpPr/>
          <p:nvPr/>
        </p:nvSpPr>
        <p:spPr>
          <a:xfrm>
            <a:off x="762916" y="1229637"/>
            <a:ext cx="8838283" cy="3720044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93795-0E5D-42CF-A496-3FC06D442908}"/>
              </a:ext>
            </a:extLst>
          </p:cNvPr>
          <p:cNvSpPr/>
          <p:nvPr/>
        </p:nvSpPr>
        <p:spPr>
          <a:xfrm>
            <a:off x="1647051" y="1760829"/>
            <a:ext cx="7239774" cy="265752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05929-B93F-40AD-B7A4-DF55784682B7}"/>
              </a:ext>
            </a:extLst>
          </p:cNvPr>
          <p:cNvSpPr/>
          <p:nvPr/>
        </p:nvSpPr>
        <p:spPr>
          <a:xfrm>
            <a:off x="2297079" y="2350699"/>
            <a:ext cx="5928147" cy="1536467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B0596-AE8E-4D62-B5CB-B2E0F1E43F83}"/>
              </a:ext>
            </a:extLst>
          </p:cNvPr>
          <p:cNvSpPr txBox="1"/>
          <p:nvPr/>
        </p:nvSpPr>
        <p:spPr>
          <a:xfrm>
            <a:off x="541176" y="429208"/>
            <a:ext cx="57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Tables (Sub-Query)</a:t>
            </a:r>
          </a:p>
          <a:p>
            <a:r>
              <a:rPr lang="en-US" dirty="0">
                <a:solidFill>
                  <a:srgbClr val="0070C0"/>
                </a:solidFill>
              </a:rPr>
              <a:t>Filters Progressive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494EA-2050-41D9-BC74-C7451A67FF1A}"/>
              </a:ext>
            </a:extLst>
          </p:cNvPr>
          <p:cNvSpPr/>
          <p:nvPr/>
        </p:nvSpPr>
        <p:spPr>
          <a:xfrm>
            <a:off x="3458643" y="3004978"/>
            <a:ext cx="3547383" cy="504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Invoices $5 or more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E40C0-4BAD-4E8C-8663-3D5877F07FC1}"/>
              </a:ext>
            </a:extLst>
          </p:cNvPr>
          <p:cNvSpPr/>
          <p:nvPr/>
        </p:nvSpPr>
        <p:spPr>
          <a:xfrm>
            <a:off x="3287194" y="283829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E60F9-FF2B-4D62-B056-AB4518B87587}"/>
              </a:ext>
            </a:extLst>
          </p:cNvPr>
          <p:cNvSpPr/>
          <p:nvPr/>
        </p:nvSpPr>
        <p:spPr>
          <a:xfrm>
            <a:off x="2125630" y="2218672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FFDB4F-414F-4195-A54A-3619251E8769}"/>
              </a:ext>
            </a:extLst>
          </p:cNvPr>
          <p:cNvSpPr/>
          <p:nvPr/>
        </p:nvSpPr>
        <p:spPr>
          <a:xfrm>
            <a:off x="1475600" y="1625741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F2FD5-DF7C-4E9E-8F80-679A235A933C}"/>
              </a:ext>
            </a:extLst>
          </p:cNvPr>
          <p:cNvSpPr txBox="1"/>
          <p:nvPr/>
        </p:nvSpPr>
        <p:spPr>
          <a:xfrm>
            <a:off x="541176" y="5170052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8DEA8-7C80-4188-8E23-4878A3F4F555}"/>
              </a:ext>
            </a:extLst>
          </p:cNvPr>
          <p:cNvSpPr/>
          <p:nvPr/>
        </p:nvSpPr>
        <p:spPr>
          <a:xfrm>
            <a:off x="6015426" y="3390595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35 invoices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AD72A-BF13-430D-84DF-B20DFF99A0FF}"/>
              </a:ext>
            </a:extLst>
          </p:cNvPr>
          <p:cNvSpPr/>
          <p:nvPr/>
        </p:nvSpPr>
        <p:spPr>
          <a:xfrm>
            <a:off x="2468530" y="2402839"/>
            <a:ext cx="382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Track List for Part A </a:t>
            </a:r>
            <a:r>
              <a:rPr lang="en-US" b="1" dirty="0">
                <a:solidFill>
                  <a:srgbClr val="0000FF"/>
                </a:solidFill>
              </a:rPr>
              <a:t>Top Order Track </a:t>
            </a: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23863-70E7-4B10-8C16-4DBBD2C93A2A}"/>
              </a:ext>
            </a:extLst>
          </p:cNvPr>
          <p:cNvSpPr/>
          <p:nvPr/>
        </p:nvSpPr>
        <p:spPr>
          <a:xfrm>
            <a:off x="7182626" y="3768256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345 tracks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E621A5-45AE-47E9-916E-7456970A6A35}"/>
              </a:ext>
            </a:extLst>
          </p:cNvPr>
          <p:cNvSpPr/>
          <p:nvPr/>
        </p:nvSpPr>
        <p:spPr>
          <a:xfrm>
            <a:off x="1818500" y="1800700"/>
            <a:ext cx="5621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Invoices that share a track from Part B </a:t>
            </a:r>
            <a:r>
              <a:rPr lang="en-US" b="1" dirty="0">
                <a:solidFill>
                  <a:srgbClr val="0000FF"/>
                </a:solidFill>
              </a:rPr>
              <a:t>Top Order Track </a:t>
            </a: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A1DAD-3F04-41E2-9695-8E2D15F30C84}"/>
              </a:ext>
            </a:extLst>
          </p:cNvPr>
          <p:cNvSpPr/>
          <p:nvPr/>
        </p:nvSpPr>
        <p:spPr>
          <a:xfrm>
            <a:off x="7792226" y="4299447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89 invoices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1467BB-6A05-4BD3-9F28-89B5CAD170DE}"/>
              </a:ext>
            </a:extLst>
          </p:cNvPr>
          <p:cNvSpPr/>
          <p:nvPr/>
        </p:nvSpPr>
        <p:spPr>
          <a:xfrm>
            <a:off x="1052592" y="1229505"/>
            <a:ext cx="46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All tracks from Part C with a count of 2 or more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B9F4E9-C4D8-4B66-9343-D51C317D82FD}"/>
              </a:ext>
            </a:extLst>
          </p:cNvPr>
          <p:cNvSpPr/>
          <p:nvPr/>
        </p:nvSpPr>
        <p:spPr>
          <a:xfrm>
            <a:off x="645951" y="1148420"/>
            <a:ext cx="342900" cy="333375"/>
          </a:xfrm>
          <a:prstGeom prst="ellipse">
            <a:avLst/>
          </a:prstGeom>
          <a:solidFill>
            <a:srgbClr val="FF0000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FD48E5-628F-4694-A0B1-E9456E513305}"/>
              </a:ext>
            </a:extLst>
          </p:cNvPr>
          <p:cNvSpPr/>
          <p:nvPr/>
        </p:nvSpPr>
        <p:spPr>
          <a:xfrm>
            <a:off x="8498964" y="4807621"/>
            <a:ext cx="1219200" cy="23781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88  tracks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72E9E4C-E7D8-4E6A-815C-9FE2BD0D4ED4}"/>
              </a:ext>
            </a:extLst>
          </p:cNvPr>
          <p:cNvSpPr/>
          <p:nvPr/>
        </p:nvSpPr>
        <p:spPr>
          <a:xfrm>
            <a:off x="3949862" y="1991829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8F693-21EA-4706-AA82-EBA2C4238C4A}"/>
              </a:ext>
            </a:extLst>
          </p:cNvPr>
          <p:cNvSpPr/>
          <p:nvPr/>
        </p:nvSpPr>
        <p:spPr>
          <a:xfrm>
            <a:off x="3920004" y="1952553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71E8-7300-44ED-A780-F1B436B4E784}"/>
              </a:ext>
            </a:extLst>
          </p:cNvPr>
          <p:cNvSpPr/>
          <p:nvPr/>
        </p:nvSpPr>
        <p:spPr>
          <a:xfrm>
            <a:off x="1992702" y="992038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C096B-2CFC-48AD-A9FF-EF9FBEEB7605}"/>
              </a:ext>
            </a:extLst>
          </p:cNvPr>
          <p:cNvSpPr/>
          <p:nvPr/>
        </p:nvSpPr>
        <p:spPr>
          <a:xfrm>
            <a:off x="3893283" y="99203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43571-438E-40C2-BC05-68C66C2C6BB0}"/>
              </a:ext>
            </a:extLst>
          </p:cNvPr>
          <p:cNvSpPr/>
          <p:nvPr/>
        </p:nvSpPr>
        <p:spPr>
          <a:xfrm>
            <a:off x="2800271" y="1330570"/>
            <a:ext cx="336223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2435EC-31F9-4252-82D2-64F00CFFEA40}"/>
              </a:ext>
            </a:extLst>
          </p:cNvPr>
          <p:cNvSpPr/>
          <p:nvPr/>
        </p:nvSpPr>
        <p:spPr>
          <a:xfrm>
            <a:off x="4758850" y="1330570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6DB0F0-DD03-444C-9E85-6181B0D4543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2377" y="1207697"/>
            <a:ext cx="830906" cy="1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84C37-0462-4C00-934E-E6A2EFA9AB0F}"/>
              </a:ext>
            </a:extLst>
          </p:cNvPr>
          <p:cNvSpPr/>
          <p:nvPr/>
        </p:nvSpPr>
        <p:spPr>
          <a:xfrm>
            <a:off x="3880728" y="1922704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F020C-5AAF-43CB-B6B7-9F70103E8734}"/>
              </a:ext>
            </a:extLst>
          </p:cNvPr>
          <p:cNvSpPr/>
          <p:nvPr/>
        </p:nvSpPr>
        <p:spPr>
          <a:xfrm>
            <a:off x="4619822" y="2286867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6492-5E1A-4E2F-BDE8-C9C2288D1CE7}"/>
              </a:ext>
            </a:extLst>
          </p:cNvPr>
          <p:cNvSpPr/>
          <p:nvPr/>
        </p:nvSpPr>
        <p:spPr>
          <a:xfrm>
            <a:off x="5720526" y="1941558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389AE-D90A-4C05-9D5E-279B8714E68A}"/>
              </a:ext>
            </a:extLst>
          </p:cNvPr>
          <p:cNvSpPr/>
          <p:nvPr/>
        </p:nvSpPr>
        <p:spPr>
          <a:xfrm>
            <a:off x="6624534" y="2287946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AEE2-42D0-4206-A85A-49CF05A9DB57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950403" y="2138364"/>
            <a:ext cx="770123" cy="18854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A7129E9-67CE-4698-AE96-03EF72CE9AA7}"/>
              </a:ext>
            </a:extLst>
          </p:cNvPr>
          <p:cNvSpPr/>
          <p:nvPr/>
        </p:nvSpPr>
        <p:spPr>
          <a:xfrm>
            <a:off x="5720526" y="2784429"/>
            <a:ext cx="1634790" cy="505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F411B-09C8-47C5-9CF0-2A8D30ACA72D}"/>
              </a:ext>
            </a:extLst>
          </p:cNvPr>
          <p:cNvSpPr/>
          <p:nvPr/>
        </p:nvSpPr>
        <p:spPr>
          <a:xfrm>
            <a:off x="7151208" y="3215014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A5F48-4E1B-4A75-89C2-962E5C5E438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4950403" y="2138364"/>
            <a:ext cx="770123" cy="898828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512D00-03AB-40B3-A189-9BBD32DC641F}"/>
              </a:ext>
            </a:extLst>
          </p:cNvPr>
          <p:cNvSpPr txBox="1"/>
          <p:nvPr/>
        </p:nvSpPr>
        <p:spPr>
          <a:xfrm>
            <a:off x="1958901" y="513807"/>
            <a:ext cx="26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vAlbum table relationships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37C2A-4922-4FC1-92A7-239E2ED88D18}"/>
              </a:ext>
            </a:extLst>
          </p:cNvPr>
          <p:cNvSpPr txBox="1"/>
          <p:nvPr/>
        </p:nvSpPr>
        <p:spPr>
          <a:xfrm>
            <a:off x="1958901" y="4056797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C410B-583F-4402-88BB-34B0B2746E36}"/>
              </a:ext>
            </a:extLst>
          </p:cNvPr>
          <p:cNvSpPr txBox="1"/>
          <p:nvPr/>
        </p:nvSpPr>
        <p:spPr>
          <a:xfrm>
            <a:off x="1958901" y="3371704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All JOINS (Blue Lines) are </a:t>
            </a:r>
            <a:r>
              <a:rPr lang="en-US" sz="1200" b="1" dirty="0">
                <a:solidFill>
                  <a:srgbClr val="0000FF"/>
                </a:solidFill>
              </a:rPr>
              <a:t>Inner</a:t>
            </a:r>
            <a:r>
              <a:rPr lang="en-US" sz="1050" dirty="0"/>
              <a:t> joins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A7F1B1-FC31-48FA-B14A-083BC89FA43E}"/>
              </a:ext>
            </a:extLst>
          </p:cNvPr>
          <p:cNvSpPr/>
          <p:nvPr/>
        </p:nvSpPr>
        <p:spPr>
          <a:xfrm>
            <a:off x="1992702" y="3715841"/>
            <a:ext cx="1143792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Table Alias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533AF-3F62-477F-AA11-3AD20E281DA6}"/>
              </a:ext>
            </a:extLst>
          </p:cNvPr>
          <p:cNvSpPr txBox="1"/>
          <p:nvPr/>
        </p:nvSpPr>
        <p:spPr>
          <a:xfrm>
            <a:off x="3294126" y="967995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6BBD0-98C2-4C26-B292-C6E3E4F9C934}"/>
              </a:ext>
            </a:extLst>
          </p:cNvPr>
          <p:cNvSpPr txBox="1"/>
          <p:nvPr/>
        </p:nvSpPr>
        <p:spPr>
          <a:xfrm>
            <a:off x="5161187" y="1872634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BAC2B0-8F4F-46F8-8C03-3D3F44EF1406}"/>
              </a:ext>
            </a:extLst>
          </p:cNvPr>
          <p:cNvSpPr txBox="1"/>
          <p:nvPr/>
        </p:nvSpPr>
        <p:spPr>
          <a:xfrm rot="2928753">
            <a:off x="5306294" y="2420013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292E7-9290-4017-8C5A-3E99A1A1CE9B}"/>
              </a:ext>
            </a:extLst>
          </p:cNvPr>
          <p:cNvSpPr txBox="1"/>
          <p:nvPr/>
        </p:nvSpPr>
        <p:spPr>
          <a:xfrm rot="3018413">
            <a:off x="3452720" y="153107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1:M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8E3373-3662-4EC7-91F6-1F9B1AEBCBC1}"/>
              </a:ext>
            </a:extLst>
          </p:cNvPr>
          <p:cNvCxnSpPr>
            <a:cxnSpLocks/>
          </p:cNvCxnSpPr>
          <p:nvPr/>
        </p:nvCxnSpPr>
        <p:spPr>
          <a:xfrm>
            <a:off x="3062377" y="1207698"/>
            <a:ext cx="945838" cy="948555"/>
          </a:xfrm>
          <a:prstGeom prst="line">
            <a:avLst/>
          </a:prstGeom>
          <a:ln w="22225">
            <a:solidFill>
              <a:srgbClr val="0000FF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FFB711-2386-4284-97A4-553A19FE07A2}"/>
              </a:ext>
            </a:extLst>
          </p:cNvPr>
          <p:cNvGrpSpPr/>
          <p:nvPr/>
        </p:nvGrpSpPr>
        <p:grpSpPr>
          <a:xfrm rot="19205030">
            <a:off x="3970541" y="2145530"/>
            <a:ext cx="135065" cy="100199"/>
            <a:chOff x="9847921" y="2775205"/>
            <a:chExt cx="135065" cy="100199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F240CD-34C2-4EE3-857F-3691329995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5453" y="2775205"/>
              <a:ext cx="0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67F4F6-1FAE-47BE-96D9-AF04062A3156}"/>
                </a:ext>
              </a:extLst>
            </p:cNvPr>
            <p:cNvCxnSpPr>
              <a:cxnSpLocks/>
            </p:cNvCxnSpPr>
            <p:nvPr/>
          </p:nvCxnSpPr>
          <p:spPr>
            <a:xfrm>
              <a:off x="9915453" y="2775205"/>
              <a:ext cx="67533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83DC59-2377-487D-BFC2-F8080DD41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7921" y="2775205"/>
              <a:ext cx="67532" cy="100199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61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9F989-83E2-4216-9952-A863048BF950}"/>
              </a:ext>
            </a:extLst>
          </p:cNvPr>
          <p:cNvSpPr/>
          <p:nvPr/>
        </p:nvSpPr>
        <p:spPr>
          <a:xfrm>
            <a:off x="710153" y="763572"/>
            <a:ext cx="41163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Right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numberTracks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805CD-EB68-4C76-9D63-85DD79060045}"/>
              </a:ext>
            </a:extLst>
          </p:cNvPr>
          <p:cNvSpPr txBox="1"/>
          <p:nvPr/>
        </p:nvSpPr>
        <p:spPr>
          <a:xfrm>
            <a:off x="1424933" y="216818"/>
            <a:ext cx="1663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 Side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F9F4-5EE2-44E4-AE7D-F17E33FD951B}"/>
              </a:ext>
            </a:extLst>
          </p:cNvPr>
          <p:cNvSpPr txBox="1"/>
          <p:nvPr/>
        </p:nvSpPr>
        <p:spPr>
          <a:xfrm>
            <a:off x="5821010" y="216818"/>
            <a:ext cx="1788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 Side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BF037-93F7-4675-B980-B9CA67419E03}"/>
              </a:ext>
            </a:extLst>
          </p:cNvPr>
          <p:cNvSpPr/>
          <p:nvPr/>
        </p:nvSpPr>
        <p:spPr>
          <a:xfrm>
            <a:off x="4985166" y="763572"/>
            <a:ext cx="41163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Right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numberTracks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B006-F9E1-431E-A807-1849B32C3FFD}"/>
              </a:ext>
            </a:extLst>
          </p:cNvPr>
          <p:cNvSpPr/>
          <p:nvPr/>
        </p:nvSpPr>
        <p:spPr>
          <a:xfrm>
            <a:off x="5973677" y="400648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C0AD-60D3-4D1F-8E13-991F4792258D}"/>
              </a:ext>
            </a:extLst>
          </p:cNvPr>
          <p:cNvSpPr/>
          <p:nvPr/>
        </p:nvSpPr>
        <p:spPr>
          <a:xfrm>
            <a:off x="6919865" y="4361843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A1170-5B15-4C8D-A6E7-582A403B289D}"/>
              </a:ext>
            </a:extLst>
          </p:cNvPr>
          <p:cNvSpPr/>
          <p:nvPr/>
        </p:nvSpPr>
        <p:spPr>
          <a:xfrm>
            <a:off x="1721991" y="4006487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0CD2D-A44E-46A6-B09E-FB78B12C275E}"/>
              </a:ext>
            </a:extLst>
          </p:cNvPr>
          <p:cNvSpPr/>
          <p:nvPr/>
        </p:nvSpPr>
        <p:spPr>
          <a:xfrm>
            <a:off x="2467173" y="4361843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54F57-EE68-4D79-97FE-8AF89CFAEEE9}"/>
              </a:ext>
            </a:extLst>
          </p:cNvPr>
          <p:cNvSpPr/>
          <p:nvPr/>
        </p:nvSpPr>
        <p:spPr>
          <a:xfrm>
            <a:off x="710153" y="1715678"/>
            <a:ext cx="1458012" cy="2450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3258D-E912-429B-B61F-C96DB00F19C1}"/>
              </a:ext>
            </a:extLst>
          </p:cNvPr>
          <p:cNvSpPr/>
          <p:nvPr/>
        </p:nvSpPr>
        <p:spPr>
          <a:xfrm>
            <a:off x="4985166" y="2072184"/>
            <a:ext cx="3106132" cy="52961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8D06D-0DC2-4C33-9AB2-B7C16E704BC4}"/>
              </a:ext>
            </a:extLst>
          </p:cNvPr>
          <p:cNvSpPr txBox="1"/>
          <p:nvPr/>
        </p:nvSpPr>
        <p:spPr>
          <a:xfrm>
            <a:off x="5321000" y="5102807"/>
            <a:ext cx="2788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*ALL* rows from this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B187A-281E-42F6-8BD1-CD662135645A}"/>
              </a:ext>
            </a:extLst>
          </p:cNvPr>
          <p:cNvSpPr txBox="1"/>
          <p:nvPr/>
        </p:nvSpPr>
        <p:spPr>
          <a:xfrm>
            <a:off x="642378" y="5069923"/>
            <a:ext cx="32288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Any matching rows in this object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72FC7-3307-45A4-A158-C43B9C60E90D}"/>
              </a:ext>
            </a:extLst>
          </p:cNvPr>
          <p:cNvCxnSpPr/>
          <p:nvPr/>
        </p:nvCxnSpPr>
        <p:spPr>
          <a:xfrm>
            <a:off x="4656841" y="141402"/>
            <a:ext cx="0" cy="5429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8CD19-73B1-458D-A9ED-DEFC4A150B05}"/>
              </a:ext>
            </a:extLst>
          </p:cNvPr>
          <p:cNvSpPr txBox="1"/>
          <p:nvPr/>
        </p:nvSpPr>
        <p:spPr>
          <a:xfrm>
            <a:off x="710153" y="5984719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6A78-D94A-47AF-874A-9B3F1FBA7D3A}"/>
              </a:ext>
            </a:extLst>
          </p:cNvPr>
          <p:cNvSpPr txBox="1"/>
          <p:nvPr/>
        </p:nvSpPr>
        <p:spPr>
          <a:xfrm>
            <a:off x="903099" y="5622097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 The first </a:t>
            </a:r>
            <a:r>
              <a:rPr lang="en-US" sz="1050" b="1" dirty="0">
                <a:solidFill>
                  <a:srgbClr val="0000FF"/>
                </a:solidFill>
              </a:rPr>
              <a:t>Select </a:t>
            </a:r>
            <a:r>
              <a:rPr lang="en-US" sz="1050" dirty="0"/>
              <a:t>in the query is the left side by default</a:t>
            </a:r>
          </a:p>
        </p:txBody>
      </p:sp>
    </p:spTree>
    <p:extLst>
      <p:ext uri="{BB962C8B-B14F-4D97-AF65-F5344CB8AC3E}">
        <p14:creationId xmlns:p14="http://schemas.microsoft.com/office/powerpoint/2010/main" val="2416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8805CD-EB68-4C76-9D63-85DD79060045}"/>
              </a:ext>
            </a:extLst>
          </p:cNvPr>
          <p:cNvSpPr txBox="1"/>
          <p:nvPr/>
        </p:nvSpPr>
        <p:spPr>
          <a:xfrm>
            <a:off x="1424933" y="216818"/>
            <a:ext cx="1663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 Side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AF9F4-5EE2-44E4-AE7D-F17E33FD951B}"/>
              </a:ext>
            </a:extLst>
          </p:cNvPr>
          <p:cNvSpPr txBox="1"/>
          <p:nvPr/>
        </p:nvSpPr>
        <p:spPr>
          <a:xfrm>
            <a:off x="5821010" y="216818"/>
            <a:ext cx="1788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 Side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A1170-5B15-4C8D-A6E7-582A403B289D}"/>
              </a:ext>
            </a:extLst>
          </p:cNvPr>
          <p:cNvSpPr/>
          <p:nvPr/>
        </p:nvSpPr>
        <p:spPr>
          <a:xfrm>
            <a:off x="6096000" y="3896092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0CD2D-A44E-46A6-B09E-FB78B12C275E}"/>
              </a:ext>
            </a:extLst>
          </p:cNvPr>
          <p:cNvSpPr/>
          <p:nvPr/>
        </p:nvSpPr>
        <p:spPr>
          <a:xfrm>
            <a:off x="6841182" y="4251448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54F57-EE68-4D79-97FE-8AF89CFAEEE9}"/>
              </a:ext>
            </a:extLst>
          </p:cNvPr>
          <p:cNvSpPr/>
          <p:nvPr/>
        </p:nvSpPr>
        <p:spPr>
          <a:xfrm>
            <a:off x="710153" y="1715678"/>
            <a:ext cx="1458012" cy="2450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3258D-E912-429B-B61F-C96DB00F19C1}"/>
              </a:ext>
            </a:extLst>
          </p:cNvPr>
          <p:cNvSpPr/>
          <p:nvPr/>
        </p:nvSpPr>
        <p:spPr>
          <a:xfrm>
            <a:off x="4985166" y="2072184"/>
            <a:ext cx="3106132" cy="52961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8D06D-0DC2-4C33-9AB2-B7C16E704BC4}"/>
              </a:ext>
            </a:extLst>
          </p:cNvPr>
          <p:cNvSpPr txBox="1"/>
          <p:nvPr/>
        </p:nvSpPr>
        <p:spPr>
          <a:xfrm>
            <a:off x="772941" y="5056839"/>
            <a:ext cx="27887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*ALL* rows from this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B187A-281E-42F6-8BD1-CD662135645A}"/>
              </a:ext>
            </a:extLst>
          </p:cNvPr>
          <p:cNvSpPr txBox="1"/>
          <p:nvPr/>
        </p:nvSpPr>
        <p:spPr>
          <a:xfrm>
            <a:off x="5100940" y="5043340"/>
            <a:ext cx="32288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Any matching rows in this object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72FC7-3307-45A4-A158-C43B9C60E90D}"/>
              </a:ext>
            </a:extLst>
          </p:cNvPr>
          <p:cNvCxnSpPr/>
          <p:nvPr/>
        </p:nvCxnSpPr>
        <p:spPr>
          <a:xfrm>
            <a:off x="4656841" y="141402"/>
            <a:ext cx="0" cy="5429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58CD19-73B1-458D-A9ED-DEFC4A150B05}"/>
              </a:ext>
            </a:extLst>
          </p:cNvPr>
          <p:cNvSpPr txBox="1"/>
          <p:nvPr/>
        </p:nvSpPr>
        <p:spPr>
          <a:xfrm>
            <a:off x="710153" y="5984719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SQL As A second Language (SASL) Phoenix Learning Labs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6A78-D94A-47AF-874A-9B3F1FBA7D3A}"/>
              </a:ext>
            </a:extLst>
          </p:cNvPr>
          <p:cNvSpPr txBox="1"/>
          <p:nvPr/>
        </p:nvSpPr>
        <p:spPr>
          <a:xfrm>
            <a:off x="903099" y="5622097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 The first </a:t>
            </a:r>
            <a:r>
              <a:rPr lang="en-US" sz="1050" b="1" dirty="0">
                <a:solidFill>
                  <a:srgbClr val="0000FF"/>
                </a:solidFill>
              </a:rPr>
              <a:t>Select </a:t>
            </a:r>
            <a:r>
              <a:rPr lang="en-US" sz="1050" dirty="0"/>
              <a:t>in the query is the left side by default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FA553-A892-4304-9449-A23942A195C6}"/>
              </a:ext>
            </a:extLst>
          </p:cNvPr>
          <p:cNvSpPr/>
          <p:nvPr/>
        </p:nvSpPr>
        <p:spPr>
          <a:xfrm>
            <a:off x="705701" y="790457"/>
            <a:ext cx="5390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Left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numberTracks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	</a:t>
            </a:r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60378-1265-498F-AFF0-6C23B77E31ED}"/>
              </a:ext>
            </a:extLst>
          </p:cNvPr>
          <p:cNvSpPr/>
          <p:nvPr/>
        </p:nvSpPr>
        <p:spPr>
          <a:xfrm>
            <a:off x="5097122" y="790457"/>
            <a:ext cx="53902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 Track Count by Genre (Inner Join)  Left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--&lt;1&gt;    </a:t>
            </a:r>
          </a:p>
          <a:p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TrackID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numberTracks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--&lt;3&gt;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 G  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outer Join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Track T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--&lt;6&gt;</a:t>
            </a:r>
          </a:p>
          <a:p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 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= 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nl-NL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EE999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 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6B8E23"/>
                </a:solidFill>
                <a:latin typeface="Consolas" panose="020B0609020204030204" pitchFamily="49" charset="0"/>
              </a:rPr>
              <a:t>--&lt;5&gt;		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2DFEA-EAE7-4EC6-8663-58AA96F51D52}"/>
              </a:ext>
            </a:extLst>
          </p:cNvPr>
          <p:cNvSpPr/>
          <p:nvPr/>
        </p:nvSpPr>
        <p:spPr>
          <a:xfrm>
            <a:off x="1665627" y="3889788"/>
            <a:ext cx="1069675" cy="43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D83095-394C-46B5-9A9A-2F7149FEC7A7}"/>
              </a:ext>
            </a:extLst>
          </p:cNvPr>
          <p:cNvSpPr/>
          <p:nvPr/>
        </p:nvSpPr>
        <p:spPr>
          <a:xfrm>
            <a:off x="2611815" y="4245144"/>
            <a:ext cx="408215" cy="263951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1167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C899A-6772-49F7-BE5C-BBE49265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47" y="1272372"/>
            <a:ext cx="5592378" cy="3978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F21E44-74A9-459B-8CE3-159DBCB14668}"/>
              </a:ext>
            </a:extLst>
          </p:cNvPr>
          <p:cNvSpPr txBox="1"/>
          <p:nvPr/>
        </p:nvSpPr>
        <p:spPr>
          <a:xfrm>
            <a:off x="2690494" y="2495790"/>
            <a:ext cx="4714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stellar" panose="020A0402060406010301" pitchFamily="18" charset="0"/>
              </a:rPr>
              <a:t>Very few useful answers 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dirty="0">
                <a:latin typeface="Castellar" panose="020A0402060406010301" pitchFamily="18" charset="0"/>
              </a:rPr>
              <a:t>come from a single </a:t>
            </a:r>
          </a:p>
          <a:p>
            <a:pPr algn="ctr"/>
            <a:r>
              <a:rPr lang="en-US" dirty="0">
                <a:latin typeface="Castellar" panose="020A0402060406010301" pitchFamily="18" charset="0"/>
              </a:rPr>
              <a:t>Select SQL Statement.</a:t>
            </a:r>
          </a:p>
          <a:p>
            <a:pPr algn="ctr"/>
            <a:r>
              <a:rPr lang="en-US" dirty="0">
                <a:latin typeface="Castellar" panose="020A0402060406010301" pitchFamily="18" charset="0"/>
              </a:rPr>
              <a:t>			-- J.K. Wight</a:t>
            </a:r>
          </a:p>
        </p:txBody>
      </p:sp>
    </p:spTree>
    <p:extLst>
      <p:ext uri="{BB962C8B-B14F-4D97-AF65-F5344CB8AC3E}">
        <p14:creationId xmlns:p14="http://schemas.microsoft.com/office/powerpoint/2010/main" val="42832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EBAE8-5720-4D14-A59B-339FE18E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0" y="1043233"/>
            <a:ext cx="3810000" cy="226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06CD8-5469-492F-B630-B649ABFB65FD}"/>
              </a:ext>
            </a:extLst>
          </p:cNvPr>
          <p:cNvSpPr txBox="1"/>
          <p:nvPr/>
        </p:nvSpPr>
        <p:spPr>
          <a:xfrm>
            <a:off x="1113934" y="1470905"/>
            <a:ext cx="2592371" cy="1477328"/>
          </a:xfrm>
          <a:prstGeom prst="rect">
            <a:avLst/>
          </a:prstGeom>
          <a:noFill/>
          <a:effectLst>
            <a:outerShdw dist="38100" dir="2700000" algn="tl" rotWithShape="0">
              <a:srgbClr val="CC9900">
                <a:alpha val="49804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You are never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going to get published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so at least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comment your code.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-- Don Look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0A41-42ED-4412-AF91-25D525A9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2" y="605082"/>
            <a:ext cx="4337558" cy="5225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F282E-0343-48EF-9ABA-6704748AC3B5}"/>
              </a:ext>
            </a:extLst>
          </p:cNvPr>
          <p:cNvSpPr txBox="1"/>
          <p:nvPr/>
        </p:nvSpPr>
        <p:spPr>
          <a:xfrm>
            <a:off x="5664110" y="1826051"/>
            <a:ext cx="3734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There are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no awards,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no bonuses,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 no recognition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for writing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the longest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SQL query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in the company.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         -- John Bacon</a:t>
            </a:r>
          </a:p>
        </p:txBody>
      </p:sp>
    </p:spTree>
    <p:extLst>
      <p:ext uri="{BB962C8B-B14F-4D97-AF65-F5344CB8AC3E}">
        <p14:creationId xmlns:p14="http://schemas.microsoft.com/office/powerpoint/2010/main" val="25632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505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Bernard MT Condensed</vt:lpstr>
      <vt:lpstr>Calibri</vt:lpstr>
      <vt:lpstr>Calibri Light</vt:lpstr>
      <vt:lpstr>Castellar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jschust2</dc:creator>
  <cp:lastModifiedBy>Schuster, John (DHHS)</cp:lastModifiedBy>
  <cp:revision>22</cp:revision>
  <dcterms:created xsi:type="dcterms:W3CDTF">2019-01-03T19:15:35Z</dcterms:created>
  <dcterms:modified xsi:type="dcterms:W3CDTF">2019-01-10T18:33:38Z</dcterms:modified>
</cp:coreProperties>
</file>