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8" r:id="rId4"/>
    <p:sldId id="262" r:id="rId5"/>
    <p:sldId id="263" r:id="rId6"/>
    <p:sldId id="259" r:id="rId7"/>
    <p:sldId id="264" r:id="rId8"/>
    <p:sldId id="266" r:id="rId9"/>
    <p:sldId id="267" r:id="rId10"/>
    <p:sldId id="268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E396A-F0DF-40E1-A7F2-873AE29A64B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25E2F-CA55-4AAB-BE73-6E67B92C5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25E2F-CA55-4AAB-BE73-6E67B92C59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922CB-B37C-4512-8CE4-06D6A102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165282-757F-4B77-90F8-E8E0CC45B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AEDA8-7CE2-4855-B74B-5BC6F057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405-AF12-4B0C-862B-D66F721C44A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E02A8-52DE-4C95-938A-A80922C9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F3E5B-1CBE-4A27-AD88-2C0505F5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ABF8-D881-4132-9D6C-F4A54E07F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8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1FAF8-7493-4F1D-A7F6-BEAB67B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D36CAA-E79D-405F-AA24-8E17E6E6B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2F6BC-6A59-4A3C-8025-C9045C1E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405-AF12-4B0C-862B-D66F721C44A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EF2B2-662F-4B8C-AB7A-BFA27349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37DBD-A6BF-4F22-B1FE-311642FE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ABF8-D881-4132-9D6C-F4A54E07F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7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19003D-F962-4A1A-ABAA-3B6C56BB3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D4FB8C-960C-4358-84BD-6513EAD2B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22056-0C57-4311-977A-34FBE69D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405-AF12-4B0C-862B-D66F721C44A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B6B7A-BE5B-4C3F-BFB9-6559A97B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68B97-F9EF-47CF-A4C2-916E7AF6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ABF8-D881-4132-9D6C-F4A54E07F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9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1CB73-660B-465E-B7A3-F1DB4E08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2345F-EFA8-4451-A19C-368B9F0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DA01F-9416-4A05-A168-D3D705EF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405-AF12-4B0C-862B-D66F721C44A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96271-2BBC-44D5-BFC8-496B01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D04F3-70EF-4473-948F-AF3506F5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ABF8-D881-4132-9D6C-F4A54E07F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1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E8714-C755-4D1B-ABDE-1377C87D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CAAC18-2904-49B1-8526-D9BCE41E4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5D97F-EE7A-4AD6-A97B-F5783362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405-AF12-4B0C-862B-D66F721C44A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33F80-CBF7-41C5-983A-9B368793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9BF15-9BC1-409B-9555-709B45D3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ABF8-D881-4132-9D6C-F4A54E07F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08D79-EFA9-4242-A9ED-7ABF93AB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73718-743C-4B4A-A793-C4895E0EC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9D4F9C-398C-4769-854E-DF6B5A837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C756D-32A6-4B1A-91B2-F6104409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405-AF12-4B0C-862B-D66F721C44A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3A15F8-25A6-42F5-BF9D-C0A0690D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4B6EBF-5862-405F-BB06-003917C4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ABF8-D881-4132-9D6C-F4A54E07F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2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8EBB0-D314-4A2B-96A3-ABE40B78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71F5D-B6E2-492B-8513-D31B7778E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88A2AB-38AD-46FB-ADC5-465CB44AA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261400-52CE-466F-B447-9352B8EFA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382D20-2838-4365-87D7-C50D9ED2F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6A33CD-85C7-4004-9D57-85644C1C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405-AF12-4B0C-862B-D66F721C44A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1F7F72-76E0-406E-8866-B9CAE6DD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EB167E-B6F2-42B4-88AD-18D51A54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ABF8-D881-4132-9D6C-F4A54E07F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1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25FE3-A398-449C-8C9D-87AB568B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3975A8-8E69-49C2-9303-CFBAE65F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405-AF12-4B0C-862B-D66F721C44A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BA6C35-A8EA-4A9E-8542-60102BA9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D9988-1E5C-4D5C-BDE3-6F59548A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ABF8-D881-4132-9D6C-F4A54E07F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7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92197E-860E-4561-B982-F11E2CBF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405-AF12-4B0C-862B-D66F721C44A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55B14A-19EE-45E0-9755-D5D2C97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DFA2D-8524-4F70-B325-E9150C97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ABF8-D881-4132-9D6C-F4A54E07F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3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C5DA1-29D3-4070-BA2B-669E69C1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992F6-2E2D-4DFA-97C1-98D2A3C8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2AD2AA-3A5C-4E28-B68F-09BEBB191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450C2-3DE0-4F15-A038-4ABC518D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405-AF12-4B0C-862B-D66F721C44A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9C56F7-7DC2-4AFA-9A2A-7CEBDA53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391B4-084F-43AE-AA89-6C10698F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ABF8-D881-4132-9D6C-F4A54E07F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1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100F8-3116-43BF-ADEC-701A6438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9EB285-EDE2-4A9A-8BE3-83318FC8C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AEBBC-00E5-4FFA-97A1-AE9E02880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FF176-7611-4551-864E-CB5140A7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0405-AF12-4B0C-862B-D66F721C44A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DA2BB-0393-4F45-8F5C-89ADECF3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D75DDB-4B6E-4F8D-96C4-BF2A43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ABF8-D881-4132-9D6C-F4A54E07F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6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BC729F-F35B-4D8B-9EA2-9D89643D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BDF290-ACD2-476B-908A-B696CFA1B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B6959-2EFF-4470-A549-5E8FFE328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0405-AF12-4B0C-862B-D66F721C44A6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7E411-145F-44E4-889F-D63B9587E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5406C-DE92-47BC-9EF9-717D8B8C8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2ABF8-D881-4132-9D6C-F4A54E07F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4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F3D87-B00D-4CD4-9914-7E1B71260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卷积神经网络简单计算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B46FA1-22A7-4991-BC85-A1A41AB46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王知权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68A30-BCC9-4909-913E-1C5D6AB4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神经网络训练与部署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1DA56BD-7A02-4035-AB56-F6B18F1370B4}"/>
              </a:ext>
            </a:extLst>
          </p:cNvPr>
          <p:cNvSpPr/>
          <p:nvPr/>
        </p:nvSpPr>
        <p:spPr>
          <a:xfrm>
            <a:off x="1287224" y="1408882"/>
            <a:ext cx="3602657" cy="50233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BAFB3D0-F78C-4ED4-AE56-16D349F2868B}"/>
              </a:ext>
            </a:extLst>
          </p:cNvPr>
          <p:cNvSpPr/>
          <p:nvPr/>
        </p:nvSpPr>
        <p:spPr>
          <a:xfrm>
            <a:off x="1836649" y="1930458"/>
            <a:ext cx="2535203" cy="333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准备数据集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EAE55E3-13B7-44CE-902C-669E354DC393}"/>
              </a:ext>
            </a:extLst>
          </p:cNvPr>
          <p:cNvSpPr/>
          <p:nvPr/>
        </p:nvSpPr>
        <p:spPr>
          <a:xfrm>
            <a:off x="1836649" y="2742822"/>
            <a:ext cx="2535203" cy="333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构建网络模型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4CDD0B1-83FA-46A4-BECC-5467B99C05EB}"/>
              </a:ext>
            </a:extLst>
          </p:cNvPr>
          <p:cNvSpPr/>
          <p:nvPr/>
        </p:nvSpPr>
        <p:spPr>
          <a:xfrm>
            <a:off x="1836649" y="3555186"/>
            <a:ext cx="2535203" cy="333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训练神经网络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15BFD4F-9566-4038-B3EB-C62FA5D485A3}"/>
              </a:ext>
            </a:extLst>
          </p:cNvPr>
          <p:cNvSpPr/>
          <p:nvPr/>
        </p:nvSpPr>
        <p:spPr>
          <a:xfrm>
            <a:off x="1836649" y="4367550"/>
            <a:ext cx="2535203" cy="333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验证神经网络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E3DF3E-5492-4083-B814-264AD109E8BB}"/>
              </a:ext>
            </a:extLst>
          </p:cNvPr>
          <p:cNvSpPr/>
          <p:nvPr/>
        </p:nvSpPr>
        <p:spPr>
          <a:xfrm>
            <a:off x="5396298" y="3319529"/>
            <a:ext cx="1236043" cy="1048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神经网络格式转换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DDC71F0-158F-4EDD-95ED-6CF54B55FCDA}"/>
              </a:ext>
            </a:extLst>
          </p:cNvPr>
          <p:cNvGrpSpPr/>
          <p:nvPr/>
        </p:nvGrpSpPr>
        <p:grpSpPr>
          <a:xfrm>
            <a:off x="7150370" y="1408882"/>
            <a:ext cx="3602657" cy="5023314"/>
            <a:chOff x="1287224" y="1408882"/>
            <a:chExt cx="3602657" cy="502331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F80AEAF-35EA-46D6-9A35-E6216265DF7C}"/>
                </a:ext>
              </a:extLst>
            </p:cNvPr>
            <p:cNvSpPr/>
            <p:nvPr/>
          </p:nvSpPr>
          <p:spPr>
            <a:xfrm>
              <a:off x="1287224" y="1408882"/>
              <a:ext cx="3602657" cy="50233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AEC8E8DD-A906-4699-A0A5-3028368F5AEE}"/>
                </a:ext>
              </a:extLst>
            </p:cNvPr>
            <p:cNvSpPr/>
            <p:nvPr/>
          </p:nvSpPr>
          <p:spPr>
            <a:xfrm>
              <a:off x="1836649" y="1930458"/>
              <a:ext cx="2535203" cy="7381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云端部署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845A9AE8-0799-4600-A255-AC17216422D6}"/>
                </a:ext>
              </a:extLst>
            </p:cNvPr>
            <p:cNvSpPr/>
            <p:nvPr/>
          </p:nvSpPr>
          <p:spPr>
            <a:xfrm>
              <a:off x="1836649" y="4701130"/>
              <a:ext cx="2535203" cy="8123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本地部署</a:t>
              </a: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6E83681-0563-4F57-A57C-E1D338A938A6}"/>
              </a:ext>
            </a:extLst>
          </p:cNvPr>
          <p:cNvSpPr/>
          <p:nvPr/>
        </p:nvSpPr>
        <p:spPr>
          <a:xfrm>
            <a:off x="2343925" y="4832977"/>
            <a:ext cx="1489254" cy="1518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Tensorflow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Caffe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Pytorch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 err="1">
                <a:solidFill>
                  <a:schemeClr val="tx1"/>
                </a:solidFill>
              </a:rPr>
              <a:t>Cuda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 err="1">
                <a:solidFill>
                  <a:schemeClr val="tx1"/>
                </a:solidFill>
              </a:rPr>
              <a:t>Cudnn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 err="1">
                <a:solidFill>
                  <a:schemeClr val="tx1"/>
                </a:solidFill>
              </a:rPr>
              <a:t>Conda</a:t>
            </a:r>
            <a:r>
              <a:rPr lang="zh-CN" altLang="en-US" sz="1400" dirty="0">
                <a:solidFill>
                  <a:schemeClr val="tx1"/>
                </a:solidFill>
              </a:rPr>
              <a:t>等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A4354652-26CE-431D-84B7-8B0A7B392142}"/>
              </a:ext>
            </a:extLst>
          </p:cNvPr>
          <p:cNvSpPr/>
          <p:nvPr/>
        </p:nvSpPr>
        <p:spPr>
          <a:xfrm>
            <a:off x="4937136" y="3692448"/>
            <a:ext cx="423842" cy="3021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7F88FF14-C62D-4CEC-AFFF-C00BB5DF6048}"/>
              </a:ext>
            </a:extLst>
          </p:cNvPr>
          <p:cNvSpPr/>
          <p:nvPr/>
        </p:nvSpPr>
        <p:spPr>
          <a:xfrm>
            <a:off x="6667661" y="3692448"/>
            <a:ext cx="423842" cy="30218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A859FDD-A014-4786-98D1-03B86851631F}"/>
              </a:ext>
            </a:extLst>
          </p:cNvPr>
          <p:cNvSpPr/>
          <p:nvPr/>
        </p:nvSpPr>
        <p:spPr>
          <a:xfrm>
            <a:off x="8222769" y="2925499"/>
            <a:ext cx="1706124" cy="15187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Tensorflow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Caffe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Pytorch</a:t>
            </a:r>
            <a:r>
              <a:rPr lang="zh-CN" altLang="en-US" sz="1400" dirty="0">
                <a:solidFill>
                  <a:schemeClr val="tx1"/>
                </a:solidFill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</a:rPr>
              <a:t>C++</a:t>
            </a:r>
            <a:r>
              <a:rPr lang="zh-CN" altLang="en-US" sz="1400" dirty="0">
                <a:solidFill>
                  <a:schemeClr val="tx1"/>
                </a:solidFill>
              </a:rPr>
              <a:t>库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 err="1">
                <a:solidFill>
                  <a:schemeClr val="tx1"/>
                </a:solidFill>
              </a:rPr>
              <a:t>Opencv</a:t>
            </a:r>
            <a:r>
              <a:rPr lang="zh-CN" altLang="en-US" sz="1400" dirty="0">
                <a:solidFill>
                  <a:schemeClr val="tx1"/>
                </a:solidFill>
              </a:rPr>
              <a:t>等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88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53CDB-2FEE-4ACE-960F-ED7FA156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经典的神经网络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DD718-4220-4B6A-B344-A19D36E1A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LeNet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B2648A-8D9F-4505-A45A-CDD55E1DD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2179"/>
            <a:ext cx="10515600" cy="313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6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DFF96-3CBE-427D-8D4A-B74DEEDB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Perceptron-</a:t>
            </a:r>
            <a:r>
              <a:rPr lang="zh-CN" altLang="en-US" dirty="0"/>
              <a:t>感知机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6835A8-3CAC-4565-85FE-CAAD7DDC7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𝑏𝑖𝑎𝑠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: </a:t>
                </a:r>
                <a:r>
                  <a:rPr lang="zh-CN" altLang="en-US" dirty="0"/>
                  <a:t>神经元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6835A8-3CAC-4565-85FE-CAAD7DDC7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0FD41702-E083-423E-9C28-24ECF6F690FC}"/>
              </a:ext>
            </a:extLst>
          </p:cNvPr>
          <p:cNvGrpSpPr/>
          <p:nvPr/>
        </p:nvGrpSpPr>
        <p:grpSpPr>
          <a:xfrm>
            <a:off x="6858354" y="3429000"/>
            <a:ext cx="1585765" cy="997645"/>
            <a:chOff x="6739085" y="1935922"/>
            <a:chExt cx="1585765" cy="99764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0703174-BBC1-4E5D-95C3-012FC1656097}"/>
                </a:ext>
              </a:extLst>
            </p:cNvPr>
            <p:cNvSpPr/>
            <p:nvPr/>
          </p:nvSpPr>
          <p:spPr>
            <a:xfrm>
              <a:off x="6739085" y="1935922"/>
              <a:ext cx="179614" cy="179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1E96A41-ABDA-4A96-BE07-079D3FEC84C8}"/>
                </a:ext>
              </a:extLst>
            </p:cNvPr>
            <p:cNvSpPr/>
            <p:nvPr/>
          </p:nvSpPr>
          <p:spPr>
            <a:xfrm>
              <a:off x="6739085" y="2753953"/>
              <a:ext cx="179614" cy="179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4F8FC93-9394-4614-B2DE-F2A22ABD0A2D}"/>
                </a:ext>
              </a:extLst>
            </p:cNvPr>
            <p:cNvSpPr/>
            <p:nvPr/>
          </p:nvSpPr>
          <p:spPr>
            <a:xfrm>
              <a:off x="8145236" y="2353470"/>
              <a:ext cx="179614" cy="179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E0673F9-99DA-46BB-9A34-53BC6508BBCE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6918699" y="2025729"/>
              <a:ext cx="1226537" cy="417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0484258-3039-45BB-AF36-6C6F12BD07F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918699" y="2443277"/>
              <a:ext cx="1226537" cy="400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B4BD7BC-BD08-45CB-AC55-91B7B1123137}"/>
              </a:ext>
            </a:extLst>
          </p:cNvPr>
          <p:cNvSpPr txBox="1"/>
          <p:nvPr/>
        </p:nvSpPr>
        <p:spPr>
          <a:xfrm>
            <a:off x="8476127" y="37314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3E223A7-31BD-493D-A639-5D03C3ACE6F2}"/>
                  </a:ext>
                </a:extLst>
              </p:cNvPr>
              <p:cNvSpPr txBox="1"/>
              <p:nvPr/>
            </p:nvSpPr>
            <p:spPr>
              <a:xfrm>
                <a:off x="6483264" y="3334141"/>
                <a:ext cx="470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3E223A7-31BD-493D-A639-5D03C3ACE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264" y="3334141"/>
                <a:ext cx="4703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171181A-42F5-4CD7-BDB6-8A0AF6D67501}"/>
                  </a:ext>
                </a:extLst>
              </p:cNvPr>
              <p:cNvSpPr txBox="1"/>
              <p:nvPr/>
            </p:nvSpPr>
            <p:spPr>
              <a:xfrm>
                <a:off x="7416043" y="3403153"/>
                <a:ext cx="51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171181A-42F5-4CD7-BDB6-8A0AF6D67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043" y="3403153"/>
                <a:ext cx="5114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3BAEB95-1579-47CB-92C1-6093C87056C8}"/>
                  </a:ext>
                </a:extLst>
              </p:cNvPr>
              <p:cNvSpPr txBox="1"/>
              <p:nvPr/>
            </p:nvSpPr>
            <p:spPr>
              <a:xfrm>
                <a:off x="7411308" y="4120031"/>
                <a:ext cx="516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3BAEB95-1579-47CB-92C1-6093C8705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308" y="4120031"/>
                <a:ext cx="516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DF278D4-9130-4589-997C-CD8451365AD2}"/>
                  </a:ext>
                </a:extLst>
              </p:cNvPr>
              <p:cNvSpPr txBox="1"/>
              <p:nvPr/>
            </p:nvSpPr>
            <p:spPr>
              <a:xfrm>
                <a:off x="6477776" y="4152172"/>
                <a:ext cx="475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DF278D4-9130-4589-997C-CD845136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76" y="4152172"/>
                <a:ext cx="4757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流程图: 或者 17">
            <a:extLst>
              <a:ext uri="{FF2B5EF4-FFF2-40B4-BE49-F238E27FC236}">
                <a16:creationId xmlns:a16="http://schemas.microsoft.com/office/drawing/2014/main" id="{77B5877F-D55A-4F65-99AF-484D3D214AD7}"/>
              </a:ext>
            </a:extLst>
          </p:cNvPr>
          <p:cNvSpPr/>
          <p:nvPr/>
        </p:nvSpPr>
        <p:spPr>
          <a:xfrm>
            <a:off x="8212831" y="3799307"/>
            <a:ext cx="271985" cy="27198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9C49381-9FC9-4DFB-A32F-DC63A8031D0D}"/>
              </a:ext>
            </a:extLst>
          </p:cNvPr>
          <p:cNvSpPr/>
          <p:nvPr/>
        </p:nvSpPr>
        <p:spPr>
          <a:xfrm>
            <a:off x="1183863" y="2456070"/>
            <a:ext cx="282713" cy="282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D3B4B63-0BA7-44BA-B108-4DF89A448709}"/>
              </a:ext>
            </a:extLst>
          </p:cNvPr>
          <p:cNvSpPr txBox="1"/>
          <p:nvPr/>
        </p:nvSpPr>
        <p:spPr>
          <a:xfrm>
            <a:off x="7685500" y="464065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bias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4A74566-6076-4FCF-9F7E-6076BB03CB58}"/>
              </a:ext>
            </a:extLst>
          </p:cNvPr>
          <p:cNvCxnSpPr>
            <a:stCxn id="20" idx="0"/>
            <a:endCxn id="18" idx="3"/>
          </p:cNvCxnSpPr>
          <p:nvPr/>
        </p:nvCxnSpPr>
        <p:spPr>
          <a:xfrm flipV="1">
            <a:off x="7975003" y="4031461"/>
            <a:ext cx="277659" cy="60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E19D7-1523-46A1-BC72-173C4F87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Convolution-</a:t>
            </a:r>
            <a:r>
              <a:rPr lang="zh-CN" altLang="en-US" dirty="0"/>
              <a:t>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D887F-EACA-438C-9473-D83B68439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 layer &amp; output layer</a:t>
            </a:r>
          </a:p>
          <a:p>
            <a:r>
              <a:rPr lang="zh-CN" altLang="en-US" dirty="0"/>
              <a:t>上一层的输出即为下一层的输入</a:t>
            </a:r>
            <a:endParaRPr lang="en-US" altLang="zh-CN" dirty="0"/>
          </a:p>
          <a:p>
            <a:r>
              <a:rPr lang="zh-CN" altLang="en-US" dirty="0"/>
              <a:t>参数：</a:t>
            </a:r>
            <a:r>
              <a:rPr lang="en-US" altLang="zh-CN" dirty="0">
                <a:solidFill>
                  <a:srgbClr val="FF0000"/>
                </a:solidFill>
              </a:rPr>
              <a:t>Size(A, A), channel</a:t>
            </a:r>
          </a:p>
          <a:p>
            <a:r>
              <a:rPr lang="zh-CN" altLang="en-US" dirty="0"/>
              <a:t>卷积操作的参数：</a:t>
            </a:r>
            <a:endParaRPr lang="en-US" altLang="zh-CN" dirty="0"/>
          </a:p>
          <a:p>
            <a:r>
              <a:rPr lang="zh-CN" altLang="en-US" dirty="0"/>
              <a:t>卷积核（</a:t>
            </a:r>
            <a:r>
              <a:rPr lang="en-US" altLang="zh-CN" dirty="0"/>
              <a:t>number(</a:t>
            </a:r>
            <a:r>
              <a:rPr lang="en-US" altLang="zh-CN" dirty="0">
                <a:solidFill>
                  <a:srgbClr val="FF0000"/>
                </a:solidFill>
              </a:rPr>
              <a:t>output channels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size(</a:t>
            </a:r>
            <a:r>
              <a:rPr lang="en-US" altLang="zh-CN" dirty="0">
                <a:solidFill>
                  <a:srgbClr val="FF0000"/>
                </a:solidFill>
              </a:rPr>
              <a:t>f*f</a:t>
            </a:r>
            <a:r>
              <a:rPr lang="en-US" altLang="zh-CN" dirty="0"/>
              <a:t>), </a:t>
            </a:r>
            <a:r>
              <a:rPr lang="en-US" altLang="zh-CN" dirty="0">
                <a:solidFill>
                  <a:srgbClr val="FF0000"/>
                </a:solidFill>
              </a:rPr>
              <a:t>depth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步长（</a:t>
            </a:r>
            <a:r>
              <a:rPr lang="en-US" altLang="zh-CN" dirty="0"/>
              <a:t>stride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Padding</a:t>
            </a:r>
            <a:r>
              <a:rPr lang="zh-CN" altLang="en-US" dirty="0"/>
              <a:t>等等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621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E2067-FBB1-48F2-AA78-0C1B3D27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Convolution-</a:t>
            </a:r>
            <a:r>
              <a:rPr lang="zh-CN" altLang="en-US" dirty="0"/>
              <a:t>卷积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2BE6E8-5F29-4CF0-93BB-974CA3FD5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54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1600" dirty="0"/>
                  <a:t>单通道</a:t>
                </a:r>
                <a:r>
                  <a:rPr lang="en-US" altLang="zh-CN" sz="1600" dirty="0"/>
                  <a:t>(</a:t>
                </a:r>
                <a:r>
                  <a:rPr lang="zh-CN" altLang="en-US" sz="1600" dirty="0"/>
                  <a:t>右侧举例</a:t>
                </a:r>
                <a:r>
                  <a:rPr lang="en-US" altLang="zh-CN" sz="1600" dirty="0"/>
                  <a:t>)</a:t>
                </a:r>
              </a:p>
              <a:p>
                <a:r>
                  <a:rPr lang="en-US" altLang="zh-CN" sz="1600" dirty="0"/>
                  <a:t>Input(size(7*7),channel=1 )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F</a:t>
                </a:r>
                <a:r>
                  <a:rPr lang="en-US" altLang="zh-CN" sz="1600" dirty="0">
                    <a:solidFill>
                      <a:srgbClr val="00B0F0"/>
                    </a:solidFill>
                  </a:rPr>
                  <a:t> = 3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D</a:t>
                </a:r>
                <a:r>
                  <a:rPr lang="en-US" altLang="zh-CN" sz="1600" dirty="0">
                    <a:solidFill>
                      <a:srgbClr val="00B0F0"/>
                    </a:solidFill>
                  </a:rPr>
                  <a:t>epth = 1(</a:t>
                </a:r>
                <a:r>
                  <a:rPr lang="zh-CN" altLang="en-US" sz="1600" dirty="0">
                    <a:solidFill>
                      <a:srgbClr val="00B0F0"/>
                    </a:solidFill>
                  </a:rPr>
                  <a:t>由</a:t>
                </a:r>
                <a:r>
                  <a:rPr lang="en-US" altLang="zh-CN" sz="1600" dirty="0">
                    <a:solidFill>
                      <a:srgbClr val="00B0F0"/>
                    </a:solidFill>
                  </a:rPr>
                  <a:t>Input channel</a:t>
                </a:r>
                <a:r>
                  <a:rPr lang="zh-CN" altLang="en-US" sz="1600" dirty="0">
                    <a:solidFill>
                      <a:srgbClr val="00B0F0"/>
                    </a:solidFill>
                  </a:rPr>
                  <a:t>决定</a:t>
                </a:r>
                <a:r>
                  <a:rPr lang="en-US" altLang="zh-CN" sz="1600" dirty="0">
                    <a:solidFill>
                      <a:srgbClr val="00B0F0"/>
                    </a:solidFill>
                  </a:rPr>
                  <a:t>)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z="1600" dirty="0">
                    <a:solidFill>
                      <a:srgbClr val="00B0F0"/>
                    </a:solidFill>
                  </a:rPr>
                  <a:t>um = 1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sz="1600" dirty="0"/>
                  <a:t>tride = 1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1600" dirty="0"/>
                  <a:t>adding = 0</a:t>
                </a:r>
              </a:p>
              <a:p>
                <a:r>
                  <a:rPr lang="en-US" altLang="zh-CN" sz="1600" dirty="0"/>
                  <a:t>Output: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边长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+2∗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1=5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通道数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=Num =1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即（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size(5*5),channel=1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）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Parameters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：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总</a:t>
                </a:r>
                <a:r>
                  <a:rPr lang="zh-CN" altLang="en-US" sz="1600" dirty="0"/>
                  <a:t>参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数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=F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1600" dirty="0"/>
                  <a:t>+ bias(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忽略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)=3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1=9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连接数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=F^2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D*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边长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(output)^2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N=3*3*5*5*1=225</a:t>
                </a:r>
              </a:p>
              <a:p>
                <a:endParaRPr lang="en-US" altLang="zh-CN" sz="1600" dirty="0">
                  <a:solidFill>
                    <a:srgbClr val="FF0000"/>
                  </a:solidFill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2BE6E8-5F29-4CF0-93BB-974CA3FD5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5418"/>
              </a:xfrm>
              <a:blipFill>
                <a:blip r:embed="rId2"/>
                <a:stretch>
                  <a:fillRect l="-232" t="-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057F210-4CD0-4330-A902-1531146FB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58" y="1858849"/>
            <a:ext cx="37623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2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E2067-FBB1-48F2-AA78-0C1B3D27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Convolution-</a:t>
            </a:r>
            <a:r>
              <a:rPr lang="zh-CN" altLang="en-US" dirty="0"/>
              <a:t>卷积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2BE6E8-5F29-4CF0-93BB-974CA3FD5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0888"/>
                <a:ext cx="10515600" cy="5473247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1600" dirty="0"/>
                  <a:t>多通道（以右侧</a:t>
                </a:r>
                <a:r>
                  <a:rPr lang="en-US" altLang="zh-CN" sz="1600" dirty="0"/>
                  <a:t>RGB</a:t>
                </a:r>
                <a:r>
                  <a:rPr lang="zh-CN" altLang="en-US" sz="1600" dirty="0"/>
                  <a:t>通道为例）</a:t>
                </a:r>
                <a:endParaRPr lang="en-US" altLang="zh-CN" sz="1600" dirty="0"/>
              </a:p>
              <a:p>
                <a:r>
                  <a:rPr lang="en-US" altLang="zh-CN" sz="1600" dirty="0"/>
                  <a:t>Input(size(10*10),channel=3 )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F</a:t>
                </a:r>
                <a:r>
                  <a:rPr lang="en-US" altLang="zh-CN" sz="1600" dirty="0">
                    <a:solidFill>
                      <a:srgbClr val="00B0F0"/>
                    </a:solidFill>
                  </a:rPr>
                  <a:t> = 4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D</a:t>
                </a:r>
                <a:r>
                  <a:rPr lang="en-US" altLang="zh-CN" sz="1600" dirty="0">
                    <a:solidFill>
                      <a:srgbClr val="00B0F0"/>
                    </a:solidFill>
                  </a:rPr>
                  <a:t>epth = 3(</a:t>
                </a:r>
                <a:r>
                  <a:rPr lang="zh-CN" altLang="en-US" sz="1600" dirty="0">
                    <a:solidFill>
                      <a:srgbClr val="00B0F0"/>
                    </a:solidFill>
                  </a:rPr>
                  <a:t>由</a:t>
                </a:r>
                <a:r>
                  <a:rPr lang="en-US" altLang="zh-CN" sz="1600" dirty="0">
                    <a:solidFill>
                      <a:srgbClr val="00B0F0"/>
                    </a:solidFill>
                  </a:rPr>
                  <a:t>Input channel</a:t>
                </a:r>
                <a:r>
                  <a:rPr lang="zh-CN" altLang="en-US" sz="1600" dirty="0">
                    <a:solidFill>
                      <a:srgbClr val="00B0F0"/>
                    </a:solidFill>
                  </a:rPr>
                  <a:t>决定</a:t>
                </a:r>
                <a:r>
                  <a:rPr lang="en-US" altLang="zh-CN" sz="1600" dirty="0">
                    <a:solidFill>
                      <a:srgbClr val="00B0F0"/>
                    </a:solidFill>
                  </a:rPr>
                  <a:t>)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z="1600" dirty="0">
                    <a:solidFill>
                      <a:srgbClr val="00B0F0"/>
                    </a:solidFill>
                  </a:rPr>
                  <a:t>um = 2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sz="1600" dirty="0"/>
                  <a:t>tride = 1</a:t>
                </a:r>
              </a:p>
              <a:p>
                <a:r>
                  <a:rPr lang="en-US" altLang="zh-CN" sz="1600" u="sng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1600" u="sng" dirty="0"/>
                  <a:t>adding = (1+2)</a:t>
                </a:r>
              </a:p>
              <a:p>
                <a:r>
                  <a:rPr lang="en-US" altLang="zh-CN" sz="1600" dirty="0"/>
                  <a:t>Output: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边长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𝑝𝑙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</m:t>
                    </m:r>
                    <m:f>
                      <m:f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1=10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通道数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=Num =1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即（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size(10*10),channel=1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）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Parameters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：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总参数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=F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1600" dirty="0"/>
                  <a:t>+ bias(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忽略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)=4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/>
                  <a:t>4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/>
                  <a:t>3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/>
                  <a:t>2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=96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连接数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=F^2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D*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边长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(output)^2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N=4*4*3*10*10*2=9600</a:t>
                </a:r>
              </a:p>
              <a:p>
                <a:pPr marL="0" indent="0">
                  <a:buNone/>
                </a:pPr>
                <a:endParaRPr lang="zh-CN" altLang="en-US" sz="1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2BE6E8-5F29-4CF0-93BB-974CA3FD5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0888"/>
                <a:ext cx="10515600" cy="5473247"/>
              </a:xfrm>
              <a:blipFill>
                <a:blip r:embed="rId3"/>
                <a:stretch>
                  <a:fillRect l="-232" t="-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BEA1039-A732-48F2-9966-7A179C201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867" y="1766207"/>
            <a:ext cx="6096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1D539-136A-4A25-97FF-8125DE1B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Subsampling-</a:t>
            </a:r>
            <a:r>
              <a:rPr lang="zh-CN" altLang="en-US" dirty="0"/>
              <a:t>下采样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D879C2-CC2D-4E41-9EFE-3C0CAC368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600" dirty="0"/>
                  <a:t>均值池化</a:t>
                </a:r>
                <a:r>
                  <a:rPr lang="en-US" altLang="zh-CN" sz="1600" dirty="0"/>
                  <a:t>(AvgPooling), 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最大值池化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(MaxPooling)</a:t>
                </a:r>
                <a:r>
                  <a:rPr lang="zh-CN" altLang="en-US" sz="1600" dirty="0"/>
                  <a:t>等等</a:t>
                </a:r>
                <a:endParaRPr lang="en-US" altLang="zh-CN" sz="1600" dirty="0"/>
              </a:p>
              <a:p>
                <a:r>
                  <a:rPr lang="zh-CN" altLang="en-US" sz="1600" dirty="0"/>
                  <a:t>以右侧</a:t>
                </a:r>
                <a:r>
                  <a:rPr lang="en-US" altLang="zh-CN" sz="1600" dirty="0"/>
                  <a:t>Max Pooling</a:t>
                </a:r>
                <a:r>
                  <a:rPr lang="zh-CN" altLang="en-US" sz="1600" dirty="0"/>
                  <a:t>为例</a:t>
                </a:r>
                <a:endParaRPr lang="en-US" altLang="zh-CN" sz="1600" dirty="0"/>
              </a:p>
              <a:p>
                <a:r>
                  <a:rPr lang="en-US" altLang="zh-CN" sz="1600" dirty="0"/>
                  <a:t>Input((size(6*6),channel=1 )</a:t>
                </a:r>
              </a:p>
              <a:p>
                <a:r>
                  <a:rPr lang="en-US" altLang="zh-CN" sz="1600" dirty="0">
                    <a:solidFill>
                      <a:srgbClr val="00B0F0"/>
                    </a:solidFill>
                  </a:rPr>
                  <a:t>Size = (2*2)</a:t>
                </a:r>
              </a:p>
              <a:p>
                <a:r>
                  <a:rPr lang="en-US" altLang="zh-CN" sz="1600" dirty="0">
                    <a:solidFill>
                      <a:srgbClr val="00B0F0"/>
                    </a:solidFill>
                  </a:rPr>
                  <a:t>Depth = 1(</a:t>
                </a:r>
                <a:r>
                  <a:rPr lang="zh-CN" altLang="en-US" sz="1600" dirty="0">
                    <a:solidFill>
                      <a:srgbClr val="00B0F0"/>
                    </a:solidFill>
                  </a:rPr>
                  <a:t>由</a:t>
                </a:r>
                <a:r>
                  <a:rPr lang="en-US" altLang="zh-CN" sz="1600" dirty="0">
                    <a:solidFill>
                      <a:srgbClr val="00B0F0"/>
                    </a:solidFill>
                  </a:rPr>
                  <a:t>Input channel</a:t>
                </a:r>
                <a:r>
                  <a:rPr lang="zh-CN" altLang="en-US" sz="1600" dirty="0">
                    <a:solidFill>
                      <a:srgbClr val="00B0F0"/>
                    </a:solidFill>
                  </a:rPr>
                  <a:t>决定</a:t>
                </a:r>
                <a:r>
                  <a:rPr lang="en-US" altLang="zh-CN" sz="1600" dirty="0">
                    <a:solidFill>
                      <a:srgbClr val="00B0F0"/>
                    </a:solidFill>
                  </a:rPr>
                  <a:t>)</a:t>
                </a:r>
              </a:p>
              <a:p>
                <a:r>
                  <a:rPr lang="en-US" altLang="zh-CN" sz="1600" dirty="0"/>
                  <a:t>Stride = 2</a:t>
                </a:r>
              </a:p>
              <a:p>
                <a:r>
                  <a:rPr lang="en-US" altLang="zh-CN" sz="1600" dirty="0"/>
                  <a:t>Padding = 0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Output: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边长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1=3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通道数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输入通道数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=1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即（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size(3*3),channel=1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）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D879C2-CC2D-4E41-9EFE-3C0CAC368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5C8A0C9-ACF3-4232-A438-402C0C179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02" y="2456998"/>
            <a:ext cx="60960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0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94E95-ADFC-44BB-B31F-85AC33AF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Activation functions-</a:t>
            </a:r>
            <a:r>
              <a:rPr lang="zh-CN" altLang="en-US" dirty="0"/>
              <a:t>激活函数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9321BED-F0ED-4AC3-B181-1EB190F1F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87" y="2466958"/>
            <a:ext cx="6337113" cy="2875117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B7A96CF-B360-4E62-A1D7-303C2AD9735D}"/>
              </a:ext>
            </a:extLst>
          </p:cNvPr>
          <p:cNvSpPr/>
          <p:nvPr/>
        </p:nvSpPr>
        <p:spPr>
          <a:xfrm>
            <a:off x="838200" y="2158953"/>
            <a:ext cx="32202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激活函数给神经网络引入了非线性因素，使得神经网络可以任意逼近任何非线性函数，这样神经网络就可以应用到众多的非线性模型中。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14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D080D-EF61-42F8-B8CE-6BE27832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connection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B8FCFB6-99A3-4EC3-A1BC-F1F80561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Input(size(7*7),channel=1 )</a:t>
            </a:r>
          </a:p>
          <a:p>
            <a:r>
              <a:rPr lang="en-US" altLang="zh-CN" sz="2000" dirty="0"/>
              <a:t>Output(size(5*5),channel=1)</a:t>
            </a:r>
          </a:p>
          <a:p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B4F0E41-E23D-4654-B603-9C54DDA94860}"/>
              </a:ext>
            </a:extLst>
          </p:cNvPr>
          <p:cNvSpPr/>
          <p:nvPr/>
        </p:nvSpPr>
        <p:spPr>
          <a:xfrm>
            <a:off x="6743700" y="848292"/>
            <a:ext cx="179614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2483D7-8307-4F07-A590-E5B99B89B90E}"/>
              </a:ext>
            </a:extLst>
          </p:cNvPr>
          <p:cNvSpPr/>
          <p:nvPr/>
        </p:nvSpPr>
        <p:spPr>
          <a:xfrm>
            <a:off x="6743700" y="1269490"/>
            <a:ext cx="179614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D7EE11-8FDF-4479-A41E-A4509EAF533E}"/>
              </a:ext>
            </a:extLst>
          </p:cNvPr>
          <p:cNvSpPr/>
          <p:nvPr/>
        </p:nvSpPr>
        <p:spPr>
          <a:xfrm>
            <a:off x="6743700" y="1690688"/>
            <a:ext cx="179614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F232BA4-D04C-4757-9759-99907D70A88E}"/>
              </a:ext>
            </a:extLst>
          </p:cNvPr>
          <p:cNvSpPr/>
          <p:nvPr/>
        </p:nvSpPr>
        <p:spPr>
          <a:xfrm>
            <a:off x="6743700" y="2111886"/>
            <a:ext cx="179614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BBD0015-6607-4840-A1F7-9A62CF66BE99}"/>
              </a:ext>
            </a:extLst>
          </p:cNvPr>
          <p:cNvSpPr/>
          <p:nvPr/>
        </p:nvSpPr>
        <p:spPr>
          <a:xfrm>
            <a:off x="6743700" y="2533084"/>
            <a:ext cx="179614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1B236A7-B8EC-4430-8024-72205D666473}"/>
              </a:ext>
            </a:extLst>
          </p:cNvPr>
          <p:cNvSpPr/>
          <p:nvPr/>
        </p:nvSpPr>
        <p:spPr>
          <a:xfrm>
            <a:off x="8145236" y="1089876"/>
            <a:ext cx="179614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816A474-96AC-4B50-9397-F86A6C0679FB}"/>
              </a:ext>
            </a:extLst>
          </p:cNvPr>
          <p:cNvSpPr/>
          <p:nvPr/>
        </p:nvSpPr>
        <p:spPr>
          <a:xfrm>
            <a:off x="8145236" y="1511074"/>
            <a:ext cx="179614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D7A6DC0-4AC5-4B05-9313-747E57C60756}"/>
              </a:ext>
            </a:extLst>
          </p:cNvPr>
          <p:cNvSpPr/>
          <p:nvPr/>
        </p:nvSpPr>
        <p:spPr>
          <a:xfrm>
            <a:off x="8145236" y="1932272"/>
            <a:ext cx="179614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ED7F0A8-ABA9-4270-B0AE-F0DC829487AF}"/>
              </a:ext>
            </a:extLst>
          </p:cNvPr>
          <p:cNvSpPr/>
          <p:nvPr/>
        </p:nvSpPr>
        <p:spPr>
          <a:xfrm>
            <a:off x="8145236" y="2353470"/>
            <a:ext cx="179614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E7F331-65DF-4036-AAA7-83362CDCE2B3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>
            <a:off x="6923314" y="938099"/>
            <a:ext cx="1221922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D5DB548-DA78-447F-B685-A0D70BDD1A63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6923314" y="1359297"/>
            <a:ext cx="1221922" cy="108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A03060F-95EC-445F-B3DD-3D19457BAEC3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6923314" y="1780495"/>
            <a:ext cx="1221922" cy="66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8A9FFBE-A857-4163-9111-A6E0FC2E59E2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6923314" y="2201693"/>
            <a:ext cx="1221922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70DDEE-5BFB-42CE-B253-DA744EEA9EC3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6923314" y="938099"/>
            <a:ext cx="1221922" cy="66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2459EAA-CB18-46FE-A886-7E923610F31C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>
            <a:off x="6923314" y="938099"/>
            <a:ext cx="1221922" cy="108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C7DCA5E-EDC6-4C28-A6EB-F6C28CD19056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>
            <a:off x="6923314" y="938099"/>
            <a:ext cx="1221922" cy="150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31FE0FB-A053-4F9E-B2AA-3D7138E4B7C3}"/>
              </a:ext>
            </a:extLst>
          </p:cNvPr>
          <p:cNvCxnSpPr>
            <a:stCxn id="15" idx="6"/>
            <a:endCxn id="19" idx="2"/>
          </p:cNvCxnSpPr>
          <p:nvPr/>
        </p:nvCxnSpPr>
        <p:spPr>
          <a:xfrm flipV="1">
            <a:off x="6923314" y="1179683"/>
            <a:ext cx="1221922" cy="17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BEA7AF0-0FCE-46C2-9214-F74C4D17DA6E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6923314" y="1179683"/>
            <a:ext cx="1221922" cy="60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2CDB117-6A18-47C1-AF60-4C050C62C9B8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6923314" y="1179683"/>
            <a:ext cx="1221922" cy="102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8142469-6784-4804-8CBE-30EEB9DF4B44}"/>
              </a:ext>
            </a:extLst>
          </p:cNvPr>
          <p:cNvCxnSpPr>
            <a:stCxn id="15" idx="6"/>
            <a:endCxn id="20" idx="2"/>
          </p:cNvCxnSpPr>
          <p:nvPr/>
        </p:nvCxnSpPr>
        <p:spPr>
          <a:xfrm>
            <a:off x="6923314" y="1359297"/>
            <a:ext cx="1221922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688823E-A329-4EF4-91C8-873127571C7F}"/>
              </a:ext>
            </a:extLst>
          </p:cNvPr>
          <p:cNvCxnSpPr>
            <a:stCxn id="15" idx="6"/>
            <a:endCxn id="21" idx="2"/>
          </p:cNvCxnSpPr>
          <p:nvPr/>
        </p:nvCxnSpPr>
        <p:spPr>
          <a:xfrm>
            <a:off x="6923314" y="1359297"/>
            <a:ext cx="1221922" cy="66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FCFB0A6-24FD-4545-BC57-A8CCE2863228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6923314" y="1600881"/>
            <a:ext cx="1221922" cy="17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315F0FC-61F3-439C-949C-50414E7A9043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6923314" y="2022079"/>
            <a:ext cx="1221922" cy="17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3BF3659-38FB-433D-821E-9E97BAFA9139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 flipV="1">
            <a:off x="6923314" y="1600881"/>
            <a:ext cx="1221922" cy="60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04FF64F-A73A-487A-A615-F000BE828F1B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 flipV="1">
            <a:off x="6923314" y="2022079"/>
            <a:ext cx="1221922" cy="60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15477B0-9E82-4E92-8E16-E3AD28C1798B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6923314" y="1179683"/>
            <a:ext cx="1221922" cy="144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D364919-09AC-4B2F-A8DF-4C813BFA8E9A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 flipV="1">
            <a:off x="6923314" y="1600881"/>
            <a:ext cx="1221922" cy="102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B5B4D2A-A0E8-40D3-B7FA-242B111B62B3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 flipV="1">
            <a:off x="6923314" y="2443277"/>
            <a:ext cx="1221922" cy="17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C668C0B-4B86-48FD-8D31-22825BC016C5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>
            <a:off x="6923314" y="1780495"/>
            <a:ext cx="1221922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88EF069-61D1-4B92-BB1F-AFB5EFACD6F6}"/>
              </a:ext>
            </a:extLst>
          </p:cNvPr>
          <p:cNvSpPr txBox="1"/>
          <p:nvPr/>
        </p:nvSpPr>
        <p:spPr>
          <a:xfrm>
            <a:off x="6485495" y="44357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5C7DBDE-30C5-4A09-8E78-5B57F51B7F84}"/>
              </a:ext>
            </a:extLst>
          </p:cNvPr>
          <p:cNvSpPr txBox="1"/>
          <p:nvPr/>
        </p:nvSpPr>
        <p:spPr>
          <a:xfrm>
            <a:off x="7809285" y="44357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C958367-3803-41E9-9665-10EF66B71B92}"/>
              </a:ext>
            </a:extLst>
          </p:cNvPr>
          <p:cNvSpPr txBox="1"/>
          <p:nvPr/>
        </p:nvSpPr>
        <p:spPr>
          <a:xfrm>
            <a:off x="9393008" y="46536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weight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07050F4-D4FF-4CEA-ADCE-A1F834FE9C04}"/>
              </a:ext>
            </a:extLst>
          </p:cNvPr>
          <p:cNvSpPr txBox="1"/>
          <p:nvPr/>
        </p:nvSpPr>
        <p:spPr>
          <a:xfrm>
            <a:off x="7360990" y="158022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4CE7E1F-79E5-4070-AA75-B89F6F0DD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85195"/>
              </p:ext>
            </p:extLst>
          </p:nvPr>
        </p:nvGraphicFramePr>
        <p:xfrm>
          <a:off x="10974622" y="1089876"/>
          <a:ext cx="312657" cy="12298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2657">
                  <a:extLst>
                    <a:ext uri="{9D8B030D-6E8A-4147-A177-3AD203B41FA5}">
                      <a16:colId xmlns:a16="http://schemas.microsoft.com/office/drawing/2014/main" val="4066159554"/>
                    </a:ext>
                  </a:extLst>
                </a:gridCol>
              </a:tblGrid>
              <a:tr h="30747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815" marR="75815" marT="37908" marB="37908"/>
                </a:tc>
                <a:extLst>
                  <a:ext uri="{0D108BD9-81ED-4DB2-BD59-A6C34878D82A}">
                    <a16:rowId xmlns:a16="http://schemas.microsoft.com/office/drawing/2014/main" val="151055946"/>
                  </a:ext>
                </a:extLst>
              </a:tr>
              <a:tr h="30747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815" marR="75815" marT="37908" marB="37908"/>
                </a:tc>
                <a:extLst>
                  <a:ext uri="{0D108BD9-81ED-4DB2-BD59-A6C34878D82A}">
                    <a16:rowId xmlns:a16="http://schemas.microsoft.com/office/drawing/2014/main" val="2662475026"/>
                  </a:ext>
                </a:extLst>
              </a:tr>
              <a:tr h="30747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5815" marR="75815" marT="37908" marB="37908"/>
                </a:tc>
                <a:extLst>
                  <a:ext uri="{0D108BD9-81ED-4DB2-BD59-A6C34878D82A}">
                    <a16:rowId xmlns:a16="http://schemas.microsoft.com/office/drawing/2014/main" val="1697223407"/>
                  </a:ext>
                </a:extLst>
              </a:tr>
              <a:tr h="307473"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5815" marR="75815" marT="37908" marB="37908"/>
                </a:tc>
                <a:extLst>
                  <a:ext uri="{0D108BD9-81ED-4DB2-BD59-A6C34878D82A}">
                    <a16:rowId xmlns:a16="http://schemas.microsoft.com/office/drawing/2014/main" val="1899487178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13EA3AA-9C2A-4BF9-AA6B-FDB6C4A54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34026"/>
              </p:ext>
            </p:extLst>
          </p:nvPr>
        </p:nvGraphicFramePr>
        <p:xfrm>
          <a:off x="8933260" y="1049756"/>
          <a:ext cx="1728970" cy="13137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5794">
                  <a:extLst>
                    <a:ext uri="{9D8B030D-6E8A-4147-A177-3AD203B41FA5}">
                      <a16:colId xmlns:a16="http://schemas.microsoft.com/office/drawing/2014/main" val="2012917193"/>
                    </a:ext>
                  </a:extLst>
                </a:gridCol>
                <a:gridCol w="345794">
                  <a:extLst>
                    <a:ext uri="{9D8B030D-6E8A-4147-A177-3AD203B41FA5}">
                      <a16:colId xmlns:a16="http://schemas.microsoft.com/office/drawing/2014/main" val="1128273271"/>
                    </a:ext>
                  </a:extLst>
                </a:gridCol>
                <a:gridCol w="345794">
                  <a:extLst>
                    <a:ext uri="{9D8B030D-6E8A-4147-A177-3AD203B41FA5}">
                      <a16:colId xmlns:a16="http://schemas.microsoft.com/office/drawing/2014/main" val="2179228469"/>
                    </a:ext>
                  </a:extLst>
                </a:gridCol>
                <a:gridCol w="345794">
                  <a:extLst>
                    <a:ext uri="{9D8B030D-6E8A-4147-A177-3AD203B41FA5}">
                      <a16:colId xmlns:a16="http://schemas.microsoft.com/office/drawing/2014/main" val="863791640"/>
                    </a:ext>
                  </a:extLst>
                </a:gridCol>
                <a:gridCol w="345794">
                  <a:extLst>
                    <a:ext uri="{9D8B030D-6E8A-4147-A177-3AD203B41FA5}">
                      <a16:colId xmlns:a16="http://schemas.microsoft.com/office/drawing/2014/main" val="3461068386"/>
                    </a:ext>
                  </a:extLst>
                </a:gridCol>
              </a:tblGrid>
              <a:tr h="32844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extLst>
                  <a:ext uri="{0D108BD9-81ED-4DB2-BD59-A6C34878D82A}">
                    <a16:rowId xmlns:a16="http://schemas.microsoft.com/office/drawing/2014/main" val="1408233284"/>
                  </a:ext>
                </a:extLst>
              </a:tr>
              <a:tr h="32844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extLst>
                  <a:ext uri="{0D108BD9-81ED-4DB2-BD59-A6C34878D82A}">
                    <a16:rowId xmlns:a16="http://schemas.microsoft.com/office/drawing/2014/main" val="977660504"/>
                  </a:ext>
                </a:extLst>
              </a:tr>
              <a:tr h="32844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extLst>
                  <a:ext uri="{0D108BD9-81ED-4DB2-BD59-A6C34878D82A}">
                    <a16:rowId xmlns:a16="http://schemas.microsoft.com/office/drawing/2014/main" val="259283488"/>
                  </a:ext>
                </a:extLst>
              </a:tr>
              <a:tr h="32844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986" marR="80986" marT="40493" marB="40493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0986" marR="80986" marT="40493" marB="40493"/>
                </a:tc>
                <a:extLst>
                  <a:ext uri="{0D108BD9-81ED-4DB2-BD59-A6C34878D82A}">
                    <a16:rowId xmlns:a16="http://schemas.microsoft.com/office/drawing/2014/main" val="352961710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018A597-2335-45CD-9112-0C609A2D9B73}"/>
              </a:ext>
            </a:extLst>
          </p:cNvPr>
          <p:cNvSpPr/>
          <p:nvPr/>
        </p:nvSpPr>
        <p:spPr>
          <a:xfrm>
            <a:off x="10841447" y="465367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ias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7410010-8C03-432C-AA27-7B62A6E66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88504"/>
              </p:ext>
            </p:extLst>
          </p:nvPr>
        </p:nvGraphicFramePr>
        <p:xfrm>
          <a:off x="5442966" y="3377456"/>
          <a:ext cx="282135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050">
                  <a:extLst>
                    <a:ext uri="{9D8B030D-6E8A-4147-A177-3AD203B41FA5}">
                      <a16:colId xmlns:a16="http://schemas.microsoft.com/office/drawing/2014/main" val="1449297893"/>
                    </a:ext>
                  </a:extLst>
                </a:gridCol>
                <a:gridCol w="403050">
                  <a:extLst>
                    <a:ext uri="{9D8B030D-6E8A-4147-A177-3AD203B41FA5}">
                      <a16:colId xmlns:a16="http://schemas.microsoft.com/office/drawing/2014/main" val="3393635389"/>
                    </a:ext>
                  </a:extLst>
                </a:gridCol>
                <a:gridCol w="403050">
                  <a:extLst>
                    <a:ext uri="{9D8B030D-6E8A-4147-A177-3AD203B41FA5}">
                      <a16:colId xmlns:a16="http://schemas.microsoft.com/office/drawing/2014/main" val="880909782"/>
                    </a:ext>
                  </a:extLst>
                </a:gridCol>
                <a:gridCol w="403050">
                  <a:extLst>
                    <a:ext uri="{9D8B030D-6E8A-4147-A177-3AD203B41FA5}">
                      <a16:colId xmlns:a16="http://schemas.microsoft.com/office/drawing/2014/main" val="1275235056"/>
                    </a:ext>
                  </a:extLst>
                </a:gridCol>
                <a:gridCol w="403050">
                  <a:extLst>
                    <a:ext uri="{9D8B030D-6E8A-4147-A177-3AD203B41FA5}">
                      <a16:colId xmlns:a16="http://schemas.microsoft.com/office/drawing/2014/main" val="3639092699"/>
                    </a:ext>
                  </a:extLst>
                </a:gridCol>
                <a:gridCol w="403050">
                  <a:extLst>
                    <a:ext uri="{9D8B030D-6E8A-4147-A177-3AD203B41FA5}">
                      <a16:colId xmlns:a16="http://schemas.microsoft.com/office/drawing/2014/main" val="4197350835"/>
                    </a:ext>
                  </a:extLst>
                </a:gridCol>
                <a:gridCol w="403050">
                  <a:extLst>
                    <a:ext uri="{9D8B030D-6E8A-4147-A177-3AD203B41FA5}">
                      <a16:colId xmlns:a16="http://schemas.microsoft.com/office/drawing/2014/main" val="2117471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9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9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0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9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0454"/>
                  </a:ext>
                </a:extLst>
              </a:tr>
            </a:tbl>
          </a:graphicData>
        </a:graphic>
      </p:graphicFrame>
      <p:graphicFrame>
        <p:nvGraphicFramePr>
          <p:cNvPr id="10" name="表格 11">
            <a:extLst>
              <a:ext uri="{FF2B5EF4-FFF2-40B4-BE49-F238E27FC236}">
                <a16:creationId xmlns:a16="http://schemas.microsoft.com/office/drawing/2014/main" id="{18F9E736-E95D-4EAF-ABA5-2FECB5DB0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94651"/>
              </p:ext>
            </p:extLst>
          </p:nvPr>
        </p:nvGraphicFramePr>
        <p:xfrm>
          <a:off x="9630145" y="3748296"/>
          <a:ext cx="1911975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2395">
                  <a:extLst>
                    <a:ext uri="{9D8B030D-6E8A-4147-A177-3AD203B41FA5}">
                      <a16:colId xmlns:a16="http://schemas.microsoft.com/office/drawing/2014/main" val="4240966042"/>
                    </a:ext>
                  </a:extLst>
                </a:gridCol>
                <a:gridCol w="382395">
                  <a:extLst>
                    <a:ext uri="{9D8B030D-6E8A-4147-A177-3AD203B41FA5}">
                      <a16:colId xmlns:a16="http://schemas.microsoft.com/office/drawing/2014/main" val="2919767609"/>
                    </a:ext>
                  </a:extLst>
                </a:gridCol>
                <a:gridCol w="382395">
                  <a:extLst>
                    <a:ext uri="{9D8B030D-6E8A-4147-A177-3AD203B41FA5}">
                      <a16:colId xmlns:a16="http://schemas.microsoft.com/office/drawing/2014/main" val="1839565898"/>
                    </a:ext>
                  </a:extLst>
                </a:gridCol>
                <a:gridCol w="382395">
                  <a:extLst>
                    <a:ext uri="{9D8B030D-6E8A-4147-A177-3AD203B41FA5}">
                      <a16:colId xmlns:a16="http://schemas.microsoft.com/office/drawing/2014/main" val="3941334588"/>
                    </a:ext>
                  </a:extLst>
                </a:gridCol>
                <a:gridCol w="382395">
                  <a:extLst>
                    <a:ext uri="{9D8B030D-6E8A-4147-A177-3AD203B41FA5}">
                      <a16:colId xmlns:a16="http://schemas.microsoft.com/office/drawing/2014/main" val="1187334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8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75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4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29681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EE45FD5E-D01B-4271-B1E0-5E4D04C4DE38}"/>
              </a:ext>
            </a:extLst>
          </p:cNvPr>
          <p:cNvSpPr txBox="1"/>
          <p:nvPr/>
        </p:nvSpPr>
        <p:spPr>
          <a:xfrm>
            <a:off x="6510616" y="624948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286EE0-A20B-492A-892F-88454B134FBE}"/>
              </a:ext>
            </a:extLst>
          </p:cNvPr>
          <p:cNvSpPr txBox="1"/>
          <p:nvPr/>
        </p:nvSpPr>
        <p:spPr>
          <a:xfrm>
            <a:off x="10160374" y="624948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1123B0-9F68-4228-AF31-9B548512CB3D}"/>
              </a:ext>
            </a:extLst>
          </p:cNvPr>
          <p:cNvSpPr/>
          <p:nvPr/>
        </p:nvSpPr>
        <p:spPr>
          <a:xfrm>
            <a:off x="827314" y="27121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Parameters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总数</a:t>
            </a:r>
            <a:r>
              <a:rPr lang="en-US" altLang="zh-CN" dirty="0"/>
              <a:t>=7</a:t>
            </a:r>
            <a:r>
              <a:rPr lang="zh-CN" altLang="en-US" dirty="0"/>
              <a:t>*</a:t>
            </a:r>
            <a:r>
              <a:rPr lang="en-US" altLang="zh-CN" dirty="0"/>
              <a:t>7</a:t>
            </a:r>
            <a:r>
              <a:rPr lang="zh-CN" altLang="en-US" dirty="0"/>
              <a:t>*</a:t>
            </a:r>
            <a:r>
              <a:rPr lang="en-US" altLang="zh-CN" dirty="0"/>
              <a:t>5</a:t>
            </a:r>
            <a:r>
              <a:rPr lang="zh-CN" altLang="en-US" dirty="0"/>
              <a:t>*</a:t>
            </a:r>
            <a:r>
              <a:rPr lang="en-US" altLang="zh-CN" dirty="0"/>
              <a:t>5=1225</a:t>
            </a:r>
          </a:p>
          <a:p>
            <a:r>
              <a:rPr lang="zh-CN" altLang="en-US" dirty="0"/>
              <a:t>连接数</a:t>
            </a:r>
            <a:r>
              <a:rPr lang="en-US" altLang="zh-CN" dirty="0"/>
              <a:t>=1225</a:t>
            </a:r>
          </a:p>
          <a:p>
            <a:endParaRPr lang="en-US" altLang="zh-CN" dirty="0"/>
          </a:p>
          <a:p>
            <a:r>
              <a:rPr lang="zh-CN" altLang="en-US" dirty="0"/>
              <a:t>对比卷积</a:t>
            </a:r>
            <a:endParaRPr lang="en-US" altLang="zh-CN" dirty="0"/>
          </a:p>
          <a:p>
            <a:r>
              <a:rPr lang="en-US" altLang="zh-CN" dirty="0"/>
              <a:t>Parameters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总参数</a:t>
            </a:r>
            <a:r>
              <a:rPr lang="en-US" altLang="zh-CN" dirty="0"/>
              <a:t>=3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1=9</a:t>
            </a:r>
          </a:p>
          <a:p>
            <a:r>
              <a:rPr lang="zh-CN" altLang="en-US" dirty="0"/>
              <a:t>连接数</a:t>
            </a:r>
            <a:r>
              <a:rPr lang="en-US" altLang="zh-CN" dirty="0"/>
              <a:t>=3*3*5*5*1=225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154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F5AA6-7F4C-46C0-B017-B3CE6DD6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 propagation-BP</a:t>
            </a:r>
            <a:r>
              <a:rPr lang="zh-CN" altLang="en-US" dirty="0"/>
              <a:t>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58D64-C9AA-479C-ADC8-2BE004AA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监督式的学习方法</a:t>
            </a:r>
            <a:endParaRPr lang="en-US" altLang="zh-CN" sz="1600" dirty="0"/>
          </a:p>
          <a:p>
            <a:r>
              <a:rPr lang="zh-CN" altLang="en-US" sz="1600" dirty="0"/>
              <a:t>核心就是损失函数</a:t>
            </a:r>
            <a:r>
              <a:rPr lang="en-US" altLang="zh-CN" sz="1600" dirty="0"/>
              <a:t>(</a:t>
            </a:r>
            <a:r>
              <a:rPr lang="zh-CN" altLang="en-US" sz="1600" dirty="0"/>
              <a:t>或者代价函数</a:t>
            </a:r>
            <a:r>
              <a:rPr lang="en-US" altLang="zh-CN" sz="1600" dirty="0"/>
              <a:t>)</a:t>
            </a:r>
          </a:p>
          <a:p>
            <a:r>
              <a:rPr lang="zh-CN" altLang="en-US" sz="1100" b="1" dirty="0"/>
              <a:t>损失函数（</a:t>
            </a:r>
            <a:r>
              <a:rPr lang="en-US" altLang="zh-CN" sz="1100" b="1" dirty="0"/>
              <a:t>Loss Function</a:t>
            </a:r>
            <a:r>
              <a:rPr lang="zh-CN" altLang="en-US" sz="1100" b="1" dirty="0"/>
              <a:t>）</a:t>
            </a:r>
            <a:r>
              <a:rPr lang="zh-CN" altLang="en-US" sz="1100" dirty="0"/>
              <a:t>：是定义在单个样本上的，是指一个样本的误差。</a:t>
            </a:r>
            <a:endParaRPr lang="en-US" altLang="zh-CN" sz="1100" dirty="0"/>
          </a:p>
          <a:p>
            <a:r>
              <a:rPr lang="en-US" altLang="zh-CN" sz="1400" b="1" dirty="0"/>
              <a:t>0-1</a:t>
            </a:r>
            <a:r>
              <a:rPr lang="zh-CN" altLang="en-US" sz="1400" b="1" dirty="0"/>
              <a:t>损失函数、平方损失函数、绝对值损失函数、对数损失函数</a:t>
            </a:r>
            <a:endParaRPr lang="en-US" altLang="zh-CN" sz="1100" b="1" dirty="0"/>
          </a:p>
          <a:p>
            <a:r>
              <a:rPr lang="zh-CN" altLang="en-US" sz="1100" b="1" dirty="0"/>
              <a:t>代价函数（</a:t>
            </a:r>
            <a:r>
              <a:rPr lang="en-US" altLang="zh-CN" sz="1100" b="1" dirty="0"/>
              <a:t>Cost Function</a:t>
            </a:r>
            <a:r>
              <a:rPr lang="zh-CN" altLang="en-US" sz="1100" b="1" dirty="0"/>
              <a:t>）</a:t>
            </a:r>
            <a:r>
              <a:rPr lang="zh-CN" altLang="en-US" sz="1100" dirty="0"/>
              <a:t>：是定义在整个训练集上的，是所有样本误差的平均，也就是所有损失函数值的平均。</a:t>
            </a:r>
            <a:endParaRPr lang="en-US" altLang="zh-CN" sz="1100" dirty="0"/>
          </a:p>
          <a:p>
            <a:r>
              <a:rPr lang="zh-CN" altLang="en-US" sz="1400" b="1" dirty="0"/>
              <a:t>均方误差、均方根误差、平均绝对误差、交叉熵代价函数</a:t>
            </a:r>
            <a:endParaRPr lang="en-US" altLang="zh-CN" sz="1400" dirty="0"/>
          </a:p>
          <a:p>
            <a:r>
              <a:rPr lang="zh-CN" altLang="en-US" sz="1600" dirty="0"/>
              <a:t>通过梯度下降法减小损失函数</a:t>
            </a:r>
            <a:r>
              <a:rPr lang="en-US" altLang="zh-CN" sz="1600" dirty="0"/>
              <a:t>(</a:t>
            </a:r>
            <a:r>
              <a:rPr lang="zh-CN" altLang="en-US" sz="1600" dirty="0"/>
              <a:t>代价函数</a:t>
            </a:r>
            <a:r>
              <a:rPr lang="en-US" altLang="zh-CN" sz="1600" dirty="0"/>
              <a:t>)</a:t>
            </a:r>
            <a:r>
              <a:rPr lang="zh-CN" altLang="en-US" sz="1600" dirty="0"/>
              <a:t> 值</a:t>
            </a:r>
            <a:endParaRPr lang="en-US" altLang="zh-CN" sz="11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29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616</Words>
  <Application>Microsoft Office PowerPoint</Application>
  <PresentationFormat>宽屏</PresentationFormat>
  <Paragraphs>115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Arial</vt:lpstr>
      <vt:lpstr>Cambria Math</vt:lpstr>
      <vt:lpstr>Office 主题​​</vt:lpstr>
      <vt:lpstr>卷积神经网络简单计算</vt:lpstr>
      <vt:lpstr>Perceptron-感知机</vt:lpstr>
      <vt:lpstr>Convolution-卷积</vt:lpstr>
      <vt:lpstr>Convolution-卷积</vt:lpstr>
      <vt:lpstr>Convolution-卷积</vt:lpstr>
      <vt:lpstr>Subsampling-下采样</vt:lpstr>
      <vt:lpstr>Activation functions-激活函数</vt:lpstr>
      <vt:lpstr>Full connection</vt:lpstr>
      <vt:lpstr>Back propagation-BP网络</vt:lpstr>
      <vt:lpstr>神经网络训练与部署</vt:lpstr>
      <vt:lpstr>经典的神经网络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</dc:title>
  <dc:creator>Wang Zhiquan</dc:creator>
  <cp:lastModifiedBy>Wang Zhiquan</cp:lastModifiedBy>
  <cp:revision>39</cp:revision>
  <dcterms:created xsi:type="dcterms:W3CDTF">2019-12-28T10:50:36Z</dcterms:created>
  <dcterms:modified xsi:type="dcterms:W3CDTF">2019-12-29T16:26:57Z</dcterms:modified>
</cp:coreProperties>
</file>