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4"/>
  </p:notesMasterIdLst>
  <p:sldIdLst>
    <p:sldId id="256" r:id="rId3"/>
    <p:sldId id="287" r:id="rId4"/>
    <p:sldId id="271" r:id="rId5"/>
    <p:sldId id="293" r:id="rId6"/>
    <p:sldId id="294" r:id="rId7"/>
    <p:sldId id="295" r:id="rId8"/>
    <p:sldId id="288" r:id="rId9"/>
    <p:sldId id="297" r:id="rId10"/>
    <p:sldId id="298" r:id="rId11"/>
    <p:sldId id="299" r:id="rId12"/>
    <p:sldId id="2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F369A-13E2-478E-9AC6-C3B6A78C2917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A0CBC-0406-49FB-9F5C-F8DD42B7DB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4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E6DAE-2C13-4920-90F5-6DABB4B47DF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4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7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7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881" y="0"/>
            <a:ext cx="12188238" cy="6858001"/>
          </a:xfrm>
          <a:prstGeom prst="rect">
            <a:avLst/>
          </a:prstGeom>
          <a:solidFill>
            <a:schemeClr val="accent5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>
              <a:ea typeface="微软雅黑" panose="020B0503020204020204" pitchFamily="18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471512" y="837512"/>
            <a:ext cx="5400453" cy="540045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 sz="4800" dirty="0">
              <a:ea typeface="微软雅黑" panose="020B0503020204020204" pitchFamily="18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95714" y="2757136"/>
            <a:ext cx="4991774" cy="1059784"/>
            <a:chOff x="2915279" y="2137501"/>
            <a:chExt cx="3528929" cy="795083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2915816" y="2137501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2915279" y="2932584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2655700"/>
            <a:ext cx="5105328" cy="1200329"/>
          </a:xfrm>
        </p:spPr>
        <p:txBody>
          <a:bodyPr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0" y="3868729"/>
            <a:ext cx="5105328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81400" y="4424412"/>
            <a:ext cx="2549524" cy="424732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6134100" y="4425378"/>
            <a:ext cx="2552628" cy="424732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881" y="0"/>
            <a:ext cx="12188238" cy="6858001"/>
          </a:xfrm>
          <a:prstGeom prst="rect">
            <a:avLst/>
          </a:prstGeom>
          <a:solidFill>
            <a:schemeClr val="accent5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>
              <a:ea typeface="微软雅黑" panose="020B0503020204020204" pitchFamily="18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1"/>
            </p:custDataLst>
          </p:nvPr>
        </p:nvSpPr>
        <p:spPr bwMode="auto">
          <a:xfrm>
            <a:off x="1882" y="-12870"/>
            <a:ext cx="6189340" cy="6870870"/>
          </a:xfrm>
          <a:custGeom>
            <a:avLst/>
            <a:gdLst>
              <a:gd name="connsiteX0" fmla="*/ 0 w 6189340"/>
              <a:gd name="connsiteY0" fmla="*/ 0 h 6870870"/>
              <a:gd name="connsiteX1" fmla="*/ 4361859 w 6189340"/>
              <a:gd name="connsiteY1" fmla="*/ 0 h 6870870"/>
              <a:gd name="connsiteX2" fmla="*/ 4463492 w 6189340"/>
              <a:gd name="connsiteY2" fmla="*/ 72274 h 6870870"/>
              <a:gd name="connsiteX3" fmla="*/ 6189340 w 6189340"/>
              <a:gd name="connsiteY3" fmla="*/ 3515236 h 6870870"/>
              <a:gd name="connsiteX4" fmla="*/ 4625802 w 6189340"/>
              <a:gd name="connsiteY4" fmla="*/ 6830649 h 6870870"/>
              <a:gd name="connsiteX5" fmla="*/ 4572015 w 6189340"/>
              <a:gd name="connsiteY5" fmla="*/ 6870870 h 6870870"/>
              <a:gd name="connsiteX6" fmla="*/ 0 w 6189340"/>
              <a:gd name="connsiteY6" fmla="*/ 6870870 h 687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340" h="6870870">
                <a:moveTo>
                  <a:pt x="0" y="0"/>
                </a:moveTo>
                <a:lnTo>
                  <a:pt x="4361859" y="0"/>
                </a:lnTo>
                <a:lnTo>
                  <a:pt x="4463492" y="72274"/>
                </a:lnTo>
                <a:cubicBezTo>
                  <a:pt x="5511188" y="855798"/>
                  <a:pt x="6189340" y="2106322"/>
                  <a:pt x="6189340" y="3515236"/>
                </a:cubicBezTo>
                <a:cubicBezTo>
                  <a:pt x="6189340" y="4849998"/>
                  <a:pt x="5580694" y="6042602"/>
                  <a:pt x="4625802" y="6830649"/>
                </a:cubicBezTo>
                <a:lnTo>
                  <a:pt x="4572015" y="6870870"/>
                </a:lnTo>
                <a:lnTo>
                  <a:pt x="0" y="687087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numCol="1" rtlCol="0" anchor="t" anchorCtr="0" compatLnSpc="1">
            <a:noAutofit/>
          </a:bodyPr>
          <a:lstStyle/>
          <a:p>
            <a:endParaRPr lang="zh-CN" altLang="en-US" sz="4800" dirty="0">
              <a:ea typeface="微软雅黑" panose="020B0503020204020204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7016" y="3628889"/>
            <a:ext cx="5739072" cy="978729"/>
          </a:xfrm>
        </p:spPr>
        <p:txBody>
          <a:bodyPr anchor="t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8110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285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285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881" y="0"/>
            <a:ext cx="12188238" cy="6858001"/>
          </a:xfrm>
          <a:prstGeom prst="rect">
            <a:avLst/>
          </a:prstGeom>
          <a:solidFill>
            <a:schemeClr val="accent5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>
              <a:ea typeface="微软雅黑" panose="020B0503020204020204" pitchFamily="18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395774" y="837512"/>
            <a:ext cx="5400453" cy="540045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numCol="1" rtlCol="0" anchor="t" anchorCtr="0" compatLnSpc="1"/>
          <a:lstStyle/>
          <a:p>
            <a:pPr>
              <a:defRPr/>
            </a:pPr>
            <a:endParaRPr lang="zh-CN" altLang="en-US" sz="4800" dirty="0">
              <a:solidFill>
                <a:prstClr val="black"/>
              </a:solidFill>
              <a:ea typeface="微软雅黑" panose="020B0503020204020204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8874" y="3289413"/>
            <a:ext cx="4991774" cy="1059784"/>
            <a:chOff x="2915279" y="2137501"/>
            <a:chExt cx="3528929" cy="795083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915816" y="2137501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2915279" y="2932584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43336" y="2959271"/>
            <a:ext cx="5105328" cy="1311128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3426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D:\User\Desktop\2019.10.26 掌门教育logo 透明原色.png2019.10.26 掌门教育logo 透明原色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147300" y="365125"/>
            <a:ext cx="1696720" cy="662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2CCE-ADD6-42CD-851E-5C028327A23D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006D2E27-BC91-461C-8B5D-F463BB1963A9}" type="datetimeFigureOut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1.png"/><Relationship Id="rId1" Type="http://schemas.openxmlformats.org/officeDocument/2006/relationships/themeOverride" Target="../theme/themeOverride4.xml"/><Relationship Id="rId2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>
            <a:fillRect/>
          </a:stretch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sp>
        <p:nvSpPr>
          <p:cNvPr id="6" name="任意多边形 18"/>
          <p:cNvSpPr/>
          <p:nvPr/>
        </p:nvSpPr>
        <p:spPr>
          <a:xfrm>
            <a:off x="4429179" y="1481623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22"/>
          <p:cNvSpPr/>
          <p:nvPr/>
        </p:nvSpPr>
        <p:spPr>
          <a:xfrm>
            <a:off x="6123762" y="1094137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725028" y="1409000"/>
            <a:ext cx="3624042" cy="2214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500" dirty="0">
                <a:solidFill>
                  <a:srgbClr val="9A1D1E"/>
                </a:solidFill>
                <a:cs typeface="+mn-ea"/>
                <a:sym typeface="+mn-lt"/>
              </a:rPr>
              <a:t>2021</a:t>
            </a:r>
            <a:endParaRPr lang="zh-CN" altLang="en-US" sz="11500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477512" y="3702595"/>
            <a:ext cx="7532914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掌门优课研发技术规划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>
            <a:fillRect/>
          </a:stretch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83473" y="5061851"/>
            <a:ext cx="439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运营增长部门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·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前端组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·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赵玉龙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 panose="020B0503020204020204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0408" y="576606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2020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年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月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8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18" charset="-122"/>
              </a:rPr>
              <a:t>日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 descr="D:\User\Desktop\2019.10.26 掌门教育logo 透明原色.png2019.10.26 掌门教育logo 透明原色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433050" y="233680"/>
            <a:ext cx="1558290" cy="608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ṧļîḓe"/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/>
          <p:cNvSpPr txBox="1"/>
          <p:nvPr/>
        </p:nvSpPr>
        <p:spPr>
          <a:xfrm>
            <a:off x="408366" y="150084"/>
            <a:ext cx="2513509" cy="563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3. </a:t>
            </a:r>
            <a:r>
              <a:rPr lang="zh-CN" altLang="en-US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绩效管理指标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8366" y="977677"/>
            <a:ext cx="619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以影响力为横轴，以技术能力为纵轴</a:t>
            </a:r>
            <a:r>
              <a:rPr lang="zh-CN" altLang="en-US" dirty="0" smtClean="0"/>
              <a:t>建立绩效晋升准则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20" y="1347009"/>
            <a:ext cx="8032933" cy="5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84916" y="3149136"/>
            <a:ext cx="5105328" cy="1311128"/>
          </a:xfrm>
        </p:spPr>
        <p:txBody>
          <a:bodyPr/>
          <a:lstStyle/>
          <a:p>
            <a:r>
              <a:rPr lang="en-US" altLang="zh-CN" smtClean="0"/>
              <a:t>THANK YOU</a:t>
            </a:r>
          </a:p>
        </p:txBody>
      </p:sp>
      <p:pic>
        <p:nvPicPr>
          <p:cNvPr id="3" name="图片 2" descr="D:\User\Desktop\2019.10.26 掌门教育logo 透明原色.png2019.10.26 掌门教育logo 透明原色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888865" y="1888490"/>
            <a:ext cx="2424430" cy="944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1843" y="4102454"/>
            <a:ext cx="3262432" cy="707886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  <a:sym typeface="+mn-ea"/>
              </a:rPr>
              <a:t>前端工作规划</a:t>
            </a:r>
          </a:p>
        </p:txBody>
      </p:sp>
      <p:sp>
        <p:nvSpPr>
          <p:cNvPr id="8" name="TextBox 59"/>
          <p:cNvSpPr txBox="1">
            <a:spLocks noChangeArrowheads="1"/>
          </p:cNvSpPr>
          <p:nvPr/>
        </p:nvSpPr>
        <p:spPr bwMode="auto">
          <a:xfrm flipH="1">
            <a:off x="4350332" y="1879554"/>
            <a:ext cx="1961567" cy="221488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altLang="zh-CN" sz="11500" kern="0" dirty="0" smtClean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altLang="zh-CN" sz="11500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任意多边形 36"/>
          <p:cNvSpPr/>
          <p:nvPr/>
        </p:nvSpPr>
        <p:spPr>
          <a:xfrm>
            <a:off x="3847160" y="2948290"/>
            <a:ext cx="2046833" cy="969727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>
            <a:fillRect/>
          </a:stretch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>
            <a:fillRect/>
          </a:stretch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ṧļîḓe"/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/>
          <p:cNvSpPr txBox="1"/>
          <p:nvPr/>
        </p:nvSpPr>
        <p:spPr>
          <a:xfrm>
            <a:off x="408366" y="150084"/>
            <a:ext cx="3231654" cy="563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1. </a:t>
            </a:r>
            <a:r>
              <a:rPr lang="zh-CN" altLang="en-US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未来业务支撑体系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" y="993140"/>
            <a:ext cx="10058400" cy="5427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ṧļîḓe"/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/>
          <p:cNvSpPr txBox="1"/>
          <p:nvPr/>
        </p:nvSpPr>
        <p:spPr>
          <a:xfrm>
            <a:off x="408366" y="150084"/>
            <a:ext cx="2923877" cy="563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1. </a:t>
            </a:r>
            <a:r>
              <a:rPr lang="zh-CN" altLang="en-US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业务线匹配规划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8366" y="977676"/>
            <a:ext cx="42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贴合业务</a:t>
            </a:r>
            <a:r>
              <a:rPr lang="en-US" altLang="zh-CN" dirty="0"/>
              <a:t>,</a:t>
            </a:r>
            <a:r>
              <a:rPr lang="zh-CN" altLang="en-US" dirty="0"/>
              <a:t>合理配置人员</a:t>
            </a:r>
            <a:r>
              <a:rPr lang="en-US" altLang="zh-CN" dirty="0"/>
              <a:t>,</a:t>
            </a:r>
            <a:r>
              <a:rPr lang="zh-CN" altLang="en-US" dirty="0"/>
              <a:t>提升需求消化率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" y="1611369"/>
            <a:ext cx="10058400" cy="51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0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ṧļîḓe"/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/>
          <p:cNvSpPr txBox="1"/>
          <p:nvPr/>
        </p:nvSpPr>
        <p:spPr>
          <a:xfrm>
            <a:off x="408366" y="150084"/>
            <a:ext cx="2513509" cy="563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2</a:t>
            </a:r>
            <a:r>
              <a:rPr lang="en-US" altLang="zh-CN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. </a:t>
            </a:r>
            <a:r>
              <a:rPr lang="zh-CN" altLang="en-US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基础体系搭建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" y="911435"/>
            <a:ext cx="10058400" cy="47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ṧļîḓe"/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/>
          <p:cNvSpPr txBox="1"/>
          <p:nvPr/>
        </p:nvSpPr>
        <p:spPr>
          <a:xfrm>
            <a:off x="408366" y="150084"/>
            <a:ext cx="2872581" cy="5137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3</a:t>
            </a:r>
            <a:r>
              <a:rPr lang="en-US" altLang="zh-CN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. </a:t>
            </a:r>
            <a:r>
              <a:rPr lang="zh-CN" altLang="en-US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基础工程化建设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8366" y="977677"/>
            <a:ext cx="619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提升开发效率，提高产品质量和稳定性，沉淀团队技术体系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347009"/>
            <a:ext cx="10058400" cy="535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96482" y="4094238"/>
            <a:ext cx="3262432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  <a:sym typeface="+mn-ea"/>
              </a:rPr>
              <a:t>前端团队建设</a:t>
            </a:r>
          </a:p>
        </p:txBody>
      </p:sp>
      <p:sp>
        <p:nvSpPr>
          <p:cNvPr id="8" name="TextBox 59"/>
          <p:cNvSpPr txBox="1">
            <a:spLocks noChangeArrowheads="1"/>
          </p:cNvSpPr>
          <p:nvPr/>
        </p:nvSpPr>
        <p:spPr bwMode="auto">
          <a:xfrm flipH="1">
            <a:off x="4350332" y="1879554"/>
            <a:ext cx="1961567" cy="221488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altLang="zh-CN" sz="11500" kern="0" dirty="0" smtClean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11500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任意多边形 36"/>
          <p:cNvSpPr/>
          <p:nvPr/>
        </p:nvSpPr>
        <p:spPr>
          <a:xfrm>
            <a:off x="3847160" y="2948290"/>
            <a:ext cx="2046833" cy="969727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>
            <a:fillRect/>
          </a:stretch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>
            <a:fillRect/>
          </a:stretch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ṧļîḓe"/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/>
          <p:cNvSpPr txBox="1"/>
          <p:nvPr/>
        </p:nvSpPr>
        <p:spPr>
          <a:xfrm>
            <a:off x="408366" y="150084"/>
            <a:ext cx="3310202" cy="563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1. </a:t>
            </a:r>
            <a:r>
              <a:rPr lang="zh-CN" altLang="en-US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人才能力结构优化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8366" y="977677"/>
            <a:ext cx="619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业务支撑和基础建设能力同步加强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" y="1611371"/>
            <a:ext cx="10058400" cy="53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6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ṧļîḓe"/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/>
          <p:cNvSpPr txBox="1"/>
          <p:nvPr/>
        </p:nvSpPr>
        <p:spPr>
          <a:xfrm>
            <a:off x="408366" y="150084"/>
            <a:ext cx="2513509" cy="5137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2. </a:t>
            </a:r>
            <a:r>
              <a:rPr lang="zh-CN" altLang="en-US" sz="2800" b="1" dirty="0" smtClean="0">
                <a:solidFill>
                  <a:srgbClr val="9A1D1E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人才培养模型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8366" y="977677"/>
            <a:ext cx="619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基于专业能力和职业能力双纬度实现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" y="1611371"/>
            <a:ext cx="10058400" cy="53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54_1"/>
  <p:tag name="KSO_WM_TEMPLATE_CATEGORY" val="custom"/>
  <p:tag name="KSO_WM_TEMPLATE_INDEX" val="20181598"/>
  <p:tag name="KSO_WM_TEMPLATE_SUBCATEGORY" val="combine"/>
  <p:tag name="KSO_WM_TEMPLATE_THUMBS_INDEX" val="1、4、5、6、11、12、16、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0954_10"/>
  <p:tag name="KSO_WM_TEMPLATE_CATEGORY" val="custom"/>
  <p:tag name="KSO_WM_TEMPLATE_INDEX" val="20181598"/>
  <p:tag name="KSO_WM_SLIDE_ID" val="custom20181598_19"/>
  <p:tag name="KSO_WM_SLIDE_INDEX" val="19"/>
  <p:tag name="KSO_WM_TEMPLATE_SUBCATEGORY" val="comb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观看"/>
  <p:tag name="KSO_WM_TEMPLATE_CATEGORY" val="custom"/>
  <p:tag name="KSO_WM_TEMPLATE_INDEX" val="20181598"/>
  <p:tag name="KSO_WM_UNIT_ID" val="custom20181598_19*a*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91D1E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AD2723"/>
      </a:hlink>
      <a:folHlink>
        <a:srgbClr val="BFBFBF"/>
      </a:folHlink>
    </a:clrScheme>
    <a:fontScheme name="xxohze3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BF3F3F"/>
      </a:accent2>
      <a:accent3>
        <a:srgbClr val="FFFFFF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BF3F3F"/>
    </a:accent2>
    <a:accent3>
      <a:srgbClr val="FFFFFF"/>
    </a:accent3>
    <a:accent4>
      <a:srgbClr val="FFC000"/>
    </a:accent4>
    <a:accent5>
      <a:srgbClr val="000000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138</Words>
  <Application>Microsoft Macintosh PowerPoint</Application>
  <PresentationFormat>宽屏</PresentationFormat>
  <Paragraphs>32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黑体</vt:lpstr>
      <vt:lpstr>华文细黑</vt:lpstr>
      <vt:lpstr>思源黑体 CN Heavy</vt:lpstr>
      <vt:lpstr>思源黑体 CN Medium</vt:lpstr>
      <vt:lpstr>微软雅黑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红白商业计划</dc:title>
  <dc:creator>Administrator</dc:creator>
  <cp:lastModifiedBy>Microsoft Office 用户</cp:lastModifiedBy>
  <cp:revision>55</cp:revision>
  <dcterms:created xsi:type="dcterms:W3CDTF">2017-09-14T01:54:00Z</dcterms:created>
  <dcterms:modified xsi:type="dcterms:W3CDTF">2021-01-11T04:10:27Z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