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72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6" r:id="rId19"/>
    <p:sldId id="278" r:id="rId20"/>
    <p:sldId id="279" r:id="rId21"/>
    <p:sldId id="274" r:id="rId22"/>
    <p:sldId id="27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https://vue-next-template-explorer.netlify.app/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&lt;div&gt;</a:t>
            </a:r>
            <a:endParaRPr lang="en-US" altLang="zh-CN"/>
          </a:p>
          <a:p>
            <a:r>
              <a:rPr lang="en-US" altLang="zh-CN"/>
              <a:t>  &lt;div id='foo' @click='onClick'&gt;Hello World!&lt;/div&gt;</a:t>
            </a:r>
            <a:endParaRPr lang="en-US" altLang="zh-CN"/>
          </a:p>
          <a:p>
            <a:r>
              <a:rPr lang="en-US" altLang="zh-CN"/>
              <a:t>&lt;/div&gt;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我们将模板的根，变成我们所称的块；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_createBlock("div", null, [</a:t>
            </a:r>
            <a:endParaRPr lang="en-US" altLang="zh-CN"/>
          </a:p>
          <a:p>
            <a:r>
              <a:rPr lang="en-US" altLang="zh-CN"/>
              <a:t>_createVNode("div", {</a:t>
            </a:r>
            <a:endParaRPr lang="en-US" altLang="zh-CN"/>
          </a:p>
          <a:p>
            <a:r>
              <a:rPr lang="en-US" altLang="zh-CN"/>
              <a:t>id: "foo",</a:t>
            </a:r>
            <a:endParaRPr lang="en-US" altLang="zh-CN"/>
          </a:p>
          <a:p>
            <a:r>
              <a:rPr lang="en-US" altLang="zh-CN"/>
              <a:t>onClick: _cache[1] || (_cache[1] = (...args) =&gt; (_ctx.onClick &amp;&amp; _ctx.onClick(...args)))</a:t>
            </a:r>
            <a:endParaRPr lang="en-US" altLang="zh-CN"/>
          </a:p>
          <a:p>
            <a:r>
              <a:rPr lang="en-US" altLang="zh-CN"/>
              <a:t>}, "Hello World!"), </a:t>
            </a:r>
            <a:endParaRPr lang="en-US" altLang="zh-CN"/>
          </a:p>
          <a:p>
            <a:br>
              <a:rPr lang="en-US" altLang="zh-CN"/>
            </a:br>
            <a:r>
              <a:rPr lang="en-US" altLang="zh-CN"/>
              <a:t>当_openBlock();所有的节点都会被评估；当你创建一个动态节点是时候，编译器会标记一个patch flag 比如：/*TEXT*/,</a:t>
            </a:r>
            <a:endParaRPr lang="en-US" altLang="zh-CN"/>
          </a:p>
          <a:p>
            <a:r>
              <a:rPr lang="en-US" altLang="zh-CN"/>
              <a:t>标记当前节点应该是被追踪的。当前动态节点会被添加到当前打开的block，作为动态节点；</a:t>
            </a:r>
            <a:endParaRPr lang="en-US" altLang="zh-CN"/>
          </a:p>
          <a:p>
            <a:r>
              <a:rPr lang="en-US" altLang="zh-CN"/>
              <a:t>当render函数再次被调用的时候，根节点对应的block，有个额外的属性，我们称之为动态子节点，</a:t>
            </a:r>
            <a:endParaRPr lang="en-US" altLang="zh-CN"/>
          </a:p>
          <a:p>
            <a:r>
              <a:rPr lang="en-US" altLang="zh-CN"/>
              <a:t>它将只包含此动态节点；</a:t>
            </a:r>
            <a:endParaRPr lang="en-US" altLang="zh-CN"/>
          </a:p>
          <a:p>
            <a:r>
              <a:rPr lang="en-US" altLang="zh-CN"/>
              <a:t>每一个块都有一个额外的数组，只跟踪其中的动态节点；</a:t>
            </a:r>
            <a:endParaRPr lang="en-US" altLang="zh-CN"/>
          </a:p>
          <a:p>
            <a:r>
              <a:rPr lang="en-US" altLang="zh-CN"/>
              <a:t>这样不管当前的dom结构有多复杂，当前块，只在一个扁平数组中跟踪动态节点；</a:t>
            </a:r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olidFill>
                  <a:schemeClr val="bg1"/>
                </a:solidFill>
                <a:sym typeface="+mn-ea"/>
              </a:rPr>
              <a:t>code tree shakable</a:t>
            </a:r>
            <a:br>
              <a:rPr lang="en-US" altLang="zh-CN">
                <a:solidFill>
                  <a:schemeClr val="bg1"/>
                </a:solidFill>
                <a:sym typeface="+mn-ea"/>
              </a:rPr>
            </a:br>
            <a:r>
              <a:rPr lang="en-US" altLang="zh-CN" sz="1800">
                <a:solidFill>
                  <a:schemeClr val="bg1"/>
                </a:solidFill>
                <a:sym typeface="+mn-ea"/>
              </a:rPr>
              <a:t>全局和内部API已重构为可 tree-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shakable</a:t>
            </a:r>
            <a:br>
              <a:rPr lang="en-US" altLang="zh-CN">
                <a:solidFill>
                  <a:schemeClr val="bg1"/>
                </a:solidFill>
                <a:sym typeface="+mn-ea"/>
              </a:rPr>
            </a:br>
            <a:endParaRPr lang="en-US" altLang="zh-CN">
              <a:solidFill>
                <a:schemeClr val="bg1"/>
              </a:solidFill>
              <a:sym typeface="+mn-ea"/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Tree shaking 是一个通常用于描述移除 JavaScript 上下文中的未引用代码(dead-code) 行为的术语。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它依赖于ES2015中的 import 和 export 语句，用来检测代码模块是否被导出、导入，且被 JavaScript 文件使用。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在现代 JavaScript 应用程序中，我们使用模块打包(如webpack或Rollup)将多个 JavaScript 文件打包为单个文件时自动删除未引用的代码。这对于准备预备发布代码的工作非常重要，这样可以使最终文件具有简洁的结构和最小化大小。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endParaRPr lang="en-US" altLang="zh-CN">
              <a:solidFill>
                <a:schemeClr val="bg1"/>
              </a:solidFill>
              <a:sym typeface="+mn-ea"/>
            </a:endParaRPr>
          </a:p>
          <a:p>
            <a:endParaRPr lang="en-US" altLang="zh-CN">
              <a:solidFill>
                <a:schemeClr val="bg1"/>
              </a:solidFill>
              <a:sym typeface="+mn-ea"/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全局 API 现在只能作为 ES 模块构建的命名导出进行访问，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如果模块绑定器支持 tree-shaking，则 Vue 应用程序中未使用的全局 api 将从最终捆绑包中消除，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从而获得最佳的文件大小。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olidFill>
                  <a:schemeClr val="bg1"/>
                </a:solidFill>
                <a:sym typeface="+mn-ea"/>
              </a:rPr>
              <a:t>code tree shakable</a:t>
            </a:r>
            <a:endParaRPr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/>
              <a:t>自定义渲染器</a:t>
            </a:r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/>
              <a:t>定制化编译器 </a:t>
            </a:r>
            <a:r>
              <a:rPr lang="en-US" altLang="zh-CN"/>
              <a:t>API</a:t>
            </a:r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/>
              <a:t>定制化编译器 </a:t>
            </a:r>
            <a:r>
              <a:rPr lang="en-US" altLang="zh-CN"/>
              <a:t>API</a:t>
            </a:r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/>
              <a:t>定制化编译器 </a:t>
            </a:r>
            <a:r>
              <a:rPr lang="en-US" altLang="zh-CN"/>
              <a:t>API</a:t>
            </a:r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/>
              <a:t>定制化编译器 </a:t>
            </a:r>
            <a:r>
              <a:rPr lang="en-US" altLang="zh-CN"/>
              <a:t>API</a:t>
            </a:r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组件实例的完全diff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尽管 vue 可以确保组件树级别的最小更新，但在每个组件实例中它仍然是完全 diff </a:t>
            </a:r>
            <a:r>
              <a:rPr lang="zh-CN" altLang="en-US"/>
              <a:t>比较</a:t>
            </a:r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/>
              <a:t>定制化编译器 </a:t>
            </a:r>
            <a:r>
              <a:rPr lang="en-US" altLang="zh-CN"/>
              <a:t>API</a:t>
            </a:r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br>
              <a:rPr lang="zh-CN" altLang="en-US"/>
            </a:br>
            <a:r>
              <a:rPr lang="zh-CN" altLang="en-US"/>
              <a:t>&lt;template&gt;</a:t>
            </a:r>
            <a:endParaRPr lang="zh-CN" altLang="en-US"/>
          </a:p>
          <a:p>
            <a:r>
              <a:rPr lang="zh-CN" altLang="en-US"/>
              <a:t>  &lt;div id='content'&gt;</a:t>
            </a:r>
            <a:endParaRPr lang="zh-CN" altLang="en-US"/>
          </a:p>
          <a:p>
            <a:r>
              <a:rPr lang="zh-CN" altLang="en-US"/>
              <a:t>    &lt;p class="text"&gt;lorem ipsum&lt;/p&gt;</a:t>
            </a:r>
            <a:endParaRPr lang="zh-CN" altLang="en-US"/>
          </a:p>
          <a:p>
            <a:r>
              <a:rPr lang="zh-CN" altLang="en-US"/>
              <a:t>    &lt;p class="text"&gt;lorem ipsum&lt;/p&gt;</a:t>
            </a:r>
            <a:endParaRPr lang="zh-CN" altLang="en-US"/>
          </a:p>
          <a:p>
            <a:r>
              <a:rPr lang="zh-CN" altLang="en-US"/>
              <a:t>    &lt;p class="text"&gt;{{message}}&lt;/p&gt;</a:t>
            </a:r>
            <a:endParaRPr lang="zh-CN" altLang="en-US"/>
          </a:p>
          <a:p>
            <a:r>
              <a:rPr lang="zh-CN" altLang="en-US"/>
              <a:t>    &lt;p class="text"&gt;lorem ipsum&lt;/p&gt;</a:t>
            </a:r>
            <a:endParaRPr lang="zh-CN" altLang="en-US"/>
          </a:p>
          <a:p>
            <a:r>
              <a:rPr lang="zh-CN" altLang="en-US"/>
              <a:t>    &lt;p class="text"&gt;lorem ipsum&lt;/p&gt;</a:t>
            </a:r>
            <a:endParaRPr lang="zh-CN" altLang="en-US"/>
          </a:p>
          <a:p>
            <a:r>
              <a:rPr lang="zh-CN" altLang="en-US"/>
              <a:t>  &lt;/div&gt;</a:t>
            </a:r>
            <a:endParaRPr lang="zh-CN" altLang="en-US"/>
          </a:p>
          <a:p>
            <a:r>
              <a:rPr lang="zh-CN" altLang="en-US"/>
              <a:t>&lt;/template&gt;</a:t>
            </a:r>
            <a:br>
              <a:rPr lang="zh-CN" altLang="en-US"/>
            </a:br>
            <a:br>
              <a:rPr lang="zh-CN" altLang="en-US"/>
            </a:br>
            <a:r>
              <a:rPr lang="zh-CN" altLang="en-US"/>
              <a:t>import { createVNode as _createVNode, toDisplayString as _toDisplayString, openBlock as _openBlock, createBlock as _createBlock, withScopeId as _withScopeId, pushScopeId as _pushScopeId, popScopeId as _popScopeId } from "vue"</a:t>
            </a:r>
            <a:endParaRPr lang="zh-CN" altLang="en-US"/>
          </a:p>
          <a:p>
            <a:r>
              <a:rPr lang="zh-CN" altLang="en-US"/>
              <a:t>const _withId = /*#__PURE__*/_withScopeId("scope-id")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_pushScopeId("scope-id")</a:t>
            </a:r>
            <a:endParaRPr lang="zh-CN" altLang="en-US"/>
          </a:p>
          <a:p>
            <a:r>
              <a:rPr lang="zh-CN" altLang="en-US"/>
              <a:t>const _hoisted_1 = { id: "content" }</a:t>
            </a:r>
            <a:endParaRPr lang="zh-CN" altLang="en-US"/>
          </a:p>
          <a:p>
            <a:r>
              <a:rPr lang="zh-CN" altLang="en-US"/>
              <a:t>const _hoisted_2 = /*#__PURE__*/_createVNode("p", { class: "text" }, "lorem ipsum", -1 /* HOISTED */)</a:t>
            </a:r>
            <a:endParaRPr lang="zh-CN" altLang="en-US"/>
          </a:p>
          <a:p>
            <a:r>
              <a:rPr lang="zh-CN" altLang="en-US"/>
              <a:t>const _hoisted_3 = /*#__PURE__*/_createVNode("p", { class: "text" }, "lorem ipsum", -1 /* HOISTED */)</a:t>
            </a:r>
            <a:endParaRPr lang="zh-CN" altLang="en-US"/>
          </a:p>
          <a:p>
            <a:r>
              <a:rPr lang="zh-CN" altLang="en-US"/>
              <a:t>const _hoisted_4 = { class: "text" }</a:t>
            </a:r>
            <a:endParaRPr lang="zh-CN" altLang="en-US"/>
          </a:p>
          <a:p>
            <a:r>
              <a:rPr lang="zh-CN" altLang="en-US"/>
              <a:t>const _hoisted_5 = /*#__PURE__*/_createVNode("p", { class: "text" }, "lorem ipsum", -1 /* HOISTED */)</a:t>
            </a:r>
            <a:endParaRPr lang="zh-CN" altLang="en-US"/>
          </a:p>
          <a:p>
            <a:r>
              <a:rPr lang="zh-CN" altLang="en-US"/>
              <a:t>const _hoisted_6 = /*#__PURE__*/_createVNode("p", { class: "text" }, "lorem ipsum", -1 /* HOISTED */)</a:t>
            </a:r>
            <a:endParaRPr lang="zh-CN" altLang="en-US"/>
          </a:p>
          <a:p>
            <a:r>
              <a:rPr lang="zh-CN" altLang="en-US"/>
              <a:t>_popScopeId()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export const render = /*#__PURE__*/_withId((_ctx, _cache, $props, $setup, $data, $options) =&gt; {</a:t>
            </a:r>
            <a:endParaRPr lang="zh-CN" altLang="en-US"/>
          </a:p>
          <a:p>
            <a:r>
              <a:rPr lang="zh-CN" altLang="en-US"/>
              <a:t>  return (_openBlock(), _createBlock("template", null, [</a:t>
            </a:r>
            <a:endParaRPr lang="zh-CN" altLang="en-US"/>
          </a:p>
          <a:p>
            <a:r>
              <a:rPr lang="zh-CN" altLang="en-US"/>
              <a:t>    _createVNode("div", _hoisted_1, [</a:t>
            </a:r>
            <a:endParaRPr lang="zh-CN" altLang="en-US"/>
          </a:p>
          <a:p>
            <a:r>
              <a:rPr lang="zh-CN" altLang="en-US"/>
              <a:t>      _hoisted_2,</a:t>
            </a:r>
            <a:endParaRPr lang="zh-CN" altLang="en-US"/>
          </a:p>
          <a:p>
            <a:r>
              <a:rPr lang="zh-CN" altLang="en-US"/>
              <a:t>      _hoisted_3,</a:t>
            </a:r>
            <a:endParaRPr lang="zh-CN" altLang="en-US"/>
          </a:p>
          <a:p>
            <a:r>
              <a:rPr lang="zh-CN" altLang="en-US"/>
              <a:t>      _createVNode("p", _hoisted_4, _toDisplayString(_ctx.message), 1 /* TEXT */),</a:t>
            </a:r>
            <a:endParaRPr lang="zh-CN" altLang="en-US"/>
          </a:p>
          <a:p>
            <a:r>
              <a:rPr lang="zh-CN" altLang="en-US"/>
              <a:t>      _hoisted_5,</a:t>
            </a:r>
            <a:endParaRPr lang="zh-CN" altLang="en-US"/>
          </a:p>
          <a:p>
            <a:r>
              <a:rPr lang="zh-CN" altLang="en-US"/>
              <a:t>      _hoisted_6</a:t>
            </a:r>
            <a:endParaRPr lang="zh-CN" altLang="en-US"/>
          </a:p>
          <a:p>
            <a:r>
              <a:rPr lang="zh-CN" altLang="en-US"/>
              <a:t>    ])</a:t>
            </a:r>
            <a:endParaRPr lang="zh-CN" altLang="en-US"/>
          </a:p>
          <a:p>
            <a:r>
              <a:rPr lang="zh-CN" altLang="en-US"/>
              <a:t>  ]))</a:t>
            </a:r>
            <a:endParaRPr lang="zh-CN" altLang="en-US"/>
          </a:p>
          <a:p>
            <a:r>
              <a:rPr lang="zh-CN" altLang="en-US"/>
              <a:t>})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// Check the console for the AST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&lt;template&gt;</a:t>
            </a:r>
            <a:endParaRPr lang="en-US" altLang="zh-CN"/>
          </a:p>
          <a:p>
            <a:r>
              <a:rPr lang="en-US" altLang="zh-CN"/>
              <a:t>  &lt;div&gt;</a:t>
            </a:r>
            <a:endParaRPr lang="en-US" altLang="zh-CN"/>
          </a:p>
          <a:p>
            <a:r>
              <a:rPr lang="en-US" altLang="zh-CN"/>
              <a:t>    &lt;p class="text"&gt;lorem ipsum&lt;/p&gt;</a:t>
            </a:r>
            <a:endParaRPr lang="en-US" altLang="zh-CN"/>
          </a:p>
          <a:p>
            <a:r>
              <a:rPr lang="en-US" altLang="zh-CN"/>
              <a:t>    &lt;p v-if='ok'&gt;</a:t>
            </a:r>
            <a:endParaRPr lang="en-US" altLang="zh-CN"/>
          </a:p>
          <a:p>
            <a:r>
              <a:rPr lang="en-US" altLang="zh-CN"/>
              <a:t>      &lt;span &gt; lorem ipsum&lt;/span&gt;</a:t>
            </a:r>
            <a:endParaRPr lang="en-US" altLang="zh-CN"/>
          </a:p>
          <a:p>
            <a:r>
              <a:rPr lang="en-US" altLang="zh-CN"/>
              <a:t>      &lt;span&gt;{{message}}&lt;/span&gt;</a:t>
            </a:r>
            <a:endParaRPr lang="en-US" altLang="zh-CN"/>
          </a:p>
          <a:p>
            <a:r>
              <a:rPr lang="en-US" altLang="zh-CN"/>
              <a:t>    &lt;/p&gt;</a:t>
            </a:r>
            <a:endParaRPr lang="en-US" altLang="zh-CN"/>
          </a:p>
          <a:p>
            <a:r>
              <a:rPr lang="en-US" altLang="zh-CN"/>
              <a:t>  &lt;/div&gt;</a:t>
            </a:r>
            <a:endParaRPr lang="en-US" altLang="zh-CN"/>
          </a:p>
          <a:p>
            <a:r>
              <a:rPr lang="en-US" altLang="zh-CN"/>
              <a:t>&lt;/template&gt;</a:t>
            </a:r>
            <a:br>
              <a:rPr lang="en-US" altLang="zh-CN"/>
            </a:br>
            <a:br>
              <a:rPr lang="en-US" altLang="zh-CN"/>
            </a:br>
            <a:r>
              <a:rPr lang="en-US" altLang="zh-CN"/>
              <a:t>import { createVNode as _createVNode, toDisplayString as _toDisplayString, openBlock as _openBlock, createBlock as _createBlock, createCommentVNode as _createCommentVNode, withScopeId as _withScopeId, pushScopeId as _pushScopeId, popScopeId as _popScopeId } from "vue"</a:t>
            </a:r>
            <a:endParaRPr lang="en-US" altLang="zh-CN"/>
          </a:p>
          <a:p>
            <a:r>
              <a:rPr lang="en-US" altLang="zh-CN"/>
              <a:t>const _withId = /*#__PURE__*/_withScopeId("scope-id")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_pushScopeId("scope-id")</a:t>
            </a:r>
            <a:endParaRPr lang="en-US" altLang="zh-CN"/>
          </a:p>
          <a:p>
            <a:r>
              <a:rPr lang="en-US" altLang="zh-CN"/>
              <a:t>const _hoisted_1 = /*#__PURE__*/_createVNode("p", { class: "text" }, "lorem ipsum", -1 /* HOISTED */)</a:t>
            </a:r>
            <a:endParaRPr lang="en-US" altLang="zh-CN"/>
          </a:p>
          <a:p>
            <a:r>
              <a:rPr lang="en-US" altLang="zh-CN"/>
              <a:t>const _hoisted_2 = { key: 0 }</a:t>
            </a:r>
            <a:endParaRPr lang="en-US" altLang="zh-CN"/>
          </a:p>
          <a:p>
            <a:r>
              <a:rPr lang="en-US" altLang="zh-CN"/>
              <a:t>const _hoisted_3 = /*#__PURE__*/_createVNode("span", null, " lorem ipsum", -1 /* HOISTED */)</a:t>
            </a:r>
            <a:endParaRPr lang="en-US" altLang="zh-CN"/>
          </a:p>
          <a:p>
            <a:r>
              <a:rPr lang="en-US" altLang="zh-CN"/>
              <a:t>_popScopeId()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export const render = /*#__PURE__*/_withId((_ctx, _cache, $props, $setup, $data, $options) =&gt; {</a:t>
            </a:r>
            <a:endParaRPr lang="en-US" altLang="zh-CN"/>
          </a:p>
          <a:p>
            <a:r>
              <a:rPr lang="en-US" altLang="zh-CN"/>
              <a:t>  return (_openBlock(), _createBlock("template", null, [</a:t>
            </a:r>
            <a:endParaRPr lang="en-US" altLang="zh-CN"/>
          </a:p>
          <a:p>
            <a:r>
              <a:rPr lang="en-US" altLang="zh-CN"/>
              <a:t>    _createVNode("div", null, [</a:t>
            </a:r>
            <a:endParaRPr lang="en-US" altLang="zh-CN"/>
          </a:p>
          <a:p>
            <a:r>
              <a:rPr lang="en-US" altLang="zh-CN"/>
              <a:t>      _hoisted_1,</a:t>
            </a:r>
            <a:endParaRPr lang="en-US" altLang="zh-CN"/>
          </a:p>
          <a:p>
            <a:r>
              <a:rPr lang="en-US" altLang="zh-CN"/>
              <a:t>      (_ctx.ok)</a:t>
            </a:r>
            <a:endParaRPr lang="en-US" altLang="zh-CN"/>
          </a:p>
          <a:p>
            <a:r>
              <a:rPr lang="en-US" altLang="zh-CN"/>
              <a:t>        ? (_openBlock(), _createBlock("p", _hoisted_2, [</a:t>
            </a:r>
            <a:endParaRPr lang="en-US" altLang="zh-CN"/>
          </a:p>
          <a:p>
            <a:r>
              <a:rPr lang="en-US" altLang="zh-CN"/>
              <a:t>            _hoisted_3,</a:t>
            </a:r>
            <a:endParaRPr lang="en-US" altLang="zh-CN"/>
          </a:p>
          <a:p>
            <a:r>
              <a:rPr lang="en-US" altLang="zh-CN"/>
              <a:t>            _createVNode("span", null, _toDisplayString(_ctx.message), 1 /* TEXT */)</a:t>
            </a:r>
            <a:endParaRPr lang="en-US" altLang="zh-CN"/>
          </a:p>
          <a:p>
            <a:r>
              <a:rPr lang="en-US" altLang="zh-CN"/>
              <a:t>          ]))</a:t>
            </a:r>
            <a:endParaRPr lang="en-US" altLang="zh-CN"/>
          </a:p>
          <a:p>
            <a:r>
              <a:rPr lang="en-US" altLang="zh-CN"/>
              <a:t>        : _createCommentVNode("v-if", true)</a:t>
            </a:r>
            <a:endParaRPr lang="en-US" altLang="zh-CN"/>
          </a:p>
          <a:p>
            <a:r>
              <a:rPr lang="en-US" altLang="zh-CN"/>
              <a:t>    ])</a:t>
            </a:r>
            <a:endParaRPr lang="en-US" altLang="zh-CN"/>
          </a:p>
          <a:p>
            <a:r>
              <a:rPr lang="en-US" altLang="zh-CN"/>
              <a:t>  ]))</a:t>
            </a:r>
            <a:endParaRPr lang="en-US" altLang="zh-CN"/>
          </a:p>
          <a:p>
            <a:r>
              <a:rPr lang="en-US" altLang="zh-CN"/>
              <a:t>})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// Check the console for the AST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&lt;template&gt;</a:t>
            </a:r>
            <a:endParaRPr lang="en-US" altLang="zh-CN"/>
          </a:p>
          <a:p>
            <a:r>
              <a:rPr lang="en-US" altLang="zh-CN"/>
              <a:t>  &lt;div&gt;</a:t>
            </a:r>
            <a:endParaRPr lang="en-US" altLang="zh-CN"/>
          </a:p>
          <a:p>
            <a:r>
              <a:rPr lang="en-US" altLang="zh-CN"/>
              <a:t>    &lt;p class="text"&gt;lorem ipsum&lt;/p&gt;</a:t>
            </a:r>
            <a:endParaRPr lang="en-US" altLang="zh-CN"/>
          </a:p>
          <a:p>
            <a:r>
              <a:rPr lang="en-US" altLang="zh-CN"/>
              <a:t>    &lt;p v-if='ok'&gt;</a:t>
            </a:r>
            <a:endParaRPr lang="en-US" altLang="zh-CN"/>
          </a:p>
          <a:p>
            <a:r>
              <a:rPr lang="en-US" altLang="zh-CN"/>
              <a:t>      &lt;span &gt; lorem ipsum&lt;/span&gt;</a:t>
            </a:r>
            <a:endParaRPr lang="en-US" altLang="zh-CN"/>
          </a:p>
          <a:p>
            <a:r>
              <a:rPr lang="en-US" altLang="zh-CN"/>
              <a:t>      &lt;span&gt;{{message}}&lt;/span&gt;</a:t>
            </a:r>
            <a:endParaRPr lang="en-US" altLang="zh-CN"/>
          </a:p>
          <a:p>
            <a:r>
              <a:rPr lang="en-US" altLang="zh-CN"/>
              <a:t>    &lt;/p&gt;</a:t>
            </a:r>
            <a:endParaRPr lang="en-US" altLang="zh-CN"/>
          </a:p>
          <a:p>
            <a:r>
              <a:rPr lang="en-US" altLang="zh-CN"/>
              <a:t>  &lt;/div&gt;</a:t>
            </a:r>
            <a:endParaRPr lang="en-US" altLang="zh-CN"/>
          </a:p>
          <a:p>
            <a:r>
              <a:rPr lang="en-US" altLang="zh-CN"/>
              <a:t>&lt;/template&gt;</a:t>
            </a:r>
            <a:br>
              <a:rPr lang="en-US" altLang="zh-CN"/>
            </a:br>
            <a:br>
              <a:rPr lang="en-US" altLang="zh-CN"/>
            </a:br>
            <a:r>
              <a:rPr lang="en-US" altLang="zh-CN"/>
              <a:t>import { createVNode as _createVNode, toDisplayString as _toDisplayString, openBlock as _openBlock, createBlock as _createBlock, createCommentVNode as _createCommentVNode, withScopeId as _withScopeId, pushScopeId as _pushScopeId, popScopeId as _popScopeId } from "vue"</a:t>
            </a:r>
            <a:endParaRPr lang="en-US" altLang="zh-CN"/>
          </a:p>
          <a:p>
            <a:r>
              <a:rPr lang="en-US" altLang="zh-CN"/>
              <a:t>const _withId = /*#__PURE__*/_withScopeId("scope-id")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_pushScopeId("scope-id")</a:t>
            </a:r>
            <a:endParaRPr lang="en-US" altLang="zh-CN"/>
          </a:p>
          <a:p>
            <a:r>
              <a:rPr lang="en-US" altLang="zh-CN"/>
              <a:t>const _hoisted_1 = /*#__PURE__*/_createVNode("p", { class: "text" }, "lorem ipsum", -1 /* HOISTED */)</a:t>
            </a:r>
            <a:endParaRPr lang="en-US" altLang="zh-CN"/>
          </a:p>
          <a:p>
            <a:r>
              <a:rPr lang="en-US" altLang="zh-CN"/>
              <a:t>const _hoisted_2 = { key: 0 }</a:t>
            </a:r>
            <a:endParaRPr lang="en-US" altLang="zh-CN"/>
          </a:p>
          <a:p>
            <a:r>
              <a:rPr lang="en-US" altLang="zh-CN"/>
              <a:t>const _hoisted_3 = /*#__PURE__*/_createVNode("span", null, " lorem ipsum", -1 /* HOISTED */)</a:t>
            </a:r>
            <a:endParaRPr lang="en-US" altLang="zh-CN"/>
          </a:p>
          <a:p>
            <a:r>
              <a:rPr lang="en-US" altLang="zh-CN"/>
              <a:t>_popScopeId()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export const render = /*#__PURE__*/_withId((_ctx, _cache, $props, $setup, $data, $options) =&gt; {</a:t>
            </a:r>
            <a:endParaRPr lang="en-US" altLang="zh-CN"/>
          </a:p>
          <a:p>
            <a:r>
              <a:rPr lang="en-US" altLang="zh-CN"/>
              <a:t>  return (_openBlock(), _createBlock("template", null, [</a:t>
            </a:r>
            <a:endParaRPr lang="en-US" altLang="zh-CN"/>
          </a:p>
          <a:p>
            <a:r>
              <a:rPr lang="en-US" altLang="zh-CN"/>
              <a:t>    _createVNode("div", null, [</a:t>
            </a:r>
            <a:endParaRPr lang="en-US" altLang="zh-CN"/>
          </a:p>
          <a:p>
            <a:r>
              <a:rPr lang="en-US" altLang="zh-CN"/>
              <a:t>      _hoisted_1,</a:t>
            </a:r>
            <a:endParaRPr lang="en-US" altLang="zh-CN"/>
          </a:p>
          <a:p>
            <a:r>
              <a:rPr lang="en-US" altLang="zh-CN"/>
              <a:t>      (_ctx.ok)</a:t>
            </a:r>
            <a:endParaRPr lang="en-US" altLang="zh-CN"/>
          </a:p>
          <a:p>
            <a:r>
              <a:rPr lang="en-US" altLang="zh-CN"/>
              <a:t>        ? (_openBlock(), _createBlock("p", _hoisted_2, [</a:t>
            </a:r>
            <a:endParaRPr lang="en-US" altLang="zh-CN"/>
          </a:p>
          <a:p>
            <a:r>
              <a:rPr lang="en-US" altLang="zh-CN"/>
              <a:t>            _hoisted_3,</a:t>
            </a:r>
            <a:endParaRPr lang="en-US" altLang="zh-CN"/>
          </a:p>
          <a:p>
            <a:r>
              <a:rPr lang="en-US" altLang="zh-CN"/>
              <a:t>            _createVNode("span", null, _toDisplayString(_ctx.message), 1 /* TEXT */)</a:t>
            </a:r>
            <a:endParaRPr lang="en-US" altLang="zh-CN"/>
          </a:p>
          <a:p>
            <a:r>
              <a:rPr lang="en-US" altLang="zh-CN"/>
              <a:t>          ]))</a:t>
            </a:r>
            <a:endParaRPr lang="en-US" altLang="zh-CN"/>
          </a:p>
          <a:p>
            <a:r>
              <a:rPr lang="en-US" altLang="zh-CN"/>
              <a:t>        : _createCommentVNode("v-if", true)</a:t>
            </a:r>
            <a:endParaRPr lang="en-US" altLang="zh-CN"/>
          </a:p>
          <a:p>
            <a:r>
              <a:rPr lang="en-US" altLang="zh-CN"/>
              <a:t>    ])</a:t>
            </a:r>
            <a:endParaRPr lang="en-US" altLang="zh-CN"/>
          </a:p>
          <a:p>
            <a:r>
              <a:rPr lang="en-US" altLang="zh-CN"/>
              <a:t>  ]))</a:t>
            </a:r>
            <a:endParaRPr lang="en-US" altLang="zh-CN"/>
          </a:p>
          <a:p>
            <a:r>
              <a:rPr lang="en-US" altLang="zh-CN"/>
              <a:t>})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// Check the console for the AST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&lt;template&gt;</a:t>
            </a:r>
            <a:endParaRPr lang="en-US" altLang="zh-CN"/>
          </a:p>
          <a:p>
            <a:r>
              <a:rPr lang="en-US" altLang="zh-CN"/>
              <a:t>  &lt;div&gt;</a:t>
            </a:r>
            <a:endParaRPr lang="en-US" altLang="zh-CN"/>
          </a:p>
          <a:p>
            <a:r>
              <a:rPr lang="en-US" altLang="zh-CN"/>
              <a:t>    &lt;p class="text"&gt;lorem ipsum&lt;/p&gt;</a:t>
            </a:r>
            <a:endParaRPr lang="en-US" altLang="zh-CN"/>
          </a:p>
          <a:p>
            <a:r>
              <a:rPr lang="en-US" altLang="zh-CN"/>
              <a:t>    &lt;p v-for="item of list"&gt;</a:t>
            </a:r>
            <a:endParaRPr lang="en-US" altLang="zh-CN"/>
          </a:p>
          <a:p>
            <a:r>
              <a:rPr lang="en-US" altLang="zh-CN"/>
              <a:t>      &lt;span &gt; lorem ipsum&lt;/span&gt;</a:t>
            </a:r>
            <a:endParaRPr lang="en-US" altLang="zh-CN"/>
          </a:p>
          <a:p>
            <a:r>
              <a:rPr lang="en-US" altLang="zh-CN"/>
              <a:t>      &lt;span&gt;{{item.message}}&lt;/span&gt;</a:t>
            </a:r>
            <a:endParaRPr lang="en-US" altLang="zh-CN"/>
          </a:p>
          <a:p>
            <a:r>
              <a:rPr lang="en-US" altLang="zh-CN"/>
              <a:t>    &lt;/p&gt;</a:t>
            </a:r>
            <a:endParaRPr lang="en-US" altLang="zh-CN"/>
          </a:p>
          <a:p>
            <a:r>
              <a:rPr lang="en-US" altLang="zh-CN"/>
              <a:t>  &lt;/div&gt;</a:t>
            </a:r>
            <a:endParaRPr lang="en-US" altLang="zh-CN"/>
          </a:p>
          <a:p>
            <a:r>
              <a:rPr lang="en-US" altLang="zh-CN"/>
              <a:t>&lt;/template&gt;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// 外面的v-for:v-for是唯一的动态节点（作为碎片）</a:t>
            </a:r>
            <a:endParaRPr lang="en-US" altLang="zh-CN"/>
          </a:p>
          <a:p>
            <a:r>
              <a:rPr lang="en-US" altLang="zh-CN"/>
              <a:t>// 里面的每一个v-for迭代:{{item.message}}是唯一的动态节点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import { createVNode as _createVNode, renderList as _renderList, Fragment as _Fragment, openBlock as _openBlock, createBlock as _createBlock, toDisplayString as _toDisplayString, withScopeId as _withScopeId, pushScopeId as _pushScopeId, popScopeId as _popScopeId } from "vue"</a:t>
            </a:r>
            <a:endParaRPr lang="en-US" altLang="zh-CN"/>
          </a:p>
          <a:p>
            <a:r>
              <a:rPr lang="en-US" altLang="zh-CN"/>
              <a:t>const _withId = /*#__PURE__*/_withScopeId("scope-id")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_pushScopeId("scope-id")</a:t>
            </a:r>
            <a:endParaRPr lang="en-US" altLang="zh-CN"/>
          </a:p>
          <a:p>
            <a:r>
              <a:rPr lang="en-US" altLang="zh-CN"/>
              <a:t>const _hoisted_1 = /*#__PURE__*/_createVNode("p", { class: "text" }, "lorem ipsum", -1 /* HOISTED */)</a:t>
            </a:r>
            <a:endParaRPr lang="en-US" altLang="zh-CN"/>
          </a:p>
          <a:p>
            <a:r>
              <a:rPr lang="en-US" altLang="zh-CN"/>
              <a:t>const _hoisted_2 = /*#__PURE__*/_createVNode("span", null, " lorem ipsum", -1 /* HOISTED */)</a:t>
            </a:r>
            <a:endParaRPr lang="en-US" altLang="zh-CN"/>
          </a:p>
          <a:p>
            <a:r>
              <a:rPr lang="en-US" altLang="zh-CN"/>
              <a:t>_popScopeId()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export const render = /*#__PURE__*/_withId((_ctx, _cache, $props, $setup, $data, $options) =&gt; {</a:t>
            </a:r>
            <a:endParaRPr lang="en-US" altLang="zh-CN"/>
          </a:p>
          <a:p>
            <a:r>
              <a:rPr lang="en-US" altLang="zh-CN"/>
              <a:t>  return (_openBlock(), _createBlock("template", null, [</a:t>
            </a:r>
            <a:endParaRPr lang="en-US" altLang="zh-CN"/>
          </a:p>
          <a:p>
            <a:r>
              <a:rPr lang="en-US" altLang="zh-CN"/>
              <a:t>    _createVNode("div", null, [</a:t>
            </a:r>
            <a:endParaRPr lang="en-US" altLang="zh-CN"/>
          </a:p>
          <a:p>
            <a:r>
              <a:rPr lang="en-US" altLang="zh-CN"/>
              <a:t>      _hoisted_1,</a:t>
            </a:r>
            <a:endParaRPr lang="en-US" altLang="zh-CN"/>
          </a:p>
          <a:p>
            <a:r>
              <a:rPr lang="en-US" altLang="zh-CN"/>
              <a:t>      (_openBlock(true), _createBlock(_Fragment, null, _renderList(_ctx.list, (item) =&gt; {</a:t>
            </a:r>
            <a:endParaRPr lang="en-US" altLang="zh-CN"/>
          </a:p>
          <a:p>
            <a:r>
              <a:rPr lang="en-US" altLang="zh-CN"/>
              <a:t>        return (_openBlock(), _createBlock("p", null, [</a:t>
            </a:r>
            <a:endParaRPr lang="en-US" altLang="zh-CN"/>
          </a:p>
          <a:p>
            <a:r>
              <a:rPr lang="en-US" altLang="zh-CN"/>
              <a:t>          _hoisted_2,</a:t>
            </a:r>
            <a:endParaRPr lang="en-US" altLang="zh-CN"/>
          </a:p>
          <a:p>
            <a:r>
              <a:rPr lang="en-US" altLang="zh-CN"/>
              <a:t>          _createVNode("span", null, _toDisplayString(item.message), 1 /* TEXT */)</a:t>
            </a:r>
            <a:endParaRPr lang="en-US" altLang="zh-CN"/>
          </a:p>
          <a:p>
            <a:r>
              <a:rPr lang="en-US" altLang="zh-CN"/>
              <a:t>        ]))</a:t>
            </a:r>
            <a:endParaRPr lang="en-US" altLang="zh-CN"/>
          </a:p>
          <a:p>
            <a:r>
              <a:rPr lang="en-US" altLang="zh-CN"/>
              <a:t>      }), 256 /* UNKEYED_FRAGMENT */))</a:t>
            </a:r>
            <a:endParaRPr lang="en-US" altLang="zh-CN"/>
          </a:p>
          <a:p>
            <a:r>
              <a:rPr lang="en-US" altLang="zh-CN"/>
              <a:t>    ])</a:t>
            </a:r>
            <a:endParaRPr lang="en-US" altLang="zh-CN"/>
          </a:p>
          <a:p>
            <a:r>
              <a:rPr lang="en-US" altLang="zh-CN"/>
              <a:t>  ]))</a:t>
            </a:r>
            <a:endParaRPr lang="en-US" altLang="zh-CN"/>
          </a:p>
          <a:p>
            <a:r>
              <a:rPr lang="en-US" altLang="zh-CN"/>
              <a:t>})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// Check the console for the AST</a:t>
            </a:r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 Block tree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基于结构指令划分为“块”的模板</a:t>
            </a:r>
            <a:endParaRPr lang="en-US" altLang="zh-CN"/>
          </a:p>
          <a:p>
            <a:r>
              <a:rPr lang="en-US" altLang="zh-CN"/>
              <a:t>在每个块中，节点结构是完全静态的</a:t>
            </a:r>
            <a:endParaRPr lang="en-US" altLang="zh-CN"/>
          </a:p>
          <a:p>
            <a:r>
              <a:rPr lang="en-US" altLang="zh-CN"/>
              <a:t>每个块只需要一个扁平的数组来跟踪动态节点</a:t>
            </a:r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基于动态节点的来进行</a:t>
            </a:r>
            <a:r>
              <a:rPr lang="en-US" altLang="zh-CN"/>
              <a:t>diff/path </a:t>
            </a:r>
            <a:r>
              <a:rPr lang="zh-CN" altLang="en-US"/>
              <a:t>的策略，极大的提高了</a:t>
            </a:r>
            <a:r>
              <a:rPr lang="en-US" altLang="zh-CN"/>
              <a:t>vdom</a:t>
            </a:r>
            <a:r>
              <a:rPr lang="zh-CN" altLang="en-US"/>
              <a:t>更新效率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使用新策略，更新性能是动态内容的数量而不是总模板大小决定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基于动态节点的来进行</a:t>
            </a:r>
            <a:r>
              <a:rPr lang="en-US" altLang="zh-CN"/>
              <a:t>diff/path </a:t>
            </a:r>
            <a:r>
              <a:rPr lang="zh-CN" altLang="en-US"/>
              <a:t>的策略，极大的提高了</a:t>
            </a:r>
            <a:r>
              <a:rPr lang="en-US" altLang="zh-CN"/>
              <a:t>vdom</a:t>
            </a:r>
            <a:r>
              <a:rPr lang="zh-CN" altLang="en-US"/>
              <a:t>更新效率</a:t>
            </a:r>
            <a:br>
              <a:rPr lang="zh-CN" altLang="en-US"/>
            </a:br>
            <a:endParaRPr lang="zh-CN" altLang="en-US"/>
          </a:p>
          <a:p>
            <a:r>
              <a:rPr lang="zh-CN" altLang="en-US"/>
              <a:t>使用新策略，更新性能是动态内容的数量而不是总模板大小决定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image" Target="../media/image1.jpeg"/><Relationship Id="rId2" Type="http://schemas.openxmlformats.org/officeDocument/2006/relationships/tags" Target="../tags/tag61.xml"/><Relationship Id="rId12" Type="http://schemas.openxmlformats.org/officeDocument/2006/relationships/tags" Target="../tags/tag70.xml"/><Relationship Id="rId11" Type="http://schemas.openxmlformats.org/officeDocument/2006/relationships/tags" Target="../tags/tag69.xml"/><Relationship Id="rId10" Type="http://schemas.openxmlformats.org/officeDocument/2006/relationships/tags" Target="../tags/tag68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0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87" b="34447"/>
          <a:stretch>
            <a:fillRect/>
          </a:stretch>
        </p:blipFill>
        <p:spPr>
          <a:xfrm>
            <a:off x="1" y="-2"/>
            <a:ext cx="12191999" cy="4542287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0" y="5637213"/>
            <a:ext cx="12192000" cy="12207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>
              <a:cs typeface="+mn-ea"/>
            </a:endParaRPr>
          </a:p>
        </p:txBody>
      </p:sp>
      <p:sp>
        <p:nvSpPr>
          <p:cNvPr id="6" name="等腰三角形 5"/>
          <p:cNvSpPr/>
          <p:nvPr>
            <p:custDataLst>
              <p:tags r:id="rId5"/>
            </p:custDataLst>
          </p:nvPr>
        </p:nvSpPr>
        <p:spPr>
          <a:xfrm rot="5400000" flipV="1">
            <a:off x="4187031" y="-1146968"/>
            <a:ext cx="3817937" cy="1219200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>
              <a:cs typeface="+mn-ea"/>
            </a:endParaRPr>
          </a:p>
        </p:txBody>
      </p:sp>
      <p:sp>
        <p:nvSpPr>
          <p:cNvPr id="7" name="直角三角形 6"/>
          <p:cNvSpPr/>
          <p:nvPr>
            <p:custDataLst>
              <p:tags r:id="rId6"/>
            </p:custDataLst>
          </p:nvPr>
        </p:nvSpPr>
        <p:spPr>
          <a:xfrm>
            <a:off x="0" y="3621088"/>
            <a:ext cx="12192000" cy="3236912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>
              <a:cs typeface="+mn-ea"/>
            </a:endParaRPr>
          </a:p>
        </p:txBody>
      </p:sp>
      <p:sp>
        <p:nvSpPr>
          <p:cNvPr id="8" name="直角三角形 7"/>
          <p:cNvSpPr/>
          <p:nvPr>
            <p:custDataLst>
              <p:tags r:id="rId7"/>
            </p:custDataLst>
          </p:nvPr>
        </p:nvSpPr>
        <p:spPr>
          <a:xfrm flipH="1">
            <a:off x="0" y="3048000"/>
            <a:ext cx="12192000" cy="3813175"/>
          </a:xfrm>
          <a:prstGeom prst="rt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>
              <a:cs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6667500" y="4614350"/>
            <a:ext cx="5435600" cy="1053581"/>
          </a:xfrm>
          <a:noFill/>
        </p:spPr>
        <p:txBody>
          <a:bodyPr anchor="b">
            <a:normAutofit/>
          </a:bodyPr>
          <a:lstStyle>
            <a:lvl1pPr algn="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9"/>
            </p:custDataLst>
          </p:nvPr>
        </p:nvSpPr>
        <p:spPr>
          <a:xfrm>
            <a:off x="6667500" y="5739996"/>
            <a:ext cx="5435600" cy="504000"/>
          </a:xfrm>
          <a:noFill/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1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04E170-34F3-456A-9539-A9B12C468DB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87" b="34447"/>
          <a:stretch>
            <a:fillRect/>
          </a:stretch>
        </p:blipFill>
        <p:spPr>
          <a:xfrm>
            <a:off x="1" y="-2"/>
            <a:ext cx="12191999" cy="4542287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0" y="5637213"/>
            <a:ext cx="12192000" cy="12207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>
              <a:cs typeface="+mn-ea"/>
            </a:endParaRPr>
          </a:p>
        </p:txBody>
      </p:sp>
      <p:sp>
        <p:nvSpPr>
          <p:cNvPr id="6" name="等腰三角形 5"/>
          <p:cNvSpPr/>
          <p:nvPr>
            <p:custDataLst>
              <p:tags r:id="rId5"/>
            </p:custDataLst>
          </p:nvPr>
        </p:nvSpPr>
        <p:spPr>
          <a:xfrm rot="5400000" flipV="1">
            <a:off x="4187031" y="-1146968"/>
            <a:ext cx="3817937" cy="1219200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>
              <a:cs typeface="+mn-ea"/>
            </a:endParaRPr>
          </a:p>
        </p:txBody>
      </p:sp>
      <p:sp>
        <p:nvSpPr>
          <p:cNvPr id="7" name="直角三角形 6"/>
          <p:cNvSpPr/>
          <p:nvPr>
            <p:custDataLst>
              <p:tags r:id="rId6"/>
            </p:custDataLst>
          </p:nvPr>
        </p:nvSpPr>
        <p:spPr>
          <a:xfrm>
            <a:off x="0" y="3621088"/>
            <a:ext cx="12192000" cy="3236912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>
              <a:cs typeface="+mn-ea"/>
            </a:endParaRPr>
          </a:p>
        </p:txBody>
      </p:sp>
      <p:sp>
        <p:nvSpPr>
          <p:cNvPr id="8" name="直角三角形 7"/>
          <p:cNvSpPr/>
          <p:nvPr>
            <p:custDataLst>
              <p:tags r:id="rId7"/>
            </p:custDataLst>
          </p:nvPr>
        </p:nvSpPr>
        <p:spPr>
          <a:xfrm flipH="1">
            <a:off x="0" y="3044825"/>
            <a:ext cx="12192000" cy="3813175"/>
          </a:xfrm>
          <a:prstGeom prst="rt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>
              <a:cs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7429500" y="4290060"/>
            <a:ext cx="4425950" cy="1175385"/>
          </a:xfrm>
        </p:spPr>
        <p:txBody>
          <a:bodyPr rIns="25400" rtlCol="0" anchor="b">
            <a:no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编辑标题</a:t>
            </a:r>
            <a:endParaRPr noProof="1">
              <a:sym typeface="+mn-ea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7429499" y="5540698"/>
            <a:ext cx="4425810" cy="691347"/>
          </a:xfrm>
        </p:spPr>
        <p:txBody>
          <a:bodyPr>
            <a:normAutofit/>
          </a:bodyPr>
          <a:lstStyle>
            <a:lvl1pPr marL="0" indent="0" algn="r">
              <a:buNone/>
              <a:defRPr sz="3200"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noProof="1"/>
              <a:t>编辑文本</a:t>
            </a:r>
            <a:endParaRPr lang="zh-CN" altLang="en-US" noProof="1"/>
          </a:p>
        </p:txBody>
      </p:sp>
      <p:sp>
        <p:nvSpPr>
          <p:cNvPr id="9" name="日期占位符 2"/>
          <p:cNvSpPr>
            <a:spLocks noGrp="1"/>
          </p:cNvSpPr>
          <p:nvPr>
            <p:ph type="dt" sz="half" idx="15"/>
            <p:custDataLst>
              <p:tags r:id="rId10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6"/>
            <p:custDataLst>
              <p:tags r:id="rId1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7"/>
            <p:custDataLst>
              <p:tags r:id="rId1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38A87-77AC-48C7-9F0B-A360E0E070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3879850"/>
            <a:ext cx="4992688" cy="2978150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913" tIns="60956" rIns="121913" bIns="60956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reeform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830513" y="4400550"/>
            <a:ext cx="9361487" cy="245745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913" tIns="60956" rIns="121913" bIns="60956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直接连接符 11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920875" y="2790825"/>
            <a:ext cx="5219700" cy="1588"/>
          </a:xfrm>
          <a:prstGeom prst="line">
            <a:avLst/>
          </a:prstGeom>
          <a:noFill/>
          <a:ln w="6350">
            <a:solidFill>
              <a:schemeClr val="accent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>
              <a:defRPr/>
            </a:pPr>
            <a:endParaRPr lang="zh-CN" altLang="en-US" sz="1900">
              <a:solidFill>
                <a:schemeClr val="accent1"/>
              </a:solidFill>
              <a:sym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675735" y="3503613"/>
            <a:ext cx="5464840" cy="1058408"/>
          </a:xfrm>
        </p:spPr>
        <p:txBody>
          <a:bodyPr rIns="63500">
            <a:noAutofit/>
          </a:bodyPr>
          <a:lstStyle>
            <a:lvl1pPr algn="r">
              <a:defRPr sz="4800" u="none" strike="noStrike" kern="1200" cap="none" spc="30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1675735" y="2856230"/>
            <a:ext cx="5464840" cy="586804"/>
          </a:xfrm>
        </p:spPr>
        <p:txBody>
          <a:bodyPr tIns="38100" rIns="76200" bIns="38100" anchor="ctr">
            <a:noAutofit/>
          </a:bodyPr>
          <a:lstStyle>
            <a:lvl1pPr marL="0" indent="0" algn="r" eaLnBrk="1" fontAlgn="base" latinLnBrk="0" hangingPunct="1">
              <a:buNone/>
              <a:defRPr kumimoji="0" lang="zh-CN" altLang="en-US" sz="32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编辑文本</a:t>
            </a:r>
            <a:endParaRPr lang="zh-CN" altLang="en-US" noProof="1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1675775" y="2383625"/>
            <a:ext cx="5464800" cy="356400"/>
          </a:xfrm>
        </p:spPr>
        <p:txBody>
          <a:bodyPr anchor="b"/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noProof="1"/>
              <a:t>编辑文本</a:t>
            </a:r>
            <a:endParaRPr lang="zh-CN" altLang="en-US" noProof="1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4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5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6"/>
            <p:custDataLst>
              <p:tags r:id="rId10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7DC10-9F80-47CA-9BB0-03FC4730FA4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tIns="38100" rIns="76200" bIns="3810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tIns="38100" rIns="76200" bIns="381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4DE4A-AF88-4CC7-8A46-288F8CD57E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单击图标添加图片</a:t>
            </a:r>
            <a:endParaRPr lang="zh-CN" altLang="en-US"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rtlCol="0" anchor="ctr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6.xml"/><Relationship Id="rId17" Type="http://schemas.openxmlformats.org/officeDocument/2006/relationships/tags" Target="../tags/tag75.xml"/><Relationship Id="rId16" Type="http://schemas.openxmlformats.org/officeDocument/2006/relationships/tags" Target="../tags/tag74.xml"/><Relationship Id="rId15" Type="http://schemas.openxmlformats.org/officeDocument/2006/relationships/tags" Target="../tags/tag73.xml"/><Relationship Id="rId14" Type="http://schemas.openxmlformats.org/officeDocument/2006/relationships/tags" Target="../tags/tag72.xml"/><Relationship Id="rId13" Type="http://schemas.openxmlformats.org/officeDocument/2006/relationships/tags" Target="../tags/tag7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3"/>
            </p:custDataLst>
          </p:nvPr>
        </p:nvSpPr>
        <p:spPr bwMode="auto">
          <a:xfrm>
            <a:off x="669925" y="442913"/>
            <a:ext cx="108521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38100" rIns="76200" bIns="38100" numCol="1" anchor="t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4"/>
            </p:custDataLst>
          </p:nvPr>
        </p:nvSpPr>
        <p:spPr bwMode="auto">
          <a:xfrm>
            <a:off x="669925" y="952500"/>
            <a:ext cx="10852150" cy="538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0" rIns="82550" bIns="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475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noProof="1">
                <a:solidFill>
                  <a:schemeClr val="tx1">
                    <a:tint val="75000"/>
                  </a:schemeClr>
                </a:solidFill>
                <a:ea typeface="微软雅黑" panose="020B0503020204020204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noProof="1">
                <a:solidFill>
                  <a:schemeClr val="tx1">
                    <a:tint val="75000"/>
                  </a:schemeClr>
                </a:solidFill>
                <a:ea typeface="微软雅黑" panose="020B0503020204020204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 spc="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9pPr>
    </p:titleStyle>
    <p:bodyStyle>
      <a:lvl1pPr marL="2286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0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0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0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0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sz="3555">
                <a:solidFill>
                  <a:schemeClr val="bg1"/>
                </a:solidFill>
              </a:rPr>
              <a:t>更加高效的状态更新</a:t>
            </a:r>
            <a:endParaRPr lang="zh-CN" sz="3555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0700" y="1281430"/>
            <a:ext cx="8229600" cy="46253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sz="3555">
                <a:solidFill>
                  <a:schemeClr val="bg1"/>
                </a:solidFill>
              </a:rPr>
              <a:t>in Vue 3: </a:t>
            </a:r>
            <a:r>
              <a:rPr lang="en-US" altLang="zh-CN" sz="3555">
                <a:solidFill>
                  <a:schemeClr val="bg1"/>
                </a:solidFill>
              </a:rPr>
              <a:t>code tree shakable</a:t>
            </a:r>
            <a:endParaRPr lang="en-US" altLang="zh-CN" sz="3555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0" y="1116330"/>
            <a:ext cx="8229600" cy="46253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sz="3555">
                <a:solidFill>
                  <a:schemeClr val="bg1"/>
                </a:solidFill>
              </a:rPr>
              <a:t>in Vue 3: 框架一致性与低层</a:t>
            </a:r>
            <a:r>
              <a:rPr lang="zh-CN" altLang="en-US" sz="3555">
                <a:solidFill>
                  <a:schemeClr val="bg1"/>
                </a:solidFill>
              </a:rPr>
              <a:t>灵活性</a:t>
            </a:r>
            <a:endParaRPr lang="zh-CN" altLang="en-US" sz="3555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0" y="1116330"/>
            <a:ext cx="8229600" cy="46253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sz="3555">
                <a:solidFill>
                  <a:schemeClr val="bg1"/>
                </a:solidFill>
              </a:rPr>
              <a:t>in Vue 3: </a:t>
            </a:r>
            <a:r>
              <a:rPr lang="zh-CN" sz="3555">
                <a:solidFill>
                  <a:schemeClr val="bg1"/>
                </a:solidFill>
              </a:rPr>
              <a:t>渐进式的框架 </a:t>
            </a:r>
            <a:r>
              <a:rPr lang="en-US" altLang="zh-CN" sz="3555">
                <a:solidFill>
                  <a:schemeClr val="bg1"/>
                </a:solidFill>
              </a:rPr>
              <a:t>progressive Scope</a:t>
            </a:r>
            <a:endParaRPr lang="en-US" altLang="zh-CN" sz="3555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0" y="1116330"/>
            <a:ext cx="8229600" cy="46253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sz="3555">
                <a:solidFill>
                  <a:schemeClr val="bg1"/>
                </a:solidFill>
              </a:rPr>
              <a:t>in Vue 3: vue </a:t>
            </a:r>
            <a:r>
              <a:rPr lang="zh-CN" altLang="en-US" sz="3555">
                <a:solidFill>
                  <a:schemeClr val="bg1"/>
                </a:solidFill>
              </a:rPr>
              <a:t>生态的更新和 更低层的灵活性</a:t>
            </a:r>
            <a:endParaRPr lang="zh-CN" altLang="en-US" sz="3555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0" y="1116330"/>
            <a:ext cx="8229600" cy="46253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sz="3555">
                <a:solidFill>
                  <a:schemeClr val="bg1"/>
                </a:solidFill>
              </a:rPr>
              <a:t>in Vue 3: </a:t>
            </a:r>
            <a:r>
              <a:rPr lang="zh-CN" sz="3555">
                <a:solidFill>
                  <a:schemeClr val="bg1"/>
                </a:solidFill>
              </a:rPr>
              <a:t>自定义渲染器</a:t>
            </a:r>
            <a:endParaRPr lang="zh-CN" sz="3555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0" y="1116330"/>
            <a:ext cx="8229600" cy="46253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sz="3555">
                <a:solidFill>
                  <a:schemeClr val="bg1"/>
                </a:solidFill>
              </a:rPr>
              <a:t>in Vue 3: </a:t>
            </a:r>
            <a:r>
              <a:rPr lang="zh-CN" sz="3555">
                <a:solidFill>
                  <a:schemeClr val="bg1"/>
                </a:solidFill>
              </a:rPr>
              <a:t>自定义编译器</a:t>
            </a:r>
            <a:endParaRPr lang="zh-CN" sz="3555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0" y="1116330"/>
            <a:ext cx="8229600" cy="46253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8855" y="2487930"/>
            <a:ext cx="5608320" cy="1140460"/>
          </a:xfrm>
        </p:spPr>
        <p:txBody>
          <a:bodyPr>
            <a:normAutofit/>
          </a:bodyPr>
          <a:p>
            <a:r>
              <a:rPr lang="en-US" sz="3555">
                <a:solidFill>
                  <a:schemeClr val="bg1"/>
                </a:solidFill>
              </a:rPr>
              <a:t>Vue 3:</a:t>
            </a:r>
            <a:r>
              <a:rPr lang="zh-CN" altLang="en-US" sz="3555">
                <a:solidFill>
                  <a:schemeClr val="bg1"/>
                </a:solidFill>
              </a:rPr>
              <a:t>常用新特性介绍</a:t>
            </a:r>
            <a:endParaRPr lang="zh-CN" altLang="en-US" sz="3555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5290" y="176530"/>
            <a:ext cx="10116820" cy="1140460"/>
          </a:xfrm>
        </p:spPr>
        <p:txBody>
          <a:bodyPr>
            <a:normAutofit/>
          </a:bodyPr>
          <a:p>
            <a:r>
              <a:rPr lang="en-US" sz="3555">
                <a:solidFill>
                  <a:schemeClr val="bg1"/>
                </a:solidFill>
              </a:rPr>
              <a:t>Vue 3:</a:t>
            </a:r>
            <a:r>
              <a:rPr lang="zh-CN" altLang="en-US" sz="3550">
                <a:solidFill>
                  <a:schemeClr val="bg1"/>
                </a:solidFill>
                <a:sym typeface="+mn-ea"/>
              </a:rPr>
              <a:t>CompositionAPI</a:t>
            </a:r>
            <a:endParaRPr lang="zh-CN" altLang="en-US" sz="3555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1200" y="1232535"/>
            <a:ext cx="3764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CompositionAPI解决的问题：</a:t>
            </a:r>
            <a:br>
              <a:rPr lang="zh-CN" altLang="en-US">
                <a:solidFill>
                  <a:schemeClr val="bg1"/>
                </a:solidFill>
              </a:rPr>
            </a:br>
            <a:r>
              <a:rPr lang="en-US" altLang="zh-CN">
                <a:solidFill>
                  <a:schemeClr val="bg1"/>
                </a:solidFill>
              </a:rPr>
              <a:t>* </a:t>
            </a:r>
            <a:r>
              <a:rPr lang="zh-CN" altLang="en-US">
                <a:solidFill>
                  <a:schemeClr val="bg1"/>
                </a:solidFill>
              </a:rPr>
              <a:t>更好的</a:t>
            </a:r>
            <a:r>
              <a:rPr lang="en-US" altLang="zh-CN">
                <a:solidFill>
                  <a:schemeClr val="bg1"/>
                </a:solidFill>
              </a:rPr>
              <a:t>Typescript </a:t>
            </a:r>
            <a:r>
              <a:rPr lang="zh-CN" altLang="en-US">
                <a:solidFill>
                  <a:schemeClr val="bg1"/>
                </a:solidFill>
              </a:rPr>
              <a:t>支持</a:t>
            </a:r>
            <a:br>
              <a:rPr lang="zh-CN" altLang="en-US">
                <a:solidFill>
                  <a:schemeClr val="bg1"/>
                </a:solidFill>
              </a:rPr>
            </a:br>
            <a:r>
              <a:rPr lang="en-US" altLang="zh-CN">
                <a:solidFill>
                  <a:schemeClr val="bg1"/>
                </a:solidFill>
              </a:rPr>
              <a:t>* </a:t>
            </a:r>
            <a:r>
              <a:rPr lang="zh-CN" altLang="en-US">
                <a:solidFill>
                  <a:schemeClr val="bg1"/>
                </a:solidFill>
              </a:rPr>
              <a:t>将逻辑聚合</a:t>
            </a:r>
            <a:r>
              <a:rPr lang="en-US" altLang="zh-CN">
                <a:solidFill>
                  <a:schemeClr val="bg1"/>
                </a:solidFill>
              </a:rPr>
              <a:t>——</a:t>
            </a:r>
            <a:r>
              <a:rPr lang="zh-CN" altLang="en-US">
                <a:solidFill>
                  <a:schemeClr val="bg1"/>
                </a:solidFill>
              </a:rPr>
              <a:t>实现代买的高内聚</a:t>
            </a:r>
            <a:br>
              <a:rPr lang="zh-CN" altLang="en-US">
                <a:solidFill>
                  <a:schemeClr val="bg1"/>
                </a:solidFill>
              </a:rPr>
            </a:br>
            <a:r>
              <a:rPr lang="en-US" altLang="zh-CN">
                <a:solidFill>
                  <a:schemeClr val="bg1"/>
                </a:solidFill>
              </a:rPr>
              <a:t>* </a:t>
            </a:r>
            <a:r>
              <a:rPr lang="zh-CN" altLang="en-US">
                <a:solidFill>
                  <a:schemeClr val="bg1"/>
                </a:solidFill>
              </a:rPr>
              <a:t>代码可读性</a:t>
            </a:r>
            <a:r>
              <a:rPr lang="en-US" altLang="zh-CN">
                <a:solidFill>
                  <a:schemeClr val="bg1"/>
                </a:solidFill>
              </a:rPr>
              <a:t>——use </a:t>
            </a:r>
            <a:r>
              <a:rPr lang="zh-CN" altLang="en-US">
                <a:solidFill>
                  <a:schemeClr val="bg1"/>
                </a:solidFill>
              </a:rPr>
              <a:t>纯函数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8365" y="2858135"/>
            <a:ext cx="88315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CompositionAPI是一个完全可选的语法与原来的OptionAPI并没有冲突之处。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他可以让我们将相同功能的代码组织在一起，而不需要散落到optionsAPI的各个角落。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5290" y="176530"/>
            <a:ext cx="5608320" cy="1140460"/>
          </a:xfrm>
        </p:spPr>
        <p:txBody>
          <a:bodyPr>
            <a:normAutofit/>
          </a:bodyPr>
          <a:p>
            <a:r>
              <a:rPr lang="en-US" sz="3555">
                <a:solidFill>
                  <a:schemeClr val="bg1"/>
                </a:solidFill>
              </a:rPr>
              <a:t>Vue 3:</a:t>
            </a:r>
            <a:r>
              <a:rPr lang="zh-CN" altLang="en-US" sz="3555">
                <a:solidFill>
                  <a:schemeClr val="bg1"/>
                </a:solidFill>
              </a:rPr>
              <a:t>常用新特性介绍</a:t>
            </a:r>
            <a:endParaRPr lang="zh-CN" altLang="en-US" sz="3555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1200" y="1232535"/>
            <a:ext cx="31927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CompositionAPI解决的问题：</a:t>
            </a:r>
            <a:br>
              <a:rPr lang="zh-CN" altLang="en-US">
                <a:solidFill>
                  <a:schemeClr val="bg1"/>
                </a:solidFill>
              </a:rPr>
            </a:br>
            <a:r>
              <a:rPr lang="en-US" altLang="zh-CN">
                <a:solidFill>
                  <a:schemeClr val="bg1"/>
                </a:solidFill>
              </a:rPr>
              <a:t>* </a:t>
            </a:r>
            <a:r>
              <a:rPr lang="zh-CN" altLang="en-US">
                <a:solidFill>
                  <a:schemeClr val="bg1"/>
                </a:solidFill>
              </a:rPr>
              <a:t>将逻辑聚合</a:t>
            </a:r>
            <a:br>
              <a:rPr lang="zh-CN" altLang="en-US">
                <a:solidFill>
                  <a:schemeClr val="bg1"/>
                </a:solidFill>
              </a:rPr>
            </a:br>
            <a:r>
              <a:rPr lang="en-US" altLang="zh-CN">
                <a:solidFill>
                  <a:schemeClr val="bg1"/>
                </a:solidFill>
              </a:rPr>
              <a:t>* </a:t>
            </a:r>
            <a:r>
              <a:rPr lang="zh-CN" altLang="en-US">
                <a:solidFill>
                  <a:schemeClr val="bg1"/>
                </a:solidFill>
              </a:rPr>
              <a:t>代码可读性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8365" y="2858135"/>
            <a:ext cx="88315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CompositionAPI是一个完全可选的语法与原来的OptionAPI并没有冲突之处。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他可以让我们将相同功能的代码组织在一起，而不需要散落到optionsAPI的各个角落。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31715" y="2907030"/>
            <a:ext cx="4095115" cy="772160"/>
          </a:xfrm>
        </p:spPr>
        <p:txBody>
          <a:bodyPr>
            <a:normAutofit/>
          </a:bodyPr>
          <a:p>
            <a:r>
              <a:rPr lang="en-US" sz="3600">
                <a:solidFill>
                  <a:schemeClr val="bg1"/>
                </a:solidFill>
              </a:rPr>
              <a:t>vue-next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01765" y="3679190"/>
            <a:ext cx="3459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更多具体见：</a:t>
            </a:r>
            <a:r>
              <a:rPr lang="en-US" altLang="zh-CN">
                <a:solidFill>
                  <a:schemeClr val="bg1"/>
                </a:solidFill>
              </a:rPr>
              <a:t>vue-next-share.md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 sz="3555">
                <a:solidFill>
                  <a:schemeClr val="bg1"/>
                </a:solidFill>
              </a:rPr>
              <a:t>template</a:t>
            </a:r>
            <a:r>
              <a:rPr lang="zh-CN" altLang="en-US" sz="3555">
                <a:solidFill>
                  <a:schemeClr val="bg1"/>
                </a:solidFill>
              </a:rPr>
              <a:t>：模板允许我们获得更好的性能</a:t>
            </a:r>
            <a:endParaRPr lang="zh-CN" altLang="en-US" sz="3555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6850" y="1185545"/>
            <a:ext cx="8366760" cy="470281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8855" y="2487930"/>
            <a:ext cx="5608320" cy="1140460"/>
          </a:xfrm>
        </p:spPr>
        <p:txBody>
          <a:bodyPr>
            <a:normAutofit/>
          </a:bodyPr>
          <a:p>
            <a:r>
              <a:rPr lang="en-US" sz="3555">
                <a:solidFill>
                  <a:schemeClr val="bg1"/>
                </a:solidFill>
              </a:rPr>
              <a:t>Vue 3:</a:t>
            </a:r>
            <a:r>
              <a:rPr lang="en-US" altLang="zh-CN" sz="3555">
                <a:solidFill>
                  <a:schemeClr val="bg1"/>
                </a:solidFill>
              </a:rPr>
              <a:t>mini</a:t>
            </a:r>
            <a:r>
              <a:rPr lang="zh-CN" altLang="en-US" sz="3555">
                <a:solidFill>
                  <a:schemeClr val="bg1"/>
                </a:solidFill>
              </a:rPr>
              <a:t>版本实现</a:t>
            </a:r>
            <a:r>
              <a:rPr lang="en-US" altLang="zh-CN" sz="3555">
                <a:solidFill>
                  <a:schemeClr val="bg1"/>
                </a:solidFill>
              </a:rPr>
              <a:t> </a:t>
            </a:r>
            <a:endParaRPr lang="en-US" altLang="zh-CN" sz="3555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sz="3555">
                <a:solidFill>
                  <a:schemeClr val="bg1"/>
                </a:solidFill>
              </a:rPr>
              <a:t>语法约束带来更好的优化</a:t>
            </a:r>
            <a:endParaRPr lang="zh-CN" altLang="en-US" sz="3555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9725" y="1116330"/>
            <a:ext cx="8229600" cy="46253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sz="3555">
                <a:solidFill>
                  <a:schemeClr val="bg1"/>
                </a:solidFill>
              </a:rPr>
              <a:t>结构指令</a:t>
            </a:r>
            <a:r>
              <a:rPr lang="en-US" altLang="zh-CN" sz="3555">
                <a:solidFill>
                  <a:schemeClr val="bg1"/>
                </a:solidFill>
              </a:rPr>
              <a:t>v-if</a:t>
            </a:r>
            <a:r>
              <a:rPr lang="zh-CN" altLang="en-US" sz="3555">
                <a:solidFill>
                  <a:schemeClr val="bg1"/>
                </a:solidFill>
              </a:rPr>
              <a:t>：节点结构改变</a:t>
            </a:r>
            <a:endParaRPr lang="zh-CN" altLang="en-US" sz="3555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0" y="1116330"/>
            <a:ext cx="8229600" cy="46253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sz="3555">
                <a:solidFill>
                  <a:schemeClr val="bg1"/>
                </a:solidFill>
              </a:rPr>
              <a:t>结构指令</a:t>
            </a:r>
            <a:r>
              <a:rPr lang="en-US" altLang="zh-CN" sz="3555">
                <a:solidFill>
                  <a:schemeClr val="bg1"/>
                </a:solidFill>
              </a:rPr>
              <a:t>v-if</a:t>
            </a:r>
            <a:r>
              <a:rPr lang="zh-CN" altLang="en-US" sz="3555">
                <a:solidFill>
                  <a:schemeClr val="bg1"/>
                </a:solidFill>
              </a:rPr>
              <a:t>：节点结构改变</a:t>
            </a:r>
            <a:endParaRPr lang="zh-CN" altLang="en-US" sz="3555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0" y="1116330"/>
            <a:ext cx="8229600" cy="46253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sz="3555">
                <a:solidFill>
                  <a:schemeClr val="bg1"/>
                </a:solidFill>
              </a:rPr>
              <a:t>结构指令</a:t>
            </a:r>
            <a:r>
              <a:rPr lang="en-US" altLang="zh-CN" sz="3555">
                <a:solidFill>
                  <a:schemeClr val="bg1"/>
                </a:solidFill>
              </a:rPr>
              <a:t>v-if</a:t>
            </a:r>
            <a:r>
              <a:rPr lang="zh-CN" altLang="en-US" sz="3555">
                <a:solidFill>
                  <a:schemeClr val="bg1"/>
                </a:solidFill>
              </a:rPr>
              <a:t>：节点结构改变</a:t>
            </a:r>
            <a:endParaRPr lang="zh-CN" altLang="en-US" sz="3555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0" y="1116330"/>
            <a:ext cx="8229600" cy="46253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sz="3555">
                <a:solidFill>
                  <a:schemeClr val="bg1"/>
                </a:solidFill>
              </a:rPr>
              <a:t>结构指令</a:t>
            </a:r>
            <a:r>
              <a:rPr lang="en-US" altLang="zh-CN" sz="3555">
                <a:solidFill>
                  <a:schemeClr val="bg1"/>
                </a:solidFill>
              </a:rPr>
              <a:t>v-if</a:t>
            </a:r>
            <a:r>
              <a:rPr lang="zh-CN" altLang="en-US" sz="3555">
                <a:solidFill>
                  <a:schemeClr val="bg1"/>
                </a:solidFill>
              </a:rPr>
              <a:t>：节点结构改变</a:t>
            </a:r>
            <a:endParaRPr lang="zh-CN" altLang="en-US" sz="3555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0" y="1116330"/>
            <a:ext cx="8229600" cy="46253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sz="3555">
                <a:solidFill>
                  <a:schemeClr val="bg1"/>
                </a:solidFill>
              </a:rPr>
              <a:t>based on dynamic content to diff/patch </a:t>
            </a:r>
            <a:endParaRPr lang="en-US" sz="3555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0" y="1116330"/>
            <a:ext cx="8229600" cy="46253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sz="3555">
                <a:solidFill>
                  <a:schemeClr val="bg1"/>
                </a:solidFill>
              </a:rPr>
              <a:t>based on dynamic content to diff/patch </a:t>
            </a:r>
            <a:endParaRPr lang="en-US" sz="3555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0" y="1116330"/>
            <a:ext cx="8229600" cy="462534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TYPE" val="i"/>
  <p:tag name="KSO_WM_UNIT_INDEX" val="1"/>
  <p:tag name="KSO_WM_UNIT_ID" val="_3*i*1"/>
  <p:tag name="KSO_WM_UNIT_LAYERLEVEL" val="1"/>
  <p:tag name="KSO_WM_TAG_VERSION" val="1.0"/>
  <p:tag name="KSO_WM_BEAUTIFY_FLAG" val="#wm#"/>
  <p:tag name="KSO_WM_UNIT_DIAGRAM_ISNUMVISUAL" val="0"/>
  <p:tag name="KSO_WM_UNIT_DIAGRAM_ISREFERUNIT" val="0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ID" val="_1*i*2"/>
  <p:tag name="KSO_WM_UNIT_LAYERLEVEL" val="1"/>
  <p:tag name="KSO_WM_TAG_VERSION" val="1.0"/>
  <p:tag name="KSO_WM_BEAUTIFY_FLAG" val="#wm#"/>
  <p:tag name="KSO_WM_UNIT_TYPE" val="i"/>
  <p:tag name="KSO_WM_UNIT_INDEX" val="2"/>
  <p:tag name="KSO_WM_UNIT_DIAGRAM_ISNUMVISUAL" val="0"/>
  <p:tag name="KSO_WM_UNIT_DIAGRAM_ISREFERUNIT" val="0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ID" val="_1*i*3"/>
  <p:tag name="KSO_WM_UNIT_LAYERLEVEL" val="1"/>
  <p:tag name="KSO_WM_TAG_VERSION" val="1.0"/>
  <p:tag name="KSO_WM_BEAUTIFY_FLAG" val="#wm#"/>
  <p:tag name="KSO_WM_UNIT_TYPE" val="i"/>
  <p:tag name="KSO_WM_UNIT_INDEX" val="3"/>
  <p:tag name="KSO_WM_UNIT_DIAGRAM_ISNUMVISUAL" val="0"/>
  <p:tag name="KSO_WM_UNIT_DIAGRAM_ISREFERUNIT" val="0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ID" val="_1*i*4"/>
  <p:tag name="KSO_WM_UNIT_LAYERLEVEL" val="1"/>
  <p:tag name="KSO_WM_TAG_VERSION" val="1.0"/>
  <p:tag name="KSO_WM_BEAUTIFY_FLAG" val="#wm#"/>
  <p:tag name="KSO_WM_UNIT_TYPE" val="i"/>
  <p:tag name="KSO_WM_UNIT_INDEX" val="4"/>
  <p:tag name="KSO_WM_UNIT_DIAGRAM_ISNUMVISUAL" val="0"/>
  <p:tag name="KSO_WM_UNIT_DIAGRAM_ISREFERUNIT" val="0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ID" val="_1*i*5"/>
  <p:tag name="KSO_WM_UNIT_LAYERLEVEL" val="1"/>
  <p:tag name="KSO_WM_TAG_VERSION" val="1.0"/>
  <p:tag name="KSO_WM_BEAUTIFY_FLAG" val="#wm#"/>
  <p:tag name="KSO_WM_UNIT_TYPE" val="i"/>
  <p:tag name="KSO_WM_UNIT_INDEX" val="5"/>
  <p:tag name="KSO_WM_UNIT_DIAGRAM_ISNUMVISUAL" val="0"/>
  <p:tag name="KSO_WM_UNIT_DIAGRAM_ISREFERUNIT" val="0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  <p:tag name="KSO_WM_UNIT_DIAGRAM_ISNUMVISUAL" val="0"/>
  <p:tag name="KSO_WM_UNIT_DIAGRAM_ISREFERUNIT" val="0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  <p:tag name="KSO_WM_UNIT_DIAGRAM_ISNUMVISUAL" val="0"/>
  <p:tag name="KSO_WM_UNIT_DIAGRAM_ISREFERUNIT" val="0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  <p:tag name="KSO_WM_UNIT_DIAGRAM_ISNUMVISUAL" val="0"/>
  <p:tag name="KSO_WM_UNIT_DIAGRAM_ISREFERUNIT" val="0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  <p:tag name="KSO_WM_UNIT_DIAGRAM_ISNUMVISUAL" val="0"/>
  <p:tag name="KSO_WM_UNIT_DIAGRAM_ISREFERUNIT" val="0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96575"/>
</p:tagLst>
</file>

<file path=ppt/tags/tag72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96575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0947_1"/>
  <p:tag name="KSO_WM_TEMPLATE_CATEGORY" val="custom"/>
  <p:tag name="KSO_WM_TEMPLATE_INDEX" val="20196575"/>
  <p:tag name="KSO_WM_TEMPLATE_SUBCATEGORY" val="0"/>
  <p:tag name="KSO_WM_TEMPLATE_THUMBS_INDEX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701</Words>
  <Application>WPS 演示</Application>
  <PresentationFormat>宽屏</PresentationFormat>
  <Paragraphs>52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Arial Unicode MS</vt:lpstr>
      <vt:lpstr>Calibri</vt:lpstr>
      <vt:lpstr>1_Office 主题​​</vt:lpstr>
      <vt:lpstr>更加高效的状态更新</vt:lpstr>
      <vt:lpstr>template：模板允许我们获得更好的性能</vt:lpstr>
      <vt:lpstr>语法约束带来更好的优化</vt:lpstr>
      <vt:lpstr>结构指令v-if：节点结构改变</vt:lpstr>
      <vt:lpstr>结构指令v-if：节点结构改变</vt:lpstr>
      <vt:lpstr>结构指令v-if：节点结构改变</vt:lpstr>
      <vt:lpstr>结构指令v-if：节点结构改变</vt:lpstr>
      <vt:lpstr>based on dynamic content to diff/patch </vt:lpstr>
      <vt:lpstr>based on dynamic content to diff/patch </vt:lpstr>
      <vt:lpstr>in Vue 3: code tree shakable</vt:lpstr>
      <vt:lpstr>in Vue 3: 框架一致性与低层灵活性</vt:lpstr>
      <vt:lpstr>in Vue 3: 渐进式的框架 progressive Scope</vt:lpstr>
      <vt:lpstr>in Vue 3: vue 生态的更新和 更低层的灵活性</vt:lpstr>
      <vt:lpstr>in Vue 3: 自定义渲染器</vt:lpstr>
      <vt:lpstr>in Vue 3: 自定义编译器</vt:lpstr>
      <vt:lpstr>Vue 3:常用新特性介绍</vt:lpstr>
      <vt:lpstr>Vue 3:CompositionAPI</vt:lpstr>
      <vt:lpstr>Vue 3:常用新特性介绍</vt:lpstr>
      <vt:lpstr>vue-next</vt:lpstr>
      <vt:lpstr>Vue 3:mini版本实现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</cp:lastModifiedBy>
  <cp:revision>11</cp:revision>
  <dcterms:created xsi:type="dcterms:W3CDTF">2021-01-09T02:29:00Z</dcterms:created>
  <dcterms:modified xsi:type="dcterms:W3CDTF">2021-01-11T12:37:11Z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