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89DB5B-01DF-49F5-8B88-F7B03B5F48E5}" v="5" dt="2024-08-31T11:38:34.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24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4BC388-0961-4031-9421-8CFAE72F3A23}"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75F2EFA-C22F-498C-8733-05C25C267513}">
      <dgm:prSet/>
      <dgm:spPr/>
      <dgm:t>
        <a:bodyPr/>
        <a:lstStyle/>
        <a:p>
          <a:pPr>
            <a:defRPr b="1"/>
          </a:pPr>
          <a:r>
            <a:rPr lang="en-ZA"/>
            <a:t>Top 5 pick-up locations for bikes:</a:t>
          </a:r>
          <a:endParaRPr lang="en-US"/>
        </a:p>
      </dgm:t>
    </dgm:pt>
    <dgm:pt modelId="{F7B21C28-1811-42C6-A04F-A6A7E5F7ADAE}" type="parTrans" cxnId="{B161F52E-8AD6-4FC5-B174-584981DCDC02}">
      <dgm:prSet/>
      <dgm:spPr/>
      <dgm:t>
        <a:bodyPr/>
        <a:lstStyle/>
        <a:p>
          <a:endParaRPr lang="en-US"/>
        </a:p>
      </dgm:t>
    </dgm:pt>
    <dgm:pt modelId="{88B1A737-F80D-4A98-B3C0-3F98A02E5F2B}" type="sibTrans" cxnId="{B161F52E-8AD6-4FC5-B174-584981DCDC02}">
      <dgm:prSet/>
      <dgm:spPr/>
      <dgm:t>
        <a:bodyPr/>
        <a:lstStyle/>
        <a:p>
          <a:endParaRPr lang="en-US"/>
        </a:p>
      </dgm:t>
    </dgm:pt>
    <dgm:pt modelId="{94ACDB80-4195-4197-8E20-BD6E1ED13987}">
      <dgm:prSet/>
      <dgm:spPr/>
      <dgm:t>
        <a:bodyPr/>
        <a:lstStyle/>
        <a:p>
          <a:r>
            <a:rPr lang="en-ZA" dirty="0"/>
            <a:t>Grove St Path, Exchange Palace, Sip Ave, Hamilton Park, &amp; Morris Canal</a:t>
          </a:r>
          <a:endParaRPr lang="en-US" dirty="0"/>
        </a:p>
      </dgm:t>
    </dgm:pt>
    <dgm:pt modelId="{7BDF140D-9B02-488A-8DC5-305D8F38305A}" type="parTrans" cxnId="{83066944-2797-4152-A7CA-3AAE6CEEBC8C}">
      <dgm:prSet/>
      <dgm:spPr/>
      <dgm:t>
        <a:bodyPr/>
        <a:lstStyle/>
        <a:p>
          <a:endParaRPr lang="en-US"/>
        </a:p>
      </dgm:t>
    </dgm:pt>
    <dgm:pt modelId="{C205C376-8313-41CB-9661-470AF7A84F98}" type="sibTrans" cxnId="{83066944-2797-4152-A7CA-3AAE6CEEBC8C}">
      <dgm:prSet/>
      <dgm:spPr/>
      <dgm:t>
        <a:bodyPr/>
        <a:lstStyle/>
        <a:p>
          <a:endParaRPr lang="en-US"/>
        </a:p>
      </dgm:t>
    </dgm:pt>
    <dgm:pt modelId="{E5A769E0-050D-42D7-B19E-7EAEA0DA124D}">
      <dgm:prSet/>
      <dgm:spPr/>
      <dgm:t>
        <a:bodyPr/>
        <a:lstStyle/>
        <a:p>
          <a:pPr>
            <a:defRPr b="1"/>
          </a:pPr>
          <a:r>
            <a:rPr lang="en-ZA"/>
            <a:t>Customer base:</a:t>
          </a:r>
          <a:endParaRPr lang="en-US"/>
        </a:p>
      </dgm:t>
    </dgm:pt>
    <dgm:pt modelId="{2F5E3690-736D-4E78-9452-481B78E38AF1}" type="parTrans" cxnId="{4847F1C8-9C5B-461B-9B9E-1651DD7149CC}">
      <dgm:prSet/>
      <dgm:spPr/>
      <dgm:t>
        <a:bodyPr/>
        <a:lstStyle/>
        <a:p>
          <a:endParaRPr lang="en-US"/>
        </a:p>
      </dgm:t>
    </dgm:pt>
    <dgm:pt modelId="{C0ED7107-24B5-4026-93EB-D17DE3037311}" type="sibTrans" cxnId="{4847F1C8-9C5B-461B-9B9E-1651DD7149CC}">
      <dgm:prSet/>
      <dgm:spPr/>
      <dgm:t>
        <a:bodyPr/>
        <a:lstStyle/>
        <a:p>
          <a:endParaRPr lang="en-US"/>
        </a:p>
      </dgm:t>
    </dgm:pt>
    <dgm:pt modelId="{4146A366-6543-4637-A5A8-7928D1C2713C}">
      <dgm:prSet/>
      <dgm:spPr/>
      <dgm:t>
        <a:bodyPr/>
        <a:lstStyle/>
        <a:p>
          <a:r>
            <a:rPr lang="en-ZA"/>
            <a:t>Most customers are Subscribers and most users being between the ages of 35-44</a:t>
          </a:r>
          <a:endParaRPr lang="en-US"/>
        </a:p>
      </dgm:t>
    </dgm:pt>
    <dgm:pt modelId="{5682A873-CB46-4AD2-A888-965908FC70DA}" type="parTrans" cxnId="{C963825A-8D7A-4F74-B774-95B26F858317}">
      <dgm:prSet/>
      <dgm:spPr/>
      <dgm:t>
        <a:bodyPr/>
        <a:lstStyle/>
        <a:p>
          <a:endParaRPr lang="en-US"/>
        </a:p>
      </dgm:t>
    </dgm:pt>
    <dgm:pt modelId="{DE38DE27-2A51-4F95-829D-CB184425BF2A}" type="sibTrans" cxnId="{C963825A-8D7A-4F74-B774-95B26F858317}">
      <dgm:prSet/>
      <dgm:spPr/>
      <dgm:t>
        <a:bodyPr/>
        <a:lstStyle/>
        <a:p>
          <a:endParaRPr lang="en-US"/>
        </a:p>
      </dgm:t>
    </dgm:pt>
    <dgm:pt modelId="{206F5FB5-123D-438E-8037-18ECE534C0EE}">
      <dgm:prSet/>
      <dgm:spPr/>
      <dgm:t>
        <a:bodyPr/>
        <a:lstStyle/>
        <a:p>
          <a:pPr>
            <a:defRPr b="1"/>
          </a:pPr>
          <a:r>
            <a:rPr lang="en-ZA"/>
            <a:t>Citi Bike customer behaviour:</a:t>
          </a:r>
          <a:endParaRPr lang="en-US"/>
        </a:p>
      </dgm:t>
    </dgm:pt>
    <dgm:pt modelId="{9E04F32E-754B-49F4-AF4C-CD8F60D76AB2}" type="parTrans" cxnId="{1C0C23E4-6D72-496B-815E-0373050E2902}">
      <dgm:prSet/>
      <dgm:spPr/>
      <dgm:t>
        <a:bodyPr/>
        <a:lstStyle/>
        <a:p>
          <a:endParaRPr lang="en-US"/>
        </a:p>
      </dgm:t>
    </dgm:pt>
    <dgm:pt modelId="{ACC8A725-190E-466E-BC5D-FEC87B6EE9C0}" type="sibTrans" cxnId="{1C0C23E4-6D72-496B-815E-0373050E2902}">
      <dgm:prSet/>
      <dgm:spPr/>
      <dgm:t>
        <a:bodyPr/>
        <a:lstStyle/>
        <a:p>
          <a:endParaRPr lang="en-US"/>
        </a:p>
      </dgm:t>
    </dgm:pt>
    <dgm:pt modelId="{D514107B-7081-4360-B6C4-18986FE54A5D}">
      <dgm:prSet/>
      <dgm:spPr/>
      <dgm:t>
        <a:bodyPr/>
        <a:lstStyle/>
        <a:p>
          <a:r>
            <a:rPr lang="en-ZA"/>
            <a:t>Age 22 takes the shortest trips on average</a:t>
          </a:r>
          <a:endParaRPr lang="en-US"/>
        </a:p>
      </dgm:t>
    </dgm:pt>
    <dgm:pt modelId="{C83F9304-BE2E-4C97-B6FF-AB9904161E30}" type="parTrans" cxnId="{03B55AB4-A3EC-4961-974B-B837E594D495}">
      <dgm:prSet/>
      <dgm:spPr/>
      <dgm:t>
        <a:bodyPr/>
        <a:lstStyle/>
        <a:p>
          <a:endParaRPr lang="en-US"/>
        </a:p>
      </dgm:t>
    </dgm:pt>
    <dgm:pt modelId="{8ABFE603-E005-4EBF-9668-04E9C0485742}" type="sibTrans" cxnId="{03B55AB4-A3EC-4961-974B-B837E594D495}">
      <dgm:prSet/>
      <dgm:spPr/>
      <dgm:t>
        <a:bodyPr/>
        <a:lstStyle/>
        <a:p>
          <a:endParaRPr lang="en-US"/>
        </a:p>
      </dgm:t>
    </dgm:pt>
    <dgm:pt modelId="{3A963E0E-FB69-45D3-BCC5-07EB9804763C}">
      <dgm:prSet/>
      <dgm:spPr/>
      <dgm:t>
        <a:bodyPr/>
        <a:lstStyle/>
        <a:p>
          <a:r>
            <a:rPr lang="en-ZA"/>
            <a:t>Age 90 takes the longest trips on average</a:t>
          </a:r>
          <a:endParaRPr lang="en-US"/>
        </a:p>
      </dgm:t>
    </dgm:pt>
    <dgm:pt modelId="{EA4C26A9-E664-4B4F-A1BE-4B7614E24F5A}" type="parTrans" cxnId="{DC8E2D87-D47D-4F15-ABC7-5DBC81086F05}">
      <dgm:prSet/>
      <dgm:spPr/>
      <dgm:t>
        <a:bodyPr/>
        <a:lstStyle/>
        <a:p>
          <a:endParaRPr lang="en-US"/>
        </a:p>
      </dgm:t>
    </dgm:pt>
    <dgm:pt modelId="{07AA51A9-CA1B-40AF-9D8D-C1D6C7F21633}" type="sibTrans" cxnId="{DC8E2D87-D47D-4F15-ABC7-5DBC81086F05}">
      <dgm:prSet/>
      <dgm:spPr/>
      <dgm:t>
        <a:bodyPr/>
        <a:lstStyle/>
        <a:p>
          <a:endParaRPr lang="en-US"/>
        </a:p>
      </dgm:t>
    </dgm:pt>
    <dgm:pt modelId="{0544C3EF-2DF1-4308-BBDA-A665F5BE543F}" type="pres">
      <dgm:prSet presAssocID="{1F4BC388-0961-4031-9421-8CFAE72F3A23}" presName="root" presStyleCnt="0">
        <dgm:presLayoutVars>
          <dgm:dir/>
          <dgm:resizeHandles val="exact"/>
        </dgm:presLayoutVars>
      </dgm:prSet>
      <dgm:spPr/>
    </dgm:pt>
    <dgm:pt modelId="{8F682714-A38E-41A9-8830-641046CC8CBF}" type="pres">
      <dgm:prSet presAssocID="{D75F2EFA-C22F-498C-8733-05C25C267513}" presName="compNode" presStyleCnt="0"/>
      <dgm:spPr/>
    </dgm:pt>
    <dgm:pt modelId="{CC85EB53-9737-4C6D-BB93-023C61C53780}" type="pres">
      <dgm:prSet presAssocID="{D75F2EFA-C22F-498C-8733-05C25C2675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stle scene"/>
        </a:ext>
      </dgm:extLst>
    </dgm:pt>
    <dgm:pt modelId="{F1A155E1-E48F-496B-9CCA-A29C218C5DD0}" type="pres">
      <dgm:prSet presAssocID="{D75F2EFA-C22F-498C-8733-05C25C267513}" presName="iconSpace" presStyleCnt="0"/>
      <dgm:spPr/>
    </dgm:pt>
    <dgm:pt modelId="{488ABAC2-7D3C-498B-8630-17543B8B304C}" type="pres">
      <dgm:prSet presAssocID="{D75F2EFA-C22F-498C-8733-05C25C267513}" presName="parTx" presStyleLbl="revTx" presStyleIdx="0" presStyleCnt="6">
        <dgm:presLayoutVars>
          <dgm:chMax val="0"/>
          <dgm:chPref val="0"/>
        </dgm:presLayoutVars>
      </dgm:prSet>
      <dgm:spPr/>
    </dgm:pt>
    <dgm:pt modelId="{D0E9F53D-BA40-418B-986D-253B485EEBF9}" type="pres">
      <dgm:prSet presAssocID="{D75F2EFA-C22F-498C-8733-05C25C267513}" presName="txSpace" presStyleCnt="0"/>
      <dgm:spPr/>
    </dgm:pt>
    <dgm:pt modelId="{958B8833-52F3-44E1-BBFF-344395966C90}" type="pres">
      <dgm:prSet presAssocID="{D75F2EFA-C22F-498C-8733-05C25C267513}" presName="desTx" presStyleLbl="revTx" presStyleIdx="1" presStyleCnt="6">
        <dgm:presLayoutVars/>
      </dgm:prSet>
      <dgm:spPr/>
    </dgm:pt>
    <dgm:pt modelId="{40457BD4-814D-4340-838B-C8843322C196}" type="pres">
      <dgm:prSet presAssocID="{88B1A737-F80D-4A98-B3C0-3F98A02E5F2B}" presName="sibTrans" presStyleCnt="0"/>
      <dgm:spPr/>
    </dgm:pt>
    <dgm:pt modelId="{563B4DFC-52E8-4523-A7FD-5ED9CEDFFFFF}" type="pres">
      <dgm:prSet presAssocID="{E5A769E0-050D-42D7-B19E-7EAEA0DA124D}" presName="compNode" presStyleCnt="0"/>
      <dgm:spPr/>
    </dgm:pt>
    <dgm:pt modelId="{99BD0D1E-0C8F-4DFA-828E-9AAAB92B3CAF}" type="pres">
      <dgm:prSet presAssocID="{E5A769E0-050D-42D7-B19E-7EAEA0DA12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BCA2867C-D20E-46D0-A032-4F9DCF701B46}" type="pres">
      <dgm:prSet presAssocID="{E5A769E0-050D-42D7-B19E-7EAEA0DA124D}" presName="iconSpace" presStyleCnt="0"/>
      <dgm:spPr/>
    </dgm:pt>
    <dgm:pt modelId="{3C6F2B6D-5CB2-4791-B0E4-DC1C0671939A}" type="pres">
      <dgm:prSet presAssocID="{E5A769E0-050D-42D7-B19E-7EAEA0DA124D}" presName="parTx" presStyleLbl="revTx" presStyleIdx="2" presStyleCnt="6">
        <dgm:presLayoutVars>
          <dgm:chMax val="0"/>
          <dgm:chPref val="0"/>
        </dgm:presLayoutVars>
      </dgm:prSet>
      <dgm:spPr/>
    </dgm:pt>
    <dgm:pt modelId="{44CC8DCD-21DB-4F89-8842-1AB43D32743F}" type="pres">
      <dgm:prSet presAssocID="{E5A769E0-050D-42D7-B19E-7EAEA0DA124D}" presName="txSpace" presStyleCnt="0"/>
      <dgm:spPr/>
    </dgm:pt>
    <dgm:pt modelId="{A331F26E-7008-46C4-B1C2-0D93D9303C54}" type="pres">
      <dgm:prSet presAssocID="{E5A769E0-050D-42D7-B19E-7EAEA0DA124D}" presName="desTx" presStyleLbl="revTx" presStyleIdx="3" presStyleCnt="6">
        <dgm:presLayoutVars/>
      </dgm:prSet>
      <dgm:spPr/>
    </dgm:pt>
    <dgm:pt modelId="{B7787DC9-AE96-48F4-826E-8AB1BBD2767E}" type="pres">
      <dgm:prSet presAssocID="{C0ED7107-24B5-4026-93EB-D17DE3037311}" presName="sibTrans" presStyleCnt="0"/>
      <dgm:spPr/>
    </dgm:pt>
    <dgm:pt modelId="{739055C1-8F17-4D0B-9594-E0643149F9B7}" type="pres">
      <dgm:prSet presAssocID="{206F5FB5-123D-438E-8037-18ECE534C0EE}" presName="compNode" presStyleCnt="0"/>
      <dgm:spPr/>
    </dgm:pt>
    <dgm:pt modelId="{5E722BAA-C050-42A2-B04E-DD5E13EB3C93}" type="pres">
      <dgm:prSet presAssocID="{206F5FB5-123D-438E-8037-18ECE534C0E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ke"/>
        </a:ext>
      </dgm:extLst>
    </dgm:pt>
    <dgm:pt modelId="{CC7147FB-D2A2-42E0-97A9-1F56D33D781D}" type="pres">
      <dgm:prSet presAssocID="{206F5FB5-123D-438E-8037-18ECE534C0EE}" presName="iconSpace" presStyleCnt="0"/>
      <dgm:spPr/>
    </dgm:pt>
    <dgm:pt modelId="{17FB24D3-1077-456E-B7ED-6303CF83F896}" type="pres">
      <dgm:prSet presAssocID="{206F5FB5-123D-438E-8037-18ECE534C0EE}" presName="parTx" presStyleLbl="revTx" presStyleIdx="4" presStyleCnt="6">
        <dgm:presLayoutVars>
          <dgm:chMax val="0"/>
          <dgm:chPref val="0"/>
        </dgm:presLayoutVars>
      </dgm:prSet>
      <dgm:spPr/>
    </dgm:pt>
    <dgm:pt modelId="{D5C8AA7C-3466-4A21-8E13-6F6141B0A392}" type="pres">
      <dgm:prSet presAssocID="{206F5FB5-123D-438E-8037-18ECE534C0EE}" presName="txSpace" presStyleCnt="0"/>
      <dgm:spPr/>
    </dgm:pt>
    <dgm:pt modelId="{483C6410-5E40-4D10-8E88-83ABB6EB88EE}" type="pres">
      <dgm:prSet presAssocID="{206F5FB5-123D-438E-8037-18ECE534C0EE}" presName="desTx" presStyleLbl="revTx" presStyleIdx="5" presStyleCnt="6">
        <dgm:presLayoutVars/>
      </dgm:prSet>
      <dgm:spPr/>
    </dgm:pt>
  </dgm:ptLst>
  <dgm:cxnLst>
    <dgm:cxn modelId="{F5CEED09-8489-4B75-A560-6AB9FE355462}" type="presOf" srcId="{E5A769E0-050D-42D7-B19E-7EAEA0DA124D}" destId="{3C6F2B6D-5CB2-4791-B0E4-DC1C0671939A}" srcOrd="0" destOrd="0" presId="urn:microsoft.com/office/officeart/2018/2/layout/IconLabelDescriptionList"/>
    <dgm:cxn modelId="{B161F52E-8AD6-4FC5-B174-584981DCDC02}" srcId="{1F4BC388-0961-4031-9421-8CFAE72F3A23}" destId="{D75F2EFA-C22F-498C-8733-05C25C267513}" srcOrd="0" destOrd="0" parTransId="{F7B21C28-1811-42C6-A04F-A6A7E5F7ADAE}" sibTransId="{88B1A737-F80D-4A98-B3C0-3F98A02E5F2B}"/>
    <dgm:cxn modelId="{58C9EA40-7491-487A-B898-0173CF70AC47}" type="presOf" srcId="{D514107B-7081-4360-B6C4-18986FE54A5D}" destId="{483C6410-5E40-4D10-8E88-83ABB6EB88EE}" srcOrd="0" destOrd="0" presId="urn:microsoft.com/office/officeart/2018/2/layout/IconLabelDescriptionList"/>
    <dgm:cxn modelId="{2BE75243-755D-44E3-8B8D-99F047FAA9BF}" type="presOf" srcId="{1F4BC388-0961-4031-9421-8CFAE72F3A23}" destId="{0544C3EF-2DF1-4308-BBDA-A665F5BE543F}" srcOrd="0" destOrd="0" presId="urn:microsoft.com/office/officeart/2018/2/layout/IconLabelDescriptionList"/>
    <dgm:cxn modelId="{83066944-2797-4152-A7CA-3AAE6CEEBC8C}" srcId="{D75F2EFA-C22F-498C-8733-05C25C267513}" destId="{94ACDB80-4195-4197-8E20-BD6E1ED13987}" srcOrd="0" destOrd="0" parTransId="{7BDF140D-9B02-488A-8DC5-305D8F38305A}" sibTransId="{C205C376-8313-41CB-9661-470AF7A84F98}"/>
    <dgm:cxn modelId="{C827214A-204A-4DBC-AEAC-41E40FAADD6A}" type="presOf" srcId="{D75F2EFA-C22F-498C-8733-05C25C267513}" destId="{488ABAC2-7D3C-498B-8630-17543B8B304C}" srcOrd="0" destOrd="0" presId="urn:microsoft.com/office/officeart/2018/2/layout/IconLabelDescriptionList"/>
    <dgm:cxn modelId="{9E4DA24E-B4A2-41EC-B5F9-9D9760FB80DF}" type="presOf" srcId="{206F5FB5-123D-438E-8037-18ECE534C0EE}" destId="{17FB24D3-1077-456E-B7ED-6303CF83F896}" srcOrd="0" destOrd="0" presId="urn:microsoft.com/office/officeart/2018/2/layout/IconLabelDescriptionList"/>
    <dgm:cxn modelId="{1FA42578-C1C0-48B7-B4E5-5B1DF2A85F81}" type="presOf" srcId="{3A963E0E-FB69-45D3-BCC5-07EB9804763C}" destId="{483C6410-5E40-4D10-8E88-83ABB6EB88EE}" srcOrd="0" destOrd="1" presId="urn:microsoft.com/office/officeart/2018/2/layout/IconLabelDescriptionList"/>
    <dgm:cxn modelId="{C963825A-8D7A-4F74-B774-95B26F858317}" srcId="{E5A769E0-050D-42D7-B19E-7EAEA0DA124D}" destId="{4146A366-6543-4637-A5A8-7928D1C2713C}" srcOrd="0" destOrd="0" parTransId="{5682A873-CB46-4AD2-A888-965908FC70DA}" sibTransId="{DE38DE27-2A51-4F95-829D-CB184425BF2A}"/>
    <dgm:cxn modelId="{DC8E2D87-D47D-4F15-ABC7-5DBC81086F05}" srcId="{206F5FB5-123D-438E-8037-18ECE534C0EE}" destId="{3A963E0E-FB69-45D3-BCC5-07EB9804763C}" srcOrd="1" destOrd="0" parTransId="{EA4C26A9-E664-4B4F-A1BE-4B7614E24F5A}" sibTransId="{07AA51A9-CA1B-40AF-9D8D-C1D6C7F21633}"/>
    <dgm:cxn modelId="{03B55AB4-A3EC-4961-974B-B837E594D495}" srcId="{206F5FB5-123D-438E-8037-18ECE534C0EE}" destId="{D514107B-7081-4360-B6C4-18986FE54A5D}" srcOrd="0" destOrd="0" parTransId="{C83F9304-BE2E-4C97-B6FF-AB9904161E30}" sibTransId="{8ABFE603-E005-4EBF-9668-04E9C0485742}"/>
    <dgm:cxn modelId="{84BB83BA-40E9-4449-A359-4F1DC987DB27}" type="presOf" srcId="{94ACDB80-4195-4197-8E20-BD6E1ED13987}" destId="{958B8833-52F3-44E1-BBFF-344395966C90}" srcOrd="0" destOrd="0" presId="urn:microsoft.com/office/officeart/2018/2/layout/IconLabelDescriptionList"/>
    <dgm:cxn modelId="{E86F78C5-ECE6-4409-823D-A6BA2A681D20}" type="presOf" srcId="{4146A366-6543-4637-A5A8-7928D1C2713C}" destId="{A331F26E-7008-46C4-B1C2-0D93D9303C54}" srcOrd="0" destOrd="0" presId="urn:microsoft.com/office/officeart/2018/2/layout/IconLabelDescriptionList"/>
    <dgm:cxn modelId="{4847F1C8-9C5B-461B-9B9E-1651DD7149CC}" srcId="{1F4BC388-0961-4031-9421-8CFAE72F3A23}" destId="{E5A769E0-050D-42D7-B19E-7EAEA0DA124D}" srcOrd="1" destOrd="0" parTransId="{2F5E3690-736D-4E78-9452-481B78E38AF1}" sibTransId="{C0ED7107-24B5-4026-93EB-D17DE3037311}"/>
    <dgm:cxn modelId="{1C0C23E4-6D72-496B-815E-0373050E2902}" srcId="{1F4BC388-0961-4031-9421-8CFAE72F3A23}" destId="{206F5FB5-123D-438E-8037-18ECE534C0EE}" srcOrd="2" destOrd="0" parTransId="{9E04F32E-754B-49F4-AF4C-CD8F60D76AB2}" sibTransId="{ACC8A725-190E-466E-BC5D-FEC87B6EE9C0}"/>
    <dgm:cxn modelId="{49942639-DB87-4072-B42D-D6735D751ECF}" type="presParOf" srcId="{0544C3EF-2DF1-4308-BBDA-A665F5BE543F}" destId="{8F682714-A38E-41A9-8830-641046CC8CBF}" srcOrd="0" destOrd="0" presId="urn:microsoft.com/office/officeart/2018/2/layout/IconLabelDescriptionList"/>
    <dgm:cxn modelId="{E0029AF7-7170-4DED-BE32-43FE6F7D18AE}" type="presParOf" srcId="{8F682714-A38E-41A9-8830-641046CC8CBF}" destId="{CC85EB53-9737-4C6D-BB93-023C61C53780}" srcOrd="0" destOrd="0" presId="urn:microsoft.com/office/officeart/2018/2/layout/IconLabelDescriptionList"/>
    <dgm:cxn modelId="{70F63DE5-5B16-43EC-81DB-64205E5CCF2D}" type="presParOf" srcId="{8F682714-A38E-41A9-8830-641046CC8CBF}" destId="{F1A155E1-E48F-496B-9CCA-A29C218C5DD0}" srcOrd="1" destOrd="0" presId="urn:microsoft.com/office/officeart/2018/2/layout/IconLabelDescriptionList"/>
    <dgm:cxn modelId="{078FE1B6-E13B-4DDA-9C95-CD8E18179C31}" type="presParOf" srcId="{8F682714-A38E-41A9-8830-641046CC8CBF}" destId="{488ABAC2-7D3C-498B-8630-17543B8B304C}" srcOrd="2" destOrd="0" presId="urn:microsoft.com/office/officeart/2018/2/layout/IconLabelDescriptionList"/>
    <dgm:cxn modelId="{85395CB9-AD06-4D02-9343-4806B92E241E}" type="presParOf" srcId="{8F682714-A38E-41A9-8830-641046CC8CBF}" destId="{D0E9F53D-BA40-418B-986D-253B485EEBF9}" srcOrd="3" destOrd="0" presId="urn:microsoft.com/office/officeart/2018/2/layout/IconLabelDescriptionList"/>
    <dgm:cxn modelId="{E02442EC-8D2A-4DB2-83C6-F32936E14703}" type="presParOf" srcId="{8F682714-A38E-41A9-8830-641046CC8CBF}" destId="{958B8833-52F3-44E1-BBFF-344395966C90}" srcOrd="4" destOrd="0" presId="urn:microsoft.com/office/officeart/2018/2/layout/IconLabelDescriptionList"/>
    <dgm:cxn modelId="{5E5AF42B-729B-4F29-A566-CDFBE57A0538}" type="presParOf" srcId="{0544C3EF-2DF1-4308-BBDA-A665F5BE543F}" destId="{40457BD4-814D-4340-838B-C8843322C196}" srcOrd="1" destOrd="0" presId="urn:microsoft.com/office/officeart/2018/2/layout/IconLabelDescriptionList"/>
    <dgm:cxn modelId="{92EEF234-59C8-4BBC-AB04-8E1900E9D92D}" type="presParOf" srcId="{0544C3EF-2DF1-4308-BBDA-A665F5BE543F}" destId="{563B4DFC-52E8-4523-A7FD-5ED9CEDFFFFF}" srcOrd="2" destOrd="0" presId="urn:microsoft.com/office/officeart/2018/2/layout/IconLabelDescriptionList"/>
    <dgm:cxn modelId="{E8DD98F6-F2C9-41BA-B40F-A5E6C59D84A5}" type="presParOf" srcId="{563B4DFC-52E8-4523-A7FD-5ED9CEDFFFFF}" destId="{99BD0D1E-0C8F-4DFA-828E-9AAAB92B3CAF}" srcOrd="0" destOrd="0" presId="urn:microsoft.com/office/officeart/2018/2/layout/IconLabelDescriptionList"/>
    <dgm:cxn modelId="{8FD273D1-5ED9-4C0C-ACDE-F9D5893DFF9F}" type="presParOf" srcId="{563B4DFC-52E8-4523-A7FD-5ED9CEDFFFFF}" destId="{BCA2867C-D20E-46D0-A032-4F9DCF701B46}" srcOrd="1" destOrd="0" presId="urn:microsoft.com/office/officeart/2018/2/layout/IconLabelDescriptionList"/>
    <dgm:cxn modelId="{C9A9F022-9B27-4308-8BE0-8289DFC5853C}" type="presParOf" srcId="{563B4DFC-52E8-4523-A7FD-5ED9CEDFFFFF}" destId="{3C6F2B6D-5CB2-4791-B0E4-DC1C0671939A}" srcOrd="2" destOrd="0" presId="urn:microsoft.com/office/officeart/2018/2/layout/IconLabelDescriptionList"/>
    <dgm:cxn modelId="{076029D9-4A6C-4C2E-AC8D-1001C2D3FACF}" type="presParOf" srcId="{563B4DFC-52E8-4523-A7FD-5ED9CEDFFFFF}" destId="{44CC8DCD-21DB-4F89-8842-1AB43D32743F}" srcOrd="3" destOrd="0" presId="urn:microsoft.com/office/officeart/2018/2/layout/IconLabelDescriptionList"/>
    <dgm:cxn modelId="{25B64A08-08CA-4DB6-B561-C9ADF9E02D8B}" type="presParOf" srcId="{563B4DFC-52E8-4523-A7FD-5ED9CEDFFFFF}" destId="{A331F26E-7008-46C4-B1C2-0D93D9303C54}" srcOrd="4" destOrd="0" presId="urn:microsoft.com/office/officeart/2018/2/layout/IconLabelDescriptionList"/>
    <dgm:cxn modelId="{C1427571-D849-4BBC-B03A-037AA73E567E}" type="presParOf" srcId="{0544C3EF-2DF1-4308-BBDA-A665F5BE543F}" destId="{B7787DC9-AE96-48F4-826E-8AB1BBD2767E}" srcOrd="3" destOrd="0" presId="urn:microsoft.com/office/officeart/2018/2/layout/IconLabelDescriptionList"/>
    <dgm:cxn modelId="{91F6B90B-CDBF-463C-98D9-07FA622B6FD9}" type="presParOf" srcId="{0544C3EF-2DF1-4308-BBDA-A665F5BE543F}" destId="{739055C1-8F17-4D0B-9594-E0643149F9B7}" srcOrd="4" destOrd="0" presId="urn:microsoft.com/office/officeart/2018/2/layout/IconLabelDescriptionList"/>
    <dgm:cxn modelId="{5D0D794B-78A7-4625-AFA2-A43D02703B73}" type="presParOf" srcId="{739055C1-8F17-4D0B-9594-E0643149F9B7}" destId="{5E722BAA-C050-42A2-B04E-DD5E13EB3C93}" srcOrd="0" destOrd="0" presId="urn:microsoft.com/office/officeart/2018/2/layout/IconLabelDescriptionList"/>
    <dgm:cxn modelId="{BA1F2D2D-7988-44DD-A4AF-BEBCF5FCCD17}" type="presParOf" srcId="{739055C1-8F17-4D0B-9594-E0643149F9B7}" destId="{CC7147FB-D2A2-42E0-97A9-1F56D33D781D}" srcOrd="1" destOrd="0" presId="urn:microsoft.com/office/officeart/2018/2/layout/IconLabelDescriptionList"/>
    <dgm:cxn modelId="{4AC3F158-5E45-47CA-A0CF-5B5E74801A1D}" type="presParOf" srcId="{739055C1-8F17-4D0B-9594-E0643149F9B7}" destId="{17FB24D3-1077-456E-B7ED-6303CF83F896}" srcOrd="2" destOrd="0" presId="urn:microsoft.com/office/officeart/2018/2/layout/IconLabelDescriptionList"/>
    <dgm:cxn modelId="{C8B00CFC-57CA-4BB8-8D48-A5F25C32CEC5}" type="presParOf" srcId="{739055C1-8F17-4D0B-9594-E0643149F9B7}" destId="{D5C8AA7C-3466-4A21-8E13-6F6141B0A392}" srcOrd="3" destOrd="0" presId="urn:microsoft.com/office/officeart/2018/2/layout/IconLabelDescriptionList"/>
    <dgm:cxn modelId="{60ACDF9D-798F-4A93-BF55-E8C718636A37}" type="presParOf" srcId="{739055C1-8F17-4D0B-9594-E0643149F9B7}" destId="{483C6410-5E40-4D10-8E88-83ABB6EB88E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0A854E-FB74-4447-98E1-ABCA2740D71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5EE28D1-68B7-4F55-9520-8934BCDD4251}">
      <dgm:prSet/>
      <dgm:spPr/>
      <dgm:t>
        <a:bodyPr/>
        <a:lstStyle/>
        <a:p>
          <a:pPr>
            <a:defRPr b="1"/>
          </a:pPr>
          <a:r>
            <a:rPr lang="en-ZA"/>
            <a:t>Product recommendations:</a:t>
          </a:r>
          <a:endParaRPr lang="en-US"/>
        </a:p>
      </dgm:t>
    </dgm:pt>
    <dgm:pt modelId="{54AA6B38-1DB7-4026-A49D-ED8C8A11E697}" type="parTrans" cxnId="{14E0FB63-8E16-4722-9431-6AF93A0C00C5}">
      <dgm:prSet/>
      <dgm:spPr/>
      <dgm:t>
        <a:bodyPr/>
        <a:lstStyle/>
        <a:p>
          <a:endParaRPr lang="en-US"/>
        </a:p>
      </dgm:t>
    </dgm:pt>
    <dgm:pt modelId="{8AD174D0-92F0-49E7-8D0B-6CD26B335A62}" type="sibTrans" cxnId="{14E0FB63-8E16-4722-9431-6AF93A0C00C5}">
      <dgm:prSet/>
      <dgm:spPr/>
      <dgm:t>
        <a:bodyPr/>
        <a:lstStyle/>
        <a:p>
          <a:endParaRPr lang="en-US"/>
        </a:p>
      </dgm:t>
    </dgm:pt>
    <dgm:pt modelId="{5A5BA8A1-283E-479C-8F4F-A54707CF21D2}">
      <dgm:prSet/>
      <dgm:spPr/>
      <dgm:t>
        <a:bodyPr/>
        <a:lstStyle/>
        <a:p>
          <a:r>
            <a:rPr lang="en-ZA"/>
            <a:t>Install more bikes at Grove St Path, Exchange Palace, Sip Ave, Hamilton Park, &amp; Morris Canal</a:t>
          </a:r>
          <a:endParaRPr lang="en-US"/>
        </a:p>
      </dgm:t>
    </dgm:pt>
    <dgm:pt modelId="{2B633E02-C9CA-4BDB-B431-863D62866CB8}" type="parTrans" cxnId="{E68B91D2-3C6D-4449-AFF2-0E03131A881A}">
      <dgm:prSet/>
      <dgm:spPr/>
      <dgm:t>
        <a:bodyPr/>
        <a:lstStyle/>
        <a:p>
          <a:endParaRPr lang="en-US"/>
        </a:p>
      </dgm:t>
    </dgm:pt>
    <dgm:pt modelId="{6FE63C2E-9E79-4E0F-A133-B1C556464DB7}" type="sibTrans" cxnId="{E68B91D2-3C6D-4449-AFF2-0E03131A881A}">
      <dgm:prSet/>
      <dgm:spPr/>
      <dgm:t>
        <a:bodyPr/>
        <a:lstStyle/>
        <a:p>
          <a:endParaRPr lang="en-US"/>
        </a:p>
      </dgm:t>
    </dgm:pt>
    <dgm:pt modelId="{71E4D811-C356-4B36-AE84-90BB1FFED273}">
      <dgm:prSet/>
      <dgm:spPr/>
      <dgm:t>
        <a:bodyPr/>
        <a:lstStyle/>
        <a:p>
          <a:pPr>
            <a:defRPr b="1"/>
          </a:pPr>
          <a:r>
            <a:rPr lang="en-ZA"/>
            <a:t>Marketing recommendations:</a:t>
          </a:r>
          <a:endParaRPr lang="en-US"/>
        </a:p>
      </dgm:t>
    </dgm:pt>
    <dgm:pt modelId="{8F1CED17-73E2-4290-9E1B-81A221191006}" type="parTrans" cxnId="{85ED9770-F515-415F-A23F-EEB3B7CDCD4E}">
      <dgm:prSet/>
      <dgm:spPr/>
      <dgm:t>
        <a:bodyPr/>
        <a:lstStyle/>
        <a:p>
          <a:endParaRPr lang="en-US"/>
        </a:p>
      </dgm:t>
    </dgm:pt>
    <dgm:pt modelId="{9249B2BA-7726-4A55-80AE-A5B949F6878E}" type="sibTrans" cxnId="{85ED9770-F515-415F-A23F-EEB3B7CDCD4E}">
      <dgm:prSet/>
      <dgm:spPr/>
      <dgm:t>
        <a:bodyPr/>
        <a:lstStyle/>
        <a:p>
          <a:endParaRPr lang="en-US"/>
        </a:p>
      </dgm:t>
    </dgm:pt>
    <dgm:pt modelId="{170F35B8-5720-4DFC-B4FD-C6C78223DB73}">
      <dgm:prSet/>
      <dgm:spPr/>
      <dgm:t>
        <a:bodyPr/>
        <a:lstStyle/>
        <a:p>
          <a:r>
            <a:rPr lang="en-US" b="0"/>
            <a:t>The Citi Bike customer base is mostly</a:t>
          </a:r>
          <a:r>
            <a:rPr lang="en-US"/>
            <a:t> Subscribers, </a:t>
          </a:r>
          <a:r>
            <a:rPr lang="en-US" b="0"/>
            <a:t>aged between 35-44, who are most active on Weekdays. This tells us that they are probably people who live in New York and use Citi Bikes to commute. Marketing and advertising campaigns should therefore target this demographic</a:t>
          </a:r>
          <a:endParaRPr lang="en-US"/>
        </a:p>
      </dgm:t>
    </dgm:pt>
    <dgm:pt modelId="{23429DFA-483C-4AC1-A99A-7D9D161F92B5}" type="parTrans" cxnId="{E9A0CF6E-25C4-4254-B81F-91C805984F40}">
      <dgm:prSet/>
      <dgm:spPr/>
      <dgm:t>
        <a:bodyPr/>
        <a:lstStyle/>
        <a:p>
          <a:endParaRPr lang="en-US"/>
        </a:p>
      </dgm:t>
    </dgm:pt>
    <dgm:pt modelId="{462D4D1C-0AEA-4338-ABD7-BF568514A287}" type="sibTrans" cxnId="{E9A0CF6E-25C4-4254-B81F-91C805984F40}">
      <dgm:prSet/>
      <dgm:spPr/>
      <dgm:t>
        <a:bodyPr/>
        <a:lstStyle/>
        <a:p>
          <a:endParaRPr lang="en-US"/>
        </a:p>
      </dgm:t>
    </dgm:pt>
    <dgm:pt modelId="{5505A092-14CA-43C5-9B6D-57C2762C23B4}" type="pres">
      <dgm:prSet presAssocID="{C60A854E-FB74-4447-98E1-ABCA2740D71A}" presName="root" presStyleCnt="0">
        <dgm:presLayoutVars>
          <dgm:dir/>
          <dgm:resizeHandles val="exact"/>
        </dgm:presLayoutVars>
      </dgm:prSet>
      <dgm:spPr/>
    </dgm:pt>
    <dgm:pt modelId="{86D2F127-CCA3-416A-8417-E7237C241B63}" type="pres">
      <dgm:prSet presAssocID="{25EE28D1-68B7-4F55-9520-8934BCDD4251}" presName="compNode" presStyleCnt="0"/>
      <dgm:spPr/>
    </dgm:pt>
    <dgm:pt modelId="{E41BFE22-26F4-4F0B-A4F9-1C4DE68DFF13}" type="pres">
      <dgm:prSet presAssocID="{25EE28D1-68B7-4F55-9520-8934BCDD42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rk scene"/>
        </a:ext>
      </dgm:extLst>
    </dgm:pt>
    <dgm:pt modelId="{977B27AD-82D6-48C1-9A13-EB1471D7F5D9}" type="pres">
      <dgm:prSet presAssocID="{25EE28D1-68B7-4F55-9520-8934BCDD4251}" presName="iconSpace" presStyleCnt="0"/>
      <dgm:spPr/>
    </dgm:pt>
    <dgm:pt modelId="{BE17B3E4-7945-4928-A597-BB2A52674947}" type="pres">
      <dgm:prSet presAssocID="{25EE28D1-68B7-4F55-9520-8934BCDD4251}" presName="parTx" presStyleLbl="revTx" presStyleIdx="0" presStyleCnt="4">
        <dgm:presLayoutVars>
          <dgm:chMax val="0"/>
          <dgm:chPref val="0"/>
        </dgm:presLayoutVars>
      </dgm:prSet>
      <dgm:spPr/>
    </dgm:pt>
    <dgm:pt modelId="{03CB051F-6650-4D64-BC2E-71D41F2F46E3}" type="pres">
      <dgm:prSet presAssocID="{25EE28D1-68B7-4F55-9520-8934BCDD4251}" presName="txSpace" presStyleCnt="0"/>
      <dgm:spPr/>
    </dgm:pt>
    <dgm:pt modelId="{5C7357CB-07E3-4F88-AD36-09BA04BF97BD}" type="pres">
      <dgm:prSet presAssocID="{25EE28D1-68B7-4F55-9520-8934BCDD4251}" presName="desTx" presStyleLbl="revTx" presStyleIdx="1" presStyleCnt="4">
        <dgm:presLayoutVars/>
      </dgm:prSet>
      <dgm:spPr/>
    </dgm:pt>
    <dgm:pt modelId="{6649E748-E152-4FE7-98DC-C5B7AF48A4F1}" type="pres">
      <dgm:prSet presAssocID="{8AD174D0-92F0-49E7-8D0B-6CD26B335A62}" presName="sibTrans" presStyleCnt="0"/>
      <dgm:spPr/>
    </dgm:pt>
    <dgm:pt modelId="{ADE09CC5-8A15-42A8-A21D-712D10958092}" type="pres">
      <dgm:prSet presAssocID="{71E4D811-C356-4B36-AE84-90BB1FFED273}" presName="compNode" presStyleCnt="0"/>
      <dgm:spPr/>
    </dgm:pt>
    <dgm:pt modelId="{C250D1EC-E4BD-4AD4-9FB2-5475C3EC961B}" type="pres">
      <dgm:prSet presAssocID="{71E4D811-C356-4B36-AE84-90BB1FFED27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ke"/>
        </a:ext>
      </dgm:extLst>
    </dgm:pt>
    <dgm:pt modelId="{ECF3FEA0-5A09-41D2-AC04-FB00896C468F}" type="pres">
      <dgm:prSet presAssocID="{71E4D811-C356-4B36-AE84-90BB1FFED273}" presName="iconSpace" presStyleCnt="0"/>
      <dgm:spPr/>
    </dgm:pt>
    <dgm:pt modelId="{69812D7B-352E-4CA6-A9A1-D22735E00061}" type="pres">
      <dgm:prSet presAssocID="{71E4D811-C356-4B36-AE84-90BB1FFED273}" presName="parTx" presStyleLbl="revTx" presStyleIdx="2" presStyleCnt="4">
        <dgm:presLayoutVars>
          <dgm:chMax val="0"/>
          <dgm:chPref val="0"/>
        </dgm:presLayoutVars>
      </dgm:prSet>
      <dgm:spPr/>
    </dgm:pt>
    <dgm:pt modelId="{43285D1A-0DD3-423D-9BF7-DD5FD2FF4907}" type="pres">
      <dgm:prSet presAssocID="{71E4D811-C356-4B36-AE84-90BB1FFED273}" presName="txSpace" presStyleCnt="0"/>
      <dgm:spPr/>
    </dgm:pt>
    <dgm:pt modelId="{AB7A9500-C928-44CE-9787-CE4D98511A07}" type="pres">
      <dgm:prSet presAssocID="{71E4D811-C356-4B36-AE84-90BB1FFED273}" presName="desTx" presStyleLbl="revTx" presStyleIdx="3" presStyleCnt="4">
        <dgm:presLayoutVars/>
      </dgm:prSet>
      <dgm:spPr/>
    </dgm:pt>
  </dgm:ptLst>
  <dgm:cxnLst>
    <dgm:cxn modelId="{14E0FB63-8E16-4722-9431-6AF93A0C00C5}" srcId="{C60A854E-FB74-4447-98E1-ABCA2740D71A}" destId="{25EE28D1-68B7-4F55-9520-8934BCDD4251}" srcOrd="0" destOrd="0" parTransId="{54AA6B38-1DB7-4026-A49D-ED8C8A11E697}" sibTransId="{8AD174D0-92F0-49E7-8D0B-6CD26B335A62}"/>
    <dgm:cxn modelId="{B0CFC865-067A-45CF-96E5-930953F8C2ED}" type="presOf" srcId="{C60A854E-FB74-4447-98E1-ABCA2740D71A}" destId="{5505A092-14CA-43C5-9B6D-57C2762C23B4}" srcOrd="0" destOrd="0" presId="urn:microsoft.com/office/officeart/2018/2/layout/IconLabelDescriptionList"/>
    <dgm:cxn modelId="{E9A0CF6E-25C4-4254-B81F-91C805984F40}" srcId="{71E4D811-C356-4B36-AE84-90BB1FFED273}" destId="{170F35B8-5720-4DFC-B4FD-C6C78223DB73}" srcOrd="0" destOrd="0" parTransId="{23429DFA-483C-4AC1-A99A-7D9D161F92B5}" sibTransId="{462D4D1C-0AEA-4338-ABD7-BF568514A287}"/>
    <dgm:cxn modelId="{85ED9770-F515-415F-A23F-EEB3B7CDCD4E}" srcId="{C60A854E-FB74-4447-98E1-ABCA2740D71A}" destId="{71E4D811-C356-4B36-AE84-90BB1FFED273}" srcOrd="1" destOrd="0" parTransId="{8F1CED17-73E2-4290-9E1B-81A221191006}" sibTransId="{9249B2BA-7726-4A55-80AE-A5B949F6878E}"/>
    <dgm:cxn modelId="{7ED58551-7D13-49D1-8FAB-60E6FBB15271}" type="presOf" srcId="{71E4D811-C356-4B36-AE84-90BB1FFED273}" destId="{69812D7B-352E-4CA6-A9A1-D22735E00061}" srcOrd="0" destOrd="0" presId="urn:microsoft.com/office/officeart/2018/2/layout/IconLabelDescriptionList"/>
    <dgm:cxn modelId="{7141DA7D-D6D4-41AF-BC8F-595C79A160AB}" type="presOf" srcId="{170F35B8-5720-4DFC-B4FD-C6C78223DB73}" destId="{AB7A9500-C928-44CE-9787-CE4D98511A07}" srcOrd="0" destOrd="0" presId="urn:microsoft.com/office/officeart/2018/2/layout/IconLabelDescriptionList"/>
    <dgm:cxn modelId="{00DE528D-FED8-406E-B52D-7077E56715EA}" type="presOf" srcId="{5A5BA8A1-283E-479C-8F4F-A54707CF21D2}" destId="{5C7357CB-07E3-4F88-AD36-09BA04BF97BD}" srcOrd="0" destOrd="0" presId="urn:microsoft.com/office/officeart/2018/2/layout/IconLabelDescriptionList"/>
    <dgm:cxn modelId="{E68B91D2-3C6D-4449-AFF2-0E03131A881A}" srcId="{25EE28D1-68B7-4F55-9520-8934BCDD4251}" destId="{5A5BA8A1-283E-479C-8F4F-A54707CF21D2}" srcOrd="0" destOrd="0" parTransId="{2B633E02-C9CA-4BDB-B431-863D62866CB8}" sibTransId="{6FE63C2E-9E79-4E0F-A133-B1C556464DB7}"/>
    <dgm:cxn modelId="{B0AB3ED9-BFE6-4A72-BA32-DCE8CD499D59}" type="presOf" srcId="{25EE28D1-68B7-4F55-9520-8934BCDD4251}" destId="{BE17B3E4-7945-4928-A597-BB2A52674947}" srcOrd="0" destOrd="0" presId="urn:microsoft.com/office/officeart/2018/2/layout/IconLabelDescriptionList"/>
    <dgm:cxn modelId="{C7BE4986-67C7-4AA8-BDF0-E0601B60953C}" type="presParOf" srcId="{5505A092-14CA-43C5-9B6D-57C2762C23B4}" destId="{86D2F127-CCA3-416A-8417-E7237C241B63}" srcOrd="0" destOrd="0" presId="urn:microsoft.com/office/officeart/2018/2/layout/IconLabelDescriptionList"/>
    <dgm:cxn modelId="{A502A6C2-2152-4A0D-A163-E0B43A0E27DD}" type="presParOf" srcId="{86D2F127-CCA3-416A-8417-E7237C241B63}" destId="{E41BFE22-26F4-4F0B-A4F9-1C4DE68DFF13}" srcOrd="0" destOrd="0" presId="urn:microsoft.com/office/officeart/2018/2/layout/IconLabelDescriptionList"/>
    <dgm:cxn modelId="{6C9F14FE-7ED3-4669-8520-1206D7F95499}" type="presParOf" srcId="{86D2F127-CCA3-416A-8417-E7237C241B63}" destId="{977B27AD-82D6-48C1-9A13-EB1471D7F5D9}" srcOrd="1" destOrd="0" presId="urn:microsoft.com/office/officeart/2018/2/layout/IconLabelDescriptionList"/>
    <dgm:cxn modelId="{7CC3D2A4-2E1E-4B59-821B-638F24A35F41}" type="presParOf" srcId="{86D2F127-CCA3-416A-8417-E7237C241B63}" destId="{BE17B3E4-7945-4928-A597-BB2A52674947}" srcOrd="2" destOrd="0" presId="urn:microsoft.com/office/officeart/2018/2/layout/IconLabelDescriptionList"/>
    <dgm:cxn modelId="{8B3D208F-FF16-4385-8401-868142A095C9}" type="presParOf" srcId="{86D2F127-CCA3-416A-8417-E7237C241B63}" destId="{03CB051F-6650-4D64-BC2E-71D41F2F46E3}" srcOrd="3" destOrd="0" presId="urn:microsoft.com/office/officeart/2018/2/layout/IconLabelDescriptionList"/>
    <dgm:cxn modelId="{4378AF3A-B7C2-4D31-B7E5-7052A87030D9}" type="presParOf" srcId="{86D2F127-CCA3-416A-8417-E7237C241B63}" destId="{5C7357CB-07E3-4F88-AD36-09BA04BF97BD}" srcOrd="4" destOrd="0" presId="urn:microsoft.com/office/officeart/2018/2/layout/IconLabelDescriptionList"/>
    <dgm:cxn modelId="{794095F1-3CE0-4CC2-BC1F-32F5A0DBE781}" type="presParOf" srcId="{5505A092-14CA-43C5-9B6D-57C2762C23B4}" destId="{6649E748-E152-4FE7-98DC-C5B7AF48A4F1}" srcOrd="1" destOrd="0" presId="urn:microsoft.com/office/officeart/2018/2/layout/IconLabelDescriptionList"/>
    <dgm:cxn modelId="{BFF6D96F-2CF5-46B8-ACB8-6704B33483F0}" type="presParOf" srcId="{5505A092-14CA-43C5-9B6D-57C2762C23B4}" destId="{ADE09CC5-8A15-42A8-A21D-712D10958092}" srcOrd="2" destOrd="0" presId="urn:microsoft.com/office/officeart/2018/2/layout/IconLabelDescriptionList"/>
    <dgm:cxn modelId="{62433021-D5D1-45A0-A234-D551BE090589}" type="presParOf" srcId="{ADE09CC5-8A15-42A8-A21D-712D10958092}" destId="{C250D1EC-E4BD-4AD4-9FB2-5475C3EC961B}" srcOrd="0" destOrd="0" presId="urn:microsoft.com/office/officeart/2018/2/layout/IconLabelDescriptionList"/>
    <dgm:cxn modelId="{08AC95E3-C90E-40E5-9F24-1CDF744B90C2}" type="presParOf" srcId="{ADE09CC5-8A15-42A8-A21D-712D10958092}" destId="{ECF3FEA0-5A09-41D2-AC04-FB00896C468F}" srcOrd="1" destOrd="0" presId="urn:microsoft.com/office/officeart/2018/2/layout/IconLabelDescriptionList"/>
    <dgm:cxn modelId="{8A160C35-2126-41AE-9089-FC210CE78ECB}" type="presParOf" srcId="{ADE09CC5-8A15-42A8-A21D-712D10958092}" destId="{69812D7B-352E-4CA6-A9A1-D22735E00061}" srcOrd="2" destOrd="0" presId="urn:microsoft.com/office/officeart/2018/2/layout/IconLabelDescriptionList"/>
    <dgm:cxn modelId="{DC96DDF6-8C7A-472C-8C62-0572228A8D40}" type="presParOf" srcId="{ADE09CC5-8A15-42A8-A21D-712D10958092}" destId="{43285D1A-0DD3-423D-9BF7-DD5FD2FF4907}" srcOrd="3" destOrd="0" presId="urn:microsoft.com/office/officeart/2018/2/layout/IconLabelDescriptionList"/>
    <dgm:cxn modelId="{17CA0240-72FC-4A67-8088-3067BCE0AD94}" type="presParOf" srcId="{ADE09CC5-8A15-42A8-A21D-712D10958092}" destId="{AB7A9500-C928-44CE-9787-CE4D98511A0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85EB53-9737-4C6D-BB93-023C61C53780}">
      <dsp:nvSpPr>
        <dsp:cNvPr id="0" name=""/>
        <dsp:cNvSpPr/>
      </dsp:nvSpPr>
      <dsp:spPr>
        <a:xfrm>
          <a:off x="393" y="1114874"/>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8ABAC2-7D3C-498B-8630-17543B8B304C}">
      <dsp:nvSpPr>
        <dsp:cNvPr id="0" name=""/>
        <dsp:cNvSpPr/>
      </dsp:nvSpPr>
      <dsp:spPr>
        <a:xfrm>
          <a:off x="393" y="230466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ZA" sz="1600" kern="1200"/>
            <a:t>Top 5 pick-up locations for bikes:</a:t>
          </a:r>
          <a:endParaRPr lang="en-US" sz="1600" kern="1200"/>
        </a:p>
      </dsp:txBody>
      <dsp:txXfrm>
        <a:off x="393" y="2304665"/>
        <a:ext cx="3138750" cy="470812"/>
      </dsp:txXfrm>
    </dsp:sp>
    <dsp:sp modelId="{958B8833-52F3-44E1-BBFF-344395966C90}">
      <dsp:nvSpPr>
        <dsp:cNvPr id="0" name=""/>
        <dsp:cNvSpPr/>
      </dsp:nvSpPr>
      <dsp:spPr>
        <a:xfrm>
          <a:off x="393" y="2817909"/>
          <a:ext cx="3138750" cy="418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ZA" sz="1200" kern="1200" dirty="0"/>
            <a:t>Grove St Path, Exchange Palace, Sip Ave, Hamilton Park, &amp; Morris Canal</a:t>
          </a:r>
          <a:endParaRPr lang="en-US" sz="1200" kern="1200" dirty="0"/>
        </a:p>
      </dsp:txBody>
      <dsp:txXfrm>
        <a:off x="393" y="2817909"/>
        <a:ext cx="3138750" cy="418553"/>
      </dsp:txXfrm>
    </dsp:sp>
    <dsp:sp modelId="{99BD0D1E-0C8F-4DFA-828E-9AAAB92B3CAF}">
      <dsp:nvSpPr>
        <dsp:cNvPr id="0" name=""/>
        <dsp:cNvSpPr/>
      </dsp:nvSpPr>
      <dsp:spPr>
        <a:xfrm>
          <a:off x="3688425" y="1114874"/>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6F2B6D-5CB2-4791-B0E4-DC1C0671939A}">
      <dsp:nvSpPr>
        <dsp:cNvPr id="0" name=""/>
        <dsp:cNvSpPr/>
      </dsp:nvSpPr>
      <dsp:spPr>
        <a:xfrm>
          <a:off x="3688425" y="230466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ZA" sz="1600" kern="1200"/>
            <a:t>Customer base:</a:t>
          </a:r>
          <a:endParaRPr lang="en-US" sz="1600" kern="1200"/>
        </a:p>
      </dsp:txBody>
      <dsp:txXfrm>
        <a:off x="3688425" y="2304665"/>
        <a:ext cx="3138750" cy="470812"/>
      </dsp:txXfrm>
    </dsp:sp>
    <dsp:sp modelId="{A331F26E-7008-46C4-B1C2-0D93D9303C54}">
      <dsp:nvSpPr>
        <dsp:cNvPr id="0" name=""/>
        <dsp:cNvSpPr/>
      </dsp:nvSpPr>
      <dsp:spPr>
        <a:xfrm>
          <a:off x="3688425" y="2817909"/>
          <a:ext cx="3138750" cy="418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ZA" sz="1200" kern="1200"/>
            <a:t>Most customers are Subscribers and most users being between the ages of 35-44</a:t>
          </a:r>
          <a:endParaRPr lang="en-US" sz="1200" kern="1200"/>
        </a:p>
      </dsp:txBody>
      <dsp:txXfrm>
        <a:off x="3688425" y="2817909"/>
        <a:ext cx="3138750" cy="418553"/>
      </dsp:txXfrm>
    </dsp:sp>
    <dsp:sp modelId="{5E722BAA-C050-42A2-B04E-DD5E13EB3C93}">
      <dsp:nvSpPr>
        <dsp:cNvPr id="0" name=""/>
        <dsp:cNvSpPr/>
      </dsp:nvSpPr>
      <dsp:spPr>
        <a:xfrm>
          <a:off x="7376456" y="1114874"/>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FB24D3-1077-456E-B7ED-6303CF83F896}">
      <dsp:nvSpPr>
        <dsp:cNvPr id="0" name=""/>
        <dsp:cNvSpPr/>
      </dsp:nvSpPr>
      <dsp:spPr>
        <a:xfrm>
          <a:off x="7376456" y="2304665"/>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defRPr b="1"/>
          </a:pPr>
          <a:r>
            <a:rPr lang="en-ZA" sz="1600" kern="1200"/>
            <a:t>Citi Bike customer behaviour:</a:t>
          </a:r>
          <a:endParaRPr lang="en-US" sz="1600" kern="1200"/>
        </a:p>
      </dsp:txBody>
      <dsp:txXfrm>
        <a:off x="7376456" y="2304665"/>
        <a:ext cx="3138750" cy="470812"/>
      </dsp:txXfrm>
    </dsp:sp>
    <dsp:sp modelId="{483C6410-5E40-4D10-8E88-83ABB6EB88EE}">
      <dsp:nvSpPr>
        <dsp:cNvPr id="0" name=""/>
        <dsp:cNvSpPr/>
      </dsp:nvSpPr>
      <dsp:spPr>
        <a:xfrm>
          <a:off x="7376456" y="2817909"/>
          <a:ext cx="3138750" cy="418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ZA" sz="1200" kern="1200"/>
            <a:t>Age 22 takes the shortest trips on average</a:t>
          </a:r>
          <a:endParaRPr lang="en-US" sz="1200" kern="1200"/>
        </a:p>
        <a:p>
          <a:pPr marL="0" lvl="0" indent="0" algn="l" defTabSz="533400">
            <a:lnSpc>
              <a:spcPct val="90000"/>
            </a:lnSpc>
            <a:spcBef>
              <a:spcPct val="0"/>
            </a:spcBef>
            <a:spcAft>
              <a:spcPct val="35000"/>
            </a:spcAft>
            <a:buNone/>
          </a:pPr>
          <a:r>
            <a:rPr lang="en-ZA" sz="1200" kern="1200"/>
            <a:t>Age 90 takes the longest trips on average</a:t>
          </a:r>
          <a:endParaRPr lang="en-US" sz="1200" kern="1200"/>
        </a:p>
      </dsp:txBody>
      <dsp:txXfrm>
        <a:off x="7376456" y="2817909"/>
        <a:ext cx="3138750" cy="4185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BFE22-26F4-4F0B-A4F9-1C4DE68DFF13}">
      <dsp:nvSpPr>
        <dsp:cNvPr id="0" name=""/>
        <dsp:cNvSpPr/>
      </dsp:nvSpPr>
      <dsp:spPr>
        <a:xfrm>
          <a:off x="559800" y="118634"/>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7B3E4-7945-4928-A597-BB2A52674947}">
      <dsp:nvSpPr>
        <dsp:cNvPr id="0" name=""/>
        <dsp:cNvSpPr/>
      </dsp:nvSpPr>
      <dsp:spPr>
        <a:xfrm>
          <a:off x="559800" y="18075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ZA" sz="2400" kern="1200"/>
            <a:t>Product recommendations:</a:t>
          </a:r>
          <a:endParaRPr lang="en-US" sz="2400" kern="1200"/>
        </a:p>
      </dsp:txBody>
      <dsp:txXfrm>
        <a:off x="559800" y="1807539"/>
        <a:ext cx="4320000" cy="648000"/>
      </dsp:txXfrm>
    </dsp:sp>
    <dsp:sp modelId="{5C7357CB-07E3-4F88-AD36-09BA04BF97BD}">
      <dsp:nvSpPr>
        <dsp:cNvPr id="0" name=""/>
        <dsp:cNvSpPr/>
      </dsp:nvSpPr>
      <dsp:spPr>
        <a:xfrm>
          <a:off x="559800" y="2537820"/>
          <a:ext cx="4320000" cy="1694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ZA" sz="1700" kern="1200"/>
            <a:t>Install more bikes at Grove St Path, Exchange Palace, Sip Ave, Hamilton Park, &amp; Morris Canal</a:t>
          </a:r>
          <a:endParaRPr lang="en-US" sz="1700" kern="1200"/>
        </a:p>
      </dsp:txBody>
      <dsp:txXfrm>
        <a:off x="559800" y="2537820"/>
        <a:ext cx="4320000" cy="1694882"/>
      </dsp:txXfrm>
    </dsp:sp>
    <dsp:sp modelId="{C250D1EC-E4BD-4AD4-9FB2-5475C3EC961B}">
      <dsp:nvSpPr>
        <dsp:cNvPr id="0" name=""/>
        <dsp:cNvSpPr/>
      </dsp:nvSpPr>
      <dsp:spPr>
        <a:xfrm>
          <a:off x="5635800" y="118634"/>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812D7B-352E-4CA6-A9A1-D22735E00061}">
      <dsp:nvSpPr>
        <dsp:cNvPr id="0" name=""/>
        <dsp:cNvSpPr/>
      </dsp:nvSpPr>
      <dsp:spPr>
        <a:xfrm>
          <a:off x="5635800" y="180753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ZA" sz="2400" kern="1200"/>
            <a:t>Marketing recommendations:</a:t>
          </a:r>
          <a:endParaRPr lang="en-US" sz="2400" kern="1200"/>
        </a:p>
      </dsp:txBody>
      <dsp:txXfrm>
        <a:off x="5635800" y="1807539"/>
        <a:ext cx="4320000" cy="648000"/>
      </dsp:txXfrm>
    </dsp:sp>
    <dsp:sp modelId="{AB7A9500-C928-44CE-9787-CE4D98511A07}">
      <dsp:nvSpPr>
        <dsp:cNvPr id="0" name=""/>
        <dsp:cNvSpPr/>
      </dsp:nvSpPr>
      <dsp:spPr>
        <a:xfrm>
          <a:off x="5635800" y="2537820"/>
          <a:ext cx="4320000" cy="1694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b="0" kern="1200"/>
            <a:t>The Citi Bike customer base is mostly</a:t>
          </a:r>
          <a:r>
            <a:rPr lang="en-US" sz="1700" kern="1200"/>
            <a:t> Subscribers, </a:t>
          </a:r>
          <a:r>
            <a:rPr lang="en-US" sz="1700" b="0" kern="1200"/>
            <a:t>aged between 35-44, who are most active on Weekdays. This tells us that they are probably people who live in New York and use Citi Bikes to commute. Marketing and advertising campaigns should therefore target this demographic</a:t>
          </a:r>
          <a:endParaRPr lang="en-US" sz="1700" kern="1200"/>
        </a:p>
      </dsp:txBody>
      <dsp:txXfrm>
        <a:off x="5635800" y="2537820"/>
        <a:ext cx="4320000" cy="169488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A7859-0C36-4935-A153-9E5F8F5E9978}" type="datetimeFigureOut">
              <a:rPr lang="en-ZA" smtClean="0"/>
              <a:t>2024/08/31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2B93F-6B0B-4C23-96A8-CBEC3750464C}" type="slidenum">
              <a:rPr lang="en-ZA" smtClean="0"/>
              <a:t>‹#›</a:t>
            </a:fld>
            <a:endParaRPr lang="en-ZA"/>
          </a:p>
        </p:txBody>
      </p:sp>
    </p:spTree>
    <p:extLst>
      <p:ext uri="{BB962C8B-B14F-4D97-AF65-F5344CB8AC3E}">
        <p14:creationId xmlns:p14="http://schemas.microsoft.com/office/powerpoint/2010/main" val="1354230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DEC2B93F-6B0B-4C23-96A8-CBEC3750464C}" type="slidenum">
              <a:rPr lang="en-ZA" smtClean="0"/>
              <a:t>6</a:t>
            </a:fld>
            <a:endParaRPr lang="en-ZA"/>
          </a:p>
        </p:txBody>
      </p:sp>
    </p:spTree>
    <p:extLst>
      <p:ext uri="{BB962C8B-B14F-4D97-AF65-F5344CB8AC3E}">
        <p14:creationId xmlns:p14="http://schemas.microsoft.com/office/powerpoint/2010/main" val="78816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8/31/2024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69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8/31/2024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46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8/31/2024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10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8/31/2024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28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8/31/2024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47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8/31/2024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42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8/31/2024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92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8/31/2024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530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8/31/2024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919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8/31/2024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07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8/31/2024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62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8/31/2024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31850192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E37B132-9C54-4236-8910-3340177AD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1" name="Picture 20">
            <a:extLst>
              <a:ext uri="{FF2B5EF4-FFF2-40B4-BE49-F238E27FC236}">
                <a16:creationId xmlns:a16="http://schemas.microsoft.com/office/drawing/2014/main" id="{A3686B82-8DB5-0BDC-E596-B4E09494311D}"/>
              </a:ext>
            </a:extLst>
          </p:cNvPr>
          <p:cNvPicPr>
            <a:picLocks noChangeAspect="1"/>
          </p:cNvPicPr>
          <p:nvPr/>
        </p:nvPicPr>
        <p:blipFill>
          <a:blip r:embed="rId2">
            <a:duotone>
              <a:schemeClr val="accent1">
                <a:shade val="45000"/>
                <a:satMod val="135000"/>
              </a:schemeClr>
              <a:prstClr val="white"/>
            </a:duotone>
            <a:alphaModFix amt="35000"/>
          </a:blip>
          <a:srcRect r="73"/>
          <a:stretch/>
        </p:blipFill>
        <p:spPr>
          <a:xfrm>
            <a:off x="1" y="10"/>
            <a:ext cx="12183122" cy="6857989"/>
          </a:xfrm>
          <a:prstGeom prst="rect">
            <a:avLst/>
          </a:prstGeom>
        </p:spPr>
      </p:pic>
      <p:sp>
        <p:nvSpPr>
          <p:cNvPr id="2" name="Title 1">
            <a:extLst>
              <a:ext uri="{FF2B5EF4-FFF2-40B4-BE49-F238E27FC236}">
                <a16:creationId xmlns:a16="http://schemas.microsoft.com/office/drawing/2014/main" id="{1B6F35C5-07C3-0EE6-A2A4-1E29B011E374}"/>
              </a:ext>
            </a:extLst>
          </p:cNvPr>
          <p:cNvSpPr>
            <a:spLocks noGrp="1"/>
          </p:cNvSpPr>
          <p:nvPr>
            <p:ph type="ctrTitle"/>
          </p:nvPr>
        </p:nvSpPr>
        <p:spPr>
          <a:xfrm>
            <a:off x="994873" y="2271449"/>
            <a:ext cx="6347918" cy="3670098"/>
          </a:xfrm>
        </p:spPr>
        <p:txBody>
          <a:bodyPr anchor="b">
            <a:normAutofit/>
          </a:bodyPr>
          <a:lstStyle/>
          <a:p>
            <a:r>
              <a:rPr lang="en-ZA" sz="6600">
                <a:solidFill>
                  <a:srgbClr val="FFFFFF"/>
                </a:solidFill>
              </a:rPr>
              <a:t>Citi Bike Data Analysis</a:t>
            </a:r>
          </a:p>
        </p:txBody>
      </p:sp>
      <p:sp>
        <p:nvSpPr>
          <p:cNvPr id="3" name="Subtitle 2">
            <a:extLst>
              <a:ext uri="{FF2B5EF4-FFF2-40B4-BE49-F238E27FC236}">
                <a16:creationId xmlns:a16="http://schemas.microsoft.com/office/drawing/2014/main" id="{9E99F59C-B441-8934-24C4-A199F4DB6297}"/>
              </a:ext>
            </a:extLst>
          </p:cNvPr>
          <p:cNvSpPr>
            <a:spLocks noGrp="1"/>
          </p:cNvSpPr>
          <p:nvPr>
            <p:ph type="subTitle" idx="1"/>
          </p:nvPr>
        </p:nvSpPr>
        <p:spPr>
          <a:xfrm>
            <a:off x="7449798" y="3544059"/>
            <a:ext cx="3633923" cy="2397488"/>
          </a:xfrm>
        </p:spPr>
        <p:txBody>
          <a:bodyPr anchor="ctr">
            <a:normAutofit/>
          </a:bodyPr>
          <a:lstStyle/>
          <a:p>
            <a:r>
              <a:rPr lang="en-ZA">
                <a:solidFill>
                  <a:srgbClr val="FFFFFF"/>
                </a:solidFill>
              </a:rPr>
              <a:t>By Neo Mosebi</a:t>
            </a:r>
          </a:p>
        </p:txBody>
      </p:sp>
      <p:cxnSp>
        <p:nvCxnSpPr>
          <p:cNvPr id="30"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18745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414A97-48EB-0696-B1DE-92528A025535}"/>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b="1" i="0" kern="1200" cap="all" baseline="0">
                <a:solidFill>
                  <a:schemeClr val="bg1"/>
                </a:solidFill>
                <a:latin typeface="+mj-lt"/>
                <a:ea typeface="+mj-ea"/>
                <a:cs typeface="+mj-cs"/>
              </a:rPr>
              <a:t>Summary</a:t>
            </a:r>
          </a:p>
        </p:txBody>
      </p:sp>
      <p:sp>
        <p:nvSpPr>
          <p:cNvPr id="3" name="Text Placeholder 2">
            <a:extLst>
              <a:ext uri="{FF2B5EF4-FFF2-40B4-BE49-F238E27FC236}">
                <a16:creationId xmlns:a16="http://schemas.microsoft.com/office/drawing/2014/main" id="{46A5C40C-F1DD-3940-5EB2-CF62A3A8E89D}"/>
              </a:ext>
            </a:extLst>
          </p:cNvPr>
          <p:cNvSpPr>
            <a:spLocks noGrp="1"/>
          </p:cNvSpPr>
          <p:nvPr>
            <p:ph type="body" idx="1"/>
          </p:nvPr>
        </p:nvSpPr>
        <p:spPr>
          <a:xfrm>
            <a:off x="1522030" y="3605577"/>
            <a:ext cx="9147940" cy="1324303"/>
          </a:xfrm>
        </p:spPr>
        <p:txBody>
          <a:bodyPr vert="horz" lIns="91440" tIns="45720" rIns="91440" bIns="45720" rtlCol="0" anchor="t">
            <a:normAutofit/>
          </a:bodyPr>
          <a:lstStyle/>
          <a:p>
            <a:pPr algn="ctr"/>
            <a:endParaRPr lang="en-US" sz="2000" kern="1200" dirty="0">
              <a:solidFill>
                <a:schemeClr val="bg1"/>
              </a:solidFill>
              <a:latin typeface="+mn-lt"/>
              <a:ea typeface="+mn-ea"/>
              <a:cs typeface="+mn-cs"/>
            </a:endParaRP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219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050EC6E0-DAC4-3FA4-88A6-7054A2899553}"/>
              </a:ext>
            </a:extLst>
          </p:cNvPr>
          <p:cNvSpPr>
            <a:spLocks noGrp="1"/>
          </p:cNvSpPr>
          <p:nvPr>
            <p:ph type="title"/>
          </p:nvPr>
        </p:nvSpPr>
        <p:spPr>
          <a:xfrm>
            <a:off x="838200" y="365125"/>
            <a:ext cx="9804918" cy="1325563"/>
          </a:xfrm>
        </p:spPr>
        <p:txBody>
          <a:bodyPr>
            <a:normAutofit/>
          </a:bodyPr>
          <a:lstStyle/>
          <a:p>
            <a:r>
              <a:rPr lang="en-ZA" dirty="0">
                <a:solidFill>
                  <a:schemeClr val="bg1"/>
                </a:solidFill>
              </a:rPr>
              <a:t>Summary of findings:</a:t>
            </a:r>
          </a:p>
        </p:txBody>
      </p:sp>
      <p:cxnSp>
        <p:nvCxnSpPr>
          <p:cNvPr id="11" name="Straight Connector 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7" name="Content Placeholder 2">
            <a:extLst>
              <a:ext uri="{FF2B5EF4-FFF2-40B4-BE49-F238E27FC236}">
                <a16:creationId xmlns:a16="http://schemas.microsoft.com/office/drawing/2014/main" id="{02762E7C-A4AB-67BC-D3C8-B7694BC5CCBF}"/>
              </a:ext>
            </a:extLst>
          </p:cNvPr>
          <p:cNvGraphicFramePr>
            <a:graphicFrameLocks noGrp="1"/>
          </p:cNvGraphicFramePr>
          <p:nvPr>
            <p:ph idx="1"/>
            <p:extLst>
              <p:ext uri="{D42A27DB-BD31-4B8C-83A1-F6EECF244321}">
                <p14:modId xmlns:p14="http://schemas.microsoft.com/office/powerpoint/2010/main" val="18150969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157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06C2CA-614D-8EE6-5BAE-8F4FDBD1B56E}"/>
              </a:ext>
            </a:extLst>
          </p:cNvPr>
          <p:cNvSpPr>
            <a:spLocks noGrp="1"/>
          </p:cNvSpPr>
          <p:nvPr>
            <p:ph type="title"/>
          </p:nvPr>
        </p:nvSpPr>
        <p:spPr>
          <a:xfrm>
            <a:off x="1522030" y="1209220"/>
            <a:ext cx="9147940" cy="2337238"/>
          </a:xfrm>
        </p:spPr>
        <p:txBody>
          <a:bodyPr vert="horz" lIns="91440" tIns="45720" rIns="91440" bIns="45720" rtlCol="0" anchor="b">
            <a:normAutofit/>
          </a:bodyPr>
          <a:lstStyle/>
          <a:p>
            <a:pPr algn="ctr"/>
            <a:r>
              <a:rPr lang="en-US" b="1" i="0" kern="1200" cap="all" baseline="0">
                <a:solidFill>
                  <a:schemeClr val="bg1"/>
                </a:solidFill>
                <a:latin typeface="+mj-lt"/>
                <a:ea typeface="+mj-ea"/>
                <a:cs typeface="+mj-cs"/>
              </a:rPr>
              <a:t>Actions &amp; recommendations</a:t>
            </a:r>
          </a:p>
        </p:txBody>
      </p:sp>
      <p:sp>
        <p:nvSpPr>
          <p:cNvPr id="3" name="Text Placeholder 2">
            <a:extLst>
              <a:ext uri="{FF2B5EF4-FFF2-40B4-BE49-F238E27FC236}">
                <a16:creationId xmlns:a16="http://schemas.microsoft.com/office/drawing/2014/main" id="{FA03F46E-CB8A-C003-AC7B-1F436E68A61A}"/>
              </a:ext>
            </a:extLst>
          </p:cNvPr>
          <p:cNvSpPr>
            <a:spLocks noGrp="1"/>
          </p:cNvSpPr>
          <p:nvPr>
            <p:ph type="body" idx="1"/>
          </p:nvPr>
        </p:nvSpPr>
        <p:spPr>
          <a:xfrm>
            <a:off x="1522030" y="3605577"/>
            <a:ext cx="9147940" cy="1324303"/>
          </a:xfrm>
        </p:spPr>
        <p:txBody>
          <a:bodyPr vert="horz" lIns="91440" tIns="45720" rIns="91440" bIns="45720" rtlCol="0" anchor="t">
            <a:normAutofit/>
          </a:bodyPr>
          <a:lstStyle/>
          <a:p>
            <a:pPr algn="ctr"/>
            <a:endParaRPr lang="en-US" sz="2000" kern="1200">
              <a:solidFill>
                <a:schemeClr val="bg1"/>
              </a:solidFill>
              <a:latin typeface="+mn-lt"/>
              <a:ea typeface="+mn-ea"/>
              <a:cs typeface="+mn-cs"/>
            </a:endParaRPr>
          </a:p>
        </p:txBody>
      </p:sp>
      <p:sp>
        <p:nvSpPr>
          <p:cNvPr id="1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sp>
        <p:nvSpPr>
          <p:cNvPr id="1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73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618582F-00AB-270F-DF76-56D759D45FA5}"/>
              </a:ext>
            </a:extLst>
          </p:cNvPr>
          <p:cNvSpPr>
            <a:spLocks noGrp="1"/>
          </p:cNvSpPr>
          <p:nvPr>
            <p:ph type="title"/>
          </p:nvPr>
        </p:nvSpPr>
        <p:spPr>
          <a:xfrm>
            <a:off x="838200" y="365125"/>
            <a:ext cx="9804918" cy="1325563"/>
          </a:xfrm>
        </p:spPr>
        <p:txBody>
          <a:bodyPr>
            <a:normAutofit/>
          </a:bodyPr>
          <a:lstStyle/>
          <a:p>
            <a:r>
              <a:rPr lang="en-ZA">
                <a:solidFill>
                  <a:schemeClr val="bg1"/>
                </a:solidFill>
              </a:rPr>
              <a:t>Recommended actions:</a:t>
            </a:r>
          </a:p>
        </p:txBody>
      </p:sp>
      <p:cxnSp>
        <p:nvCxnSpPr>
          <p:cNvPr id="11" name="Straight Connector 10">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89D730A3-B8DE-5031-995D-74573E82F540}"/>
              </a:ext>
            </a:extLst>
          </p:cNvPr>
          <p:cNvGraphicFramePr>
            <a:graphicFrameLocks noGrp="1"/>
          </p:cNvGraphicFramePr>
          <p:nvPr>
            <p:ph idx="1"/>
            <p:extLst>
              <p:ext uri="{D42A27DB-BD31-4B8C-83A1-F6EECF244321}">
                <p14:modId xmlns:p14="http://schemas.microsoft.com/office/powerpoint/2010/main" val="12045246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768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51451-48B0-16E3-387B-51597E4E7CE0}"/>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8000" b="1" i="0" kern="1200" cap="all" baseline="0" dirty="0">
                <a:solidFill>
                  <a:schemeClr val="bg1"/>
                </a:solidFill>
                <a:latin typeface="+mj-lt"/>
                <a:ea typeface="+mj-ea"/>
                <a:cs typeface="+mj-cs"/>
              </a:rPr>
              <a:t>Thank you!</a:t>
            </a:r>
          </a:p>
        </p:txBody>
      </p:sp>
      <p:sp>
        <p:nvSpPr>
          <p:cNvPr id="3" name="Text Placeholder 2">
            <a:extLst>
              <a:ext uri="{FF2B5EF4-FFF2-40B4-BE49-F238E27FC236}">
                <a16:creationId xmlns:a16="http://schemas.microsoft.com/office/drawing/2014/main" id="{77382075-7454-1048-4175-9F0BC0B1D812}"/>
              </a:ext>
            </a:extLst>
          </p:cNvPr>
          <p:cNvSpPr>
            <a:spLocks noGrp="1"/>
          </p:cNvSpPr>
          <p:nvPr>
            <p:ph type="body" idx="1"/>
          </p:nvPr>
        </p:nvSpPr>
        <p:spPr>
          <a:xfrm>
            <a:off x="457200" y="5350213"/>
            <a:ext cx="4412417" cy="1031537"/>
          </a:xfrm>
        </p:spPr>
        <p:txBody>
          <a:bodyPr vert="horz" lIns="91440" tIns="45720" rIns="91440" bIns="45720" rtlCol="0">
            <a:normAutofit/>
          </a:bodyPr>
          <a:lstStyle/>
          <a:p>
            <a:pPr algn="r"/>
            <a:endParaRPr lang="en-US" sz="3200" kern="1200">
              <a:solidFill>
                <a:schemeClr val="bg1"/>
              </a:solidFill>
              <a:latin typeface="+mn-lt"/>
              <a:ea typeface="+mn-ea"/>
              <a:cs typeface="+mn-cs"/>
            </a:endParaRP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Graphic 6" descr="Handshake">
            <a:extLst>
              <a:ext uri="{FF2B5EF4-FFF2-40B4-BE49-F238E27FC236}">
                <a16:creationId xmlns:a16="http://schemas.microsoft.com/office/drawing/2014/main" id="{103F93D4-9E29-A8E9-BF4D-9BFC5A9A7C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a:effectLst>
            <a:outerShdw blurRad="114300" dist="50800" dir="5400000" sx="107000" sy="107000" algn="ctr" rotWithShape="0">
              <a:srgbClr val="000000">
                <a:alpha val="47000"/>
              </a:srgbClr>
            </a:outerShdw>
          </a:effectLst>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95522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68469-3BDC-0AA5-F35F-219CEFD43208}"/>
              </a:ext>
            </a:extLst>
          </p:cNvPr>
          <p:cNvSpPr>
            <a:spLocks noGrp="1"/>
          </p:cNvSpPr>
          <p:nvPr>
            <p:ph type="title"/>
          </p:nvPr>
        </p:nvSpPr>
        <p:spPr>
          <a:xfrm>
            <a:off x="1188069" y="381935"/>
            <a:ext cx="4008583" cy="5974414"/>
          </a:xfrm>
        </p:spPr>
        <p:txBody>
          <a:bodyPr anchor="ctr">
            <a:normAutofit/>
          </a:bodyPr>
          <a:lstStyle/>
          <a:p>
            <a:r>
              <a:rPr lang="en-ZA" sz="7200">
                <a:solidFill>
                  <a:schemeClr val="bg1"/>
                </a:solidFill>
              </a:rPr>
              <a:t>Project goal:</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25" name="Content Placeholder 2">
            <a:extLst>
              <a:ext uri="{FF2B5EF4-FFF2-40B4-BE49-F238E27FC236}">
                <a16:creationId xmlns:a16="http://schemas.microsoft.com/office/drawing/2014/main" id="{256DBD65-635E-2015-5088-37436FBA833E}"/>
              </a:ext>
            </a:extLst>
          </p:cNvPr>
          <p:cNvSpPr>
            <a:spLocks noGrp="1"/>
          </p:cNvSpPr>
          <p:nvPr>
            <p:ph idx="1"/>
          </p:nvPr>
        </p:nvSpPr>
        <p:spPr>
          <a:xfrm>
            <a:off x="6096000" y="381935"/>
            <a:ext cx="4986955" cy="5974415"/>
          </a:xfrm>
        </p:spPr>
        <p:txBody>
          <a:bodyPr anchor="ctr">
            <a:normAutofit/>
          </a:bodyPr>
          <a:lstStyle/>
          <a:p>
            <a:r>
              <a:rPr lang="en-ZA" sz="1800"/>
              <a:t>To better understand the behaviour of Citi Bike’s customer base (both one-time users and subscribers) and how they use Citi Bikes.</a:t>
            </a:r>
          </a:p>
          <a:p>
            <a:pPr marL="0" indent="0">
              <a:buNone/>
            </a:pPr>
            <a:endParaRPr lang="en-ZA" sz="1800"/>
          </a:p>
          <a:p>
            <a:r>
              <a:rPr lang="en-ZA" sz="1800"/>
              <a:t>This will help us to:</a:t>
            </a:r>
          </a:p>
          <a:p>
            <a:pPr>
              <a:buFont typeface="Wingdings" panose="05000000000000000000" pitchFamily="2" charset="2"/>
              <a:buChar char="v"/>
            </a:pPr>
            <a:r>
              <a:rPr lang="en-ZA" sz="1800"/>
              <a:t>Identify where more bike stations should be installed.</a:t>
            </a:r>
          </a:p>
          <a:p>
            <a:pPr>
              <a:buFont typeface="Wingdings" panose="05000000000000000000" pitchFamily="2" charset="2"/>
              <a:buChar char="v"/>
            </a:pPr>
            <a:r>
              <a:rPr lang="en-ZA" sz="1800"/>
              <a:t>Create targeted marketing campaigns that will appeal to different customers.</a:t>
            </a:r>
          </a:p>
          <a:p>
            <a:pPr>
              <a:buFont typeface="Wingdings" panose="05000000000000000000" pitchFamily="2" charset="2"/>
              <a:buChar char="v"/>
            </a:pPr>
            <a:endParaRPr lang="en-ZA" sz="1800"/>
          </a:p>
          <a:p>
            <a:pPr>
              <a:buFont typeface="Courier New" panose="02070309020205020404" pitchFamily="49" charset="0"/>
              <a:buChar char="o"/>
            </a:pPr>
            <a:endParaRPr lang="en-ZA" sz="1800"/>
          </a:p>
        </p:txBody>
      </p:sp>
      <p:cxnSp>
        <p:nvCxnSpPr>
          <p:cNvPr id="26" name="Straight Connector 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84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D742F-9FB5-0940-9CEE-BA42F2AA61E3}"/>
              </a:ext>
            </a:extLst>
          </p:cNvPr>
          <p:cNvSpPr>
            <a:spLocks noGrp="1"/>
          </p:cNvSpPr>
          <p:nvPr>
            <p:ph type="title"/>
          </p:nvPr>
        </p:nvSpPr>
        <p:spPr>
          <a:xfrm>
            <a:off x="1188069" y="381935"/>
            <a:ext cx="4008583" cy="5974414"/>
          </a:xfrm>
        </p:spPr>
        <p:txBody>
          <a:bodyPr anchor="ctr">
            <a:normAutofit/>
          </a:bodyPr>
          <a:lstStyle/>
          <a:p>
            <a:r>
              <a:rPr lang="en-ZA" sz="6100">
                <a:solidFill>
                  <a:schemeClr val="bg1"/>
                </a:solidFill>
              </a:rPr>
              <a:t>Key questions:</a:t>
            </a: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C55EB36B-9060-92A5-374D-336B87963BE3}"/>
              </a:ext>
            </a:extLst>
          </p:cNvPr>
          <p:cNvSpPr>
            <a:spLocks noGrp="1"/>
          </p:cNvSpPr>
          <p:nvPr>
            <p:ph idx="1"/>
          </p:nvPr>
        </p:nvSpPr>
        <p:spPr>
          <a:xfrm>
            <a:off x="6096000" y="381935"/>
            <a:ext cx="4986955" cy="5974415"/>
          </a:xfrm>
        </p:spPr>
        <p:txBody>
          <a:bodyPr anchor="ctr">
            <a:normAutofit/>
          </a:bodyPr>
          <a:lstStyle/>
          <a:p>
            <a:r>
              <a:rPr lang="en-ZA" sz="1800" dirty="0"/>
              <a:t>What are the most popular pick-up locations across the city for Citi Bike rental?</a:t>
            </a:r>
          </a:p>
          <a:p>
            <a:r>
              <a:rPr lang="en-ZA" sz="1800" dirty="0"/>
              <a:t>How does the average trip duration vary across different age groups?</a:t>
            </a:r>
          </a:p>
          <a:p>
            <a:r>
              <a:rPr lang="en-ZA" sz="1800" dirty="0"/>
              <a:t>Which age group rents the most bikes?</a:t>
            </a:r>
          </a:p>
          <a:p>
            <a:r>
              <a:rPr lang="en-ZA" sz="1800" dirty="0"/>
              <a:t>How does bike rental vary across the two user groups ( one-time users vs subscribers) on different days of the week?</a:t>
            </a:r>
          </a:p>
          <a:p>
            <a:r>
              <a:rPr lang="en-ZA" sz="1800" dirty="0"/>
              <a:t>Does the factor of user age impact the average bike trip duration?</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013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79C60ED7-11F7-478C-AC8E-0865FABDA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a:extLst>
              <a:ext uri="{FF2B5EF4-FFF2-40B4-BE49-F238E27FC236}">
                <a16:creationId xmlns:a16="http://schemas.microsoft.com/office/drawing/2014/main" id="{D472C551-D440-40DF-9260-BDB9AC409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8" name="Picture 27" descr="Gear with compass turning gears without">
            <a:extLst>
              <a:ext uri="{FF2B5EF4-FFF2-40B4-BE49-F238E27FC236}">
                <a16:creationId xmlns:a16="http://schemas.microsoft.com/office/drawing/2014/main" id="{942B8C97-FA19-5093-892C-5A67E131F1B9}"/>
              </a:ext>
            </a:extLst>
          </p:cNvPr>
          <p:cNvPicPr>
            <a:picLocks noChangeAspect="1"/>
          </p:cNvPicPr>
          <p:nvPr/>
        </p:nvPicPr>
        <p:blipFill>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4" name="Title 3">
            <a:extLst>
              <a:ext uri="{FF2B5EF4-FFF2-40B4-BE49-F238E27FC236}">
                <a16:creationId xmlns:a16="http://schemas.microsoft.com/office/drawing/2014/main" id="{6119D553-3EAF-79C5-5CB4-EEBB5697C7FE}"/>
              </a:ext>
            </a:extLst>
          </p:cNvPr>
          <p:cNvSpPr>
            <a:spLocks noGrp="1"/>
          </p:cNvSpPr>
          <p:nvPr>
            <p:ph type="title"/>
          </p:nvPr>
        </p:nvSpPr>
        <p:spPr>
          <a:xfrm>
            <a:off x="994873" y="2271449"/>
            <a:ext cx="6347918" cy="3670098"/>
          </a:xfrm>
        </p:spPr>
        <p:txBody>
          <a:bodyPr vert="horz" lIns="91440" tIns="45720" rIns="91440" bIns="45720" rtlCol="0" anchor="b">
            <a:normAutofit/>
          </a:bodyPr>
          <a:lstStyle/>
          <a:p>
            <a:r>
              <a:rPr lang="en-US" sz="6600" b="1" i="0" kern="1200" cap="all" baseline="0" dirty="0">
                <a:solidFill>
                  <a:srgbClr val="FFFFFF"/>
                </a:solidFill>
                <a:latin typeface="+mj-lt"/>
                <a:ea typeface="+mj-ea"/>
                <a:cs typeface="+mj-cs"/>
              </a:rPr>
              <a:t>Findings &amp; insights</a:t>
            </a:r>
          </a:p>
        </p:txBody>
      </p:sp>
      <p:sp>
        <p:nvSpPr>
          <p:cNvPr id="5" name="Text Placeholder 4">
            <a:extLst>
              <a:ext uri="{FF2B5EF4-FFF2-40B4-BE49-F238E27FC236}">
                <a16:creationId xmlns:a16="http://schemas.microsoft.com/office/drawing/2014/main" id="{98F34774-3706-C12F-D630-810D05CAB9BE}"/>
              </a:ext>
            </a:extLst>
          </p:cNvPr>
          <p:cNvSpPr>
            <a:spLocks noGrp="1"/>
          </p:cNvSpPr>
          <p:nvPr>
            <p:ph type="body" idx="1"/>
          </p:nvPr>
        </p:nvSpPr>
        <p:spPr>
          <a:xfrm>
            <a:off x="7449798" y="3544059"/>
            <a:ext cx="3633923" cy="2397488"/>
          </a:xfrm>
        </p:spPr>
        <p:txBody>
          <a:bodyPr vert="horz" lIns="91440" tIns="45720" rIns="91440" bIns="45720" rtlCol="0" anchor="ctr">
            <a:normAutofit/>
          </a:bodyPr>
          <a:lstStyle/>
          <a:p>
            <a:endParaRPr lang="en-US" sz="2400" kern="1200">
              <a:solidFill>
                <a:srgbClr val="FFFFFF"/>
              </a:solidFill>
              <a:latin typeface="+mn-lt"/>
              <a:ea typeface="+mn-ea"/>
              <a:cs typeface="+mn-cs"/>
            </a:endParaRPr>
          </a:p>
        </p:txBody>
      </p:sp>
      <p:cxnSp>
        <p:nvCxnSpPr>
          <p:cNvPr id="38" name="Straight Connector 3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340" y="122578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34855" y="1685867"/>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4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87962" y="2175690"/>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54302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9DFE-587A-2C33-73E0-24132D816FBC}"/>
              </a:ext>
            </a:extLst>
          </p:cNvPr>
          <p:cNvSpPr>
            <a:spLocks noGrp="1"/>
          </p:cNvSpPr>
          <p:nvPr>
            <p:ph type="title"/>
          </p:nvPr>
        </p:nvSpPr>
        <p:spPr/>
        <p:txBody>
          <a:bodyPr/>
          <a:lstStyle/>
          <a:p>
            <a:r>
              <a:rPr lang="en-ZA" dirty="0"/>
              <a:t>1. What are the most popular Citi Bike pick-up locations?</a:t>
            </a:r>
          </a:p>
        </p:txBody>
      </p:sp>
      <p:pic>
        <p:nvPicPr>
          <p:cNvPr id="5" name="Content Placeholder 4" descr="A graph of a bicycle&#10;&#10;Description automatically generated with medium confidence">
            <a:extLst>
              <a:ext uri="{FF2B5EF4-FFF2-40B4-BE49-F238E27FC236}">
                <a16:creationId xmlns:a16="http://schemas.microsoft.com/office/drawing/2014/main" id="{1D45BE1A-9410-7ADF-69AD-A9317A2880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8839" y="2001928"/>
            <a:ext cx="8559384" cy="4084079"/>
          </a:xfrm>
        </p:spPr>
      </p:pic>
      <p:sp>
        <p:nvSpPr>
          <p:cNvPr id="3" name="TextBox 2">
            <a:extLst>
              <a:ext uri="{FF2B5EF4-FFF2-40B4-BE49-F238E27FC236}">
                <a16:creationId xmlns:a16="http://schemas.microsoft.com/office/drawing/2014/main" id="{44DCAC07-B7EE-0C1D-62E9-0F4A2F941DE5}"/>
              </a:ext>
            </a:extLst>
          </p:cNvPr>
          <p:cNvSpPr txBox="1"/>
          <p:nvPr/>
        </p:nvSpPr>
        <p:spPr>
          <a:xfrm>
            <a:off x="1633928" y="6310859"/>
            <a:ext cx="7968848" cy="369332"/>
          </a:xfrm>
          <a:prstGeom prst="rect">
            <a:avLst/>
          </a:prstGeom>
          <a:noFill/>
        </p:spPr>
        <p:txBody>
          <a:bodyPr wrap="none" rtlCol="0">
            <a:spAutoFit/>
          </a:bodyPr>
          <a:lstStyle/>
          <a:p>
            <a:r>
              <a:rPr lang="en-ZA" dirty="0"/>
              <a:t>This is a summary of the 20 most popular pick-up stations in New York.</a:t>
            </a:r>
          </a:p>
        </p:txBody>
      </p:sp>
    </p:spTree>
    <p:extLst>
      <p:ext uri="{BB962C8B-B14F-4D97-AF65-F5344CB8AC3E}">
        <p14:creationId xmlns:p14="http://schemas.microsoft.com/office/powerpoint/2010/main" val="3217811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538D-1CAD-0B49-B1B0-F5C2636A0BA4}"/>
              </a:ext>
            </a:extLst>
          </p:cNvPr>
          <p:cNvSpPr>
            <a:spLocks noGrp="1"/>
          </p:cNvSpPr>
          <p:nvPr>
            <p:ph type="title"/>
          </p:nvPr>
        </p:nvSpPr>
        <p:spPr/>
        <p:txBody>
          <a:bodyPr/>
          <a:lstStyle/>
          <a:p>
            <a:r>
              <a:rPr lang="en-ZA" dirty="0"/>
              <a:t>2. How does the average trip duration vary across different age groups?</a:t>
            </a:r>
          </a:p>
        </p:txBody>
      </p:sp>
      <p:pic>
        <p:nvPicPr>
          <p:cNvPr id="5" name="Content Placeholder 4" descr="A blue screen with white text and colorful squares&#10;&#10;Description automatically generated">
            <a:extLst>
              <a:ext uri="{FF2B5EF4-FFF2-40B4-BE49-F238E27FC236}">
                <a16:creationId xmlns:a16="http://schemas.microsoft.com/office/drawing/2014/main" id="{4A481236-BF85-CA4A-90B8-FB123971CA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99017" y="1690688"/>
            <a:ext cx="9458793" cy="4401734"/>
          </a:xfrm>
        </p:spPr>
      </p:pic>
      <p:sp>
        <p:nvSpPr>
          <p:cNvPr id="7" name="TextBox 6">
            <a:extLst>
              <a:ext uri="{FF2B5EF4-FFF2-40B4-BE49-F238E27FC236}">
                <a16:creationId xmlns:a16="http://schemas.microsoft.com/office/drawing/2014/main" id="{500BA92D-8D4C-431D-1E8C-5CA7702097AB}"/>
              </a:ext>
            </a:extLst>
          </p:cNvPr>
          <p:cNvSpPr txBox="1"/>
          <p:nvPr/>
        </p:nvSpPr>
        <p:spPr>
          <a:xfrm>
            <a:off x="1663909" y="6354375"/>
            <a:ext cx="6872394" cy="369332"/>
          </a:xfrm>
          <a:prstGeom prst="rect">
            <a:avLst/>
          </a:prstGeom>
          <a:noFill/>
        </p:spPr>
        <p:txBody>
          <a:bodyPr wrap="none" rtlCol="0">
            <a:spAutoFit/>
          </a:bodyPr>
          <a:lstStyle/>
          <a:p>
            <a:r>
              <a:rPr lang="en-ZA" dirty="0"/>
              <a:t>75+ age group take longer rides than the younger age groups.</a:t>
            </a:r>
          </a:p>
        </p:txBody>
      </p:sp>
    </p:spTree>
    <p:extLst>
      <p:ext uri="{BB962C8B-B14F-4D97-AF65-F5344CB8AC3E}">
        <p14:creationId xmlns:p14="http://schemas.microsoft.com/office/powerpoint/2010/main" val="3220761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96E7-8012-B74A-1629-3F84C59DAB5C}"/>
              </a:ext>
            </a:extLst>
          </p:cNvPr>
          <p:cNvSpPr>
            <a:spLocks noGrp="1"/>
          </p:cNvSpPr>
          <p:nvPr>
            <p:ph type="title"/>
          </p:nvPr>
        </p:nvSpPr>
        <p:spPr/>
        <p:txBody>
          <a:bodyPr/>
          <a:lstStyle/>
          <a:p>
            <a:r>
              <a:rPr lang="en-ZA" dirty="0"/>
              <a:t>3. Which age group rents the most bikes?</a:t>
            </a:r>
          </a:p>
        </p:txBody>
      </p:sp>
      <p:pic>
        <p:nvPicPr>
          <p:cNvPr id="5" name="Content Placeholder 4" descr="A screen shot of a graph&#10;&#10;Description automatically generated">
            <a:extLst>
              <a:ext uri="{FF2B5EF4-FFF2-40B4-BE49-F238E27FC236}">
                <a16:creationId xmlns:a16="http://schemas.microsoft.com/office/drawing/2014/main" id="{BEA292A8-39D8-3C9A-8A37-60E6FF7F1885}"/>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3967" y="1974449"/>
            <a:ext cx="8964118" cy="4246470"/>
          </a:xfrm>
        </p:spPr>
      </p:pic>
      <p:sp>
        <p:nvSpPr>
          <p:cNvPr id="6" name="TextBox 5">
            <a:extLst>
              <a:ext uri="{FF2B5EF4-FFF2-40B4-BE49-F238E27FC236}">
                <a16:creationId xmlns:a16="http://schemas.microsoft.com/office/drawing/2014/main" id="{935510CC-9B14-4648-CE25-65D5948EBB60}"/>
              </a:ext>
            </a:extLst>
          </p:cNvPr>
          <p:cNvSpPr txBox="1"/>
          <p:nvPr/>
        </p:nvSpPr>
        <p:spPr>
          <a:xfrm>
            <a:off x="1663908" y="6492875"/>
            <a:ext cx="7481535" cy="369332"/>
          </a:xfrm>
          <a:prstGeom prst="rect">
            <a:avLst/>
          </a:prstGeom>
          <a:noFill/>
        </p:spPr>
        <p:txBody>
          <a:bodyPr wrap="none" rtlCol="0">
            <a:spAutoFit/>
          </a:bodyPr>
          <a:lstStyle/>
          <a:p>
            <a:r>
              <a:rPr lang="en-ZA" dirty="0"/>
              <a:t>The 35-44 age group rents more bikes even though they ride less.</a:t>
            </a:r>
          </a:p>
        </p:txBody>
      </p:sp>
    </p:spTree>
    <p:extLst>
      <p:ext uri="{BB962C8B-B14F-4D97-AF65-F5344CB8AC3E}">
        <p14:creationId xmlns:p14="http://schemas.microsoft.com/office/powerpoint/2010/main" val="135483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50B0-6FB4-9961-63A7-AA57CDB553C6}"/>
              </a:ext>
            </a:extLst>
          </p:cNvPr>
          <p:cNvSpPr>
            <a:spLocks noGrp="1"/>
          </p:cNvSpPr>
          <p:nvPr>
            <p:ph type="title"/>
          </p:nvPr>
        </p:nvSpPr>
        <p:spPr/>
        <p:txBody>
          <a:bodyPr>
            <a:normAutofit fontScale="90000"/>
          </a:bodyPr>
          <a:lstStyle/>
          <a:p>
            <a:r>
              <a:rPr lang="en-ZA" dirty="0"/>
              <a:t>4. How does bike rental vary between the two user groups on different days of the week?</a:t>
            </a:r>
          </a:p>
        </p:txBody>
      </p:sp>
      <p:pic>
        <p:nvPicPr>
          <p:cNvPr id="5" name="Content Placeholder 4">
            <a:extLst>
              <a:ext uri="{FF2B5EF4-FFF2-40B4-BE49-F238E27FC236}">
                <a16:creationId xmlns:a16="http://schemas.microsoft.com/office/drawing/2014/main" id="{9F8EA8E2-2D53-1909-6444-A6C66D7A4A3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48918" y="2188466"/>
            <a:ext cx="9188970" cy="3987481"/>
          </a:xfrm>
        </p:spPr>
      </p:pic>
      <p:sp>
        <p:nvSpPr>
          <p:cNvPr id="10" name="TextBox 9">
            <a:extLst>
              <a:ext uri="{FF2B5EF4-FFF2-40B4-BE49-F238E27FC236}">
                <a16:creationId xmlns:a16="http://schemas.microsoft.com/office/drawing/2014/main" id="{F4383981-6135-0A9A-9BE6-5A25F34E392C}"/>
              </a:ext>
            </a:extLst>
          </p:cNvPr>
          <p:cNvSpPr txBox="1"/>
          <p:nvPr/>
        </p:nvSpPr>
        <p:spPr>
          <a:xfrm>
            <a:off x="1798820" y="6310859"/>
            <a:ext cx="9712915" cy="369332"/>
          </a:xfrm>
          <a:prstGeom prst="rect">
            <a:avLst/>
          </a:prstGeom>
          <a:noFill/>
        </p:spPr>
        <p:txBody>
          <a:bodyPr wrap="none" rtlCol="0">
            <a:spAutoFit/>
          </a:bodyPr>
          <a:lstStyle/>
          <a:p>
            <a:r>
              <a:rPr lang="en-ZA" dirty="0"/>
              <a:t>Subscriber are mostly active during the weekdays and showing a drop on the weekends</a:t>
            </a:r>
          </a:p>
        </p:txBody>
      </p:sp>
    </p:spTree>
    <p:extLst>
      <p:ext uri="{BB962C8B-B14F-4D97-AF65-F5344CB8AC3E}">
        <p14:creationId xmlns:p14="http://schemas.microsoft.com/office/powerpoint/2010/main" val="1833924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1AC5-CD0F-3E02-29F9-7C2048B6DBFD}"/>
              </a:ext>
            </a:extLst>
          </p:cNvPr>
          <p:cNvSpPr>
            <a:spLocks noGrp="1"/>
          </p:cNvSpPr>
          <p:nvPr>
            <p:ph type="title"/>
          </p:nvPr>
        </p:nvSpPr>
        <p:spPr/>
        <p:txBody>
          <a:bodyPr/>
          <a:lstStyle/>
          <a:p>
            <a:r>
              <a:rPr lang="en-ZA" dirty="0"/>
              <a:t>5. Do factors like weather and age impact the average bike trip duration?</a:t>
            </a:r>
          </a:p>
        </p:txBody>
      </p:sp>
      <p:pic>
        <p:nvPicPr>
          <p:cNvPr id="6" name="Content Placeholder 5">
            <a:extLst>
              <a:ext uri="{FF2B5EF4-FFF2-40B4-BE49-F238E27FC236}">
                <a16:creationId xmlns:a16="http://schemas.microsoft.com/office/drawing/2014/main" id="{71235AD7-7456-9766-C9D1-5B7F22EE633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138821" y="2625524"/>
            <a:ext cx="4580357" cy="2751539"/>
          </a:xfrm>
        </p:spPr>
      </p:pic>
      <p:pic>
        <p:nvPicPr>
          <p:cNvPr id="8" name="Content Placeholder 7">
            <a:extLst>
              <a:ext uri="{FF2B5EF4-FFF2-40B4-BE49-F238E27FC236}">
                <a16:creationId xmlns:a16="http://schemas.microsoft.com/office/drawing/2014/main" id="{08ED0242-5183-0C74-7283-8DD302D94C6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472821" y="2625524"/>
            <a:ext cx="4580357" cy="2751539"/>
          </a:xfrm>
        </p:spPr>
      </p:pic>
      <p:sp>
        <p:nvSpPr>
          <p:cNvPr id="9" name="TextBox 8">
            <a:extLst>
              <a:ext uri="{FF2B5EF4-FFF2-40B4-BE49-F238E27FC236}">
                <a16:creationId xmlns:a16="http://schemas.microsoft.com/office/drawing/2014/main" id="{790AB313-853E-EA30-52C6-E07B3917A149}"/>
              </a:ext>
            </a:extLst>
          </p:cNvPr>
          <p:cNvSpPr txBox="1"/>
          <p:nvPr/>
        </p:nvSpPr>
        <p:spPr>
          <a:xfrm>
            <a:off x="1138821" y="5831174"/>
            <a:ext cx="10931198" cy="646331"/>
          </a:xfrm>
          <a:prstGeom prst="rect">
            <a:avLst/>
          </a:prstGeom>
          <a:noFill/>
        </p:spPr>
        <p:txBody>
          <a:bodyPr wrap="none" rtlCol="0">
            <a:spAutoFit/>
          </a:bodyPr>
          <a:lstStyle/>
          <a:p>
            <a:r>
              <a:rPr lang="en-ZA" dirty="0"/>
              <a:t>Temperature does not have direct impact to the duration of the trips. Age does not seem to impact</a:t>
            </a:r>
          </a:p>
          <a:p>
            <a:r>
              <a:rPr lang="en-ZA" dirty="0"/>
              <a:t>Trip duration either as on average, 70+ takes longer trips</a:t>
            </a:r>
          </a:p>
        </p:txBody>
      </p:sp>
    </p:spTree>
    <p:extLst>
      <p:ext uri="{BB962C8B-B14F-4D97-AF65-F5344CB8AC3E}">
        <p14:creationId xmlns:p14="http://schemas.microsoft.com/office/powerpoint/2010/main" val="360135220"/>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2143</TotalTime>
  <Words>443</Words>
  <Application>Microsoft Office PowerPoint</Application>
  <PresentationFormat>Widescreen</PresentationFormat>
  <Paragraphs>43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Courier New</vt:lpstr>
      <vt:lpstr>Univers</vt:lpstr>
      <vt:lpstr>Wingdings</vt:lpstr>
      <vt:lpstr>GradientVTI</vt:lpstr>
      <vt:lpstr>Citi Bike Data Analysis</vt:lpstr>
      <vt:lpstr>Project goal:</vt:lpstr>
      <vt:lpstr>Key questions:</vt:lpstr>
      <vt:lpstr>Findings &amp; insights</vt:lpstr>
      <vt:lpstr>1. What are the most popular Citi Bike pick-up locations?</vt:lpstr>
      <vt:lpstr>2. How does the average trip duration vary across different age groups?</vt:lpstr>
      <vt:lpstr>3. Which age group rents the most bikes?</vt:lpstr>
      <vt:lpstr>4. How does bike rental vary between the two user groups on different days of the week?</vt:lpstr>
      <vt:lpstr>5. Do factors like weather and age impact the average bike trip duration?</vt:lpstr>
      <vt:lpstr>Summary</vt:lpstr>
      <vt:lpstr>Summary of findings:</vt:lpstr>
      <vt:lpstr>Actions &amp; recommendations</vt:lpstr>
      <vt:lpstr>Recommended actions: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Neo Mosebi</dc:creator>
  <cp:lastModifiedBy>Neo Mosebi</cp:lastModifiedBy>
  <cp:revision>2</cp:revision>
  <dcterms:created xsi:type="dcterms:W3CDTF">2024-08-28T22:28:50Z</dcterms:created>
  <dcterms:modified xsi:type="dcterms:W3CDTF">2024-08-31T11:39:53Z</dcterms:modified>
</cp:coreProperties>
</file>