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handoutMasterIdLst>
    <p:handoutMasterId r:id="rId28"/>
  </p:handoutMasterIdLst>
  <p:sldIdLst>
    <p:sldId id="277" r:id="rId5"/>
    <p:sldId id="283" r:id="rId6"/>
    <p:sldId id="284" r:id="rId7"/>
    <p:sldId id="278" r:id="rId8"/>
    <p:sldId id="269" r:id="rId9"/>
    <p:sldId id="286" r:id="rId10"/>
    <p:sldId id="287" r:id="rId11"/>
    <p:sldId id="288" r:id="rId12"/>
    <p:sldId id="289" r:id="rId13"/>
    <p:sldId id="290" r:id="rId14"/>
    <p:sldId id="291" r:id="rId15"/>
    <p:sldId id="299" r:id="rId16"/>
    <p:sldId id="292" r:id="rId17"/>
    <p:sldId id="303" r:id="rId18"/>
    <p:sldId id="293" r:id="rId19"/>
    <p:sldId id="295" r:id="rId20"/>
    <p:sldId id="296" r:id="rId21"/>
    <p:sldId id="300" r:id="rId22"/>
    <p:sldId id="301" r:id="rId23"/>
    <p:sldId id="302" r:id="rId24"/>
    <p:sldId id="298"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6" autoAdjust="0"/>
    <p:restoredTop sz="94660"/>
  </p:normalViewPr>
  <p:slideViewPr>
    <p:cSldViewPr snapToGrid="0">
      <p:cViewPr varScale="1">
        <p:scale>
          <a:sx n="81" d="100"/>
          <a:sy n="81" d="100"/>
        </p:scale>
        <p:origin x="658" y="91"/>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 Layouts in Jinja</a:t>
            </a:r>
            <a:endParaRPr lang="en-US" dirty="0"/>
          </a:p>
        </p:txBody>
      </p:sp>
      <p:sp>
        <p:nvSpPr>
          <p:cNvPr id="4" name="Subtitle 3"/>
          <p:cNvSpPr>
            <a:spLocks noGrp="1"/>
          </p:cNvSpPr>
          <p:nvPr>
            <p:ph type="subTitle" idx="1"/>
          </p:nvPr>
        </p:nvSpPr>
        <p:spPr/>
        <p:txBody>
          <a:bodyPr/>
          <a:lstStyle/>
          <a:p>
            <a:r>
              <a:rPr lang="en-US" dirty="0" smtClean="0"/>
              <a:t>Susan Ibach | Senior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 and blocks in action</a:t>
            </a:r>
            <a:endParaRPr lang="en-US" dirty="0"/>
          </a:p>
        </p:txBody>
      </p:sp>
      <p:sp>
        <p:nvSpPr>
          <p:cNvPr id="4" name="Rectangle 3"/>
          <p:cNvSpPr/>
          <p:nvPr/>
        </p:nvSpPr>
        <p:spPr>
          <a:xfrm>
            <a:off x="30154" y="1131216"/>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1140342" y="5740924"/>
            <a:ext cx="1672894" cy="461665"/>
          </a:xfrm>
          <a:prstGeom prst="rect">
            <a:avLst/>
          </a:prstGeom>
          <a:noFill/>
        </p:spPr>
        <p:txBody>
          <a:bodyPr wrap="none" rtlCol="0">
            <a:spAutoFit/>
          </a:bodyPr>
          <a:lstStyle/>
          <a:p>
            <a:r>
              <a:rPr lang="en-US" sz="2400" dirty="0" smtClean="0"/>
              <a:t>Layout.html</a:t>
            </a:r>
            <a:endParaRPr lang="en-US" sz="2400" dirty="0"/>
          </a:p>
        </p:txBody>
      </p:sp>
      <p:sp>
        <p:nvSpPr>
          <p:cNvPr id="6" name="Rectangle 5"/>
          <p:cNvSpPr/>
          <p:nvPr/>
        </p:nvSpPr>
        <p:spPr>
          <a:xfrm>
            <a:off x="228117" y="1245702"/>
            <a:ext cx="3450209" cy="49825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Awesome Trivia App</a:t>
            </a:r>
            <a:endParaRPr lang="en-US" sz="2400" dirty="0"/>
          </a:p>
        </p:txBody>
      </p:sp>
      <p:sp>
        <p:nvSpPr>
          <p:cNvPr id="7" name="Rectangle 6"/>
          <p:cNvSpPr/>
          <p:nvPr/>
        </p:nvSpPr>
        <p:spPr>
          <a:xfrm>
            <a:off x="228117" y="1970201"/>
            <a:ext cx="980387" cy="31956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8" name="Rectangle 7"/>
          <p:cNvSpPr/>
          <p:nvPr/>
        </p:nvSpPr>
        <p:spPr>
          <a:xfrm>
            <a:off x="1460586" y="1970200"/>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Block</a:t>
            </a:r>
          </a:p>
          <a:p>
            <a:pPr algn="ctr"/>
            <a:r>
              <a:rPr lang="en-US" sz="2400" dirty="0" smtClean="0"/>
              <a:t>(Placeholder)</a:t>
            </a:r>
            <a:endParaRPr lang="en-US" sz="2400" dirty="0"/>
          </a:p>
        </p:txBody>
      </p:sp>
      <p:sp>
        <p:nvSpPr>
          <p:cNvPr id="14" name="Rectangle 13"/>
          <p:cNvSpPr/>
          <p:nvPr/>
        </p:nvSpPr>
        <p:spPr>
          <a:xfrm>
            <a:off x="4194808" y="1131216"/>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TextBox 14"/>
          <p:cNvSpPr txBox="1"/>
          <p:nvPr/>
        </p:nvSpPr>
        <p:spPr>
          <a:xfrm>
            <a:off x="4692253" y="5740924"/>
            <a:ext cx="2912079" cy="461665"/>
          </a:xfrm>
          <a:prstGeom prst="rect">
            <a:avLst/>
          </a:prstGeom>
          <a:noFill/>
        </p:spPr>
        <p:txBody>
          <a:bodyPr wrap="none" rtlCol="0">
            <a:spAutoFit/>
          </a:bodyPr>
          <a:lstStyle/>
          <a:p>
            <a:r>
              <a:rPr lang="en-US" sz="2400" dirty="0" smtClean="0"/>
              <a:t>AnswerQuestion.html</a:t>
            </a:r>
            <a:endParaRPr lang="en-US" sz="2400" dirty="0"/>
          </a:p>
        </p:txBody>
      </p:sp>
      <p:sp>
        <p:nvSpPr>
          <p:cNvPr id="16" name="Rectangle 15"/>
          <p:cNvSpPr/>
          <p:nvPr/>
        </p:nvSpPr>
        <p:spPr>
          <a:xfrm>
            <a:off x="4392771" y="1245702"/>
            <a:ext cx="3450209" cy="4982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Awesome Trivia App</a:t>
            </a:r>
            <a:endParaRPr lang="en-US" sz="2400" dirty="0"/>
          </a:p>
        </p:txBody>
      </p:sp>
      <p:sp>
        <p:nvSpPr>
          <p:cNvPr id="17" name="Rectangle 16"/>
          <p:cNvSpPr/>
          <p:nvPr/>
        </p:nvSpPr>
        <p:spPr>
          <a:xfrm>
            <a:off x="4392771" y="1970201"/>
            <a:ext cx="980387" cy="31956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18" name="Rectangle 17"/>
          <p:cNvSpPr/>
          <p:nvPr/>
        </p:nvSpPr>
        <p:spPr>
          <a:xfrm>
            <a:off x="5625240" y="1970200"/>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Question:</a:t>
            </a:r>
          </a:p>
          <a:p>
            <a:pPr algn="ctr"/>
            <a:r>
              <a:rPr lang="en-US" sz="2400" dirty="0" smtClean="0"/>
              <a:t>Who invented the light bulb?</a:t>
            </a:r>
          </a:p>
          <a:p>
            <a:pPr algn="ctr"/>
            <a:endParaRPr lang="en-US" sz="2400" dirty="0"/>
          </a:p>
          <a:p>
            <a:pPr algn="ctr"/>
            <a:r>
              <a:rPr lang="en-US" sz="2400" dirty="0" smtClean="0"/>
              <a:t>Answer:</a:t>
            </a:r>
          </a:p>
          <a:p>
            <a:pPr algn="ctr"/>
            <a:endParaRPr lang="en-US" sz="2400" dirty="0"/>
          </a:p>
          <a:p>
            <a:pPr algn="ctr"/>
            <a:endParaRPr lang="en-US" sz="2400" dirty="0"/>
          </a:p>
        </p:txBody>
      </p:sp>
      <p:sp>
        <p:nvSpPr>
          <p:cNvPr id="24" name="Rectangle 23"/>
          <p:cNvSpPr/>
          <p:nvPr/>
        </p:nvSpPr>
        <p:spPr>
          <a:xfrm>
            <a:off x="8262758" y="1131216"/>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TextBox 24"/>
          <p:cNvSpPr txBox="1"/>
          <p:nvPr/>
        </p:nvSpPr>
        <p:spPr>
          <a:xfrm>
            <a:off x="8901605" y="5740924"/>
            <a:ext cx="2584682" cy="461665"/>
          </a:xfrm>
          <a:prstGeom prst="rect">
            <a:avLst/>
          </a:prstGeom>
          <a:noFill/>
        </p:spPr>
        <p:txBody>
          <a:bodyPr wrap="none" rtlCol="0">
            <a:spAutoFit/>
          </a:bodyPr>
          <a:lstStyle/>
          <a:p>
            <a:r>
              <a:rPr lang="en-US" sz="2400" dirty="0" smtClean="0"/>
              <a:t>What the user sees</a:t>
            </a:r>
            <a:endParaRPr lang="en-US" sz="2400" dirty="0"/>
          </a:p>
        </p:txBody>
      </p:sp>
      <p:sp>
        <p:nvSpPr>
          <p:cNvPr id="26" name="Rectangle 25"/>
          <p:cNvSpPr/>
          <p:nvPr/>
        </p:nvSpPr>
        <p:spPr>
          <a:xfrm>
            <a:off x="8460721" y="1245702"/>
            <a:ext cx="3450209" cy="4982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Awesome Trivia App</a:t>
            </a:r>
            <a:endParaRPr lang="en-US" sz="2400" dirty="0"/>
          </a:p>
        </p:txBody>
      </p:sp>
      <p:sp>
        <p:nvSpPr>
          <p:cNvPr id="27" name="Rectangle 26"/>
          <p:cNvSpPr/>
          <p:nvPr/>
        </p:nvSpPr>
        <p:spPr>
          <a:xfrm>
            <a:off x="8460721" y="1970201"/>
            <a:ext cx="980387" cy="31956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28" name="Rectangle 27"/>
          <p:cNvSpPr/>
          <p:nvPr/>
        </p:nvSpPr>
        <p:spPr>
          <a:xfrm>
            <a:off x="9693190" y="1970200"/>
            <a:ext cx="2217740" cy="31956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Question:</a:t>
            </a:r>
          </a:p>
          <a:p>
            <a:pPr algn="ctr"/>
            <a:r>
              <a:rPr lang="en-US" sz="2400" dirty="0" smtClean="0"/>
              <a:t>Who invented the light bulb?</a:t>
            </a:r>
          </a:p>
          <a:p>
            <a:pPr algn="ctr"/>
            <a:endParaRPr lang="en-US" sz="2400" dirty="0"/>
          </a:p>
          <a:p>
            <a:pPr algn="ctr"/>
            <a:r>
              <a:rPr lang="en-US" sz="2400" dirty="0" smtClean="0"/>
              <a:t>Answer:</a:t>
            </a:r>
          </a:p>
          <a:p>
            <a:pPr algn="ctr"/>
            <a:endParaRPr lang="en-US" sz="2400" dirty="0"/>
          </a:p>
          <a:p>
            <a:pPr algn="ctr"/>
            <a:endParaRPr lang="en-US" sz="2400" dirty="0"/>
          </a:p>
        </p:txBody>
      </p:sp>
    </p:spTree>
    <p:extLst>
      <p:ext uri="{BB962C8B-B14F-4D97-AF65-F5344CB8AC3E}">
        <p14:creationId xmlns:p14="http://schemas.microsoft.com/office/powerpoint/2010/main" val="3821133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P spid="14" grpId="0" animBg="1"/>
      <p:bldP spid="15" grpId="0"/>
      <p:bldP spid="16" grpId="0" animBg="1"/>
      <p:bldP spid="17" grpId="0" animBg="1"/>
      <p:bldP spid="18" grpId="0" animBg="1"/>
      <p:bldP spid="24" grpId="0" animBg="1"/>
      <p:bldP spid="25" grpId="0"/>
      <p:bldP spid="26" grpId="0" animBg="1"/>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base template (or parent)</a:t>
            </a:r>
            <a:endParaRPr lang="en-US" dirty="0"/>
          </a:p>
        </p:txBody>
      </p:sp>
      <p:sp>
        <p:nvSpPr>
          <p:cNvPr id="4" name="Rectangle 3"/>
          <p:cNvSpPr/>
          <p:nvPr/>
        </p:nvSpPr>
        <p:spPr>
          <a:xfrm>
            <a:off x="7176678" y="1504078"/>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8286866" y="6113786"/>
            <a:ext cx="1672894" cy="461665"/>
          </a:xfrm>
          <a:prstGeom prst="rect">
            <a:avLst/>
          </a:prstGeom>
          <a:noFill/>
        </p:spPr>
        <p:txBody>
          <a:bodyPr wrap="none" rtlCol="0">
            <a:spAutoFit/>
          </a:bodyPr>
          <a:lstStyle/>
          <a:p>
            <a:r>
              <a:rPr lang="en-US" sz="2400" dirty="0" smtClean="0"/>
              <a:t>Layout.html</a:t>
            </a:r>
            <a:endParaRPr lang="en-US" sz="2400" dirty="0"/>
          </a:p>
        </p:txBody>
      </p:sp>
      <p:sp>
        <p:nvSpPr>
          <p:cNvPr id="6" name="Rectangle 5"/>
          <p:cNvSpPr/>
          <p:nvPr/>
        </p:nvSpPr>
        <p:spPr>
          <a:xfrm>
            <a:off x="7374641" y="1618564"/>
            <a:ext cx="3450209" cy="49825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Awesome Trivia App</a:t>
            </a:r>
            <a:endParaRPr lang="en-US" sz="2400" dirty="0"/>
          </a:p>
        </p:txBody>
      </p:sp>
      <p:sp>
        <p:nvSpPr>
          <p:cNvPr id="7" name="Rectangle 6"/>
          <p:cNvSpPr/>
          <p:nvPr/>
        </p:nvSpPr>
        <p:spPr>
          <a:xfrm>
            <a:off x="7374641" y="2343063"/>
            <a:ext cx="980387" cy="31956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8" name="Rectangle 7"/>
          <p:cNvSpPr/>
          <p:nvPr/>
        </p:nvSpPr>
        <p:spPr>
          <a:xfrm>
            <a:off x="8607110" y="2343062"/>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Block</a:t>
            </a:r>
          </a:p>
          <a:p>
            <a:pPr algn="ctr"/>
            <a:r>
              <a:rPr lang="en-US" sz="2400" dirty="0" smtClean="0"/>
              <a:t>(Placeholder)</a:t>
            </a:r>
            <a:endParaRPr lang="en-US" sz="2400" dirty="0"/>
          </a:p>
        </p:txBody>
      </p:sp>
      <p:sp>
        <p:nvSpPr>
          <p:cNvPr id="9" name="Rectangle 8"/>
          <p:cNvSpPr/>
          <p:nvPr/>
        </p:nvSpPr>
        <p:spPr>
          <a:xfrm>
            <a:off x="379514" y="1504078"/>
            <a:ext cx="5903591" cy="6127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Logo </a:t>
            </a:r>
            <a:r>
              <a:rPr lang="en-US" sz="3200" i="1" kern="0" dirty="0">
                <a:solidFill>
                  <a:prstClr val="black"/>
                </a:solidFill>
                <a:latin typeface="Consolas" panose="020B0609020204030204" pitchFamily="49" charset="0"/>
                <a:cs typeface="Consolas" panose="020B0609020204030204" pitchFamily="49" charset="0"/>
              </a:rPr>
              <a:t>HTML</a:t>
            </a:r>
            <a:endParaRPr lang="en-US" sz="3200" kern="0" dirty="0">
              <a:solidFill>
                <a:prstClr val="black"/>
              </a:solidFill>
              <a:latin typeface="Consolas" panose="020B0609020204030204" pitchFamily="49" charset="0"/>
              <a:cs typeface="Consolas" panose="020B0609020204030204" pitchFamily="49" charset="0"/>
            </a:endParaRPr>
          </a:p>
        </p:txBody>
      </p:sp>
      <p:sp>
        <p:nvSpPr>
          <p:cNvPr id="10" name="Rectangle 9"/>
          <p:cNvSpPr/>
          <p:nvPr/>
        </p:nvSpPr>
        <p:spPr>
          <a:xfrm>
            <a:off x="379514" y="2343061"/>
            <a:ext cx="5903591" cy="24190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block </a:t>
            </a:r>
            <a:r>
              <a:rPr lang="en-US" sz="3200" i="1" kern="0" dirty="0" err="1" smtClean="0">
                <a:solidFill>
                  <a:prstClr val="black"/>
                </a:solidFill>
                <a:latin typeface="Consolas" panose="020B0609020204030204" pitchFamily="49" charset="0"/>
                <a:cs typeface="Consolas" panose="020B0609020204030204" pitchFamily="49" charset="0"/>
              </a:rPr>
              <a:t>blockName</a:t>
            </a:r>
            <a:r>
              <a:rPr lang="en-US" sz="3200" kern="0" dirty="0" smtClean="0">
                <a:solidFill>
                  <a:prstClr val="black"/>
                </a:solidFill>
                <a:latin typeface="Consolas" panose="020B0609020204030204" pitchFamily="49" charset="0"/>
                <a:cs typeface="Consolas" panose="020B0609020204030204" pitchFamily="49" charset="0"/>
              </a:rPr>
              <a:t> </a:t>
            </a:r>
            <a:r>
              <a:rPr lang="en-US" sz="3200" kern="0" dirty="0">
                <a:solidFill>
                  <a:prstClr val="black"/>
                </a:solidFill>
                <a:latin typeface="Consolas" panose="020B0609020204030204" pitchFamily="49" charset="0"/>
                <a:cs typeface="Consolas" panose="020B0609020204030204" pitchFamily="49" charset="0"/>
              </a:rPr>
              <a:t>%}</a:t>
            </a:r>
          </a:p>
          <a:p>
            <a:pPr lvl="0" defTabSz="914088">
              <a:spcBef>
                <a:spcPts val="1400"/>
              </a:spcBef>
            </a:pPr>
            <a:r>
              <a:rPr lang="en-US" sz="3200" i="1" kern="0" dirty="0">
                <a:solidFill>
                  <a:prstClr val="black"/>
                </a:solidFill>
                <a:latin typeface="Consolas" panose="020B0609020204030204" pitchFamily="49" charset="0"/>
                <a:cs typeface="Consolas" panose="020B0609020204030204" pitchFamily="49" charset="0"/>
              </a:rPr>
              <a:t>default content (optional)</a:t>
            </a:r>
            <a:endParaRPr lang="en-US" sz="3200" kern="0" dirty="0">
              <a:solidFill>
                <a:prstClr val="black"/>
              </a:solidFill>
              <a:latin typeface="Consolas" panose="020B0609020204030204" pitchFamily="49" charset="0"/>
              <a:cs typeface="Consolas" panose="020B0609020204030204" pitchFamily="49" charset="0"/>
            </a:endParaRPr>
          </a:p>
          <a:p>
            <a:pPr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a:t>
            </a:r>
            <a:r>
              <a:rPr lang="en-US" sz="3200" kern="0" dirty="0" err="1">
                <a:solidFill>
                  <a:prstClr val="black"/>
                </a:solidFill>
                <a:latin typeface="Consolas" panose="020B0609020204030204" pitchFamily="49" charset="0"/>
                <a:cs typeface="Consolas" panose="020B0609020204030204" pitchFamily="49" charset="0"/>
              </a:rPr>
              <a:t>endblock</a:t>
            </a:r>
            <a:r>
              <a:rPr lang="en-US" sz="3200" kern="0" dirty="0">
                <a:solidFill>
                  <a:prstClr val="black"/>
                </a:solidFill>
                <a:latin typeface="Consolas" panose="020B0609020204030204" pitchFamily="49" charset="0"/>
                <a:cs typeface="Consolas" panose="020B0609020204030204" pitchFamily="49" charset="0"/>
              </a:rPr>
              <a:t> %}</a:t>
            </a:r>
          </a:p>
        </p:txBody>
      </p:sp>
      <p:sp>
        <p:nvSpPr>
          <p:cNvPr id="11" name="Rectangle 10"/>
          <p:cNvSpPr/>
          <p:nvPr/>
        </p:nvSpPr>
        <p:spPr>
          <a:xfrm>
            <a:off x="379514" y="4988362"/>
            <a:ext cx="5903591" cy="6589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Navigation links </a:t>
            </a:r>
            <a:r>
              <a:rPr lang="en-US" sz="3200" i="1" kern="0" dirty="0">
                <a:solidFill>
                  <a:prstClr val="black"/>
                </a:solidFill>
                <a:latin typeface="Consolas" panose="020B0609020204030204" pitchFamily="49" charset="0"/>
                <a:cs typeface="Consolas" panose="020B0609020204030204" pitchFamily="49" charset="0"/>
              </a:rPr>
              <a:t>HTML</a:t>
            </a:r>
            <a:r>
              <a:rPr lang="en-US" sz="3200" kern="0" dirty="0">
                <a:solidFill>
                  <a:prstClr val="black"/>
                </a:solidFill>
                <a:latin typeface="Consolas" panose="020B0609020204030204" pitchFamily="49" charset="0"/>
                <a:cs typeface="Consolas" panose="020B0609020204030204" pitchFamily="49" charset="0"/>
              </a:rPr>
              <a:t>  </a:t>
            </a:r>
            <a:endParaRPr lang="en-US" sz="3200" kern="0" dirty="0">
              <a:solidFill>
                <a:prstClr val="black"/>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4546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content page (or child)</a:t>
            </a:r>
            <a:endParaRPr lang="en-US" dirty="0"/>
          </a:p>
        </p:txBody>
      </p:sp>
      <p:sp>
        <p:nvSpPr>
          <p:cNvPr id="3" name="Content Placeholder 2"/>
          <p:cNvSpPr>
            <a:spLocks noGrp="1"/>
          </p:cNvSpPr>
          <p:nvPr>
            <p:ph sz="quarter" idx="10"/>
          </p:nvPr>
        </p:nvSpPr>
        <p:spPr/>
        <p:txBody>
          <a:bodyPr/>
          <a:lstStyle/>
          <a:p>
            <a:pPr marL="57131" indent="0">
              <a:buNone/>
            </a:pPr>
            <a:endParaRPr lang="en-US" dirty="0" smtClean="0">
              <a:latin typeface="Consolas" panose="020B0609020204030204" pitchFamily="49" charset="0"/>
              <a:cs typeface="Consolas" panose="020B0609020204030204" pitchFamily="49" charset="0"/>
            </a:endParaRPr>
          </a:p>
          <a:p>
            <a:pPr marL="57131" indent="0">
              <a:buNone/>
            </a:pPr>
            <a:endParaRPr lang="en-US" dirty="0">
              <a:latin typeface="Consolas" panose="020B0609020204030204" pitchFamily="49" charset="0"/>
              <a:cs typeface="Consolas" panose="020B0609020204030204" pitchFamily="49" charset="0"/>
            </a:endParaRPr>
          </a:p>
          <a:p>
            <a:pPr marL="0" indent="0">
              <a:buNone/>
            </a:pPr>
            <a:endParaRPr lang="en-US" dirty="0"/>
          </a:p>
        </p:txBody>
      </p:sp>
      <p:sp>
        <p:nvSpPr>
          <p:cNvPr id="4" name="Rectangle 3"/>
          <p:cNvSpPr/>
          <p:nvPr/>
        </p:nvSpPr>
        <p:spPr>
          <a:xfrm>
            <a:off x="7204338" y="1245702"/>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7701783" y="5855410"/>
            <a:ext cx="2912079" cy="461665"/>
          </a:xfrm>
          <a:prstGeom prst="rect">
            <a:avLst/>
          </a:prstGeom>
          <a:noFill/>
        </p:spPr>
        <p:txBody>
          <a:bodyPr wrap="none" rtlCol="0">
            <a:spAutoFit/>
          </a:bodyPr>
          <a:lstStyle/>
          <a:p>
            <a:r>
              <a:rPr lang="en-US" sz="2400" dirty="0" smtClean="0"/>
              <a:t>AnswerQuestion.html</a:t>
            </a:r>
            <a:endParaRPr lang="en-US" sz="2400" dirty="0"/>
          </a:p>
        </p:txBody>
      </p:sp>
      <p:sp>
        <p:nvSpPr>
          <p:cNvPr id="6" name="Rectangle 5"/>
          <p:cNvSpPr/>
          <p:nvPr/>
        </p:nvSpPr>
        <p:spPr>
          <a:xfrm>
            <a:off x="7402301" y="1360188"/>
            <a:ext cx="3450209" cy="4982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Awesome Trivia App</a:t>
            </a:r>
            <a:endParaRPr lang="en-US" sz="2400" dirty="0"/>
          </a:p>
        </p:txBody>
      </p:sp>
      <p:sp>
        <p:nvSpPr>
          <p:cNvPr id="7" name="Rectangle 6"/>
          <p:cNvSpPr/>
          <p:nvPr/>
        </p:nvSpPr>
        <p:spPr>
          <a:xfrm>
            <a:off x="7402301" y="2084687"/>
            <a:ext cx="980387" cy="31956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8" name="Rectangle 7"/>
          <p:cNvSpPr/>
          <p:nvPr/>
        </p:nvSpPr>
        <p:spPr>
          <a:xfrm>
            <a:off x="8634770" y="2084686"/>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Question:</a:t>
            </a:r>
          </a:p>
          <a:p>
            <a:pPr algn="ctr"/>
            <a:r>
              <a:rPr lang="en-US" sz="2400" dirty="0" smtClean="0"/>
              <a:t>Who invented the light bulb?</a:t>
            </a:r>
          </a:p>
          <a:p>
            <a:pPr algn="ctr"/>
            <a:endParaRPr lang="en-US" sz="2400" dirty="0"/>
          </a:p>
          <a:p>
            <a:pPr algn="ctr"/>
            <a:r>
              <a:rPr lang="en-US" sz="2400" dirty="0" smtClean="0"/>
              <a:t>Answer:</a:t>
            </a:r>
          </a:p>
          <a:p>
            <a:pPr algn="ctr"/>
            <a:endParaRPr lang="en-US" sz="2400" dirty="0"/>
          </a:p>
          <a:p>
            <a:pPr algn="ctr"/>
            <a:endParaRPr lang="en-US" sz="2400" dirty="0"/>
          </a:p>
        </p:txBody>
      </p:sp>
      <p:sp>
        <p:nvSpPr>
          <p:cNvPr id="9" name="Rectangle 8"/>
          <p:cNvSpPr/>
          <p:nvPr/>
        </p:nvSpPr>
        <p:spPr>
          <a:xfrm>
            <a:off x="379413" y="1388226"/>
            <a:ext cx="6462944" cy="73684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57131" lvl="0" defTabSz="914088">
              <a:spcBef>
                <a:spcPts val="1400"/>
              </a:spcBef>
            </a:pPr>
            <a:r>
              <a:rPr lang="en-US" sz="2800" kern="0" dirty="0">
                <a:solidFill>
                  <a:prstClr val="black"/>
                </a:solidFill>
                <a:latin typeface="Consolas" panose="020B0609020204030204" pitchFamily="49" charset="0"/>
                <a:cs typeface="Consolas" panose="020B0609020204030204" pitchFamily="49" charset="0"/>
              </a:rPr>
              <a:t>{% extends </a:t>
            </a:r>
            <a:r>
              <a:rPr lang="en-US" sz="2800" kern="0" dirty="0" smtClean="0">
                <a:solidFill>
                  <a:prstClr val="black"/>
                </a:solidFill>
                <a:latin typeface="Consolas" panose="020B0609020204030204" pitchFamily="49" charset="0"/>
                <a:cs typeface="Consolas" panose="020B0609020204030204" pitchFamily="49" charset="0"/>
              </a:rPr>
              <a:t>"</a:t>
            </a:r>
            <a:r>
              <a:rPr lang="en-US" sz="2800" i="1" kern="0" dirty="0" smtClean="0">
                <a:solidFill>
                  <a:prstClr val="black"/>
                </a:solidFill>
                <a:latin typeface="Consolas" panose="020B0609020204030204" pitchFamily="49" charset="0"/>
                <a:cs typeface="Consolas" panose="020B0609020204030204" pitchFamily="49" charset="0"/>
              </a:rPr>
              <a:t>baseName.html</a:t>
            </a:r>
            <a:r>
              <a:rPr lang="en-US" sz="2800" kern="0" dirty="0" smtClean="0">
                <a:solidFill>
                  <a:prstClr val="black"/>
                </a:solidFill>
                <a:latin typeface="Consolas" panose="020B0609020204030204" pitchFamily="49" charset="0"/>
                <a:cs typeface="Consolas" panose="020B0609020204030204" pitchFamily="49" charset="0"/>
              </a:rPr>
              <a:t>" </a:t>
            </a:r>
            <a:r>
              <a:rPr lang="en-US" sz="2800" kern="0" dirty="0">
                <a:solidFill>
                  <a:prstClr val="black"/>
                </a:solidFill>
                <a:latin typeface="Consolas" panose="020B0609020204030204" pitchFamily="49" charset="0"/>
                <a:cs typeface="Consolas" panose="020B0609020204030204" pitchFamily="49" charset="0"/>
              </a:rPr>
              <a:t>%}</a:t>
            </a:r>
          </a:p>
        </p:txBody>
      </p:sp>
      <p:sp>
        <p:nvSpPr>
          <p:cNvPr id="10" name="Rectangle 9"/>
          <p:cNvSpPr/>
          <p:nvPr/>
        </p:nvSpPr>
        <p:spPr>
          <a:xfrm>
            <a:off x="379413" y="3266983"/>
            <a:ext cx="6462944" cy="20133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block </a:t>
            </a:r>
            <a:r>
              <a:rPr lang="en-US" sz="3200" i="1" kern="0" dirty="0" err="1" smtClean="0">
                <a:solidFill>
                  <a:prstClr val="black"/>
                </a:solidFill>
                <a:latin typeface="Consolas" panose="020B0609020204030204" pitchFamily="49" charset="0"/>
                <a:cs typeface="Consolas" panose="020B0609020204030204" pitchFamily="49" charset="0"/>
              </a:rPr>
              <a:t>blockName</a:t>
            </a:r>
            <a:r>
              <a:rPr lang="en-US" sz="3200" kern="0" dirty="0" smtClean="0">
                <a:solidFill>
                  <a:prstClr val="black"/>
                </a:solidFill>
                <a:latin typeface="Consolas" panose="020B0609020204030204" pitchFamily="49" charset="0"/>
                <a:cs typeface="Consolas" panose="020B0609020204030204" pitchFamily="49" charset="0"/>
              </a:rPr>
              <a:t> </a:t>
            </a:r>
            <a:r>
              <a:rPr lang="en-US" sz="3200" kern="0" dirty="0">
                <a:solidFill>
                  <a:prstClr val="black"/>
                </a:solidFill>
                <a:latin typeface="Consolas" panose="020B0609020204030204" pitchFamily="49" charset="0"/>
                <a:cs typeface="Consolas" panose="020B0609020204030204" pitchFamily="49" charset="0"/>
              </a:rPr>
              <a:t>%}</a:t>
            </a:r>
          </a:p>
          <a:p>
            <a:pPr marL="57131" lvl="0" defTabSz="914088">
              <a:spcBef>
                <a:spcPts val="1400"/>
              </a:spcBef>
            </a:pPr>
            <a:r>
              <a:rPr lang="en-US" sz="3200" i="1" kern="0" dirty="0">
                <a:solidFill>
                  <a:prstClr val="black"/>
                </a:solidFill>
                <a:latin typeface="Consolas" panose="020B0609020204030204" pitchFamily="49" charset="0"/>
                <a:cs typeface="Consolas" panose="020B0609020204030204" pitchFamily="49" charset="0"/>
              </a:rPr>
              <a:t>  Content to display</a:t>
            </a:r>
            <a:endParaRPr lang="en-US" sz="3200" kern="0" dirty="0">
              <a:solidFill>
                <a:prstClr val="black"/>
              </a:solidFill>
              <a:latin typeface="Consolas" panose="020B0609020204030204" pitchFamily="49" charset="0"/>
              <a:cs typeface="Consolas" panose="020B0609020204030204" pitchFamily="49" charset="0"/>
            </a:endParaRPr>
          </a:p>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a:t>
            </a:r>
            <a:r>
              <a:rPr lang="en-US" sz="3200" kern="0" dirty="0" err="1">
                <a:solidFill>
                  <a:prstClr val="black"/>
                </a:solidFill>
                <a:latin typeface="Consolas" panose="020B0609020204030204" pitchFamily="49" charset="0"/>
                <a:cs typeface="Consolas" panose="020B0609020204030204" pitchFamily="49" charset="0"/>
              </a:rPr>
              <a:t>endblock</a:t>
            </a:r>
            <a:r>
              <a:rPr lang="en-US" sz="3200" kern="0" dirty="0">
                <a:solidFill>
                  <a:prstClr val="black"/>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22113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Frequently asked questions</a:t>
            </a:r>
            <a:endParaRPr lang="en-US" dirty="0"/>
          </a:p>
        </p:txBody>
      </p:sp>
      <p:sp>
        <p:nvSpPr>
          <p:cNvPr id="3" name="Content Placeholder 2"/>
          <p:cNvSpPr>
            <a:spLocks noGrp="1"/>
          </p:cNvSpPr>
          <p:nvPr>
            <p:ph sz="quarter" idx="10"/>
          </p:nvPr>
        </p:nvSpPr>
        <p:spPr/>
        <p:txBody>
          <a:bodyPr>
            <a:normAutofit/>
          </a:bodyPr>
          <a:lstStyle/>
          <a:p>
            <a:r>
              <a:rPr lang="en-US" dirty="0" smtClean="0"/>
              <a:t>Does the user notice anything different or odd when you use template inheritance?</a:t>
            </a:r>
          </a:p>
          <a:p>
            <a:pPr lvl="1"/>
            <a:r>
              <a:rPr lang="en-US" dirty="0" smtClean="0"/>
              <a:t>Nope! </a:t>
            </a:r>
          </a:p>
          <a:p>
            <a:pPr lvl="2"/>
            <a:r>
              <a:rPr lang="en-US" dirty="0" smtClean="0"/>
              <a:t>Everything is combined on the server before it's sent to the user</a:t>
            </a:r>
          </a:p>
          <a:p>
            <a:r>
              <a:rPr lang="en-US" dirty="0" smtClean="0"/>
              <a:t>Can you have multiple blocks on a parent page?</a:t>
            </a:r>
          </a:p>
          <a:p>
            <a:pPr lvl="1"/>
            <a:r>
              <a:rPr lang="en-US" dirty="0" smtClean="0"/>
              <a:t>Absolutely!</a:t>
            </a:r>
          </a:p>
          <a:p>
            <a:pPr lvl="2"/>
            <a:r>
              <a:rPr lang="en-US" dirty="0" smtClean="0"/>
              <a:t>This can be very useful for things like scripts and page titles</a:t>
            </a:r>
          </a:p>
        </p:txBody>
      </p:sp>
    </p:spTree>
    <p:extLst>
      <p:ext uri="{BB962C8B-B14F-4D97-AF65-F5344CB8AC3E}">
        <p14:creationId xmlns:p14="http://schemas.microsoft.com/office/powerpoint/2010/main" val="412540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frequently asked questions</a:t>
            </a:r>
            <a:endParaRPr lang="en-US" dirty="0"/>
          </a:p>
        </p:txBody>
      </p:sp>
      <p:sp>
        <p:nvSpPr>
          <p:cNvPr id="3" name="Content Placeholder 2"/>
          <p:cNvSpPr>
            <a:spLocks noGrp="1"/>
          </p:cNvSpPr>
          <p:nvPr>
            <p:ph sz="quarter" idx="10"/>
          </p:nvPr>
        </p:nvSpPr>
        <p:spPr/>
        <p:txBody>
          <a:bodyPr>
            <a:normAutofit lnSpcReduction="10000"/>
          </a:bodyPr>
          <a:lstStyle/>
          <a:p>
            <a:r>
              <a:rPr lang="en-US" dirty="0"/>
              <a:t>Do you have to provide default content in the </a:t>
            </a:r>
            <a:r>
              <a:rPr lang="en-US" dirty="0" smtClean="0"/>
              <a:t>parent </a:t>
            </a:r>
            <a:r>
              <a:rPr lang="en-US" dirty="0"/>
              <a:t>page?</a:t>
            </a:r>
          </a:p>
          <a:p>
            <a:pPr lvl="1"/>
            <a:r>
              <a:rPr lang="en-US" dirty="0" smtClean="0"/>
              <a:t>Nope!</a:t>
            </a:r>
          </a:p>
          <a:p>
            <a:pPr lvl="2"/>
            <a:r>
              <a:rPr lang="en-US" dirty="0" smtClean="0"/>
              <a:t>Completely optional</a:t>
            </a:r>
            <a:endParaRPr lang="en-US" dirty="0"/>
          </a:p>
          <a:p>
            <a:r>
              <a:rPr lang="en-US" dirty="0"/>
              <a:t>Do you have to provide content for every block in the </a:t>
            </a:r>
            <a:r>
              <a:rPr lang="en-US" dirty="0" smtClean="0"/>
              <a:t>child page</a:t>
            </a:r>
            <a:r>
              <a:rPr lang="en-US" dirty="0"/>
              <a:t>?</a:t>
            </a:r>
          </a:p>
          <a:p>
            <a:pPr lvl="1"/>
            <a:r>
              <a:rPr lang="en-US" dirty="0" smtClean="0"/>
              <a:t>Nope!</a:t>
            </a:r>
          </a:p>
          <a:p>
            <a:pPr lvl="2"/>
            <a:r>
              <a:rPr lang="en-US" dirty="0" smtClean="0"/>
              <a:t>Completely optional</a:t>
            </a:r>
            <a:endParaRPr lang="en-US" dirty="0"/>
          </a:p>
          <a:p>
            <a:r>
              <a:rPr lang="en-US" dirty="0" smtClean="0"/>
              <a:t>What happens if I use a block name in a child page that doesn't exist in the parent page?</a:t>
            </a:r>
            <a:endParaRPr lang="en-US" dirty="0"/>
          </a:p>
          <a:p>
            <a:pPr lvl="1"/>
            <a:r>
              <a:rPr lang="en-US" dirty="0" smtClean="0"/>
              <a:t>It breaks!</a:t>
            </a:r>
          </a:p>
          <a:p>
            <a:pPr lvl="2"/>
            <a:r>
              <a:rPr lang="en-US" dirty="0" smtClean="0"/>
              <a:t>Jinja won't </a:t>
            </a:r>
            <a:r>
              <a:rPr lang="en-US" dirty="0"/>
              <a:t>know where to put </a:t>
            </a:r>
            <a:r>
              <a:rPr lang="en-US" dirty="0" smtClean="0"/>
              <a:t>things</a:t>
            </a:r>
            <a:endParaRPr lang="en-US" dirty="0"/>
          </a:p>
        </p:txBody>
      </p:sp>
    </p:spTree>
    <p:extLst>
      <p:ext uri="{BB962C8B-B14F-4D97-AF65-F5344CB8AC3E}">
        <p14:creationId xmlns:p14="http://schemas.microsoft.com/office/powerpoint/2010/main" val="166862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Jinja</a:t>
            </a:r>
            <a:r>
              <a:rPr lang="en-US" dirty="0" smtClean="0"/>
              <a:t> templates in action</a:t>
            </a:r>
            <a:endParaRPr lang="en-US" dirty="0"/>
          </a:p>
        </p:txBody>
      </p:sp>
    </p:spTree>
    <p:extLst>
      <p:ext uri="{BB962C8B-B14F-4D97-AF65-F5344CB8AC3E}">
        <p14:creationId xmlns:p14="http://schemas.microsoft.com/office/powerpoint/2010/main" val="5479735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How about advanced layouts?</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50380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What if, rather than replacing the default content,</a:t>
            </a:r>
            <a:br>
              <a:rPr lang="en-US" dirty="0" smtClean="0"/>
            </a:br>
            <a:r>
              <a:rPr lang="en-US" dirty="0" smtClean="0"/>
              <a:t>I want to add to it?</a:t>
            </a:r>
            <a:endParaRPr lang="en-US" dirty="0"/>
          </a:p>
        </p:txBody>
      </p:sp>
      <p:sp>
        <p:nvSpPr>
          <p:cNvPr id="5" name="Content Placeholder 4"/>
          <p:cNvSpPr>
            <a:spLocks noGrp="1"/>
          </p:cNvSpPr>
          <p:nvPr>
            <p:ph sz="quarter" idx="10"/>
          </p:nvPr>
        </p:nvSpPr>
        <p:spPr/>
        <p:txBody>
          <a:bodyPr/>
          <a:lstStyle/>
          <a:p>
            <a:r>
              <a:rPr lang="en-US" dirty="0" smtClean="0"/>
              <a:t>By default the content page's content will overwrite the default content defined within the template's block</a:t>
            </a:r>
          </a:p>
          <a:p>
            <a:r>
              <a:rPr lang="en-US" dirty="0" smtClean="0"/>
              <a:t>If you want to keep the default content you can use super blocks</a:t>
            </a:r>
          </a:p>
        </p:txBody>
      </p:sp>
    </p:spTree>
    <p:extLst>
      <p:ext uri="{BB962C8B-B14F-4D97-AF65-F5344CB8AC3E}">
        <p14:creationId xmlns:p14="http://schemas.microsoft.com/office/powerpoint/2010/main" val="29684337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base template</a:t>
            </a:r>
            <a:endParaRPr lang="en-US" dirty="0"/>
          </a:p>
        </p:txBody>
      </p:sp>
      <p:sp>
        <p:nvSpPr>
          <p:cNvPr id="4" name="Rectangle 3"/>
          <p:cNvSpPr/>
          <p:nvPr/>
        </p:nvSpPr>
        <p:spPr>
          <a:xfrm>
            <a:off x="7176678" y="1504078"/>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8286866" y="6113786"/>
            <a:ext cx="1672894" cy="461665"/>
          </a:xfrm>
          <a:prstGeom prst="rect">
            <a:avLst/>
          </a:prstGeom>
          <a:noFill/>
        </p:spPr>
        <p:txBody>
          <a:bodyPr wrap="none" rtlCol="0">
            <a:spAutoFit/>
          </a:bodyPr>
          <a:lstStyle/>
          <a:p>
            <a:r>
              <a:rPr lang="en-US" sz="2400" dirty="0" smtClean="0"/>
              <a:t>Layout.html</a:t>
            </a:r>
            <a:endParaRPr lang="en-US" sz="2400" dirty="0"/>
          </a:p>
        </p:txBody>
      </p:sp>
      <p:sp>
        <p:nvSpPr>
          <p:cNvPr id="6" name="Rectangle 5"/>
          <p:cNvSpPr/>
          <p:nvPr/>
        </p:nvSpPr>
        <p:spPr>
          <a:xfrm>
            <a:off x="7374641" y="1618564"/>
            <a:ext cx="3450209" cy="49825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Awesome Trivia App</a:t>
            </a:r>
            <a:endParaRPr lang="en-US" sz="2400" dirty="0"/>
          </a:p>
        </p:txBody>
      </p:sp>
      <p:sp>
        <p:nvSpPr>
          <p:cNvPr id="7" name="Rectangle 6"/>
          <p:cNvSpPr/>
          <p:nvPr/>
        </p:nvSpPr>
        <p:spPr>
          <a:xfrm>
            <a:off x="7374641" y="2343063"/>
            <a:ext cx="980387" cy="31956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8" name="Rectangle 7"/>
          <p:cNvSpPr/>
          <p:nvPr/>
        </p:nvSpPr>
        <p:spPr>
          <a:xfrm>
            <a:off x="8607110" y="2343062"/>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400" dirty="0" smtClean="0"/>
          </a:p>
          <a:p>
            <a:pPr algn="ctr"/>
            <a:endParaRPr lang="en-US" sz="2400" dirty="0"/>
          </a:p>
          <a:p>
            <a:pPr algn="ctr"/>
            <a:endParaRPr lang="en-US" sz="2400" dirty="0" smtClean="0"/>
          </a:p>
          <a:p>
            <a:pPr algn="ctr"/>
            <a:r>
              <a:rPr lang="en-US" sz="2400" dirty="0" smtClean="0"/>
              <a:t>Block</a:t>
            </a:r>
          </a:p>
          <a:p>
            <a:pPr algn="ctr"/>
            <a:endParaRPr lang="en-US" sz="2400" dirty="0"/>
          </a:p>
          <a:p>
            <a:pPr algn="ctr"/>
            <a:endParaRPr lang="en-US" sz="2400" dirty="0" smtClean="0"/>
          </a:p>
          <a:p>
            <a:pPr algn="ctr"/>
            <a:r>
              <a:rPr lang="en-US" sz="2400" i="1" dirty="0" smtClean="0">
                <a:solidFill>
                  <a:srgbClr val="FF0000"/>
                </a:solidFill>
              </a:rPr>
              <a:t>Disclaimer</a:t>
            </a:r>
          </a:p>
        </p:txBody>
      </p:sp>
      <p:sp>
        <p:nvSpPr>
          <p:cNvPr id="9" name="Rectangle 8"/>
          <p:cNvSpPr/>
          <p:nvPr/>
        </p:nvSpPr>
        <p:spPr>
          <a:xfrm>
            <a:off x="379514" y="1504078"/>
            <a:ext cx="5903591" cy="6127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Logo </a:t>
            </a:r>
            <a:r>
              <a:rPr lang="en-US" sz="3200" i="1" kern="0" dirty="0">
                <a:solidFill>
                  <a:prstClr val="black"/>
                </a:solidFill>
                <a:latin typeface="Consolas" panose="020B0609020204030204" pitchFamily="49" charset="0"/>
                <a:cs typeface="Consolas" panose="020B0609020204030204" pitchFamily="49" charset="0"/>
              </a:rPr>
              <a:t>HTML</a:t>
            </a:r>
            <a:endParaRPr lang="en-US" sz="3200" kern="0" dirty="0">
              <a:solidFill>
                <a:prstClr val="black"/>
              </a:solidFill>
              <a:latin typeface="Consolas" panose="020B0609020204030204" pitchFamily="49" charset="0"/>
              <a:cs typeface="Consolas" panose="020B0609020204030204" pitchFamily="49" charset="0"/>
            </a:endParaRPr>
          </a:p>
        </p:txBody>
      </p:sp>
      <p:sp>
        <p:nvSpPr>
          <p:cNvPr id="10" name="Rectangle 9"/>
          <p:cNvSpPr/>
          <p:nvPr/>
        </p:nvSpPr>
        <p:spPr>
          <a:xfrm>
            <a:off x="379514" y="2343061"/>
            <a:ext cx="5903591" cy="24190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block </a:t>
            </a:r>
            <a:r>
              <a:rPr lang="en-US" sz="3200" i="1" kern="0" dirty="0" err="1" smtClean="0">
                <a:solidFill>
                  <a:prstClr val="black"/>
                </a:solidFill>
                <a:latin typeface="Consolas" panose="020B0609020204030204" pitchFamily="49" charset="0"/>
                <a:cs typeface="Consolas" panose="020B0609020204030204" pitchFamily="49" charset="0"/>
              </a:rPr>
              <a:t>blockName</a:t>
            </a:r>
            <a:r>
              <a:rPr lang="en-US" sz="3200" kern="0" dirty="0" smtClean="0">
                <a:solidFill>
                  <a:prstClr val="black"/>
                </a:solidFill>
                <a:latin typeface="Consolas" panose="020B0609020204030204" pitchFamily="49" charset="0"/>
                <a:cs typeface="Consolas" panose="020B0609020204030204" pitchFamily="49" charset="0"/>
              </a:rPr>
              <a:t> </a:t>
            </a:r>
            <a:r>
              <a:rPr lang="en-US" sz="3200" kern="0" dirty="0">
                <a:solidFill>
                  <a:prstClr val="black"/>
                </a:solidFill>
                <a:latin typeface="Consolas" panose="020B0609020204030204" pitchFamily="49" charset="0"/>
                <a:cs typeface="Consolas" panose="020B0609020204030204" pitchFamily="49" charset="0"/>
              </a:rPr>
              <a:t>%}</a:t>
            </a:r>
          </a:p>
          <a:p>
            <a:pPr lvl="0" defTabSz="914088">
              <a:spcBef>
                <a:spcPts val="1400"/>
              </a:spcBef>
            </a:pPr>
            <a:r>
              <a:rPr lang="en-US" sz="3200" i="1" kern="0" dirty="0" smtClean="0">
                <a:solidFill>
                  <a:srgbClr val="FF0000"/>
                </a:solidFill>
                <a:latin typeface="Consolas" panose="020B0609020204030204" pitchFamily="49" charset="0"/>
                <a:cs typeface="Consolas" panose="020B0609020204030204" pitchFamily="49" charset="0"/>
              </a:rPr>
              <a:t>Disclaimer</a:t>
            </a:r>
            <a:endParaRPr lang="en-US" sz="3200" kern="0" dirty="0">
              <a:solidFill>
                <a:srgbClr val="FF0000"/>
              </a:solidFill>
              <a:latin typeface="Consolas" panose="020B0609020204030204" pitchFamily="49" charset="0"/>
              <a:cs typeface="Consolas" panose="020B0609020204030204" pitchFamily="49" charset="0"/>
            </a:endParaRPr>
          </a:p>
          <a:p>
            <a:pPr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a:t>
            </a:r>
            <a:r>
              <a:rPr lang="en-US" sz="3200" kern="0" dirty="0" err="1">
                <a:solidFill>
                  <a:prstClr val="black"/>
                </a:solidFill>
                <a:latin typeface="Consolas" panose="020B0609020204030204" pitchFamily="49" charset="0"/>
                <a:cs typeface="Consolas" panose="020B0609020204030204" pitchFamily="49" charset="0"/>
              </a:rPr>
              <a:t>endblock</a:t>
            </a:r>
            <a:r>
              <a:rPr lang="en-US" sz="3200" kern="0" dirty="0">
                <a:solidFill>
                  <a:prstClr val="black"/>
                </a:solidFill>
                <a:latin typeface="Consolas" panose="020B0609020204030204" pitchFamily="49" charset="0"/>
                <a:cs typeface="Consolas" panose="020B0609020204030204" pitchFamily="49" charset="0"/>
              </a:rPr>
              <a:t> %}</a:t>
            </a:r>
          </a:p>
        </p:txBody>
      </p:sp>
      <p:sp>
        <p:nvSpPr>
          <p:cNvPr id="11" name="Rectangle 10"/>
          <p:cNvSpPr/>
          <p:nvPr/>
        </p:nvSpPr>
        <p:spPr>
          <a:xfrm>
            <a:off x="379514" y="4988362"/>
            <a:ext cx="5903591" cy="6589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Navigation links </a:t>
            </a:r>
            <a:r>
              <a:rPr lang="en-US" sz="3200" i="1" kern="0" dirty="0">
                <a:solidFill>
                  <a:prstClr val="black"/>
                </a:solidFill>
                <a:latin typeface="Consolas" panose="020B0609020204030204" pitchFamily="49" charset="0"/>
                <a:cs typeface="Consolas" panose="020B0609020204030204" pitchFamily="49" charset="0"/>
              </a:rPr>
              <a:t>HTML</a:t>
            </a:r>
            <a:r>
              <a:rPr lang="en-US" sz="3200" kern="0" dirty="0">
                <a:solidFill>
                  <a:prstClr val="black"/>
                </a:solidFill>
                <a:latin typeface="Consolas" panose="020B0609020204030204" pitchFamily="49" charset="0"/>
                <a:cs typeface="Consolas" panose="020B0609020204030204" pitchFamily="49" charset="0"/>
              </a:rPr>
              <a:t>  </a:t>
            </a:r>
            <a:endParaRPr lang="en-US" sz="3200" kern="0" dirty="0">
              <a:solidFill>
                <a:prstClr val="black"/>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857226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content page (or child)</a:t>
            </a:r>
            <a:endParaRPr lang="en-US" dirty="0"/>
          </a:p>
        </p:txBody>
      </p:sp>
      <p:sp>
        <p:nvSpPr>
          <p:cNvPr id="3" name="Content Placeholder 2"/>
          <p:cNvSpPr>
            <a:spLocks noGrp="1"/>
          </p:cNvSpPr>
          <p:nvPr>
            <p:ph sz="quarter" idx="10"/>
          </p:nvPr>
        </p:nvSpPr>
        <p:spPr/>
        <p:txBody>
          <a:bodyPr/>
          <a:lstStyle/>
          <a:p>
            <a:pPr marL="57131" indent="0">
              <a:buNone/>
            </a:pPr>
            <a:endParaRPr lang="en-US" dirty="0" smtClean="0">
              <a:latin typeface="Consolas" panose="020B0609020204030204" pitchFamily="49" charset="0"/>
              <a:cs typeface="Consolas" panose="020B0609020204030204" pitchFamily="49" charset="0"/>
            </a:endParaRPr>
          </a:p>
          <a:p>
            <a:pPr marL="57131" indent="0">
              <a:buNone/>
            </a:pPr>
            <a:endParaRPr lang="en-US" dirty="0">
              <a:latin typeface="Consolas" panose="020B0609020204030204" pitchFamily="49" charset="0"/>
              <a:cs typeface="Consolas" panose="020B0609020204030204" pitchFamily="49" charset="0"/>
            </a:endParaRPr>
          </a:p>
          <a:p>
            <a:pPr marL="0" indent="0">
              <a:buNone/>
            </a:pPr>
            <a:endParaRPr lang="en-US" dirty="0"/>
          </a:p>
        </p:txBody>
      </p:sp>
      <p:sp>
        <p:nvSpPr>
          <p:cNvPr id="4" name="Rectangle 3"/>
          <p:cNvSpPr/>
          <p:nvPr/>
        </p:nvSpPr>
        <p:spPr>
          <a:xfrm>
            <a:off x="7204338" y="1245702"/>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7701783" y="5855410"/>
            <a:ext cx="2912079" cy="461665"/>
          </a:xfrm>
          <a:prstGeom prst="rect">
            <a:avLst/>
          </a:prstGeom>
          <a:noFill/>
        </p:spPr>
        <p:txBody>
          <a:bodyPr wrap="none" rtlCol="0">
            <a:spAutoFit/>
          </a:bodyPr>
          <a:lstStyle/>
          <a:p>
            <a:r>
              <a:rPr lang="en-US" sz="2400" dirty="0" smtClean="0"/>
              <a:t>AnswerQuestion.html</a:t>
            </a:r>
            <a:endParaRPr lang="en-US" sz="2400" dirty="0"/>
          </a:p>
        </p:txBody>
      </p:sp>
      <p:sp>
        <p:nvSpPr>
          <p:cNvPr id="6" name="Rectangle 5"/>
          <p:cNvSpPr/>
          <p:nvPr/>
        </p:nvSpPr>
        <p:spPr>
          <a:xfrm>
            <a:off x="7402301" y="1360188"/>
            <a:ext cx="3450209" cy="4982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Awesome Trivia App</a:t>
            </a:r>
            <a:endParaRPr lang="en-US" sz="2400" dirty="0"/>
          </a:p>
        </p:txBody>
      </p:sp>
      <p:sp>
        <p:nvSpPr>
          <p:cNvPr id="7" name="Rectangle 6"/>
          <p:cNvSpPr/>
          <p:nvPr/>
        </p:nvSpPr>
        <p:spPr>
          <a:xfrm>
            <a:off x="7402301" y="2084687"/>
            <a:ext cx="980387" cy="31956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8" name="Rectangle 7"/>
          <p:cNvSpPr/>
          <p:nvPr/>
        </p:nvSpPr>
        <p:spPr>
          <a:xfrm>
            <a:off x="8634770" y="2084686"/>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Question:</a:t>
            </a:r>
          </a:p>
          <a:p>
            <a:pPr algn="ctr"/>
            <a:r>
              <a:rPr lang="en-US" sz="2400" dirty="0" smtClean="0"/>
              <a:t>Who invented the light bulb?</a:t>
            </a:r>
          </a:p>
          <a:p>
            <a:pPr algn="ctr"/>
            <a:endParaRPr lang="en-US" sz="2400" dirty="0"/>
          </a:p>
          <a:p>
            <a:pPr algn="ctr"/>
            <a:r>
              <a:rPr lang="en-US" sz="2400" dirty="0" smtClean="0"/>
              <a:t>Answer:</a:t>
            </a:r>
          </a:p>
          <a:p>
            <a:pPr algn="ctr"/>
            <a:endParaRPr lang="en-US" sz="2400" dirty="0"/>
          </a:p>
          <a:p>
            <a:pPr algn="ctr"/>
            <a:endParaRPr lang="en-US" sz="2400" dirty="0"/>
          </a:p>
        </p:txBody>
      </p:sp>
      <p:sp>
        <p:nvSpPr>
          <p:cNvPr id="9" name="Rectangle 8"/>
          <p:cNvSpPr/>
          <p:nvPr/>
        </p:nvSpPr>
        <p:spPr>
          <a:xfrm>
            <a:off x="379413" y="1388226"/>
            <a:ext cx="6462944" cy="73684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extends </a:t>
            </a:r>
            <a:r>
              <a:rPr lang="en-US" sz="3200" i="1" kern="0" dirty="0">
                <a:solidFill>
                  <a:prstClr val="black"/>
                </a:solidFill>
                <a:latin typeface="Consolas" panose="020B0609020204030204" pitchFamily="49" charset="0"/>
                <a:cs typeface="Consolas" panose="020B0609020204030204" pitchFamily="49" charset="0"/>
              </a:rPr>
              <a:t>baseName.html</a:t>
            </a:r>
            <a:r>
              <a:rPr lang="en-US" sz="3200" kern="0" dirty="0">
                <a:solidFill>
                  <a:prstClr val="black"/>
                </a:solidFill>
                <a:latin typeface="Consolas" panose="020B0609020204030204" pitchFamily="49" charset="0"/>
                <a:cs typeface="Consolas" panose="020B0609020204030204" pitchFamily="49" charset="0"/>
              </a:rPr>
              <a:t> %}</a:t>
            </a:r>
          </a:p>
        </p:txBody>
      </p:sp>
      <p:sp>
        <p:nvSpPr>
          <p:cNvPr id="10" name="Rectangle 9"/>
          <p:cNvSpPr/>
          <p:nvPr/>
        </p:nvSpPr>
        <p:spPr>
          <a:xfrm>
            <a:off x="379413" y="2388315"/>
            <a:ext cx="6462944" cy="31371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block </a:t>
            </a:r>
            <a:r>
              <a:rPr lang="en-US" sz="3200" i="1" kern="0" dirty="0" err="1" smtClean="0">
                <a:solidFill>
                  <a:prstClr val="black"/>
                </a:solidFill>
                <a:latin typeface="Consolas" panose="020B0609020204030204" pitchFamily="49" charset="0"/>
                <a:cs typeface="Consolas" panose="020B0609020204030204" pitchFamily="49" charset="0"/>
              </a:rPr>
              <a:t>blockName</a:t>
            </a:r>
            <a:r>
              <a:rPr lang="en-US" sz="3200" kern="0" dirty="0" smtClean="0">
                <a:solidFill>
                  <a:prstClr val="black"/>
                </a:solidFill>
                <a:latin typeface="Consolas" panose="020B0609020204030204" pitchFamily="49" charset="0"/>
                <a:cs typeface="Consolas" panose="020B0609020204030204" pitchFamily="49" charset="0"/>
              </a:rPr>
              <a:t> </a:t>
            </a:r>
            <a:r>
              <a:rPr lang="en-US" sz="3200" kern="0" dirty="0">
                <a:solidFill>
                  <a:prstClr val="black"/>
                </a:solidFill>
                <a:latin typeface="Consolas" panose="020B0609020204030204" pitchFamily="49" charset="0"/>
                <a:cs typeface="Consolas" panose="020B0609020204030204" pitchFamily="49" charset="0"/>
              </a:rPr>
              <a:t>%}</a:t>
            </a:r>
          </a:p>
          <a:p>
            <a:pPr marL="57131"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Question: Who invented the light bulb</a:t>
            </a:r>
          </a:p>
          <a:p>
            <a:pPr marL="57131"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Answer</a:t>
            </a:r>
            <a:endParaRPr lang="en-US" sz="3200" kern="0" dirty="0">
              <a:solidFill>
                <a:prstClr val="black"/>
              </a:solidFill>
              <a:latin typeface="Consolas" panose="020B0609020204030204" pitchFamily="49" charset="0"/>
              <a:cs typeface="Consolas" panose="020B0609020204030204" pitchFamily="49" charset="0"/>
            </a:endParaRPr>
          </a:p>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a:t>
            </a:r>
            <a:r>
              <a:rPr lang="en-US" sz="3200" kern="0" dirty="0" err="1">
                <a:solidFill>
                  <a:prstClr val="black"/>
                </a:solidFill>
                <a:latin typeface="Consolas" panose="020B0609020204030204" pitchFamily="49" charset="0"/>
                <a:cs typeface="Consolas" panose="020B0609020204030204" pitchFamily="49" charset="0"/>
              </a:rPr>
              <a:t>endblock</a:t>
            </a:r>
            <a:r>
              <a:rPr lang="en-US" sz="3200" kern="0" dirty="0">
                <a:solidFill>
                  <a:prstClr val="black"/>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696130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36610" y="955705"/>
            <a:ext cx="4001993" cy="523220"/>
          </a:xfrm>
          <a:prstGeom prst="rect">
            <a:avLst/>
          </a:prstGeom>
          <a:noFill/>
        </p:spPr>
        <p:txBody>
          <a:bodyPr wrap="none" rtlCol="0">
            <a:spAutoFit/>
          </a:bodyPr>
          <a:lstStyle/>
          <a:p>
            <a:r>
              <a:rPr lang="en-US" sz="2800" dirty="0" smtClean="0">
                <a:solidFill>
                  <a:schemeClr val="bg1"/>
                </a:solidFill>
              </a:rPr>
              <a:t>When you think about it...</a:t>
            </a:r>
            <a:endParaRPr lang="en-US" sz="2800" dirty="0">
              <a:solidFill>
                <a:schemeClr val="bg1"/>
              </a:solidFill>
            </a:endParaRPr>
          </a:p>
        </p:txBody>
      </p:sp>
      <p:sp>
        <p:nvSpPr>
          <p:cNvPr id="5" name="TextBox 4"/>
          <p:cNvSpPr txBox="1"/>
          <p:nvPr/>
        </p:nvSpPr>
        <p:spPr>
          <a:xfrm>
            <a:off x="3303930" y="3116014"/>
            <a:ext cx="4731360" cy="523220"/>
          </a:xfrm>
          <a:prstGeom prst="rect">
            <a:avLst/>
          </a:prstGeom>
          <a:noFill/>
        </p:spPr>
        <p:txBody>
          <a:bodyPr wrap="none" rtlCol="0">
            <a:spAutoFit/>
          </a:bodyPr>
          <a:lstStyle/>
          <a:p>
            <a:r>
              <a:rPr lang="en-US" sz="2800" dirty="0" smtClean="0">
                <a:solidFill>
                  <a:schemeClr val="bg1"/>
                </a:solidFill>
              </a:rPr>
              <a:t>You're creating an application…</a:t>
            </a:r>
            <a:endParaRPr lang="en-US" sz="2800" dirty="0">
              <a:solidFill>
                <a:schemeClr val="bg1"/>
              </a:solidFill>
            </a:endParaRPr>
          </a:p>
        </p:txBody>
      </p:sp>
      <p:sp>
        <p:nvSpPr>
          <p:cNvPr id="6" name="TextBox 5"/>
          <p:cNvSpPr txBox="1"/>
          <p:nvPr/>
        </p:nvSpPr>
        <p:spPr>
          <a:xfrm>
            <a:off x="6603311" y="4907108"/>
            <a:ext cx="4941417" cy="523220"/>
          </a:xfrm>
          <a:prstGeom prst="rect">
            <a:avLst/>
          </a:prstGeom>
          <a:noFill/>
        </p:spPr>
        <p:txBody>
          <a:bodyPr wrap="none" rtlCol="0">
            <a:spAutoFit/>
          </a:bodyPr>
          <a:lstStyle/>
          <a:p>
            <a:r>
              <a:rPr lang="en-US" sz="2800" dirty="0" smtClean="0">
                <a:solidFill>
                  <a:schemeClr val="bg1"/>
                </a:solidFill>
              </a:rPr>
              <a:t>And not providing a user manual</a:t>
            </a:r>
            <a:endParaRPr lang="en-US" sz="2800" dirty="0">
              <a:solidFill>
                <a:schemeClr val="bg1"/>
              </a:solidFill>
            </a:endParaRPr>
          </a:p>
        </p:txBody>
      </p:sp>
    </p:spTree>
    <p:extLst>
      <p:ext uri="{BB962C8B-B14F-4D97-AF65-F5344CB8AC3E}">
        <p14:creationId xmlns:p14="http://schemas.microsoft.com/office/powerpoint/2010/main" val="58586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content page (or child)</a:t>
            </a:r>
            <a:endParaRPr lang="en-US" dirty="0"/>
          </a:p>
        </p:txBody>
      </p:sp>
      <p:sp>
        <p:nvSpPr>
          <p:cNvPr id="3" name="Content Placeholder 2"/>
          <p:cNvSpPr>
            <a:spLocks noGrp="1"/>
          </p:cNvSpPr>
          <p:nvPr>
            <p:ph sz="quarter" idx="10"/>
          </p:nvPr>
        </p:nvSpPr>
        <p:spPr/>
        <p:txBody>
          <a:bodyPr/>
          <a:lstStyle/>
          <a:p>
            <a:pPr marL="57131" indent="0">
              <a:buNone/>
            </a:pPr>
            <a:endParaRPr lang="en-US" dirty="0" smtClean="0">
              <a:latin typeface="Consolas" panose="020B0609020204030204" pitchFamily="49" charset="0"/>
              <a:cs typeface="Consolas" panose="020B0609020204030204" pitchFamily="49" charset="0"/>
            </a:endParaRPr>
          </a:p>
          <a:p>
            <a:pPr marL="57131" indent="0">
              <a:buNone/>
            </a:pPr>
            <a:endParaRPr lang="en-US" dirty="0">
              <a:latin typeface="Consolas" panose="020B0609020204030204" pitchFamily="49" charset="0"/>
              <a:cs typeface="Consolas" panose="020B0609020204030204" pitchFamily="49" charset="0"/>
            </a:endParaRPr>
          </a:p>
          <a:p>
            <a:pPr marL="0" indent="0">
              <a:buNone/>
            </a:pPr>
            <a:endParaRPr lang="en-US" dirty="0"/>
          </a:p>
        </p:txBody>
      </p:sp>
      <p:sp>
        <p:nvSpPr>
          <p:cNvPr id="4" name="Rectangle 3"/>
          <p:cNvSpPr/>
          <p:nvPr/>
        </p:nvSpPr>
        <p:spPr>
          <a:xfrm>
            <a:off x="7204338" y="1245702"/>
            <a:ext cx="3893270" cy="4279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7701783" y="5855410"/>
            <a:ext cx="2912079" cy="461665"/>
          </a:xfrm>
          <a:prstGeom prst="rect">
            <a:avLst/>
          </a:prstGeom>
          <a:noFill/>
        </p:spPr>
        <p:txBody>
          <a:bodyPr wrap="none" rtlCol="0">
            <a:spAutoFit/>
          </a:bodyPr>
          <a:lstStyle/>
          <a:p>
            <a:r>
              <a:rPr lang="en-US" sz="2400" dirty="0" smtClean="0"/>
              <a:t>AnswerQuestion.html</a:t>
            </a:r>
            <a:endParaRPr lang="en-US" sz="2400" dirty="0"/>
          </a:p>
        </p:txBody>
      </p:sp>
      <p:sp>
        <p:nvSpPr>
          <p:cNvPr id="6" name="Rectangle 5"/>
          <p:cNvSpPr/>
          <p:nvPr/>
        </p:nvSpPr>
        <p:spPr>
          <a:xfrm>
            <a:off x="7402301" y="1360188"/>
            <a:ext cx="3450209" cy="4982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Awesome Trivia App</a:t>
            </a:r>
            <a:endParaRPr lang="en-US" sz="2400" dirty="0"/>
          </a:p>
        </p:txBody>
      </p:sp>
      <p:sp>
        <p:nvSpPr>
          <p:cNvPr id="7" name="Rectangle 6"/>
          <p:cNvSpPr/>
          <p:nvPr/>
        </p:nvSpPr>
        <p:spPr>
          <a:xfrm>
            <a:off x="7402301" y="2084687"/>
            <a:ext cx="980387" cy="31956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Link</a:t>
            </a:r>
          </a:p>
          <a:p>
            <a:pPr algn="ctr"/>
            <a:r>
              <a:rPr lang="en-US" sz="2400" dirty="0" smtClean="0"/>
              <a:t>Link</a:t>
            </a:r>
          </a:p>
          <a:p>
            <a:pPr algn="ctr"/>
            <a:r>
              <a:rPr lang="en-US" sz="2400" dirty="0" smtClean="0"/>
              <a:t>Link</a:t>
            </a:r>
          </a:p>
          <a:p>
            <a:pPr algn="ctr"/>
            <a:r>
              <a:rPr lang="en-US" sz="2400" dirty="0" smtClean="0"/>
              <a:t>Link</a:t>
            </a:r>
            <a:endParaRPr lang="en-US" sz="2400" dirty="0"/>
          </a:p>
        </p:txBody>
      </p:sp>
      <p:sp>
        <p:nvSpPr>
          <p:cNvPr id="8" name="Rectangle 7"/>
          <p:cNvSpPr/>
          <p:nvPr/>
        </p:nvSpPr>
        <p:spPr>
          <a:xfrm>
            <a:off x="8634770" y="2084686"/>
            <a:ext cx="2217740" cy="31956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400" dirty="0" smtClean="0"/>
          </a:p>
          <a:p>
            <a:pPr algn="ctr"/>
            <a:endParaRPr lang="en-US" sz="2400" dirty="0"/>
          </a:p>
          <a:p>
            <a:pPr algn="ctr"/>
            <a:r>
              <a:rPr lang="en-US" sz="2400" dirty="0" smtClean="0"/>
              <a:t>Question:</a:t>
            </a:r>
          </a:p>
          <a:p>
            <a:pPr algn="ctr"/>
            <a:r>
              <a:rPr lang="en-US" sz="2400" dirty="0" smtClean="0"/>
              <a:t>Who invented the light bulb?</a:t>
            </a:r>
          </a:p>
          <a:p>
            <a:pPr algn="ctr"/>
            <a:endParaRPr lang="en-US" sz="2400" dirty="0"/>
          </a:p>
          <a:p>
            <a:pPr algn="ctr"/>
            <a:r>
              <a:rPr lang="en-US" sz="2400" dirty="0" smtClean="0"/>
              <a:t>Answer:</a:t>
            </a:r>
          </a:p>
          <a:p>
            <a:pPr algn="ctr"/>
            <a:endParaRPr lang="en-US" sz="2400" dirty="0"/>
          </a:p>
          <a:p>
            <a:pPr algn="ctr"/>
            <a:r>
              <a:rPr lang="en-US" sz="2400" i="1" dirty="0" smtClean="0">
                <a:solidFill>
                  <a:srgbClr val="FF0000"/>
                </a:solidFill>
              </a:rPr>
              <a:t>Disclaimer</a:t>
            </a:r>
          </a:p>
          <a:p>
            <a:pPr algn="ctr"/>
            <a:endParaRPr lang="en-US" sz="2400" dirty="0"/>
          </a:p>
          <a:p>
            <a:pPr algn="ctr"/>
            <a:endParaRPr lang="en-US" sz="2400" dirty="0"/>
          </a:p>
        </p:txBody>
      </p:sp>
      <p:sp>
        <p:nvSpPr>
          <p:cNvPr id="9" name="Rectangle 8"/>
          <p:cNvSpPr/>
          <p:nvPr/>
        </p:nvSpPr>
        <p:spPr>
          <a:xfrm>
            <a:off x="379413" y="1388226"/>
            <a:ext cx="6462944" cy="73684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extends </a:t>
            </a:r>
            <a:r>
              <a:rPr lang="en-US" sz="3200" i="1" kern="0" dirty="0">
                <a:solidFill>
                  <a:prstClr val="black"/>
                </a:solidFill>
                <a:latin typeface="Consolas" panose="020B0609020204030204" pitchFamily="49" charset="0"/>
                <a:cs typeface="Consolas" panose="020B0609020204030204" pitchFamily="49" charset="0"/>
              </a:rPr>
              <a:t>baseName.html</a:t>
            </a:r>
            <a:r>
              <a:rPr lang="en-US" sz="3200" kern="0" dirty="0">
                <a:solidFill>
                  <a:prstClr val="black"/>
                </a:solidFill>
                <a:latin typeface="Consolas" panose="020B0609020204030204" pitchFamily="49" charset="0"/>
                <a:cs typeface="Consolas" panose="020B0609020204030204" pitchFamily="49" charset="0"/>
              </a:rPr>
              <a:t> %}</a:t>
            </a:r>
          </a:p>
        </p:txBody>
      </p:sp>
      <p:sp>
        <p:nvSpPr>
          <p:cNvPr id="10" name="Rectangle 9"/>
          <p:cNvSpPr/>
          <p:nvPr/>
        </p:nvSpPr>
        <p:spPr>
          <a:xfrm>
            <a:off x="379413" y="2388315"/>
            <a:ext cx="6462944" cy="39287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block </a:t>
            </a:r>
            <a:r>
              <a:rPr lang="en-US" sz="3200" i="1" kern="0" dirty="0" err="1" smtClean="0">
                <a:solidFill>
                  <a:prstClr val="black"/>
                </a:solidFill>
                <a:latin typeface="Consolas" panose="020B0609020204030204" pitchFamily="49" charset="0"/>
                <a:cs typeface="Consolas" panose="020B0609020204030204" pitchFamily="49" charset="0"/>
              </a:rPr>
              <a:t>blockName</a:t>
            </a:r>
            <a:r>
              <a:rPr lang="en-US" sz="3200" kern="0" dirty="0" smtClean="0">
                <a:solidFill>
                  <a:prstClr val="black"/>
                </a:solidFill>
                <a:latin typeface="Consolas" panose="020B0609020204030204" pitchFamily="49" charset="0"/>
                <a:cs typeface="Consolas" panose="020B0609020204030204" pitchFamily="49" charset="0"/>
              </a:rPr>
              <a:t> </a:t>
            </a:r>
            <a:r>
              <a:rPr lang="en-US" sz="3200" kern="0" dirty="0">
                <a:solidFill>
                  <a:prstClr val="black"/>
                </a:solidFill>
                <a:latin typeface="Consolas" panose="020B0609020204030204" pitchFamily="49" charset="0"/>
                <a:cs typeface="Consolas" panose="020B0609020204030204" pitchFamily="49" charset="0"/>
              </a:rPr>
              <a:t>%}</a:t>
            </a:r>
          </a:p>
          <a:p>
            <a:pPr marL="57131"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Question: Who invented the light bulb</a:t>
            </a:r>
          </a:p>
          <a:p>
            <a:pPr marL="57131" lvl="0" defTabSz="914088">
              <a:spcBef>
                <a:spcPts val="1400"/>
              </a:spcBef>
            </a:pPr>
            <a:r>
              <a:rPr lang="en-US" sz="3200" i="1" kern="0" dirty="0" smtClean="0">
                <a:solidFill>
                  <a:prstClr val="black"/>
                </a:solidFill>
                <a:latin typeface="Consolas" panose="020B0609020204030204" pitchFamily="49" charset="0"/>
                <a:cs typeface="Consolas" panose="020B0609020204030204" pitchFamily="49" charset="0"/>
              </a:rPr>
              <a:t>Answer</a:t>
            </a:r>
          </a:p>
          <a:p>
            <a:pPr marL="57131" lvl="0" defTabSz="914088">
              <a:spcBef>
                <a:spcPts val="1400"/>
              </a:spcBef>
            </a:pPr>
            <a:r>
              <a:rPr lang="en-US" sz="3200" i="1" kern="0" dirty="0" smtClean="0">
                <a:solidFill>
                  <a:srgbClr val="FF0000"/>
                </a:solidFill>
                <a:latin typeface="Consolas" panose="020B0609020204030204" pitchFamily="49" charset="0"/>
                <a:cs typeface="Consolas" panose="020B0609020204030204" pitchFamily="49" charset="0"/>
              </a:rPr>
              <a:t>{{ super() }}</a:t>
            </a:r>
            <a:endParaRPr lang="en-US" sz="3200" kern="0" dirty="0">
              <a:solidFill>
                <a:srgbClr val="FF0000"/>
              </a:solidFill>
              <a:latin typeface="Consolas" panose="020B0609020204030204" pitchFamily="49" charset="0"/>
              <a:cs typeface="Consolas" panose="020B0609020204030204" pitchFamily="49" charset="0"/>
            </a:endParaRPr>
          </a:p>
          <a:p>
            <a:pPr marL="57131" lvl="0" defTabSz="914088">
              <a:spcBef>
                <a:spcPts val="1400"/>
              </a:spcBef>
            </a:pPr>
            <a:r>
              <a:rPr lang="en-US" sz="3200" kern="0" dirty="0">
                <a:solidFill>
                  <a:prstClr val="black"/>
                </a:solidFill>
                <a:latin typeface="Consolas" panose="020B0609020204030204" pitchFamily="49" charset="0"/>
                <a:cs typeface="Consolas" panose="020B0609020204030204" pitchFamily="49" charset="0"/>
              </a:rPr>
              <a:t>{% </a:t>
            </a:r>
            <a:r>
              <a:rPr lang="en-US" sz="3200" kern="0" dirty="0" err="1">
                <a:solidFill>
                  <a:prstClr val="black"/>
                </a:solidFill>
                <a:latin typeface="Consolas" panose="020B0609020204030204" pitchFamily="49" charset="0"/>
                <a:cs typeface="Consolas" panose="020B0609020204030204" pitchFamily="49" charset="0"/>
              </a:rPr>
              <a:t>endblock</a:t>
            </a:r>
            <a:r>
              <a:rPr lang="en-US" sz="3200" kern="0" dirty="0">
                <a:solidFill>
                  <a:prstClr val="black"/>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159825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Advanced layouts</a:t>
            </a:r>
            <a:endParaRPr lang="en-US" dirty="0"/>
          </a:p>
        </p:txBody>
      </p:sp>
    </p:spTree>
    <p:extLst>
      <p:ext uri="{BB962C8B-B14F-4D97-AF65-F5344CB8AC3E}">
        <p14:creationId xmlns:p14="http://schemas.microsoft.com/office/powerpoint/2010/main" val="41381938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769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seems like it could pose some problems...</a:t>
            </a:r>
            <a:endParaRPr lang="en-US" dirty="0"/>
          </a:p>
        </p:txBody>
      </p:sp>
      <p:sp>
        <p:nvSpPr>
          <p:cNvPr id="3" name="Content Placeholder 2"/>
          <p:cNvSpPr>
            <a:spLocks noGrp="1"/>
          </p:cNvSpPr>
          <p:nvPr>
            <p:ph sz="quarter" idx="10"/>
          </p:nvPr>
        </p:nvSpPr>
        <p:spPr/>
        <p:txBody>
          <a:bodyPr/>
          <a:lstStyle/>
          <a:p>
            <a:r>
              <a:rPr lang="en-US" dirty="0" smtClean="0"/>
              <a:t>You're right</a:t>
            </a:r>
          </a:p>
          <a:p>
            <a:endParaRPr lang="en-US" dirty="0" smtClean="0"/>
          </a:p>
          <a:p>
            <a:r>
              <a:rPr lang="en-US" dirty="0" smtClean="0"/>
              <a:t>Strategies</a:t>
            </a:r>
          </a:p>
          <a:p>
            <a:pPr lvl="1"/>
            <a:r>
              <a:rPr lang="en-US" dirty="0" smtClean="0"/>
              <a:t>Follow conventions</a:t>
            </a:r>
          </a:p>
          <a:p>
            <a:pPr lvl="1"/>
            <a:r>
              <a:rPr lang="en-US" dirty="0" smtClean="0"/>
              <a:t>Be clear</a:t>
            </a:r>
          </a:p>
          <a:p>
            <a:pPr lvl="1"/>
            <a:r>
              <a:rPr lang="en-US" dirty="0" smtClean="0"/>
              <a:t>Be consistent</a:t>
            </a:r>
            <a:endParaRPr lang="en-US" dirty="0"/>
          </a:p>
        </p:txBody>
      </p:sp>
    </p:spTree>
    <p:extLst>
      <p:ext uri="{BB962C8B-B14F-4D97-AF65-F5344CB8AC3E}">
        <p14:creationId xmlns:p14="http://schemas.microsoft.com/office/powerpoint/2010/main" val="199559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Why use layouts?</a:t>
            </a:r>
          </a:p>
          <a:p>
            <a:r>
              <a:rPr lang="en-GB" dirty="0" smtClean="0"/>
              <a:t>How do we use layouts?</a:t>
            </a:r>
          </a:p>
          <a:p>
            <a:r>
              <a:rPr lang="en-GB" dirty="0" smtClean="0"/>
              <a:t>How about advanced layouts?</a:t>
            </a:r>
            <a:endParaRPr lang="en-GB" dirty="0"/>
          </a:p>
        </p:txBody>
      </p:sp>
      <p:sp>
        <p:nvSpPr>
          <p:cNvPr id="2" name="Title 1"/>
          <p:cNvSpPr>
            <a:spLocks noGrp="1"/>
          </p:cNvSpPr>
          <p:nvPr>
            <p:ph type="title"/>
          </p:nvPr>
        </p:nvSpPr>
        <p:spPr/>
        <p:txBody>
          <a:bodyPr/>
          <a:lstStyle/>
          <a:p>
            <a:r>
              <a:rPr lang="en-US" dirty="0" smtClean="0"/>
              <a:t>Layouts in Jinja</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r>
              <a:rPr lang="en-US" dirty="0" smtClean="0"/>
              <a:t>Why use layouts</a:t>
            </a:r>
            <a:endParaRPr lang="en-US" dirty="0"/>
          </a:p>
        </p:txBody>
      </p:sp>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There's a conventional way to build web pages</a:t>
            </a:r>
            <a:endParaRPr lang="en-US" dirty="0"/>
          </a:p>
        </p:txBody>
      </p:sp>
      <p:sp>
        <p:nvSpPr>
          <p:cNvPr id="5" name="Content Placeholder 4"/>
          <p:cNvSpPr>
            <a:spLocks noGrp="1"/>
          </p:cNvSpPr>
          <p:nvPr>
            <p:ph sz="quarter" idx="10"/>
          </p:nvPr>
        </p:nvSpPr>
        <p:spPr/>
        <p:txBody>
          <a:bodyPr/>
          <a:lstStyle/>
          <a:p>
            <a:r>
              <a:rPr lang="en-US" dirty="0" smtClean="0"/>
              <a:t>Logo at the top</a:t>
            </a:r>
          </a:p>
          <a:p>
            <a:r>
              <a:rPr lang="en-US" dirty="0" smtClean="0"/>
              <a:t>Navigation at the top or on the left</a:t>
            </a:r>
          </a:p>
          <a:p>
            <a:r>
              <a:rPr lang="en-US" dirty="0" smtClean="0"/>
              <a:t>Copyright information and footnotes at the bottom</a:t>
            </a:r>
          </a:p>
          <a:p>
            <a:r>
              <a:rPr lang="en-US" dirty="0" smtClean="0"/>
              <a:t>The "</a:t>
            </a:r>
            <a:r>
              <a:rPr lang="en-US" dirty="0" err="1" smtClean="0"/>
              <a:t>ooey</a:t>
            </a:r>
            <a:r>
              <a:rPr lang="en-US" dirty="0" smtClean="0"/>
              <a:t>-gooey center" for your content</a:t>
            </a:r>
            <a:endParaRPr lang="en-US" dirty="0"/>
          </a:p>
        </p:txBody>
      </p:sp>
    </p:spTree>
    <p:extLst>
      <p:ext uri="{BB962C8B-B14F-4D97-AF65-F5344CB8AC3E}">
        <p14:creationId xmlns:p14="http://schemas.microsoft.com/office/powerpoint/2010/main" val="2745899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 really don't want to create that layout</a:t>
            </a:r>
            <a:br>
              <a:rPr lang="en-US" dirty="0" smtClean="0"/>
            </a:br>
            <a:r>
              <a:rPr lang="en-US" dirty="0" smtClean="0"/>
              <a:t>over and over and over and over</a:t>
            </a:r>
            <a:endParaRPr lang="en-US" dirty="0"/>
          </a:p>
        </p:txBody>
      </p:sp>
      <p:sp>
        <p:nvSpPr>
          <p:cNvPr id="3" name="Content Placeholder 2"/>
          <p:cNvSpPr>
            <a:spLocks noGrp="1"/>
          </p:cNvSpPr>
          <p:nvPr>
            <p:ph sz="quarter" idx="10"/>
          </p:nvPr>
        </p:nvSpPr>
        <p:spPr/>
        <p:txBody>
          <a:bodyPr/>
          <a:lstStyle/>
          <a:p>
            <a:r>
              <a:rPr lang="en-US" dirty="0" smtClean="0"/>
              <a:t>Tedious</a:t>
            </a:r>
          </a:p>
          <a:p>
            <a:r>
              <a:rPr lang="en-US" dirty="0" smtClean="0"/>
              <a:t>Chance for mistakes</a:t>
            </a:r>
          </a:p>
          <a:p>
            <a:r>
              <a:rPr lang="en-US" dirty="0" smtClean="0"/>
              <a:t>What happens when something changes? (and it will)</a:t>
            </a:r>
            <a:endParaRPr lang="en-US" dirty="0"/>
          </a:p>
        </p:txBody>
      </p:sp>
    </p:spTree>
    <p:extLst>
      <p:ext uri="{BB962C8B-B14F-4D97-AF65-F5344CB8AC3E}">
        <p14:creationId xmlns:p14="http://schemas.microsoft.com/office/powerpoint/2010/main" val="3752893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How do we use layouts?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82024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Layout concepts</a:t>
            </a:r>
            <a:endParaRPr lang="en-US" dirty="0"/>
          </a:p>
        </p:txBody>
      </p:sp>
      <p:sp>
        <p:nvSpPr>
          <p:cNvPr id="5" name="Content Placeholder 4"/>
          <p:cNvSpPr>
            <a:spLocks noGrp="1"/>
          </p:cNvSpPr>
          <p:nvPr>
            <p:ph sz="quarter" idx="10"/>
          </p:nvPr>
        </p:nvSpPr>
        <p:spPr/>
        <p:txBody>
          <a:bodyPr/>
          <a:lstStyle/>
          <a:p>
            <a:r>
              <a:rPr lang="en-US" dirty="0" smtClean="0"/>
              <a:t>Based on Jinja template inheritance</a:t>
            </a:r>
          </a:p>
          <a:p>
            <a:r>
              <a:rPr lang="en-US" dirty="0" smtClean="0"/>
              <a:t>Basic steps</a:t>
            </a:r>
          </a:p>
          <a:p>
            <a:pPr marL="971396" lvl="1" indent="-514350">
              <a:buFont typeface="+mj-lt"/>
              <a:buAutoNum type="arabicPeriod"/>
            </a:pPr>
            <a:r>
              <a:rPr lang="en-US" dirty="0" smtClean="0"/>
              <a:t>Build a base template with common components</a:t>
            </a:r>
          </a:p>
          <a:p>
            <a:pPr marL="971396" lvl="1" indent="-514350">
              <a:buFont typeface="+mj-lt"/>
              <a:buAutoNum type="arabicPeriod"/>
            </a:pPr>
            <a:r>
              <a:rPr lang="en-US" dirty="0" smtClean="0"/>
              <a:t>Define blocks that can be overridden for individual pages</a:t>
            </a:r>
            <a:endParaRPr lang="en-US" dirty="0"/>
          </a:p>
        </p:txBody>
      </p:sp>
    </p:spTree>
    <p:extLst>
      <p:ext uri="{BB962C8B-B14F-4D97-AF65-F5344CB8AC3E}">
        <p14:creationId xmlns:p14="http://schemas.microsoft.com/office/powerpoint/2010/main" val="1428218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3337</TotalTime>
  <Words>589</Words>
  <Application>Microsoft Office PowerPoint</Application>
  <PresentationFormat>Widescreen</PresentationFormat>
  <Paragraphs>175</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Consolas</vt:lpstr>
      <vt:lpstr>Segoe</vt:lpstr>
      <vt:lpstr>Segoe UI</vt:lpstr>
      <vt:lpstr>Segoe UI Light</vt:lpstr>
      <vt:lpstr>1_Office Theme</vt:lpstr>
      <vt:lpstr>PowerPoint Presentation</vt:lpstr>
      <vt:lpstr>PowerPoint Presentation</vt:lpstr>
      <vt:lpstr>That seems like it could pose some problems...</vt:lpstr>
      <vt:lpstr>Layouts in Jinja</vt:lpstr>
      <vt:lpstr>PowerPoint Presentation</vt:lpstr>
      <vt:lpstr>There's a conventional way to build web pages</vt:lpstr>
      <vt:lpstr>You really don't want to create that layout over and over and over and over</vt:lpstr>
      <vt:lpstr>PowerPoint Presentation</vt:lpstr>
      <vt:lpstr>Layout concepts</vt:lpstr>
      <vt:lpstr>Templates and blocks in action</vt:lpstr>
      <vt:lpstr>The base template (or parent)</vt:lpstr>
      <vt:lpstr>The content page (or child)</vt:lpstr>
      <vt:lpstr>Frequently asked questions</vt:lpstr>
      <vt:lpstr>Additional frequently asked questions</vt:lpstr>
      <vt:lpstr>Jinja templates in action</vt:lpstr>
      <vt:lpstr>PowerPoint Presentation</vt:lpstr>
      <vt:lpstr>What if, rather than replacing the default content, I want to add to it?</vt:lpstr>
      <vt:lpstr>The base template</vt:lpstr>
      <vt:lpstr>The content page (or child)</vt:lpstr>
      <vt:lpstr>The content page (or child)</vt:lpstr>
      <vt:lpstr>Advanced layouts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69</cp:revision>
  <dcterms:created xsi:type="dcterms:W3CDTF">2013-02-15T23:12:42Z</dcterms:created>
  <dcterms:modified xsi:type="dcterms:W3CDTF">2015-02-26T18:12:31Z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