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77" r:id="rId5"/>
    <p:sldId id="286" r:id="rId6"/>
    <p:sldId id="287" r:id="rId7"/>
    <p:sldId id="288" r:id="rId8"/>
    <p:sldId id="289" r:id="rId9"/>
    <p:sldId id="290" r:id="rId10"/>
    <p:sldId id="291" r:id="rId11"/>
    <p:sldId id="292" r:id="rId12"/>
    <p:sldId id="293" r:id="rId13"/>
    <p:sldId id="294" r:id="rId14"/>
    <p:sldId id="310" r:id="rId15"/>
    <p:sldId id="297" r:id="rId16"/>
    <p:sldId id="295" r:id="rId17"/>
    <p:sldId id="296" r:id="rId18"/>
    <p:sldId id="299" r:id="rId19"/>
    <p:sldId id="298" r:id="rId20"/>
    <p:sldId id="311" r:id="rId21"/>
    <p:sldId id="312" r:id="rId22"/>
    <p:sldId id="300" r:id="rId23"/>
    <p:sldId id="301" r:id="rId24"/>
    <p:sldId id="302" r:id="rId25"/>
    <p:sldId id="303" r:id="rId26"/>
    <p:sldId id="304" r:id="rId27"/>
    <p:sldId id="305" r:id="rId28"/>
    <p:sldId id="307" r:id="rId29"/>
    <p:sldId id="308" r:id="rId30"/>
    <p:sldId id="309" r:id="rId31"/>
    <p:sldId id="30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2880" autoAdjust="0"/>
  </p:normalViewPr>
  <p:slideViewPr>
    <p:cSldViewPr snapToGrid="0">
      <p:cViewPr varScale="1">
        <p:scale>
          <a:sx n="51" d="100"/>
          <a:sy n="51" d="100"/>
        </p:scale>
        <p:origin x="1829" y="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Add a new package named models. Leave __init__.py empty</a:t>
            </a:r>
            <a:r>
              <a:rPr lang="en-US" b="1" baseline="0" dirty="0" smtClean="0"/>
              <a:t> as there's nothing to initialize.</a:t>
            </a:r>
          </a:p>
          <a:p>
            <a:r>
              <a:rPr lang="en-US" b="1" baseline="0" dirty="0" smtClean="0"/>
              <a:t>Add a new Python class named redisclient.py</a:t>
            </a:r>
          </a:p>
          <a:p>
            <a:r>
              <a:rPr lang="en-US" b="1" baseline="0" dirty="0" smtClean="0"/>
              <a:t>Add the following code:</a:t>
            </a:r>
          </a:p>
          <a:p>
            <a:endParaRPr lang="en-US" baseline="0" dirty="0" smtClean="0"/>
          </a:p>
          <a:p>
            <a:r>
              <a:rPr lang="en-US" sz="1200" kern="1200" dirty="0" smtClean="0">
                <a:solidFill>
                  <a:schemeClr val="tx1"/>
                </a:solidFill>
                <a:latin typeface="Consolas" panose="020B0609020204030204" pitchFamily="49" charset="0"/>
                <a:ea typeface="+mn-ea"/>
                <a:cs typeface="Consolas" panose="020B0609020204030204" pitchFamily="49" charset="0"/>
              </a:rPr>
              <a:t>import </a:t>
            </a:r>
            <a:r>
              <a:rPr lang="en-US" sz="1200" kern="1200" dirty="0" err="1" smtClean="0">
                <a:solidFill>
                  <a:schemeClr val="tx1"/>
                </a:solidFill>
                <a:latin typeface="Consolas" panose="020B0609020204030204" pitchFamily="49" charset="0"/>
                <a:ea typeface="+mn-ea"/>
                <a:cs typeface="Consolas" panose="020B0609020204030204" pitchFamily="49" charset="0"/>
              </a:rPr>
              <a:t>redis</a:t>
            </a:r>
            <a:r>
              <a:rPr lang="en-US" sz="1200" kern="1200" dirty="0" smtClean="0">
                <a:solidFill>
                  <a:schemeClr val="tx1"/>
                </a:solidFill>
                <a:latin typeface="Consolas" panose="020B0609020204030204" pitchFamily="49" charset="0"/>
                <a:ea typeface="+mn-ea"/>
                <a:cs typeface="Consolas" panose="020B0609020204030204" pitchFamily="49" charset="0"/>
              </a:rPr>
              <a:t>;</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class </a:t>
            </a:r>
            <a:r>
              <a:rPr lang="en-US" sz="1200" kern="1200" dirty="0" err="1" smtClean="0">
                <a:solidFill>
                  <a:schemeClr val="tx1"/>
                </a:solidFill>
                <a:latin typeface="Consolas" panose="020B0609020204030204" pitchFamily="49" charset="0"/>
                <a:ea typeface="+mn-ea"/>
                <a:cs typeface="Consolas" panose="020B0609020204030204" pitchFamily="49" charset="0"/>
              </a:rPr>
              <a:t>RedisClient</a:t>
            </a:r>
            <a:r>
              <a:rPr lang="en-US" sz="1200" kern="1200" dirty="0" smtClean="0">
                <a:solidFill>
                  <a:schemeClr val="tx1"/>
                </a:solidFill>
                <a:latin typeface="Consolas" panose="020B0609020204030204" pitchFamily="49" charset="0"/>
                <a:ea typeface="+mn-ea"/>
                <a:cs typeface="Consolas" panose="020B0609020204030204" pitchFamily="49" charset="0"/>
              </a:rPr>
              <a:t>(object):</a:t>
            </a:r>
          </a:p>
          <a:p>
            <a:r>
              <a:rPr lang="en-US" sz="1200" kern="1200" dirty="0" smtClean="0">
                <a:solidFill>
                  <a:schemeClr val="tx1"/>
                </a:solidFill>
                <a:latin typeface="Consolas" panose="020B0609020204030204" pitchFamily="49" charset="0"/>
                <a:ea typeface="+mn-ea"/>
                <a:cs typeface="Consolas" panose="020B0609020204030204" pitchFamily="49" charset="0"/>
              </a:rPr>
              <a:t>    r = </a:t>
            </a:r>
            <a:r>
              <a:rPr lang="en-US" sz="1200" kern="1200" dirty="0" err="1" smtClean="0">
                <a:solidFill>
                  <a:schemeClr val="tx1"/>
                </a:solidFill>
                <a:latin typeface="Consolas" panose="020B0609020204030204" pitchFamily="49" charset="0"/>
                <a:ea typeface="+mn-ea"/>
                <a:cs typeface="Consolas" panose="020B0609020204030204" pitchFamily="49" charset="0"/>
              </a:rPr>
              <a:t>redis.StrictRedis</a:t>
            </a:r>
            <a:r>
              <a:rPr lang="en-US" sz="1200" kern="1200" dirty="0" smtClean="0">
                <a:solidFill>
                  <a:schemeClr val="tx1"/>
                </a:solidFill>
                <a:latin typeface="Consolas" panose="020B0609020204030204" pitchFamily="49" charset="0"/>
                <a:ea typeface="+mn-ea"/>
                <a:cs typeface="Consolas" panose="020B0609020204030204" pitchFamily="49" charset="0"/>
              </a:rPr>
              <a:t>(host='</a:t>
            </a:r>
            <a:r>
              <a:rPr lang="en-US" sz="1200" kern="1200" dirty="0" err="1" smtClean="0">
                <a:solidFill>
                  <a:schemeClr val="tx1"/>
                </a:solidFill>
                <a:latin typeface="Consolas" panose="020B0609020204030204" pitchFamily="49" charset="0"/>
                <a:ea typeface="+mn-ea"/>
                <a:cs typeface="Consolas" panose="020B0609020204030204" pitchFamily="49" charset="0"/>
              </a:rPr>
              <a:t>flaskmva.redis.cache.windows.net',port</a:t>
            </a:r>
            <a:r>
              <a:rPr lang="en-US" sz="1200" kern="1200" dirty="0" smtClean="0">
                <a:solidFill>
                  <a:schemeClr val="tx1"/>
                </a:solidFill>
                <a:latin typeface="Consolas" panose="020B0609020204030204" pitchFamily="49" charset="0"/>
                <a:ea typeface="+mn-ea"/>
                <a:cs typeface="Consolas" panose="020B0609020204030204" pitchFamily="49" charset="0"/>
              </a:rPr>
              <a:t>=6380,ssl=</a:t>
            </a:r>
            <a:r>
              <a:rPr lang="en-US" sz="1200" kern="1200" dirty="0" err="1" smtClean="0">
                <a:solidFill>
                  <a:schemeClr val="tx1"/>
                </a:solidFill>
                <a:latin typeface="Consolas" panose="020B0609020204030204" pitchFamily="49" charset="0"/>
                <a:ea typeface="+mn-ea"/>
                <a:cs typeface="Consolas" panose="020B0609020204030204" pitchFamily="49" charset="0"/>
              </a:rPr>
              <a:t>True,db</a:t>
            </a:r>
            <a:r>
              <a:rPr lang="en-US" sz="1200" kern="1200" dirty="0" smtClean="0">
                <a:solidFill>
                  <a:schemeClr val="tx1"/>
                </a:solidFill>
                <a:latin typeface="Consolas" panose="020B0609020204030204" pitchFamily="49" charset="0"/>
                <a:ea typeface="+mn-ea"/>
                <a:cs typeface="Consolas" panose="020B0609020204030204" pitchFamily="49" charset="0"/>
              </a:rPr>
              <a:t>=0, charset="utf-8", </a:t>
            </a:r>
            <a:r>
              <a:rPr lang="en-US" sz="1200" kern="1200" dirty="0" err="1" smtClean="0">
                <a:solidFill>
                  <a:schemeClr val="tx1"/>
                </a:solidFill>
                <a:latin typeface="Consolas" panose="020B0609020204030204" pitchFamily="49" charset="0"/>
                <a:ea typeface="+mn-ea"/>
                <a:cs typeface="Consolas" panose="020B0609020204030204" pitchFamily="49" charset="0"/>
              </a:rPr>
              <a:t>decode_responses</a:t>
            </a:r>
            <a:r>
              <a:rPr lang="en-US" sz="1200" kern="1200" dirty="0" smtClean="0">
                <a:solidFill>
                  <a:schemeClr val="tx1"/>
                </a:solidFill>
                <a:latin typeface="Consolas" panose="020B0609020204030204" pitchFamily="49" charset="0"/>
                <a:ea typeface="+mn-ea"/>
                <a:cs typeface="Consolas" panose="020B0609020204030204" pitchFamily="49" charset="0"/>
              </a:rPr>
              <a:t>=True, password='kxmLxHPfw5Xx8piaTlyv5VrPBBkKMoNTG6TNta+Pd5I=');</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__</a:t>
            </a:r>
            <a:r>
              <a:rPr lang="en-US" sz="1200" kern="1200" dirty="0" err="1" smtClean="0">
                <a:solidFill>
                  <a:schemeClr val="tx1"/>
                </a:solidFill>
                <a:latin typeface="Consolas" panose="020B0609020204030204" pitchFamily="49" charset="0"/>
                <a:ea typeface="+mn-ea"/>
                <a:cs typeface="Consolas" panose="020B0609020204030204" pitchFamily="49" charset="0"/>
              </a:rPr>
              <a:t>init</a:t>
            </a:r>
            <a:r>
              <a:rPr lang="en-US" sz="1200" kern="1200" dirty="0" smtClean="0">
                <a:solidFill>
                  <a:schemeClr val="tx1"/>
                </a:solidFill>
                <a:latin typeface="Consolas" panose="020B0609020204030204" pitchFamily="49" charset="0"/>
                <a:ea typeface="+mn-ea"/>
                <a:cs typeface="Consolas" panose="020B0609020204030204" pitchFamily="49" charset="0"/>
              </a:rPr>
              <a:t>__(self):</a:t>
            </a:r>
          </a:p>
          <a:p>
            <a:r>
              <a:rPr lang="en-US" sz="1200" kern="1200" dirty="0" smtClean="0">
                <a:solidFill>
                  <a:schemeClr val="tx1"/>
                </a:solidFill>
                <a:latin typeface="Consolas" panose="020B0609020204030204" pitchFamily="49" charset="0"/>
                <a:ea typeface="+mn-ea"/>
                <a:cs typeface="Consolas" panose="020B0609020204030204" pitchFamily="49" charset="0"/>
              </a:rPr>
              <a:t>        # Nothing to initialize</a:t>
            </a:r>
          </a:p>
          <a:p>
            <a:r>
              <a:rPr lang="en-US" sz="1200" kern="1200" dirty="0" smtClean="0">
                <a:solidFill>
                  <a:schemeClr val="tx1"/>
                </a:solidFill>
                <a:latin typeface="Consolas" panose="020B0609020204030204" pitchFamily="49" charset="0"/>
                <a:ea typeface="+mn-ea"/>
                <a:cs typeface="Consolas" panose="020B0609020204030204" pitchFamily="49" charset="0"/>
              </a:rPr>
              <a:t>        return;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saveQuestion</a:t>
            </a:r>
            <a:r>
              <a:rPr lang="en-US" sz="1200" kern="1200" dirty="0" smtClean="0">
                <a:solidFill>
                  <a:schemeClr val="tx1"/>
                </a:solidFill>
                <a:latin typeface="Consolas" panose="020B0609020204030204" pitchFamily="49" charset="0"/>
                <a:ea typeface="+mn-ea"/>
                <a:cs typeface="Consolas" panose="020B0609020204030204" pitchFamily="49" charset="0"/>
              </a:rPr>
              <a:t>(self, title, question, answer):</a:t>
            </a: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r.set</a:t>
            </a:r>
            <a:r>
              <a:rPr lang="en-US" sz="1200" kern="1200" dirty="0" smtClean="0">
                <a:solidFill>
                  <a:schemeClr val="tx1"/>
                </a:solidFill>
                <a:latin typeface="Consolas" panose="020B0609020204030204" pitchFamily="49" charset="0"/>
                <a:ea typeface="+mn-ea"/>
                <a:cs typeface="Consolas" panose="020B0609020204030204" pitchFamily="49" charset="0"/>
              </a:rPr>
              <a:t>(title +':question', question);</a:t>
            </a: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r.set</a:t>
            </a:r>
            <a:r>
              <a:rPr lang="en-US" sz="1200" kern="1200" dirty="0" smtClean="0">
                <a:solidFill>
                  <a:schemeClr val="tx1"/>
                </a:solidFill>
                <a:latin typeface="Consolas" panose="020B0609020204030204" pitchFamily="49" charset="0"/>
                <a:ea typeface="+mn-ea"/>
                <a:cs typeface="Consolas" panose="020B0609020204030204" pitchFamily="49" charset="0"/>
              </a:rPr>
              <a:t>(title +':</a:t>
            </a:r>
            <a:r>
              <a:rPr lang="en-US" sz="1200" kern="1200" dirty="0" err="1" smtClean="0">
                <a:solidFill>
                  <a:schemeClr val="tx1"/>
                </a:solidFill>
                <a:latin typeface="Consolas" panose="020B0609020204030204" pitchFamily="49" charset="0"/>
                <a:ea typeface="+mn-ea"/>
                <a:cs typeface="Consolas" panose="020B0609020204030204" pitchFamily="49" charset="0"/>
              </a:rPr>
              <a:t>answer',answer</a:t>
            </a:r>
            <a:r>
              <a:rPr lang="en-US" sz="1200" kern="1200" dirty="0" smtClean="0">
                <a:solidFill>
                  <a:schemeClr val="tx1"/>
                </a:solidFill>
                <a:latin typeface="Consolas" panose="020B0609020204030204" pitchFamily="49" charset="0"/>
                <a:ea typeface="+mn-ea"/>
                <a:cs typeface="Consolas" panose="020B0609020204030204" pitchFamily="49" charset="0"/>
              </a:rPr>
              <a:t>);</a:t>
            </a:r>
          </a:p>
          <a:p>
            <a:r>
              <a:rPr lang="en-US" sz="1200" kern="1200" dirty="0" smtClean="0">
                <a:solidFill>
                  <a:schemeClr val="tx1"/>
                </a:solidFill>
                <a:latin typeface="Consolas" panose="020B0609020204030204" pitchFamily="49" charset="0"/>
                <a:ea typeface="+mn-ea"/>
                <a:cs typeface="Consolas" panose="020B0609020204030204" pitchFamily="49" charset="0"/>
              </a:rPr>
              <a:t>        return;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getQuestion</a:t>
            </a:r>
            <a:r>
              <a:rPr lang="en-US" sz="1200" kern="1200" dirty="0" smtClean="0">
                <a:solidFill>
                  <a:schemeClr val="tx1"/>
                </a:solidFill>
                <a:latin typeface="Consolas" panose="020B0609020204030204" pitchFamily="49" charset="0"/>
                <a:ea typeface="+mn-ea"/>
                <a:cs typeface="Consolas" panose="020B0609020204030204" pitchFamily="49" charset="0"/>
              </a:rPr>
              <a:t>(self, title):</a:t>
            </a:r>
          </a:p>
          <a:p>
            <a:r>
              <a:rPr lang="en-US" sz="1200" kern="1200" dirty="0" smtClean="0">
                <a:solidFill>
                  <a:schemeClr val="tx1"/>
                </a:solidFill>
                <a:latin typeface="Consolas" panose="020B0609020204030204" pitchFamily="49" charset="0"/>
                <a:ea typeface="+mn-ea"/>
                <a:cs typeface="Consolas" panose="020B0609020204030204" pitchFamily="49" charset="0"/>
              </a:rPr>
              <a:t>        return </a:t>
            </a:r>
            <a:r>
              <a:rPr lang="en-US" sz="1200" kern="1200" dirty="0" err="1" smtClean="0">
                <a:solidFill>
                  <a:schemeClr val="tx1"/>
                </a:solidFill>
                <a:latin typeface="Consolas" panose="020B0609020204030204" pitchFamily="49" charset="0"/>
                <a:ea typeface="+mn-ea"/>
                <a:cs typeface="Consolas" panose="020B0609020204030204" pitchFamily="49" charset="0"/>
              </a:rPr>
              <a:t>r.get</a:t>
            </a:r>
            <a:r>
              <a:rPr lang="en-US" sz="1200" kern="1200" dirty="0" smtClean="0">
                <a:solidFill>
                  <a:schemeClr val="tx1"/>
                </a:solidFill>
                <a:latin typeface="Consolas" panose="020B0609020204030204" pitchFamily="49" charset="0"/>
                <a:ea typeface="+mn-ea"/>
                <a:cs typeface="Consolas" panose="020B0609020204030204" pitchFamily="49" charset="0"/>
              </a:rPr>
              <a:t>(title + ':question');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getAnswer</a:t>
            </a:r>
            <a:r>
              <a:rPr lang="en-US" sz="1200" kern="1200" dirty="0" smtClean="0">
                <a:solidFill>
                  <a:schemeClr val="tx1"/>
                </a:solidFill>
                <a:latin typeface="Consolas" panose="020B0609020204030204" pitchFamily="49" charset="0"/>
                <a:ea typeface="+mn-ea"/>
                <a:cs typeface="Consolas" panose="020B0609020204030204" pitchFamily="49" charset="0"/>
              </a:rPr>
              <a:t>(self, title):</a:t>
            </a:r>
          </a:p>
          <a:p>
            <a:r>
              <a:rPr lang="en-US" sz="1200" kern="1200" dirty="0" smtClean="0">
                <a:solidFill>
                  <a:schemeClr val="tx1"/>
                </a:solidFill>
                <a:latin typeface="Consolas" panose="020B0609020204030204" pitchFamily="49" charset="0"/>
                <a:ea typeface="+mn-ea"/>
                <a:cs typeface="Consolas" panose="020B0609020204030204" pitchFamily="49" charset="0"/>
              </a:rPr>
              <a:t>        return </a:t>
            </a:r>
            <a:r>
              <a:rPr lang="en-US" sz="1200" kern="1200" dirty="0" err="1" smtClean="0">
                <a:solidFill>
                  <a:schemeClr val="tx1"/>
                </a:solidFill>
                <a:latin typeface="Consolas" panose="020B0609020204030204" pitchFamily="49" charset="0"/>
                <a:ea typeface="+mn-ea"/>
                <a:cs typeface="Consolas" panose="020B0609020204030204" pitchFamily="49" charset="0"/>
              </a:rPr>
              <a:t>r.get</a:t>
            </a:r>
            <a:r>
              <a:rPr lang="en-US" sz="1200" kern="1200" dirty="0" smtClean="0">
                <a:solidFill>
                  <a:schemeClr val="tx1"/>
                </a:solidFill>
                <a:latin typeface="Consolas" panose="020B0609020204030204" pitchFamily="49" charset="0"/>
                <a:ea typeface="+mn-ea"/>
                <a:cs typeface="Consolas" panose="020B0609020204030204" pitchFamily="49" charset="0"/>
              </a:rPr>
              <a:t>(title + ':question');</a:t>
            </a:r>
          </a:p>
          <a:p>
            <a:endParaRPr lang="en-US" sz="1200" kern="1200" dirty="0" smtClean="0">
              <a:solidFill>
                <a:schemeClr val="tx1"/>
              </a:solidFill>
              <a:latin typeface="+mn-lt"/>
              <a:ea typeface="+mn-ea"/>
              <a:cs typeface="+mn-cs"/>
            </a:endParaRPr>
          </a:p>
          <a:p>
            <a:r>
              <a:rPr lang="en-US" b="1" dirty="0" smtClean="0"/>
              <a:t>Update views.py.</a:t>
            </a:r>
            <a:r>
              <a:rPr lang="en-US" b="1" baseline="0" dirty="0" smtClean="0"/>
              <a:t> Add the following to the top: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TriviaMVAApp.models.redisclient</a:t>
            </a:r>
            <a:r>
              <a:rPr lang="en-US" sz="1200" kern="1200" dirty="0" smtClean="0">
                <a:solidFill>
                  <a:schemeClr val="tx1"/>
                </a:solidFill>
                <a:latin typeface="+mn-lt"/>
                <a:ea typeface="+mn-ea"/>
                <a:cs typeface="+mn-cs"/>
              </a:rPr>
              <a:t> import </a:t>
            </a:r>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Update views.py to use the </a:t>
            </a:r>
            <a:r>
              <a:rPr lang="en-US" sz="1200" b="1" kern="1200" dirty="0" err="1" smtClean="0">
                <a:solidFill>
                  <a:schemeClr val="tx1"/>
                </a:solidFill>
                <a:latin typeface="+mn-lt"/>
                <a:ea typeface="+mn-ea"/>
                <a:cs typeface="+mn-cs"/>
              </a:rPr>
              <a:t>redisClient</a:t>
            </a:r>
            <a:r>
              <a:rPr lang="en-US" sz="1200" b="1" kern="1200" baseline="0" dirty="0" smtClean="0">
                <a:solidFill>
                  <a:schemeClr val="tx1"/>
                </a:solidFill>
                <a:latin typeface="+mn-lt"/>
                <a:ea typeface="+mn-ea"/>
                <a:cs typeface="+mn-cs"/>
              </a:rPr>
              <a:t> variable.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83695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Rename </a:t>
            </a:r>
            <a:r>
              <a:rPr lang="en-US" dirty="0" err="1" smtClean="0"/>
              <a:t>RedisClient</a:t>
            </a:r>
            <a:r>
              <a:rPr lang="en-US" baseline="0" dirty="0" smtClean="0"/>
              <a:t> to </a:t>
            </a:r>
            <a:r>
              <a:rPr lang="en-US" baseline="0" dirty="0" err="1" smtClean="0"/>
              <a:t>QuestionClient</a:t>
            </a:r>
            <a:r>
              <a:rPr lang="en-US" baseline="0" dirty="0" smtClean="0"/>
              <a:t>. Update variable name in views.py to client.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865022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Python Objects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
          </p:nvPr>
        </p:nvSpPr>
        <p:spPr/>
        <p:txBody>
          <a:bodyPr>
            <a:normAutofit/>
          </a:bodyPr>
          <a:lstStyle/>
          <a:p>
            <a:r>
              <a:rPr lang="en-US" dirty="0" smtClean="0"/>
              <a:t>Blueprints define</a:t>
            </a:r>
          </a:p>
          <a:p>
            <a:pPr lvl="1"/>
            <a:r>
              <a:rPr lang="en-US" dirty="0" smtClean="0"/>
              <a:t>Dimensions</a:t>
            </a:r>
          </a:p>
          <a:p>
            <a:pPr lvl="1"/>
            <a:r>
              <a:rPr lang="en-US" dirty="0" smtClean="0"/>
              <a:t>Door and window location</a:t>
            </a:r>
          </a:p>
          <a:p>
            <a:pPr lvl="1"/>
            <a:r>
              <a:rPr lang="en-US" dirty="0" smtClean="0"/>
              <a:t>Number of bedrooms</a:t>
            </a:r>
          </a:p>
          <a:p>
            <a:endParaRPr lang="en-US" dirty="0"/>
          </a:p>
          <a:p>
            <a:r>
              <a:rPr lang="en-US" dirty="0" smtClean="0"/>
              <a:t>Classes define</a:t>
            </a:r>
          </a:p>
          <a:p>
            <a:pPr lvl="1"/>
            <a:r>
              <a:rPr lang="en-US" dirty="0" smtClean="0"/>
              <a:t>Functionality</a:t>
            </a:r>
          </a:p>
          <a:p>
            <a:pPr lvl="1"/>
            <a:r>
              <a:rPr lang="en-US" dirty="0" smtClean="0"/>
              <a:t>Properties</a:t>
            </a:r>
          </a:p>
        </p:txBody>
      </p:sp>
      <p:sp>
        <p:nvSpPr>
          <p:cNvPr id="2" name="Title 1"/>
          <p:cNvSpPr>
            <a:spLocks noGrp="1"/>
          </p:cNvSpPr>
          <p:nvPr>
            <p:ph type="title"/>
          </p:nvPr>
        </p:nvSpPr>
        <p:spPr/>
        <p:txBody>
          <a:bodyPr>
            <a:normAutofit/>
          </a:bodyPr>
          <a:lstStyle/>
          <a:p>
            <a:r>
              <a:rPr lang="en-US" dirty="0"/>
              <a:t>Classes are like blueprints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514" y="1371600"/>
            <a:ext cx="5776357" cy="3840057"/>
          </a:xfrm>
          <a:prstGeom prst="rect">
            <a:avLst/>
          </a:prstGeom>
        </p:spPr>
      </p:pic>
    </p:spTree>
    <p:extLst>
      <p:ext uri="{BB962C8B-B14F-4D97-AF65-F5344CB8AC3E}">
        <p14:creationId xmlns:p14="http://schemas.microsoft.com/office/powerpoint/2010/main" val="410890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normAutofit fontScale="92500" lnSpcReduction="20000"/>
          </a:bodyPr>
          <a:lstStyle/>
          <a:p>
            <a:r>
              <a:rPr lang="en-US" dirty="0" smtClean="0"/>
              <a:t>Houses are built from a blueprint</a:t>
            </a:r>
          </a:p>
          <a:p>
            <a:pPr lvl="1"/>
            <a:r>
              <a:rPr lang="en-US" dirty="0" smtClean="0"/>
              <a:t>Each house can have different</a:t>
            </a:r>
          </a:p>
          <a:p>
            <a:pPr lvl="2"/>
            <a:r>
              <a:rPr lang="en-US" dirty="0" smtClean="0"/>
              <a:t>Color</a:t>
            </a:r>
          </a:p>
          <a:p>
            <a:pPr lvl="2"/>
            <a:r>
              <a:rPr lang="en-US" dirty="0" smtClean="0"/>
              <a:t>Flooring</a:t>
            </a:r>
          </a:p>
          <a:p>
            <a:pPr lvl="2"/>
            <a:r>
              <a:rPr lang="en-US" dirty="0" smtClean="0"/>
              <a:t>Appliances</a:t>
            </a:r>
          </a:p>
          <a:p>
            <a:endParaRPr lang="en-US" dirty="0"/>
          </a:p>
          <a:p>
            <a:r>
              <a:rPr lang="en-US" dirty="0" smtClean="0"/>
              <a:t>Objects are instances created from classes</a:t>
            </a:r>
          </a:p>
          <a:p>
            <a:pPr lvl="1"/>
            <a:r>
              <a:rPr lang="en-US" dirty="0" smtClean="0"/>
              <a:t>Each instance can have different</a:t>
            </a:r>
          </a:p>
          <a:p>
            <a:pPr lvl="2"/>
            <a:r>
              <a:rPr lang="en-US" dirty="0" smtClean="0"/>
              <a:t>Color</a:t>
            </a:r>
          </a:p>
          <a:p>
            <a:pPr lvl="2"/>
            <a:r>
              <a:rPr lang="en-US" dirty="0" smtClean="0"/>
              <a:t>Name</a:t>
            </a:r>
            <a:endParaRPr lang="en-US" dirty="0"/>
          </a:p>
        </p:txBody>
      </p:sp>
      <p:pic>
        <p:nvPicPr>
          <p:cNvPr id="13" name="Content Placeholder 12"/>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715654" y="2549757"/>
            <a:ext cx="2799323" cy="2519391"/>
          </a:xfrm>
        </p:spPr>
      </p:pic>
      <p:sp>
        <p:nvSpPr>
          <p:cNvPr id="5" name="Title 4"/>
          <p:cNvSpPr>
            <a:spLocks noGrp="1"/>
          </p:cNvSpPr>
          <p:nvPr>
            <p:ph type="title"/>
          </p:nvPr>
        </p:nvSpPr>
        <p:spPr/>
        <p:txBody>
          <a:bodyPr/>
          <a:lstStyle/>
          <a:p>
            <a:r>
              <a:rPr lang="en-US" dirty="0" smtClean="0"/>
              <a:t>Objects are created from the class</a:t>
            </a:r>
            <a:endParaRPr lang="en-US" dirty="0"/>
          </a:p>
        </p:txBody>
      </p:sp>
    </p:spTree>
    <p:extLst>
      <p:ext uri="{BB962C8B-B14F-4D97-AF65-F5344CB8AC3E}">
        <p14:creationId xmlns:p14="http://schemas.microsoft.com/office/powerpoint/2010/main" val="212599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 with terminology!</a:t>
            </a:r>
            <a:endParaRPr lang="en-US" dirty="0"/>
          </a:p>
        </p:txBody>
      </p:sp>
      <p:sp>
        <p:nvSpPr>
          <p:cNvPr id="6" name="Content Placeholder 5"/>
          <p:cNvSpPr>
            <a:spLocks noGrp="1"/>
          </p:cNvSpPr>
          <p:nvPr>
            <p:ph sz="quarter" idx="10"/>
          </p:nvPr>
        </p:nvSpPr>
        <p:spPr>
          <a:xfrm>
            <a:off x="379413" y="1388226"/>
            <a:ext cx="11640952" cy="5290388"/>
          </a:xfrm>
        </p:spPr>
        <p:txBody>
          <a:bodyPr/>
          <a:lstStyle/>
          <a:p>
            <a:r>
              <a:rPr lang="en-US" dirty="0" smtClean="0"/>
              <a:t>Many developers use the words object and class interchangeably</a:t>
            </a:r>
          </a:p>
          <a:p>
            <a:pPr lvl="1"/>
            <a:r>
              <a:rPr lang="en-US" dirty="0" smtClean="0"/>
              <a:t>Everything is object</a:t>
            </a:r>
          </a:p>
          <a:p>
            <a:r>
              <a:rPr lang="en-US" dirty="0" smtClean="0"/>
              <a:t>Property has a lot of other names</a:t>
            </a:r>
          </a:p>
          <a:p>
            <a:pPr lvl="1"/>
            <a:r>
              <a:rPr lang="en-US" dirty="0" smtClean="0"/>
              <a:t>Field</a:t>
            </a:r>
          </a:p>
          <a:p>
            <a:pPr lvl="1"/>
            <a:r>
              <a:rPr lang="en-US" dirty="0" smtClean="0"/>
              <a:t>Data member</a:t>
            </a:r>
            <a:endParaRPr lang="en-US" dirty="0"/>
          </a:p>
        </p:txBody>
      </p:sp>
    </p:spTree>
    <p:extLst>
      <p:ext uri="{BB962C8B-B14F-4D97-AF65-F5344CB8AC3E}">
        <p14:creationId xmlns:p14="http://schemas.microsoft.com/office/powerpoint/2010/main" val="821488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Python classes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5293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 are defined by the keyword </a:t>
            </a:r>
            <a:r>
              <a:rPr lang="en-US" dirty="0" smtClean="0">
                <a:latin typeface="Consolas" panose="020B0609020204030204" pitchFamily="49" charset="0"/>
                <a:cs typeface="Consolas" panose="020B0609020204030204" pitchFamily="49" charset="0"/>
              </a:rPr>
              <a:t>class</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sz="quarter" idx="10"/>
          </p:nvPr>
        </p:nvSpPr>
        <p:spPr/>
        <p:txBody>
          <a:bodyPr/>
          <a:lstStyle/>
          <a:p>
            <a:r>
              <a:rPr lang="en-US" dirty="0" smtClean="0"/>
              <a:t>Contain methods and properties</a:t>
            </a:r>
          </a:p>
          <a:p>
            <a:pPr marL="0" indent="0">
              <a:buNone/>
            </a:pPr>
            <a:endParaRPr lang="en-US" dirty="0"/>
          </a:p>
          <a:p>
            <a:pPr marL="0" indent="0">
              <a:buNone/>
            </a:pPr>
            <a:r>
              <a:rPr lang="en-US" dirty="0" smtClean="0">
                <a:latin typeface="Consolas" panose="020B0609020204030204" pitchFamily="49" charset="0"/>
                <a:cs typeface="Consolas" panose="020B0609020204030204" pitchFamily="49" charset="0"/>
              </a:rPr>
              <a:t>class </a:t>
            </a:r>
            <a:r>
              <a:rPr lang="en-US" b="1" i="1" dirty="0" err="1" smtClean="0">
                <a:latin typeface="Consolas" panose="020B0609020204030204" pitchFamily="49" charset="0"/>
                <a:cs typeface="Consolas" panose="020B0609020204030204" pitchFamily="49" charset="0"/>
              </a:rPr>
              <a:t>DemoObject</a:t>
            </a:r>
            <a:r>
              <a:rPr lang="en-US" dirty="0" smtClean="0">
                <a:latin typeface="Consolas" panose="020B0609020204030204" pitchFamily="49" charset="0"/>
                <a:cs typeface="Consolas" panose="020B0609020204030204" pitchFamily="49" charset="0"/>
              </a:rPr>
              <a:t>(object):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7886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added just like functions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They must contain the keyword </a:t>
            </a:r>
            <a:r>
              <a:rPr lang="en-US" dirty="0" smtClean="0">
                <a:latin typeface="Consolas" panose="020B0609020204030204" pitchFamily="49" charset="0"/>
                <a:cs typeface="Consolas" panose="020B0609020204030204" pitchFamily="49" charset="0"/>
              </a:rPr>
              <a:t>self</a:t>
            </a:r>
            <a:r>
              <a:rPr lang="en-US" dirty="0" smtClean="0"/>
              <a:t> as the first parameter</a:t>
            </a:r>
          </a:p>
          <a:p>
            <a:pPr lvl="1"/>
            <a:r>
              <a:rPr lang="en-US" dirty="0" smtClean="0">
                <a:latin typeface="Consolas" panose="020B0609020204030204" pitchFamily="49" charset="0"/>
                <a:cs typeface="Consolas" panose="020B0609020204030204" pitchFamily="49" charset="0"/>
              </a:rPr>
              <a:t>self</a:t>
            </a:r>
            <a:r>
              <a:rPr lang="en-US" dirty="0" smtClean="0"/>
              <a:t> </a:t>
            </a:r>
            <a:r>
              <a:rPr lang="en-US" dirty="0"/>
              <a:t>gives you a reference to the current </a:t>
            </a:r>
            <a:r>
              <a:rPr lang="en-US" dirty="0" smtClean="0"/>
              <a:t>instance</a:t>
            </a:r>
          </a:p>
          <a:p>
            <a:pPr marL="0" indent="0">
              <a:buNone/>
            </a:pPr>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getRandomQuestion</a:t>
            </a:r>
            <a:r>
              <a:rPr lang="en-US" dirty="0" smtClean="0">
                <a:latin typeface="Consolas" panose="020B0609020204030204" pitchFamily="49" charset="0"/>
                <a:cs typeface="Consolas" panose="020B0609020204030204" pitchFamily="49" charset="0"/>
              </a:rPr>
              <a:t>(self):</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random question</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getQuestion</a:t>
            </a:r>
            <a:r>
              <a:rPr lang="en-US" dirty="0" smtClean="0">
                <a:latin typeface="Consolas" panose="020B0609020204030204" pitchFamily="49" charset="0"/>
                <a:cs typeface="Consolas" panose="020B0609020204030204" pitchFamily="49" charset="0"/>
              </a:rPr>
              <a:t>(self, id):</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question by id</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460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 have constructors</a:t>
            </a:r>
            <a:endParaRPr lang="en-US" dirty="0"/>
          </a:p>
        </p:txBody>
      </p:sp>
      <p:sp>
        <p:nvSpPr>
          <p:cNvPr id="3" name="Content Placeholder 2"/>
          <p:cNvSpPr>
            <a:spLocks noGrp="1"/>
          </p:cNvSpPr>
          <p:nvPr>
            <p:ph sz="quarter" idx="10"/>
          </p:nvPr>
        </p:nvSpPr>
        <p:spPr/>
        <p:txBody>
          <a:bodyPr>
            <a:normAutofit lnSpcReduction="10000"/>
          </a:bodyPr>
          <a:lstStyle/>
          <a:p>
            <a:r>
              <a:rPr lang="en-US" dirty="0"/>
              <a:t>Constructors are used for initializing objects</a:t>
            </a:r>
          </a:p>
          <a:p>
            <a:r>
              <a:rPr lang="en-US" dirty="0" smtClean="0"/>
              <a:t>What information do you need in order to create a new instance?</a:t>
            </a:r>
          </a:p>
          <a:p>
            <a:pPr lvl="1"/>
            <a:r>
              <a:rPr lang="en-US" dirty="0" smtClean="0"/>
              <a:t>Name and email for a user</a:t>
            </a:r>
          </a:p>
          <a:p>
            <a:pPr lvl="1"/>
            <a:r>
              <a:rPr lang="en-US" dirty="0" smtClean="0"/>
              <a:t>Title and description for a book</a:t>
            </a:r>
          </a:p>
          <a:p>
            <a:r>
              <a:rPr lang="en-US" dirty="0" smtClean="0"/>
              <a:t>Similar to a method</a:t>
            </a:r>
          </a:p>
          <a:p>
            <a:pPr lvl="1"/>
            <a:r>
              <a:rPr lang="en-US" dirty="0" smtClean="0"/>
              <a:t>Two underscores on each side</a:t>
            </a:r>
          </a:p>
          <a:p>
            <a:pPr lvl="1"/>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__</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__(</a:t>
            </a:r>
            <a:r>
              <a:rPr lang="en-US" dirty="0" smtClean="0">
                <a:solidFill>
                  <a:srgbClr val="0070C0"/>
                </a:solidFill>
                <a:latin typeface="Consolas" panose="020B0609020204030204" pitchFamily="49" charset="0"/>
                <a:cs typeface="Consolas" panose="020B0609020204030204" pitchFamily="49" charset="0"/>
              </a:rPr>
              <a:t>self</a:t>
            </a:r>
            <a:r>
              <a:rPr lang="en-US" dirty="0" smtClean="0">
                <a:latin typeface="Consolas" panose="020B0609020204030204" pitchFamily="49" charset="0"/>
                <a:cs typeface="Consolas" panose="020B0609020204030204" pitchFamily="49" charset="0"/>
              </a:rPr>
              <a:t>, </a:t>
            </a:r>
            <a:r>
              <a:rPr lang="en-US" b="1" i="1" dirty="0" smtClean="0">
                <a:latin typeface="Consolas" panose="020B0609020204030204" pitchFamily="49" charset="0"/>
                <a:cs typeface="Consolas" panose="020B0609020204030204" pitchFamily="49" charset="0"/>
              </a:rPr>
              <a:t>argument, ...</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#definition here</a:t>
            </a:r>
          </a:p>
        </p:txBody>
      </p:sp>
    </p:spTree>
    <p:extLst>
      <p:ext uri="{BB962C8B-B14F-4D97-AF65-F5344CB8AC3E}">
        <p14:creationId xmlns:p14="http://schemas.microsoft.com/office/powerpoint/2010/main" val="4741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are added as data members</a:t>
            </a:r>
            <a:endParaRPr lang="en-US" dirty="0"/>
          </a:p>
        </p:txBody>
      </p:sp>
      <p:sp>
        <p:nvSpPr>
          <p:cNvPr id="3" name="Content Placeholder 2"/>
          <p:cNvSpPr>
            <a:spLocks noGrp="1"/>
          </p:cNvSpPr>
          <p:nvPr>
            <p:ph sz="quarter" idx="10"/>
          </p:nvPr>
        </p:nvSpPr>
        <p:spPr/>
        <p:txBody>
          <a:bodyPr/>
          <a:lstStyle/>
          <a:p>
            <a:r>
              <a:rPr lang="en-US" dirty="0" smtClean="0"/>
              <a:t>Properties can be shared across all instances of an object</a:t>
            </a:r>
          </a:p>
          <a:p>
            <a:pPr lvl="1"/>
            <a:r>
              <a:rPr lang="en-US" dirty="0" smtClean="0"/>
              <a:t>Interest rate on a bank account</a:t>
            </a:r>
          </a:p>
          <a:p>
            <a:r>
              <a:rPr lang="en-US" dirty="0" smtClean="0"/>
              <a:t>Properties can be tied to a specific instance of an object</a:t>
            </a:r>
          </a:p>
          <a:p>
            <a:pPr lvl="1"/>
            <a:r>
              <a:rPr lang="en-US" dirty="0" smtClean="0"/>
              <a:t>Balance of a bank account</a:t>
            </a:r>
          </a:p>
          <a:p>
            <a:r>
              <a:rPr lang="en-US" dirty="0" smtClean="0"/>
              <a:t>Can be private</a:t>
            </a:r>
          </a:p>
          <a:p>
            <a:pPr lvl="1"/>
            <a:r>
              <a:rPr lang="en-US" dirty="0" smtClean="0"/>
              <a:t>Nothing outside of the class can access it</a:t>
            </a:r>
          </a:p>
          <a:p>
            <a:pPr lvl="1"/>
            <a:r>
              <a:rPr lang="en-US" dirty="0" smtClean="0"/>
              <a:t>Often provide "</a:t>
            </a:r>
            <a:r>
              <a:rPr lang="en-US" dirty="0" err="1" smtClean="0"/>
              <a:t>accessor</a:t>
            </a:r>
            <a:r>
              <a:rPr lang="en-US" dirty="0" smtClean="0"/>
              <a:t>" methods named </a:t>
            </a:r>
            <a:r>
              <a:rPr lang="en-US" dirty="0" err="1" smtClean="0"/>
              <a:t>getName</a:t>
            </a:r>
            <a:r>
              <a:rPr lang="en-US" dirty="0" smtClean="0"/>
              <a:t> and </a:t>
            </a:r>
            <a:r>
              <a:rPr lang="en-US" dirty="0" err="1" smtClean="0"/>
              <a:t>setName</a:t>
            </a:r>
            <a:endParaRPr lang="en-US" dirty="0"/>
          </a:p>
        </p:txBody>
      </p:sp>
    </p:spTree>
    <p:extLst>
      <p:ext uri="{BB962C8B-B14F-4D97-AF65-F5344CB8AC3E}">
        <p14:creationId xmlns:p14="http://schemas.microsoft.com/office/powerpoint/2010/main" val="1265544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syntax</a:t>
            </a:r>
            <a:endParaRPr lang="en-US" dirty="0"/>
          </a:p>
        </p:txBody>
      </p:sp>
      <p:sp>
        <p:nvSpPr>
          <p:cNvPr id="3" name="Content Placeholder 2"/>
          <p:cNvSpPr>
            <a:spLocks noGrp="1"/>
          </p:cNvSpPr>
          <p:nvPr>
            <p:ph sz="quarter" idx="10"/>
          </p:nvPr>
        </p:nvSpPr>
        <p:spPr/>
        <p:txBody>
          <a:bodyPr/>
          <a:lstStyle/>
          <a:p>
            <a:r>
              <a:rPr lang="en-US" sz="3600" dirty="0" smtClean="0"/>
              <a:t>Shared property</a:t>
            </a:r>
          </a:p>
          <a:p>
            <a:endParaRPr lang="en-US" sz="3600" dirty="0"/>
          </a:p>
          <a:p>
            <a:r>
              <a:rPr lang="en-US" sz="3600" dirty="0" smtClean="0"/>
              <a:t>Instance property</a:t>
            </a:r>
          </a:p>
          <a:p>
            <a:endParaRPr lang="en-US" sz="3600" dirty="0"/>
          </a:p>
          <a:p>
            <a:r>
              <a:rPr lang="en-US" sz="3600" dirty="0" smtClean="0"/>
              <a:t>Private property</a:t>
            </a:r>
            <a:endParaRPr lang="en-US" sz="3600" dirty="0"/>
          </a:p>
        </p:txBody>
      </p:sp>
      <p:sp>
        <p:nvSpPr>
          <p:cNvPr id="4" name="Rounded Rectangle 3"/>
          <p:cNvSpPr/>
          <p:nvPr/>
        </p:nvSpPr>
        <p:spPr>
          <a:xfrm>
            <a:off x="622169" y="2017335"/>
            <a:ext cx="5590095" cy="7541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property = "Value";</a:t>
            </a:r>
            <a:endParaRPr lang="en-US" dirty="0">
              <a:solidFill>
                <a:schemeClr val="tx1"/>
              </a:solidFill>
              <a:latin typeface="Consolas" panose="020B0609020204030204" pitchFamily="49" charset="0"/>
              <a:cs typeface="Consolas" panose="020B0609020204030204" pitchFamily="49" charset="0"/>
            </a:endParaRPr>
          </a:p>
        </p:txBody>
      </p:sp>
      <p:sp>
        <p:nvSpPr>
          <p:cNvPr id="5" name="Rounded Rectangle 4"/>
          <p:cNvSpPr/>
          <p:nvPr/>
        </p:nvSpPr>
        <p:spPr>
          <a:xfrm>
            <a:off x="622169" y="3508341"/>
            <a:ext cx="5590095" cy="7541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a:t>
            </a:r>
            <a:r>
              <a:rPr lang="en-US" b="1" dirty="0" err="1" smtClean="0">
                <a:solidFill>
                  <a:schemeClr val="tx1"/>
                </a:solidFill>
                <a:latin typeface="Consolas" panose="020B0609020204030204" pitchFamily="49" charset="0"/>
                <a:cs typeface="Consolas" panose="020B0609020204030204" pitchFamily="49" charset="0"/>
              </a:rPr>
              <a:t>self.</a:t>
            </a:r>
            <a:r>
              <a:rPr lang="en-US" dirty="0" err="1" smtClean="0">
                <a:solidFill>
                  <a:schemeClr val="tx1"/>
                </a:solidFill>
                <a:latin typeface="Consolas" panose="020B0609020204030204" pitchFamily="49" charset="0"/>
                <a:cs typeface="Consolas" panose="020B0609020204030204" pitchFamily="49" charset="0"/>
              </a:rPr>
              <a:t>property</a:t>
            </a:r>
            <a:r>
              <a:rPr lang="en-US" dirty="0" smtClean="0">
                <a:solidFill>
                  <a:schemeClr val="tx1"/>
                </a:solidFill>
                <a:latin typeface="Consolas" panose="020B0609020204030204" pitchFamily="49" charset="0"/>
                <a:cs typeface="Consolas" panose="020B0609020204030204" pitchFamily="49" charset="0"/>
              </a:rPr>
              <a:t> = "Value";</a:t>
            </a:r>
            <a:endParaRPr lang="en-US" dirty="0">
              <a:solidFill>
                <a:schemeClr val="tx1"/>
              </a:solidFill>
              <a:latin typeface="Consolas" panose="020B0609020204030204" pitchFamily="49" charset="0"/>
              <a:cs typeface="Consolas" panose="020B0609020204030204" pitchFamily="49" charset="0"/>
            </a:endParaRPr>
          </a:p>
        </p:txBody>
      </p:sp>
      <p:sp>
        <p:nvSpPr>
          <p:cNvPr id="6" name="Rounded Rectangle 5"/>
          <p:cNvSpPr/>
          <p:nvPr/>
        </p:nvSpPr>
        <p:spPr>
          <a:xfrm>
            <a:off x="622169" y="4999347"/>
            <a:ext cx="5590095" cy="967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__property = "Value";      # Shared</a:t>
            </a:r>
          </a:p>
          <a:p>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self.__property</a:t>
            </a:r>
            <a:r>
              <a:rPr lang="en-US" dirty="0" smtClean="0">
                <a:solidFill>
                  <a:schemeClr val="tx1"/>
                </a:solidFill>
                <a:latin typeface="Consolas" panose="020B0609020204030204" pitchFamily="49" charset="0"/>
                <a:cs typeface="Consolas" panose="020B0609020204030204" pitchFamily="49" charset="0"/>
              </a:rPr>
              <a:t> = "Value"; # Instance</a:t>
            </a:r>
            <a:endParaRPr lang="en-US"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99429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Python classes and objects</a:t>
            </a:r>
            <a:endParaRPr lang="en-US" dirty="0"/>
          </a:p>
        </p:txBody>
      </p:sp>
    </p:spTree>
    <p:extLst>
      <p:ext uri="{BB962C8B-B14F-4D97-AF65-F5344CB8AC3E}">
        <p14:creationId xmlns:p14="http://schemas.microsoft.com/office/powerpoint/2010/main" val="2382256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Sometimes you need more power than a method</a:t>
            </a:r>
            <a:endParaRPr lang="en-US" dirty="0"/>
          </a:p>
        </p:txBody>
      </p:sp>
      <p:sp>
        <p:nvSpPr>
          <p:cNvPr id="5" name="Content Placeholder 4"/>
          <p:cNvSpPr>
            <a:spLocks noGrp="1"/>
          </p:cNvSpPr>
          <p:nvPr>
            <p:ph sz="quarter" idx="10"/>
          </p:nvPr>
        </p:nvSpPr>
        <p:spPr/>
        <p:txBody>
          <a:bodyPr/>
          <a:lstStyle/>
          <a:p>
            <a:r>
              <a:rPr lang="en-US" dirty="0" smtClean="0"/>
              <a:t>Create a collection of functionality</a:t>
            </a:r>
          </a:p>
          <a:p>
            <a:r>
              <a:rPr lang="en-US" dirty="0" smtClean="0"/>
              <a:t>Represent a real life concept</a:t>
            </a:r>
          </a:p>
          <a:p>
            <a:r>
              <a:rPr lang="en-US" dirty="0" smtClean="0"/>
              <a:t>Have reusable components</a:t>
            </a:r>
            <a:endParaRPr lang="en-US" dirty="0"/>
          </a:p>
        </p:txBody>
      </p:sp>
    </p:spTree>
    <p:extLst>
      <p:ext uri="{BB962C8B-B14F-4D97-AF65-F5344CB8AC3E}">
        <p14:creationId xmlns:p14="http://schemas.microsoft.com/office/powerpoint/2010/main" val="3802301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Encapsulation and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51549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that we know the syntax...</a:t>
            </a:r>
            <a:endParaRPr lang="en-US" dirty="0"/>
          </a:p>
        </p:txBody>
      </p:sp>
      <p:sp>
        <p:nvSpPr>
          <p:cNvPr id="5" name="Content Placeholder 4"/>
          <p:cNvSpPr>
            <a:spLocks noGrp="1"/>
          </p:cNvSpPr>
          <p:nvPr>
            <p:ph sz="quarter" idx="10"/>
          </p:nvPr>
        </p:nvSpPr>
        <p:spPr/>
        <p:txBody>
          <a:bodyPr/>
          <a:lstStyle/>
          <a:p>
            <a:r>
              <a:rPr lang="en-US" dirty="0" smtClean="0"/>
              <a:t>How do we put our classes together?</a:t>
            </a:r>
          </a:p>
          <a:p>
            <a:r>
              <a:rPr lang="en-US" dirty="0" smtClean="0"/>
              <a:t>What are the best practices?</a:t>
            </a:r>
            <a:endParaRPr lang="en-US" dirty="0"/>
          </a:p>
        </p:txBody>
      </p:sp>
    </p:spTree>
    <p:extLst>
      <p:ext uri="{BB962C8B-B14F-4D97-AF65-F5344CB8AC3E}">
        <p14:creationId xmlns:p14="http://schemas.microsoft.com/office/powerpoint/2010/main" val="184534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tightly related things together</a:t>
            </a:r>
            <a:endParaRPr lang="en-US" dirty="0"/>
          </a:p>
        </p:txBody>
      </p:sp>
      <p:sp>
        <p:nvSpPr>
          <p:cNvPr id="3" name="Content Placeholder 2"/>
          <p:cNvSpPr>
            <a:spLocks noGrp="1"/>
          </p:cNvSpPr>
          <p:nvPr>
            <p:ph sz="quarter" idx="10"/>
          </p:nvPr>
        </p:nvSpPr>
        <p:spPr/>
        <p:txBody>
          <a:bodyPr/>
          <a:lstStyle/>
          <a:p>
            <a:r>
              <a:rPr lang="en-US" sz="2800" dirty="0" smtClean="0"/>
              <a:t>A customer has…</a:t>
            </a:r>
          </a:p>
          <a:p>
            <a:pPr lvl="1"/>
            <a:r>
              <a:rPr lang="en-US" sz="2400" dirty="0" smtClean="0"/>
              <a:t>A name</a:t>
            </a:r>
          </a:p>
          <a:p>
            <a:pPr lvl="1"/>
            <a:r>
              <a:rPr lang="en-US" sz="2400" dirty="0" smtClean="0"/>
              <a:t>An address</a:t>
            </a:r>
          </a:p>
          <a:p>
            <a:pPr lvl="1"/>
            <a:r>
              <a:rPr lang="en-US" sz="2400" dirty="0" smtClean="0"/>
              <a:t>A phone number</a:t>
            </a:r>
          </a:p>
          <a:p>
            <a:pPr lvl="1"/>
            <a:r>
              <a:rPr lang="en-US" sz="2400" dirty="0" smtClean="0"/>
              <a:t>A collection of orders</a:t>
            </a:r>
            <a:endParaRPr lang="en-US" sz="2400" dirty="0"/>
          </a:p>
          <a:p>
            <a:r>
              <a:rPr lang="en-US" sz="2800" dirty="0" smtClean="0"/>
              <a:t>Order would be a separate class that has…</a:t>
            </a:r>
          </a:p>
          <a:p>
            <a:pPr lvl="1"/>
            <a:r>
              <a:rPr lang="en-US" sz="2400" dirty="0" smtClean="0"/>
              <a:t>An ID</a:t>
            </a:r>
          </a:p>
          <a:p>
            <a:pPr lvl="1"/>
            <a:r>
              <a:rPr lang="en-US" sz="2400" dirty="0" smtClean="0"/>
              <a:t>An order date</a:t>
            </a:r>
          </a:p>
          <a:p>
            <a:pPr lvl="1"/>
            <a:r>
              <a:rPr lang="en-US" sz="2400" dirty="0" smtClean="0"/>
              <a:t>A collection of line items</a:t>
            </a:r>
          </a:p>
          <a:p>
            <a:r>
              <a:rPr lang="en-US" sz="2800" dirty="0" smtClean="0"/>
              <a:t>Line item would be a separate class that has...</a:t>
            </a:r>
          </a:p>
        </p:txBody>
      </p:sp>
    </p:spTree>
    <p:extLst>
      <p:ext uri="{BB962C8B-B14F-4D97-AF65-F5344CB8AC3E}">
        <p14:creationId xmlns:p14="http://schemas.microsoft.com/office/powerpoint/2010/main" val="303567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in doubt...</a:t>
            </a:r>
            <a:endParaRPr lang="en-US" dirty="0"/>
          </a:p>
        </p:txBody>
      </p:sp>
      <p:sp>
        <p:nvSpPr>
          <p:cNvPr id="3" name="Content Placeholder 2"/>
          <p:cNvSpPr>
            <a:spLocks noGrp="1"/>
          </p:cNvSpPr>
          <p:nvPr>
            <p:ph sz="quarter" idx="10"/>
          </p:nvPr>
        </p:nvSpPr>
        <p:spPr/>
        <p:txBody>
          <a:bodyPr/>
          <a:lstStyle/>
          <a:p>
            <a:r>
              <a:rPr lang="en-US" dirty="0" smtClean="0"/>
              <a:t>Create another class</a:t>
            </a:r>
          </a:p>
          <a:p>
            <a:r>
              <a:rPr lang="en-US" dirty="0" smtClean="0"/>
              <a:t>More often than not, you don't have enough classes</a:t>
            </a:r>
            <a:endParaRPr lang="en-US" dirty="0"/>
          </a:p>
        </p:txBody>
      </p:sp>
    </p:spTree>
    <p:extLst>
      <p:ext uri="{BB962C8B-B14F-4D97-AF65-F5344CB8AC3E}">
        <p14:creationId xmlns:p14="http://schemas.microsoft.com/office/powerpoint/2010/main" val="3849397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advantage of the fact that Python is "weakly typed"</a:t>
            </a:r>
            <a:endParaRPr lang="en-US" dirty="0"/>
          </a:p>
        </p:txBody>
      </p:sp>
      <p:sp>
        <p:nvSpPr>
          <p:cNvPr id="3" name="Content Placeholder 2"/>
          <p:cNvSpPr>
            <a:spLocks noGrp="1"/>
          </p:cNvSpPr>
          <p:nvPr>
            <p:ph sz="quarter" idx="10"/>
          </p:nvPr>
        </p:nvSpPr>
        <p:spPr/>
        <p:txBody>
          <a:bodyPr/>
          <a:lstStyle/>
          <a:p>
            <a:r>
              <a:rPr lang="en-US" dirty="0" smtClean="0"/>
              <a:t>You don't have to tell Python the type of variable you're trying to create</a:t>
            </a:r>
          </a:p>
          <a:p>
            <a:r>
              <a:rPr lang="en-US" dirty="0" smtClean="0"/>
              <a:t>You can swap out objects as long as they have the same methods and properties</a:t>
            </a:r>
          </a:p>
          <a:p>
            <a:pPr lvl="1"/>
            <a:r>
              <a:rPr lang="en-US" dirty="0" smtClean="0"/>
              <a:t>Objects are black boxes</a:t>
            </a:r>
          </a:p>
          <a:p>
            <a:r>
              <a:rPr lang="en-US" dirty="0" smtClean="0"/>
              <a:t>This allows us to make changes and minimize the impact</a:t>
            </a:r>
          </a:p>
          <a:p>
            <a:pPr lvl="1"/>
            <a:r>
              <a:rPr lang="en-US" dirty="0" smtClean="0"/>
              <a:t>Change databases</a:t>
            </a:r>
          </a:p>
          <a:p>
            <a:pPr lvl="1"/>
            <a:r>
              <a:rPr lang="en-US" dirty="0" smtClean="0"/>
              <a:t>Update business logic</a:t>
            </a:r>
            <a:endParaRPr lang="en-US" dirty="0"/>
          </a:p>
        </p:txBody>
      </p:sp>
    </p:spTree>
    <p:extLst>
      <p:ext uri="{BB962C8B-B14F-4D97-AF65-F5344CB8AC3E}">
        <p14:creationId xmlns:p14="http://schemas.microsoft.com/office/powerpoint/2010/main" val="436328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sp>
        <p:nvSpPr>
          <p:cNvPr id="4"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marker can</a:t>
            </a:r>
          </a:p>
          <a:p>
            <a:pPr lvl="1"/>
            <a:r>
              <a:rPr lang="en-US" dirty="0" smtClean="0"/>
              <a:t>Write</a:t>
            </a:r>
          </a:p>
          <a:p>
            <a:r>
              <a:rPr lang="en-US" dirty="0" smtClean="0"/>
              <a:t>A marker has</a:t>
            </a:r>
          </a:p>
          <a:p>
            <a:pPr lvl="1"/>
            <a:r>
              <a:rPr lang="en-US" dirty="0" smtClean="0"/>
              <a:t>Color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994112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938" y="2201501"/>
            <a:ext cx="3064808" cy="2610195"/>
          </a:xfrm>
          <a:prstGeom prst="rect">
            <a:avLst/>
          </a:prstGeom>
        </p:spPr>
      </p:pic>
      <p:sp>
        <p:nvSpPr>
          <p:cNvPr id="7"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quill can</a:t>
            </a:r>
          </a:p>
          <a:p>
            <a:pPr lvl="1"/>
            <a:r>
              <a:rPr lang="en-US" dirty="0" smtClean="0"/>
              <a:t>Write</a:t>
            </a:r>
          </a:p>
          <a:p>
            <a:r>
              <a:rPr lang="en-US" dirty="0" smtClean="0"/>
              <a:t>A quill has</a:t>
            </a:r>
          </a:p>
          <a:p>
            <a:pPr lvl="1"/>
            <a:r>
              <a:rPr lang="en-US" dirty="0" smtClean="0"/>
              <a:t>Color </a:t>
            </a:r>
            <a:endParaRPr lang="en-US" dirty="0"/>
          </a:p>
        </p:txBody>
      </p:sp>
    </p:spTree>
    <p:extLst>
      <p:ext uri="{BB962C8B-B14F-4D97-AF65-F5344CB8AC3E}">
        <p14:creationId xmlns:p14="http://schemas.microsoft.com/office/powerpoint/2010/main" val="1590447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sz="quarter" idx="10"/>
          </p:nvPr>
        </p:nvSpPr>
        <p:spPr/>
        <p:txBody>
          <a:bodyPr/>
          <a:lstStyle/>
          <a:p>
            <a:r>
              <a:rPr lang="en-US" dirty="0" smtClean="0"/>
              <a:t>Factories create the object</a:t>
            </a:r>
          </a:p>
          <a:p>
            <a:r>
              <a:rPr lang="en-US" dirty="0" smtClean="0"/>
              <a:t>I don't care what the object actually is, as long as it can do what I need it to do</a:t>
            </a:r>
            <a:endParaRPr lang="en-US"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0305" y="3567046"/>
            <a:ext cx="3534930" cy="2340479"/>
          </a:xfrm>
          <a:prstGeom prst="rect">
            <a:avLst/>
          </a:prstGeom>
        </p:spPr>
      </p:pic>
    </p:spTree>
    <p:extLst>
      <p:ext uri="{BB962C8B-B14F-4D97-AF65-F5344CB8AC3E}">
        <p14:creationId xmlns:p14="http://schemas.microsoft.com/office/powerpoint/2010/main" val="264013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our application for future changes</a:t>
            </a:r>
            <a:endParaRPr lang="en-US" dirty="0"/>
          </a:p>
        </p:txBody>
      </p:sp>
    </p:spTree>
    <p:extLst>
      <p:ext uri="{BB962C8B-B14F-4D97-AF65-F5344CB8AC3E}">
        <p14:creationId xmlns:p14="http://schemas.microsoft.com/office/powerpoint/2010/main" val="34532309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r>
              <a:rPr lang="en-US" dirty="0" smtClean="0"/>
              <a:t>Object Oriented Programming (OOP)</a:t>
            </a:r>
          </a:p>
          <a:p>
            <a:r>
              <a:rPr lang="en-US" dirty="0" smtClean="0"/>
              <a:t>Python classes</a:t>
            </a:r>
          </a:p>
          <a:p>
            <a:r>
              <a:rPr lang="en-US" dirty="0" smtClean="0"/>
              <a:t>Encapsulation and design</a:t>
            </a:r>
          </a:p>
          <a:p>
            <a:pPr marL="0" indent="0">
              <a:buNone/>
            </a:pPr>
            <a:endParaRPr lang="en-US" dirty="0"/>
          </a:p>
        </p:txBody>
      </p:sp>
    </p:spTree>
    <p:extLst>
      <p:ext uri="{BB962C8B-B14F-4D97-AF65-F5344CB8AC3E}">
        <p14:creationId xmlns:p14="http://schemas.microsoft.com/office/powerpoint/2010/main" val="257286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Object Oriented Programming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441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concepts</a:t>
            </a:r>
            <a:endParaRPr lang="en-US" dirty="0"/>
          </a:p>
        </p:txBody>
      </p:sp>
      <p:sp>
        <p:nvSpPr>
          <p:cNvPr id="5" name="Content Placeholder 4"/>
          <p:cNvSpPr>
            <a:spLocks noGrp="1"/>
          </p:cNvSpPr>
          <p:nvPr>
            <p:ph sz="quarter" idx="10"/>
          </p:nvPr>
        </p:nvSpPr>
        <p:spPr/>
        <p:txBody>
          <a:bodyPr/>
          <a:lstStyle/>
          <a:p>
            <a:r>
              <a:rPr lang="en-US" dirty="0" smtClean="0"/>
              <a:t>Objects represent something</a:t>
            </a:r>
          </a:p>
          <a:p>
            <a:r>
              <a:rPr lang="en-US" dirty="0" smtClean="0"/>
              <a:t>An actual real-world entity</a:t>
            </a:r>
          </a:p>
          <a:p>
            <a:pPr lvl="1"/>
            <a:r>
              <a:rPr lang="en-US" dirty="0" smtClean="0"/>
              <a:t>Customer</a:t>
            </a:r>
          </a:p>
          <a:p>
            <a:pPr lvl="1"/>
            <a:r>
              <a:rPr lang="en-US" dirty="0" smtClean="0"/>
              <a:t>User</a:t>
            </a:r>
          </a:p>
          <a:p>
            <a:pPr lvl="1"/>
            <a:r>
              <a:rPr lang="en-US" dirty="0" smtClean="0"/>
              <a:t>Product</a:t>
            </a:r>
          </a:p>
          <a:p>
            <a:r>
              <a:rPr lang="en-US" dirty="0" smtClean="0"/>
              <a:t>A logical entity</a:t>
            </a:r>
          </a:p>
          <a:p>
            <a:pPr lvl="1"/>
            <a:r>
              <a:rPr lang="en-US" dirty="0" smtClean="0"/>
              <a:t>Database connection</a:t>
            </a:r>
          </a:p>
          <a:p>
            <a:pPr lvl="1"/>
            <a:r>
              <a:rPr lang="en-US" dirty="0" smtClean="0"/>
              <a:t>Web service wrapper</a:t>
            </a:r>
          </a:p>
          <a:p>
            <a:pPr lvl="1"/>
            <a:endParaRPr lang="en-US" dirty="0"/>
          </a:p>
        </p:txBody>
      </p:sp>
    </p:spTree>
    <p:extLst>
      <p:ext uri="{BB962C8B-B14F-4D97-AF65-F5344CB8AC3E}">
        <p14:creationId xmlns:p14="http://schemas.microsoft.com/office/powerpoint/2010/main" val="2745956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normAutofit fontScale="92500" lnSpcReduction="10000"/>
          </a:bodyPr>
          <a:lstStyle/>
          <a:p>
            <a:r>
              <a:rPr lang="en-US" dirty="0" smtClean="0"/>
              <a:t>Think of it as something tangible, like a marker</a:t>
            </a:r>
          </a:p>
          <a:p>
            <a:endParaRPr lang="en-US" dirty="0"/>
          </a:p>
          <a:p>
            <a:r>
              <a:rPr lang="en-US" dirty="0" smtClean="0"/>
              <a:t>The object is a noun</a:t>
            </a:r>
          </a:p>
          <a:p>
            <a:r>
              <a:rPr lang="en-US" dirty="0" smtClean="0"/>
              <a:t>Objects have properties</a:t>
            </a:r>
          </a:p>
          <a:p>
            <a:pPr lvl="1"/>
            <a:r>
              <a:rPr lang="en-US" dirty="0" smtClean="0"/>
              <a:t>Adjectives to describe it</a:t>
            </a:r>
          </a:p>
          <a:p>
            <a:pPr lvl="2"/>
            <a:r>
              <a:rPr lang="en-US" dirty="0" smtClean="0"/>
              <a:t>Color: Red</a:t>
            </a:r>
          </a:p>
          <a:p>
            <a:r>
              <a:rPr lang="en-US" dirty="0" smtClean="0"/>
              <a:t>Objects have methods</a:t>
            </a:r>
          </a:p>
          <a:p>
            <a:pPr lvl="1"/>
            <a:r>
              <a:rPr lang="en-US" dirty="0" smtClean="0"/>
              <a:t>Verbs to identify actions</a:t>
            </a:r>
          </a:p>
          <a:p>
            <a:pPr lvl="2"/>
            <a:r>
              <a:rPr lang="en-US" dirty="0" smtClean="0"/>
              <a:t>Write</a:t>
            </a:r>
            <a:endParaRPr lang="en-US" dirty="0"/>
          </a:p>
        </p:txBody>
      </p:sp>
      <p:sp>
        <p:nvSpPr>
          <p:cNvPr id="4" name="Title 3"/>
          <p:cNvSpPr>
            <a:spLocks noGrp="1"/>
          </p:cNvSpPr>
          <p:nvPr>
            <p:ph type="title"/>
          </p:nvPr>
        </p:nvSpPr>
        <p:spPr/>
        <p:txBody>
          <a:bodyPr/>
          <a:lstStyle/>
          <a:p>
            <a:r>
              <a:rPr lang="en-US" dirty="0" smtClean="0"/>
              <a:t>Object components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74077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You've already used objects</a:t>
            </a:r>
            <a:endParaRPr lang="en-US" dirty="0"/>
          </a:p>
        </p:txBody>
      </p:sp>
      <p:sp>
        <p:nvSpPr>
          <p:cNvPr id="6" name="Content Placeholder 5"/>
          <p:cNvSpPr>
            <a:spLocks noGrp="1"/>
          </p:cNvSpPr>
          <p:nvPr>
            <p:ph sz="quarter" idx="10"/>
          </p:nvPr>
        </p:nvSpPr>
        <p:spPr/>
        <p:txBody>
          <a:bodyPr/>
          <a:lstStyle/>
          <a:p>
            <a:r>
              <a:rPr lang="en-US" dirty="0" smtClean="0"/>
              <a:t>Strings are objects</a:t>
            </a:r>
          </a:p>
          <a:p>
            <a:r>
              <a:rPr lang="en-US" dirty="0" smtClean="0"/>
              <a:t>Strings have methods that impact the string</a:t>
            </a:r>
            <a:endParaRPr lang="en-US" dirty="0"/>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name = "Christopher";</a:t>
            </a:r>
          </a:p>
          <a:p>
            <a:pPr marL="0" indent="0">
              <a:buNone/>
            </a:pPr>
            <a:r>
              <a:rPr lang="en-US" dirty="0" smtClean="0">
                <a:latin typeface="Consolas" panose="020B0609020204030204" pitchFamily="49" charset="0"/>
                <a:cs typeface="Consolas" panose="020B0609020204030204" pitchFamily="49" charset="0"/>
              </a:rPr>
              <a:t>print </a:t>
            </a:r>
            <a:r>
              <a:rPr lang="en-US" dirty="0" err="1" smtClean="0">
                <a:latin typeface="Consolas" panose="020B0609020204030204" pitchFamily="49" charset="0"/>
                <a:cs typeface="Consolas" panose="020B0609020204030204" pitchFamily="49" charset="0"/>
              </a:rPr>
              <a:t>name.upper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Rectangle 6"/>
          <p:cNvSpPr/>
          <p:nvPr/>
        </p:nvSpPr>
        <p:spPr>
          <a:xfrm>
            <a:off x="6841671" y="4735286"/>
            <a:ext cx="4816929" cy="99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CHRISTOPHER</a:t>
            </a:r>
            <a:endParaRPr lang="en-US" sz="3200" dirty="0"/>
          </a:p>
        </p:txBody>
      </p:sp>
    </p:spTree>
    <p:extLst>
      <p:ext uri="{BB962C8B-B14F-4D97-AF65-F5344CB8AC3E}">
        <p14:creationId xmlns:p14="http://schemas.microsoft.com/office/powerpoint/2010/main" val="2289855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67443" y="457200"/>
            <a:ext cx="4012509" cy="646331"/>
          </a:xfrm>
          <a:prstGeom prst="rect">
            <a:avLst/>
          </a:prstGeom>
          <a:noFill/>
        </p:spPr>
        <p:txBody>
          <a:bodyPr wrap="none" rtlCol="0">
            <a:spAutoFit/>
          </a:bodyPr>
          <a:lstStyle/>
          <a:p>
            <a:r>
              <a:rPr lang="en-US" sz="3600" dirty="0" smtClean="0">
                <a:solidFill>
                  <a:schemeClr val="bg1"/>
                </a:solidFill>
              </a:rPr>
              <a:t>There's an old joke…</a:t>
            </a:r>
            <a:endParaRPr lang="en-US" sz="3600" dirty="0">
              <a:solidFill>
                <a:schemeClr val="bg1"/>
              </a:solidFill>
            </a:endParaRPr>
          </a:p>
        </p:txBody>
      </p:sp>
      <p:sp>
        <p:nvSpPr>
          <p:cNvPr id="5" name="TextBox 4"/>
          <p:cNvSpPr txBox="1"/>
          <p:nvPr/>
        </p:nvSpPr>
        <p:spPr>
          <a:xfrm>
            <a:off x="2291443" y="2095500"/>
            <a:ext cx="7897162" cy="1200329"/>
          </a:xfrm>
          <a:prstGeom prst="rect">
            <a:avLst/>
          </a:prstGeom>
          <a:noFill/>
        </p:spPr>
        <p:txBody>
          <a:bodyPr wrap="none" rtlCol="0">
            <a:spAutoFit/>
          </a:bodyPr>
          <a:lstStyle/>
          <a:p>
            <a:r>
              <a:rPr lang="en-US" sz="3600" dirty="0" smtClean="0">
                <a:solidFill>
                  <a:schemeClr val="bg1"/>
                </a:solidFill>
              </a:rPr>
              <a:t>How many object oriented programmers </a:t>
            </a:r>
          </a:p>
          <a:p>
            <a:r>
              <a:rPr lang="en-US" sz="3600" dirty="0" smtClean="0">
                <a:solidFill>
                  <a:schemeClr val="bg1"/>
                </a:solidFill>
              </a:rPr>
              <a:t>does it take to change a light bulb?</a:t>
            </a:r>
            <a:endParaRPr lang="en-US" sz="3600" dirty="0">
              <a:solidFill>
                <a:schemeClr val="bg1"/>
              </a:solidFill>
            </a:endParaRPr>
          </a:p>
        </p:txBody>
      </p:sp>
      <p:sp>
        <p:nvSpPr>
          <p:cNvPr id="6" name="TextBox 5"/>
          <p:cNvSpPr txBox="1"/>
          <p:nvPr/>
        </p:nvSpPr>
        <p:spPr>
          <a:xfrm>
            <a:off x="3459497" y="3748955"/>
            <a:ext cx="4374274" cy="646331"/>
          </a:xfrm>
          <a:prstGeom prst="rect">
            <a:avLst/>
          </a:prstGeom>
          <a:noFill/>
        </p:spPr>
        <p:txBody>
          <a:bodyPr wrap="none" rtlCol="0">
            <a:spAutoFit/>
          </a:bodyPr>
          <a:lstStyle/>
          <a:p>
            <a:r>
              <a:rPr lang="en-US" sz="3600" dirty="0" smtClean="0">
                <a:solidFill>
                  <a:schemeClr val="bg1"/>
                </a:solidFill>
              </a:rPr>
              <a:t>None! It changes itself</a:t>
            </a:r>
            <a:endParaRPr lang="en-US" sz="3600" dirty="0">
              <a:solidFill>
                <a:schemeClr val="bg1"/>
              </a:solidFill>
            </a:endParaRPr>
          </a:p>
        </p:txBody>
      </p:sp>
      <p:sp>
        <p:nvSpPr>
          <p:cNvPr id="7" name="TextBox 6"/>
          <p:cNvSpPr txBox="1"/>
          <p:nvPr/>
        </p:nvSpPr>
        <p:spPr>
          <a:xfrm>
            <a:off x="5834742" y="5762812"/>
            <a:ext cx="5775555" cy="646331"/>
          </a:xfrm>
          <a:prstGeom prst="rect">
            <a:avLst/>
          </a:prstGeom>
          <a:noFill/>
        </p:spPr>
        <p:txBody>
          <a:bodyPr wrap="none" rtlCol="0">
            <a:spAutoFit/>
          </a:bodyPr>
          <a:lstStyle/>
          <a:p>
            <a:r>
              <a:rPr lang="en-US" sz="3600" dirty="0" smtClean="0">
                <a:solidFill>
                  <a:schemeClr val="bg1"/>
                </a:solidFill>
              </a:rPr>
              <a:t>I didn't say it was a funny joke</a:t>
            </a:r>
            <a:endParaRPr lang="en-US" sz="3600" dirty="0">
              <a:solidFill>
                <a:schemeClr val="bg1"/>
              </a:solidFill>
            </a:endParaRPr>
          </a:p>
        </p:txBody>
      </p:sp>
    </p:spTree>
    <p:extLst>
      <p:ext uri="{BB962C8B-B14F-4D97-AF65-F5344CB8AC3E}">
        <p14:creationId xmlns:p14="http://schemas.microsoft.com/office/powerpoint/2010/main" val="6125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You'll notice objects take care of themselves</a:t>
            </a:r>
            <a:endParaRPr lang="en-US" dirty="0"/>
          </a:p>
        </p:txBody>
      </p:sp>
      <p:sp>
        <p:nvSpPr>
          <p:cNvPr id="3" name="Content Placeholder 2"/>
          <p:cNvSpPr>
            <a:spLocks noGrp="1"/>
          </p:cNvSpPr>
          <p:nvPr>
            <p:ph sz="quarter" idx="10"/>
          </p:nvPr>
        </p:nvSpPr>
        <p:spPr/>
        <p:txBody>
          <a:bodyPr/>
          <a:lstStyle/>
          <a:p>
            <a:r>
              <a:rPr lang="en-US" dirty="0" smtClean="0"/>
              <a:t>upper() and lower() update the strings themselves</a:t>
            </a:r>
          </a:p>
          <a:p>
            <a:endParaRPr lang="en-US" dirty="0" smtClean="0"/>
          </a:p>
          <a:p>
            <a:r>
              <a:rPr lang="en-US" dirty="0" smtClean="0"/>
              <a:t>Objects are self contained "black boxes"</a:t>
            </a:r>
          </a:p>
          <a:p>
            <a:pPr lvl="1"/>
            <a:r>
              <a:rPr lang="en-US" dirty="0" smtClean="0"/>
              <a:t>They do something</a:t>
            </a:r>
          </a:p>
          <a:p>
            <a:pPr lvl="1"/>
            <a:r>
              <a:rPr lang="en-US" dirty="0" smtClean="0"/>
              <a:t>We don't need to know the behind the scenes details to use the object</a:t>
            </a:r>
          </a:p>
          <a:p>
            <a:pPr lvl="2"/>
            <a:r>
              <a:rPr lang="en-US" dirty="0" smtClean="0"/>
              <a:t>I can drive without having to understand the internal combustion engine</a:t>
            </a:r>
            <a:endParaRPr lang="en-US" dirty="0"/>
          </a:p>
        </p:txBody>
      </p:sp>
    </p:spTree>
    <p:extLst>
      <p:ext uri="{BB962C8B-B14F-4D97-AF65-F5344CB8AC3E}">
        <p14:creationId xmlns:p14="http://schemas.microsoft.com/office/powerpoint/2010/main" val="902916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3568</TotalTime>
  <Words>888</Words>
  <Application>Microsoft Office PowerPoint</Application>
  <PresentationFormat>Widescreen</PresentationFormat>
  <Paragraphs>198</Paragraphs>
  <Slides>29</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Segoe UI</vt:lpstr>
      <vt:lpstr>Segoe UI Light</vt:lpstr>
      <vt:lpstr>1_Office Theme</vt:lpstr>
      <vt:lpstr>PowerPoint Presentation</vt:lpstr>
      <vt:lpstr>Sometimes you need more power than a method</vt:lpstr>
      <vt:lpstr>Outline</vt:lpstr>
      <vt:lpstr>PowerPoint Presentation</vt:lpstr>
      <vt:lpstr>Object concepts</vt:lpstr>
      <vt:lpstr>Object components</vt:lpstr>
      <vt:lpstr>You've already used objects</vt:lpstr>
      <vt:lpstr>PowerPoint Presentation</vt:lpstr>
      <vt:lpstr>You'll notice objects take care of themselves</vt:lpstr>
      <vt:lpstr>Classes are like blueprints</vt:lpstr>
      <vt:lpstr>Objects are created from the class</vt:lpstr>
      <vt:lpstr>Fun with terminology!</vt:lpstr>
      <vt:lpstr>PowerPoint Presentation</vt:lpstr>
      <vt:lpstr>Classes are defined by the keyword class</vt:lpstr>
      <vt:lpstr>Methods are added just like functions</vt:lpstr>
      <vt:lpstr>Classes have constructors</vt:lpstr>
      <vt:lpstr>Properties are added as data members</vt:lpstr>
      <vt:lpstr>Property syntax</vt:lpstr>
      <vt:lpstr>Creating Python classes and objects</vt:lpstr>
      <vt:lpstr>PowerPoint Presentation</vt:lpstr>
      <vt:lpstr>Now that we know the syntax...</vt:lpstr>
      <vt:lpstr>Keep tightly related things together</vt:lpstr>
      <vt:lpstr>When in doubt...</vt:lpstr>
      <vt:lpstr>Take advantage of the fact that Python is "weakly typed"</vt:lpstr>
      <vt:lpstr>As long as it writes, I don't care what it is</vt:lpstr>
      <vt:lpstr>As long as it writes, I don't care what it is</vt:lpstr>
      <vt:lpstr>Factory pattern</vt:lpstr>
      <vt:lpstr>Updating our application for future changes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78</cp:revision>
  <dcterms:created xsi:type="dcterms:W3CDTF">2013-02-15T23:12:42Z</dcterms:created>
  <dcterms:modified xsi:type="dcterms:W3CDTF">2015-02-25T20:35:46Z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