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handoutMasterIdLst>
    <p:handoutMasterId r:id="rId49"/>
  </p:handoutMasterIdLst>
  <p:sldIdLst>
    <p:sldId id="277" r:id="rId5"/>
    <p:sldId id="278" r:id="rId6"/>
    <p:sldId id="282" r:id="rId7"/>
    <p:sldId id="298" r:id="rId8"/>
    <p:sldId id="299" r:id="rId9"/>
    <p:sldId id="285" r:id="rId10"/>
    <p:sldId id="302" r:id="rId11"/>
    <p:sldId id="303" r:id="rId12"/>
    <p:sldId id="305" r:id="rId13"/>
    <p:sldId id="306" r:id="rId14"/>
    <p:sldId id="297" r:id="rId15"/>
    <p:sldId id="301" r:id="rId16"/>
    <p:sldId id="286" r:id="rId17"/>
    <p:sldId id="307" r:id="rId18"/>
    <p:sldId id="308" r:id="rId19"/>
    <p:sldId id="309" r:id="rId20"/>
    <p:sldId id="333" r:id="rId21"/>
    <p:sldId id="310" r:id="rId22"/>
    <p:sldId id="319" r:id="rId23"/>
    <p:sldId id="330" r:id="rId24"/>
    <p:sldId id="313" r:id="rId25"/>
    <p:sldId id="314" r:id="rId26"/>
    <p:sldId id="328" r:id="rId27"/>
    <p:sldId id="329" r:id="rId28"/>
    <p:sldId id="287" r:id="rId29"/>
    <p:sldId id="327" r:id="rId30"/>
    <p:sldId id="290" r:id="rId31"/>
    <p:sldId id="311" r:id="rId32"/>
    <p:sldId id="312" r:id="rId33"/>
    <p:sldId id="294" r:id="rId34"/>
    <p:sldId id="331" r:id="rId35"/>
    <p:sldId id="334" r:id="rId36"/>
    <p:sldId id="316" r:id="rId37"/>
    <p:sldId id="335" r:id="rId38"/>
    <p:sldId id="317" r:id="rId39"/>
    <p:sldId id="324" r:id="rId40"/>
    <p:sldId id="325" r:id="rId41"/>
    <p:sldId id="326" r:id="rId42"/>
    <p:sldId id="332" r:id="rId43"/>
    <p:sldId id="321" r:id="rId44"/>
    <p:sldId id="318" r:id="rId45"/>
    <p:sldId id="322" r:id="rId46"/>
    <p:sldId id="2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81" d="100"/>
          <a:sy n="81" d="100"/>
        </p:scale>
        <p:origin x="691" y="91"/>
      </p:cViewPr>
      <p:guideLst/>
    </p:cSldViewPr>
  </p:slideViewPr>
  <p:notesTextViewPr>
    <p:cViewPr>
      <p:scale>
        <a:sx n="1" d="1"/>
        <a:sy n="1" d="1"/>
      </p:scale>
      <p:origin x="0" y="0"/>
    </p:cViewPr>
  </p:notesTextViewPr>
  <p:sorterViewPr>
    <p:cViewPr>
      <p:scale>
        <a:sx n="100" d="100"/>
        <a:sy n="100" d="100"/>
      </p:scale>
      <p:origin x="0" y="-44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database/index.html" TargetMode="External"/><Relationship Id="rId2" Type="http://schemas.openxmlformats.org/officeDocument/2006/relationships/hyperlink" Target="http://www.microsoft.com/en-us/server-cloud/products/sql-server/" TargetMode="External"/><Relationship Id="rId1" Type="http://schemas.openxmlformats.org/officeDocument/2006/relationships/slideLayout" Target="../slideLayouts/slideLayout4.xml"/><Relationship Id="rId6" Type="http://schemas.openxmlformats.org/officeDocument/2006/relationships/hyperlink" Target="http://azure.microsoft.com/en-us/services/sql-database/" TargetMode="External"/><Relationship Id="rId5" Type="http://schemas.openxmlformats.org/officeDocument/2006/relationships/hyperlink" Target="http://products.office.com/en-us/access" TargetMode="External"/><Relationship Id="rId4" Type="http://schemas.openxmlformats.org/officeDocument/2006/relationships/hyperlink" Target="http://www.mysq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database/database-technologies/express-edition/overview/index.html" TargetMode="External"/><Relationship Id="rId2" Type="http://schemas.openxmlformats.org/officeDocument/2006/relationships/hyperlink" Target="http://www.microsoft.com/en-us/server-cloud/Products/sql-server-editions/sql-server-express.asp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azure.microsoft.com/en-us/pricing/calculator/?scenario=data-managemen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mysql.com/downloads/installer/"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en-ca/evalcenter/dn434043.aspx" TargetMode="External"/><Relationship Id="rId2" Type="http://schemas.openxmlformats.org/officeDocument/2006/relationships/hyperlink" Target="https://msdn.microsoft.com/en-us/evalcenter/dn434042.aspx"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azure.microsoft.com/en-u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anage.windowsazure.com/"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dev.mysql.com/usingmysql/get_started.html" TargetMode="External"/><Relationship Id="rId2" Type="http://schemas.openxmlformats.org/officeDocument/2006/relationships/hyperlink" Target="http://www.microsoftvirtualacademy.com/training-courses/database-fundamentals" TargetMode="External"/><Relationship Id="rId1" Type="http://schemas.openxmlformats.org/officeDocument/2006/relationships/slideLayout" Target="../slideLayouts/slideLayout4.xml"/><Relationship Id="rId4" Type="http://schemas.openxmlformats.org/officeDocument/2006/relationships/hyperlink" Target="http://www.microsoftvirtualacademy.com/training-courses/windows-azure-sql-databa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Introduction to </a:t>
            </a:r>
            <a:r>
              <a:rPr lang="en-US" dirty="0"/>
              <a:t>r</a:t>
            </a:r>
            <a:r>
              <a:rPr lang="en-US" dirty="0" smtClean="0"/>
              <a:t>elational </a:t>
            </a:r>
            <a:r>
              <a:rPr lang="en-US" dirty="0"/>
              <a:t>d</a:t>
            </a:r>
            <a:r>
              <a:rPr lang="en-US" dirty="0" smtClean="0"/>
              <a:t>atabases</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Can you figure out</a:t>
            </a:r>
            <a:endParaRPr lang="en-US" dirty="0"/>
          </a:p>
        </p:txBody>
      </p:sp>
      <p:sp>
        <p:nvSpPr>
          <p:cNvPr id="14"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What grade Susan received for the Python and Flask course?</a:t>
            </a:r>
          </a:p>
          <a:p>
            <a:r>
              <a:rPr lang="en-CA" dirty="0" smtClean="0"/>
              <a:t>The names of the students who took the Intro to Python course?</a:t>
            </a:r>
          </a:p>
          <a:p>
            <a:pPr marL="0" indent="0">
              <a:buNone/>
            </a:pPr>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157478055"/>
              </p:ext>
            </p:extLst>
          </p:nvPr>
        </p:nvGraphicFramePr>
        <p:xfrm>
          <a:off x="597046" y="14980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712175380"/>
              </p:ext>
            </p:extLst>
          </p:nvPr>
        </p:nvGraphicFramePr>
        <p:xfrm>
          <a:off x="592377" y="33833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4186484700"/>
              </p:ext>
            </p:extLst>
          </p:nvPr>
        </p:nvGraphicFramePr>
        <p:xfrm>
          <a:off x="592377" y="52317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18" name="TextBox 17"/>
          <p:cNvSpPr txBox="1"/>
          <p:nvPr/>
        </p:nvSpPr>
        <p:spPr>
          <a:xfrm>
            <a:off x="588069" y="11799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9" name="TextBox 18"/>
          <p:cNvSpPr txBox="1"/>
          <p:nvPr/>
        </p:nvSpPr>
        <p:spPr>
          <a:xfrm>
            <a:off x="588070" y="30273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20" name="TextBox 19"/>
          <p:cNvSpPr txBox="1"/>
          <p:nvPr/>
        </p:nvSpPr>
        <p:spPr>
          <a:xfrm>
            <a:off x="588069" y="48900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921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Product Comparisons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466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many relational database products on the market including:</a:t>
            </a:r>
            <a:endParaRPr lang="en-US" dirty="0"/>
          </a:p>
        </p:txBody>
      </p:sp>
      <p:sp>
        <p:nvSpPr>
          <p:cNvPr id="3" name="Content Placeholder 2"/>
          <p:cNvSpPr>
            <a:spLocks noGrp="1"/>
          </p:cNvSpPr>
          <p:nvPr>
            <p:ph sz="quarter" idx="10"/>
          </p:nvPr>
        </p:nvSpPr>
        <p:spPr/>
        <p:txBody>
          <a:bodyPr/>
          <a:lstStyle/>
          <a:p>
            <a:r>
              <a:rPr lang="en-CA" dirty="0" smtClean="0">
                <a:hlinkClick r:id="rId2"/>
              </a:rPr>
              <a:t>SQL Server</a:t>
            </a:r>
            <a:endParaRPr lang="en-CA" dirty="0" smtClean="0"/>
          </a:p>
          <a:p>
            <a:r>
              <a:rPr lang="en-CA" dirty="0">
                <a:hlinkClick r:id="rId3"/>
              </a:rPr>
              <a:t>Oracle</a:t>
            </a:r>
            <a:endParaRPr lang="en-CA" dirty="0"/>
          </a:p>
          <a:p>
            <a:r>
              <a:rPr lang="en-CA" dirty="0" smtClean="0">
                <a:hlinkClick r:id="rId4"/>
              </a:rPr>
              <a:t>MySQL</a:t>
            </a:r>
            <a:endParaRPr lang="en-CA" dirty="0" smtClean="0"/>
          </a:p>
          <a:p>
            <a:r>
              <a:rPr lang="en-CA" dirty="0" smtClean="0">
                <a:hlinkClick r:id="rId5"/>
              </a:rPr>
              <a:t>Access</a:t>
            </a:r>
            <a:endParaRPr lang="en-CA" dirty="0" smtClean="0"/>
          </a:p>
          <a:p>
            <a:r>
              <a:rPr lang="en-CA" dirty="0" smtClean="0">
                <a:hlinkClick r:id="rId6"/>
              </a:rPr>
              <a:t>Microsoft Azure SQL Database</a:t>
            </a:r>
            <a:endParaRPr lang="en-US" dirty="0"/>
          </a:p>
        </p:txBody>
      </p:sp>
    </p:spTree>
    <p:extLst>
      <p:ext uri="{BB962C8B-B14F-4D97-AF65-F5344CB8AC3E}">
        <p14:creationId xmlns:p14="http://schemas.microsoft.com/office/powerpoint/2010/main" val="225372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Server and Oracle are full featured relational databases</a:t>
            </a:r>
            <a:endParaRPr lang="en-US" dirty="0"/>
          </a:p>
        </p:txBody>
      </p:sp>
      <p:sp>
        <p:nvSpPr>
          <p:cNvPr id="3" name="Content Placeholder 2"/>
          <p:cNvSpPr>
            <a:spLocks noGrp="1"/>
          </p:cNvSpPr>
          <p:nvPr>
            <p:ph sz="quarter" idx="10"/>
          </p:nvPr>
        </p:nvSpPr>
        <p:spPr/>
        <p:txBody>
          <a:bodyPr>
            <a:normAutofit/>
          </a:bodyPr>
          <a:lstStyle/>
          <a:p>
            <a:r>
              <a:rPr lang="en-US" dirty="0" smtClean="0"/>
              <a:t>You can get </a:t>
            </a:r>
            <a:r>
              <a:rPr lang="en-US" dirty="0" smtClean="0">
                <a:hlinkClick r:id="rId2"/>
              </a:rPr>
              <a:t>SQL Server Express </a:t>
            </a:r>
            <a:r>
              <a:rPr lang="en-US" dirty="0" smtClean="0"/>
              <a:t> or </a:t>
            </a:r>
            <a:r>
              <a:rPr lang="en-US" dirty="0" smtClean="0">
                <a:hlinkClick r:id="rId3"/>
              </a:rPr>
              <a:t>Oracle Database Express </a:t>
            </a:r>
            <a:r>
              <a:rPr lang="en-US" dirty="0" smtClean="0"/>
              <a:t>for free</a:t>
            </a:r>
          </a:p>
          <a:p>
            <a:r>
              <a:rPr lang="en-CA" dirty="0" smtClean="0"/>
              <a:t>The paid versions offer increased functionality</a:t>
            </a:r>
          </a:p>
          <a:p>
            <a:r>
              <a:rPr lang="en-CA" dirty="0" smtClean="0"/>
              <a:t>SQL Server runs on Windows </a:t>
            </a:r>
          </a:p>
          <a:p>
            <a:r>
              <a:rPr lang="en-CA" dirty="0" smtClean="0"/>
              <a:t>Oracle runs on Windows or Linux</a:t>
            </a:r>
            <a:endParaRPr lang="en-US" dirty="0" smtClean="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a:t>
            </a:r>
            <a:endParaRPr lang="en-US" dirty="0"/>
          </a:p>
        </p:txBody>
      </p:sp>
      <p:sp>
        <p:nvSpPr>
          <p:cNvPr id="3" name="Content Placeholder 2"/>
          <p:cNvSpPr>
            <a:spLocks noGrp="1"/>
          </p:cNvSpPr>
          <p:nvPr>
            <p:ph sz="quarter" idx="10"/>
          </p:nvPr>
        </p:nvSpPr>
        <p:spPr/>
        <p:txBody>
          <a:bodyPr/>
          <a:lstStyle/>
          <a:p>
            <a:r>
              <a:rPr lang="en-CA" dirty="0" smtClean="0"/>
              <a:t>MySQL is an open source relational database product</a:t>
            </a:r>
          </a:p>
          <a:p>
            <a:r>
              <a:rPr lang="en-CA" dirty="0" smtClean="0"/>
              <a:t>You can get MySQL Community Server for free</a:t>
            </a:r>
          </a:p>
          <a:p>
            <a:r>
              <a:rPr lang="en-CA" dirty="0"/>
              <a:t>The paid </a:t>
            </a:r>
            <a:r>
              <a:rPr lang="en-CA" dirty="0" smtClean="0"/>
              <a:t>versions offers </a:t>
            </a:r>
            <a:r>
              <a:rPr lang="en-CA" dirty="0"/>
              <a:t>increased </a:t>
            </a:r>
            <a:r>
              <a:rPr lang="en-CA" dirty="0" smtClean="0"/>
              <a:t>functionality</a:t>
            </a:r>
          </a:p>
          <a:p>
            <a:r>
              <a:rPr lang="en-CA" dirty="0" smtClean="0"/>
              <a:t>MySQL runs on Windows and Linux (or in the cloud)</a:t>
            </a:r>
            <a:endParaRPr lang="en-CA" dirty="0"/>
          </a:p>
          <a:p>
            <a:endParaRPr lang="en-US" dirty="0"/>
          </a:p>
        </p:txBody>
      </p:sp>
    </p:spTree>
    <p:extLst>
      <p:ext uri="{BB962C8B-B14F-4D97-AF65-F5344CB8AC3E}">
        <p14:creationId xmlns:p14="http://schemas.microsoft.com/office/powerpoint/2010/main" val="1244785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a:t>
            </a:r>
            <a:endParaRPr lang="en-US" dirty="0"/>
          </a:p>
        </p:txBody>
      </p:sp>
      <p:sp>
        <p:nvSpPr>
          <p:cNvPr id="3" name="Content Placeholder 2"/>
          <p:cNvSpPr>
            <a:spLocks noGrp="1"/>
          </p:cNvSpPr>
          <p:nvPr>
            <p:ph sz="quarter" idx="10"/>
          </p:nvPr>
        </p:nvSpPr>
        <p:spPr/>
        <p:txBody>
          <a:bodyPr/>
          <a:lstStyle/>
          <a:p>
            <a:r>
              <a:rPr lang="en-CA" dirty="0" smtClean="0"/>
              <a:t>Access is a relational database tool which includes the ability to build own forms and reports</a:t>
            </a:r>
          </a:p>
          <a:p>
            <a:r>
              <a:rPr lang="en-CA" dirty="0" smtClean="0"/>
              <a:t>Access is part of Office Professional or Office 365 </a:t>
            </a:r>
          </a:p>
          <a:p>
            <a:r>
              <a:rPr lang="en-CA" dirty="0" smtClean="0"/>
              <a:t>Access 2013 actually uses SQL Server or Microsoft Azure SQL Database to store it's data</a:t>
            </a:r>
          </a:p>
          <a:p>
            <a:r>
              <a:rPr lang="en-CA" dirty="0" smtClean="0"/>
              <a:t>Access runs on Windows</a:t>
            </a:r>
            <a:endParaRPr lang="en-US" dirty="0"/>
          </a:p>
        </p:txBody>
      </p:sp>
    </p:spTree>
    <p:extLst>
      <p:ext uri="{BB962C8B-B14F-4D97-AF65-F5344CB8AC3E}">
        <p14:creationId xmlns:p14="http://schemas.microsoft.com/office/powerpoint/2010/main" val="1726382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Microsoft Azure SQL Database</a:t>
            </a:r>
            <a:endParaRPr lang="en-US" dirty="0"/>
          </a:p>
        </p:txBody>
      </p:sp>
      <p:sp>
        <p:nvSpPr>
          <p:cNvPr id="3" name="Content Placeholder 2"/>
          <p:cNvSpPr>
            <a:spLocks noGrp="1"/>
          </p:cNvSpPr>
          <p:nvPr>
            <p:ph sz="quarter" idx="10"/>
          </p:nvPr>
        </p:nvSpPr>
        <p:spPr/>
        <p:txBody>
          <a:bodyPr/>
          <a:lstStyle/>
          <a:p>
            <a:r>
              <a:rPr lang="en-CA" dirty="0" smtClean="0"/>
              <a:t>Microsoft Azure SQL Database is a database stored in the cloud</a:t>
            </a:r>
          </a:p>
          <a:p>
            <a:r>
              <a:rPr lang="en-CA" dirty="0" smtClean="0"/>
              <a:t>You don't need to install the software on a server or worry about product updates</a:t>
            </a:r>
          </a:p>
          <a:p>
            <a:r>
              <a:rPr lang="en-CA" dirty="0" smtClean="0"/>
              <a:t>You pay a monthly fee then create your tables and store your data in the cloud (</a:t>
            </a:r>
            <a:r>
              <a:rPr lang="en-CA" dirty="0" smtClean="0">
                <a:hlinkClick r:id="rId2"/>
              </a:rPr>
              <a:t>pricing calculator</a:t>
            </a:r>
            <a:r>
              <a:rPr lang="en-CA" dirty="0" smtClean="0"/>
              <a:t>)</a:t>
            </a:r>
          </a:p>
          <a:p>
            <a:r>
              <a:rPr lang="en-CA" dirty="0" smtClean="0"/>
              <a:t>The data stored in the cloud can be accessed by anyone with </a:t>
            </a:r>
            <a:r>
              <a:rPr lang="en-CA" dirty="0"/>
              <a:t>permission to access your </a:t>
            </a:r>
            <a:r>
              <a:rPr lang="en-CA" dirty="0" smtClean="0"/>
              <a:t>database and an internet connection </a:t>
            </a:r>
            <a:endParaRPr lang="en-US" dirty="0"/>
          </a:p>
        </p:txBody>
      </p:sp>
    </p:spTree>
    <p:extLst>
      <p:ext uri="{BB962C8B-B14F-4D97-AF65-F5344CB8AC3E}">
        <p14:creationId xmlns:p14="http://schemas.microsoft.com/office/powerpoint/2010/main" val="222486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How do I set up my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603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Here are the steps</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your selected database product </a:t>
            </a:r>
          </a:p>
          <a:p>
            <a:pPr marL="514350" indent="-514350">
              <a:buFont typeface="+mj-lt"/>
              <a:buAutoNum type="arabicPeriod"/>
            </a:pPr>
            <a:r>
              <a:rPr lang="en-CA" dirty="0" smtClean="0"/>
              <a:t>Create the database</a:t>
            </a:r>
          </a:p>
          <a:p>
            <a:pPr marL="514350" indent="-514350">
              <a:buFont typeface="+mj-lt"/>
              <a:buAutoNum type="arabicPeriod"/>
            </a:pPr>
            <a:r>
              <a:rPr lang="en-CA" dirty="0" smtClean="0"/>
              <a:t>Create your tables</a:t>
            </a:r>
          </a:p>
          <a:p>
            <a:pPr marL="0" indent="0">
              <a:buNone/>
            </a:pPr>
            <a:endParaRPr lang="en-US" dirty="0"/>
          </a:p>
        </p:txBody>
      </p:sp>
    </p:spTree>
    <p:extLst>
      <p:ext uri="{BB962C8B-B14F-4D97-AF65-F5344CB8AC3E}">
        <p14:creationId xmlns:p14="http://schemas.microsoft.com/office/powerpoint/2010/main" val="269152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next version of our application needs the following tables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951606143"/>
              </p:ext>
            </p:extLst>
          </p:nvPr>
        </p:nvGraphicFramePr>
        <p:xfrm>
          <a:off x="379413" y="213562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559762236"/>
              </p:ext>
            </p:extLst>
          </p:nvPr>
        </p:nvGraphicFramePr>
        <p:xfrm>
          <a:off x="379104" y="4282067"/>
          <a:ext cx="3436240" cy="1478280"/>
        </p:xfrm>
        <a:graphic>
          <a:graphicData uri="http://schemas.openxmlformats.org/drawingml/2006/table">
            <a:tbl>
              <a:tblPr firstRow="1" bandRow="1">
                <a:tableStyleId>{5C22544A-7EE6-4342-B048-85BDC9FD1C3A}</a:tableStyleId>
              </a:tblPr>
              <a:tblGrid>
                <a:gridCol w="1257872"/>
                <a:gridCol w="2178368"/>
              </a:tblGrid>
              <a:tr h="171125">
                <a:tc>
                  <a:txBody>
                    <a:bodyPr/>
                    <a:lstStyle/>
                    <a:p>
                      <a:r>
                        <a:rPr lang="en-CA" dirty="0" err="1" smtClean="0"/>
                        <a:t>CategoryId</a:t>
                      </a:r>
                      <a:endParaRPr lang="en-US" dirty="0"/>
                    </a:p>
                  </a:txBody>
                  <a:tcPr/>
                </a:tc>
                <a:tc>
                  <a:txBody>
                    <a:bodyPr/>
                    <a:lstStyle/>
                    <a:p>
                      <a:r>
                        <a:rPr lang="en-CA" dirty="0" smtClean="0"/>
                        <a:t>Description</a:t>
                      </a:r>
                      <a:endParaRPr lang="en-US" dirty="0"/>
                    </a:p>
                  </a:txBody>
                  <a:tcPr/>
                </a:tc>
              </a:tr>
              <a:tr h="370840">
                <a:tc>
                  <a:txBody>
                    <a:bodyPr/>
                    <a:lstStyle/>
                    <a:p>
                      <a:r>
                        <a:rPr lang="en-CA" dirty="0" smtClean="0"/>
                        <a:t>1</a:t>
                      </a:r>
                      <a:endParaRPr lang="en-US" dirty="0"/>
                    </a:p>
                  </a:txBody>
                  <a:tcPr/>
                </a:tc>
                <a:tc>
                  <a:txBody>
                    <a:bodyPr/>
                    <a:lstStyle/>
                    <a:p>
                      <a:r>
                        <a:rPr lang="en-CA" dirty="0" smtClean="0"/>
                        <a:t>Sports</a:t>
                      </a:r>
                      <a:endParaRPr lang="en-US" dirty="0"/>
                    </a:p>
                  </a:txBody>
                  <a:tcPr/>
                </a:tc>
              </a:tr>
              <a:tr h="370840">
                <a:tc>
                  <a:txBody>
                    <a:bodyPr/>
                    <a:lstStyle/>
                    <a:p>
                      <a:r>
                        <a:rPr lang="en-CA" dirty="0" smtClean="0"/>
                        <a:t>2</a:t>
                      </a:r>
                      <a:endParaRPr lang="en-US" dirty="0"/>
                    </a:p>
                  </a:txBody>
                  <a:tcPr/>
                </a:tc>
                <a:tc>
                  <a:txBody>
                    <a:bodyPr/>
                    <a:lstStyle/>
                    <a:p>
                      <a:r>
                        <a:rPr lang="en-CA" dirty="0" smtClean="0"/>
                        <a:t>Geography</a:t>
                      </a:r>
                      <a:endParaRPr lang="en-US" dirty="0"/>
                    </a:p>
                  </a:txBody>
                  <a:tcPr/>
                </a:tc>
              </a:tr>
              <a:tr h="370840">
                <a:tc>
                  <a:txBody>
                    <a:bodyPr/>
                    <a:lstStyle/>
                    <a:p>
                      <a:r>
                        <a:rPr lang="en-CA" dirty="0" smtClean="0"/>
                        <a:t>3</a:t>
                      </a:r>
                      <a:endParaRPr lang="en-US" dirty="0"/>
                    </a:p>
                  </a:txBody>
                  <a:tcPr/>
                </a:tc>
                <a:tc>
                  <a:txBody>
                    <a:bodyPr/>
                    <a:lstStyle/>
                    <a:p>
                      <a:r>
                        <a:rPr lang="en-CA" dirty="0" smtClean="0"/>
                        <a:t>Science</a:t>
                      </a:r>
                      <a:endParaRPr lang="en-US" dirty="0"/>
                    </a:p>
                  </a:txBody>
                  <a:tcPr/>
                </a:tc>
              </a:tr>
            </a:tbl>
          </a:graphicData>
        </a:graphic>
      </p:graphicFrame>
      <p:sp>
        <p:nvSpPr>
          <p:cNvPr id="8" name="TextBox 7"/>
          <p:cNvSpPr txBox="1"/>
          <p:nvPr/>
        </p:nvSpPr>
        <p:spPr>
          <a:xfrm>
            <a:off x="379514" y="1809183"/>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
        <p:nvSpPr>
          <p:cNvPr id="9" name="TextBox 8"/>
          <p:cNvSpPr txBox="1"/>
          <p:nvPr/>
        </p:nvSpPr>
        <p:spPr>
          <a:xfrm>
            <a:off x="366370" y="3867427"/>
            <a:ext cx="1334020"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Categories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156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relational database?</a:t>
            </a:r>
          </a:p>
          <a:p>
            <a:r>
              <a:rPr lang="en-GB" dirty="0" smtClean="0"/>
              <a:t>Product comparisons</a:t>
            </a:r>
            <a:endParaRPr lang="en-GB" dirty="0"/>
          </a:p>
          <a:p>
            <a:r>
              <a:rPr lang="en-GB" dirty="0" smtClean="0"/>
              <a:t>Creating tables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MySQL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124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1. Installing the product</a:t>
            </a:r>
            <a:endParaRPr lang="en-US" dirty="0"/>
          </a:p>
        </p:txBody>
      </p:sp>
      <p:sp>
        <p:nvSpPr>
          <p:cNvPr id="3" name="Content Placeholder 2"/>
          <p:cNvSpPr>
            <a:spLocks noGrp="1"/>
          </p:cNvSpPr>
          <p:nvPr>
            <p:ph sz="quarter" idx="10"/>
          </p:nvPr>
        </p:nvSpPr>
        <p:spPr/>
        <p:txBody>
          <a:bodyPr/>
          <a:lstStyle/>
          <a:p>
            <a:r>
              <a:rPr lang="en-CA" dirty="0" smtClean="0"/>
              <a:t>Run the MySQL Installer </a:t>
            </a:r>
            <a:r>
              <a:rPr lang="en-US" dirty="0" smtClean="0">
                <a:hlinkClick r:id="rId2"/>
              </a:rPr>
              <a:t>http</a:t>
            </a:r>
            <a:r>
              <a:rPr lang="en-US" dirty="0">
                <a:hlinkClick r:id="rId2"/>
              </a:rPr>
              <a:t>://dev.mysql.com/downloads/installer/</a:t>
            </a:r>
            <a:r>
              <a:rPr lang="en-US" dirty="0"/>
              <a:t> </a:t>
            </a:r>
          </a:p>
          <a:p>
            <a:r>
              <a:rPr lang="en-CA" dirty="0" smtClean="0"/>
              <a:t>Select the developer default installation and use the default configuration options</a:t>
            </a:r>
          </a:p>
          <a:p>
            <a:r>
              <a:rPr lang="en-CA" dirty="0" smtClean="0"/>
              <a:t>Specify and make a note of the password for the Root Account</a:t>
            </a:r>
          </a:p>
        </p:txBody>
      </p:sp>
    </p:spTree>
    <p:extLst>
      <p:ext uri="{BB962C8B-B14F-4D97-AF65-F5344CB8AC3E}">
        <p14:creationId xmlns:p14="http://schemas.microsoft.com/office/powerpoint/2010/main" val="916974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2. Create the database</a:t>
            </a:r>
            <a:endParaRPr lang="en-US" dirty="0"/>
          </a:p>
        </p:txBody>
      </p:sp>
      <p:sp>
        <p:nvSpPr>
          <p:cNvPr id="3" name="Content Placeholder 2"/>
          <p:cNvSpPr>
            <a:spLocks noGrp="1"/>
          </p:cNvSpPr>
          <p:nvPr>
            <p:ph sz="quarter" idx="10"/>
          </p:nvPr>
        </p:nvSpPr>
        <p:spPr>
          <a:xfrm>
            <a:off x="379413" y="1388226"/>
            <a:ext cx="5210896" cy="5290388"/>
          </a:xfrm>
        </p:spPr>
        <p:txBody>
          <a:bodyPr/>
          <a:lstStyle/>
          <a:p>
            <a:r>
              <a:rPr lang="en-CA" dirty="0" smtClean="0"/>
              <a:t>Launch MySQL Workbench</a:t>
            </a:r>
          </a:p>
          <a:p>
            <a:r>
              <a:rPr lang="en-CA" dirty="0" smtClean="0"/>
              <a:t>Select the local instance connection</a:t>
            </a:r>
          </a:p>
          <a:p>
            <a:r>
              <a:rPr lang="en-CA" dirty="0" smtClean="0"/>
              <a:t>Select Create a new schema and give it a name </a:t>
            </a:r>
            <a:endParaRPr lang="en-US" dirty="0"/>
          </a:p>
        </p:txBody>
      </p:sp>
      <p:pic>
        <p:nvPicPr>
          <p:cNvPr id="6" name="Picture 5"/>
          <p:cNvPicPr>
            <a:picLocks noChangeAspect="1"/>
          </p:cNvPicPr>
          <p:nvPr/>
        </p:nvPicPr>
        <p:blipFill>
          <a:blip r:embed="rId2"/>
          <a:stretch>
            <a:fillRect/>
          </a:stretch>
        </p:blipFill>
        <p:spPr>
          <a:xfrm>
            <a:off x="6035235" y="1245702"/>
            <a:ext cx="4485714" cy="2742857"/>
          </a:xfrm>
          <a:prstGeom prst="rect">
            <a:avLst/>
          </a:prstGeom>
        </p:spPr>
      </p:pic>
      <p:pic>
        <p:nvPicPr>
          <p:cNvPr id="8" name="Picture 7"/>
          <p:cNvPicPr>
            <a:picLocks noChangeAspect="1"/>
          </p:cNvPicPr>
          <p:nvPr/>
        </p:nvPicPr>
        <p:blipFill>
          <a:blip r:embed="rId3"/>
          <a:stretch>
            <a:fillRect/>
          </a:stretch>
        </p:blipFill>
        <p:spPr>
          <a:xfrm>
            <a:off x="5835262" y="2454644"/>
            <a:ext cx="5342857" cy="3590476"/>
          </a:xfrm>
          <a:prstGeom prst="rect">
            <a:avLst/>
          </a:prstGeom>
        </p:spPr>
      </p:pic>
    </p:spTree>
    <p:extLst>
      <p:ext uri="{BB962C8B-B14F-4D97-AF65-F5344CB8AC3E}">
        <p14:creationId xmlns:p14="http://schemas.microsoft.com/office/powerpoint/2010/main" val="25525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3. Create your tables</a:t>
            </a:r>
            <a:endParaRPr lang="en-US" dirty="0"/>
          </a:p>
        </p:txBody>
      </p:sp>
      <p:sp>
        <p:nvSpPr>
          <p:cNvPr id="3" name="Content Placeholder 2"/>
          <p:cNvSpPr>
            <a:spLocks noGrp="1"/>
          </p:cNvSpPr>
          <p:nvPr>
            <p:ph sz="quarter" idx="10"/>
          </p:nvPr>
        </p:nvSpPr>
        <p:spPr>
          <a:xfrm>
            <a:off x="379413" y="1388226"/>
            <a:ext cx="5730442" cy="5290388"/>
          </a:xfrm>
        </p:spPr>
        <p:txBody>
          <a:bodyPr/>
          <a:lstStyle/>
          <a:p>
            <a:r>
              <a:rPr lang="en-CA" dirty="0" smtClean="0"/>
              <a:t>Double click on your schema in the </a:t>
            </a:r>
            <a:r>
              <a:rPr lang="en-CA" b="1" dirty="0" smtClean="0"/>
              <a:t>Navigator</a:t>
            </a:r>
          </a:p>
          <a:p>
            <a:r>
              <a:rPr lang="en-CA" dirty="0" smtClean="0"/>
              <a:t>Expand the schema, right </a:t>
            </a:r>
            <a:r>
              <a:rPr lang="en-CA" dirty="0"/>
              <a:t>click </a:t>
            </a:r>
            <a:r>
              <a:rPr lang="en-CA" b="1" i="1" dirty="0"/>
              <a:t>Tables</a:t>
            </a:r>
            <a:r>
              <a:rPr lang="en-CA" dirty="0"/>
              <a:t> and select </a:t>
            </a:r>
            <a:r>
              <a:rPr lang="en-CA" b="1" i="1" dirty="0" smtClean="0"/>
              <a:t>Create Table</a:t>
            </a:r>
            <a:endParaRPr lang="en-CA" b="1" i="1" dirty="0"/>
          </a:p>
          <a:p>
            <a:r>
              <a:rPr lang="en-CA" dirty="0"/>
              <a:t>Enter a </a:t>
            </a:r>
            <a:r>
              <a:rPr lang="en-CA" b="1" i="1" dirty="0" smtClean="0"/>
              <a:t>Table Name</a:t>
            </a:r>
            <a:r>
              <a:rPr lang="en-CA" dirty="0" smtClean="0"/>
              <a:t>, and a </a:t>
            </a:r>
            <a:r>
              <a:rPr lang="en-CA" b="1" i="1" dirty="0" smtClean="0"/>
              <a:t>Column </a:t>
            </a:r>
            <a:r>
              <a:rPr lang="en-CA" b="1" i="1" dirty="0"/>
              <a:t>Name </a:t>
            </a:r>
            <a:r>
              <a:rPr lang="en-CA" dirty="0"/>
              <a:t>and </a:t>
            </a:r>
            <a:r>
              <a:rPr lang="en-CA" b="1" i="1" dirty="0"/>
              <a:t>Data Type </a:t>
            </a:r>
            <a:r>
              <a:rPr lang="en-CA" dirty="0"/>
              <a:t>for each column</a:t>
            </a:r>
          </a:p>
          <a:p>
            <a:r>
              <a:rPr lang="en-CA" dirty="0" smtClean="0"/>
              <a:t>Deselect </a:t>
            </a:r>
            <a:r>
              <a:rPr lang="en-CA" b="1" dirty="0" smtClean="0"/>
              <a:t>NN</a:t>
            </a:r>
            <a:r>
              <a:rPr lang="en-CA" dirty="0" smtClean="0"/>
              <a:t> if </a:t>
            </a:r>
            <a:r>
              <a:rPr lang="en-CA" dirty="0"/>
              <a:t>that column is allowed to be blank</a:t>
            </a:r>
          </a:p>
          <a:p>
            <a:pPr marL="0" indent="0">
              <a:buNone/>
            </a:pPr>
            <a:endParaRPr lang="en-US" dirty="0"/>
          </a:p>
        </p:txBody>
      </p:sp>
      <p:pic>
        <p:nvPicPr>
          <p:cNvPr id="4" name="Picture 3"/>
          <p:cNvPicPr>
            <a:picLocks noChangeAspect="1"/>
          </p:cNvPicPr>
          <p:nvPr/>
        </p:nvPicPr>
        <p:blipFill>
          <a:blip r:embed="rId2"/>
          <a:stretch>
            <a:fillRect/>
          </a:stretch>
        </p:blipFill>
        <p:spPr>
          <a:xfrm>
            <a:off x="6738731" y="896561"/>
            <a:ext cx="3619048" cy="5542857"/>
          </a:xfrm>
          <a:prstGeom prst="rect">
            <a:avLst/>
          </a:prstGeom>
        </p:spPr>
      </p:pic>
      <p:pic>
        <p:nvPicPr>
          <p:cNvPr id="5" name="Picture 4"/>
          <p:cNvPicPr>
            <a:picLocks noChangeAspect="1"/>
          </p:cNvPicPr>
          <p:nvPr/>
        </p:nvPicPr>
        <p:blipFill>
          <a:blip r:embed="rId3"/>
          <a:stretch>
            <a:fillRect/>
          </a:stretch>
        </p:blipFill>
        <p:spPr>
          <a:xfrm>
            <a:off x="6109855" y="2604848"/>
            <a:ext cx="5323809" cy="2857143"/>
          </a:xfrm>
          <a:prstGeom prst="rect">
            <a:avLst/>
          </a:prstGeom>
        </p:spPr>
      </p:pic>
    </p:spTree>
    <p:extLst>
      <p:ext uri="{BB962C8B-B14F-4D97-AF65-F5344CB8AC3E}">
        <p14:creationId xmlns:p14="http://schemas.microsoft.com/office/powerpoint/2010/main" val="36239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use </a:t>
            </a:r>
            <a:r>
              <a:rPr lang="en-CA" dirty="0"/>
              <a:t>S</a:t>
            </a:r>
            <a:r>
              <a:rPr lang="en-CA" dirty="0" smtClean="0"/>
              <a:t>QL to create your table </a:t>
            </a:r>
            <a:endParaRPr lang="en-US" dirty="0"/>
          </a:p>
        </p:txBody>
      </p:sp>
      <p:sp>
        <p:nvSpPr>
          <p:cNvPr id="3" name="Content Placeholder 2"/>
          <p:cNvSpPr>
            <a:spLocks noGrp="1"/>
          </p:cNvSpPr>
          <p:nvPr>
            <p:ph sz="quarter" idx="10"/>
          </p:nvPr>
        </p:nvSpPr>
        <p:spPr>
          <a:xfrm>
            <a:off x="5450540" y="3274969"/>
            <a:ext cx="9074524" cy="2605877"/>
          </a:xfrm>
        </p:spPr>
        <p:txBody>
          <a:bodyPr/>
          <a:lstStyle/>
          <a:p>
            <a:pPr marL="0" indent="0">
              <a:buNone/>
            </a:pPr>
            <a:r>
              <a:rPr lang="en-US" sz="1800" b="1" dirty="0"/>
              <a:t>CREATE TABLE Questions ( </a:t>
            </a:r>
          </a:p>
          <a:p>
            <a:pPr marL="0" indent="0">
              <a:buNone/>
            </a:pPr>
            <a:r>
              <a:rPr lang="en-US" sz="1800" b="1" dirty="0" err="1" smtClean="0"/>
              <a:t>QuestionName</a:t>
            </a:r>
            <a:r>
              <a:rPr lang="en-US" sz="1800" b="1" dirty="0" smtClean="0"/>
              <a:t> 	VARCHAR(50)</a:t>
            </a:r>
            <a:r>
              <a:rPr lang="en-US" sz="1800" b="1" dirty="0"/>
              <a:t> </a:t>
            </a:r>
            <a:r>
              <a:rPr lang="en-US" sz="1800" b="1" dirty="0" smtClean="0"/>
              <a:t> NOT </a:t>
            </a:r>
            <a:r>
              <a:rPr lang="en-US" sz="1800" b="1" dirty="0"/>
              <a:t>NULL,</a:t>
            </a:r>
          </a:p>
          <a:p>
            <a:pPr marL="0" indent="0">
              <a:buNone/>
            </a:pPr>
            <a:r>
              <a:rPr lang="en-US" sz="1800" b="1" dirty="0" smtClean="0"/>
              <a:t>Description 	VARCHAR(500</a:t>
            </a:r>
            <a:r>
              <a:rPr lang="en-US" sz="1800" b="1" dirty="0"/>
              <a:t>) </a:t>
            </a:r>
            <a:r>
              <a:rPr lang="en-US" sz="1800" b="1" dirty="0" smtClean="0"/>
              <a:t>NOT NULL</a:t>
            </a:r>
            <a:r>
              <a:rPr lang="en-US" sz="1800" b="1" dirty="0"/>
              <a:t>,</a:t>
            </a:r>
          </a:p>
          <a:p>
            <a:pPr marL="0" indent="0">
              <a:buNone/>
            </a:pPr>
            <a:r>
              <a:rPr lang="en-US" sz="1800" b="1" dirty="0" err="1" smtClean="0"/>
              <a:t>CorrectAnswer</a:t>
            </a:r>
            <a:r>
              <a:rPr lang="en-US" sz="1800" b="1" dirty="0" smtClean="0"/>
              <a:t> 	VARCHAR(500</a:t>
            </a:r>
            <a:r>
              <a:rPr lang="en-US" sz="1800" b="1" dirty="0"/>
              <a:t>) </a:t>
            </a:r>
            <a:r>
              <a:rPr lang="en-US" sz="1800" b="1" dirty="0" smtClean="0"/>
              <a:t>NOT NULL</a:t>
            </a:r>
            <a:r>
              <a:rPr lang="en-US" sz="1800" b="1" dirty="0"/>
              <a:t>,</a:t>
            </a:r>
          </a:p>
          <a:p>
            <a:pPr marL="0" indent="0">
              <a:buNone/>
            </a:pPr>
            <a:r>
              <a:rPr lang="en-US" sz="1800" b="1" dirty="0" err="1" smtClean="0"/>
              <a:t>CategoryId</a:t>
            </a:r>
            <a:r>
              <a:rPr lang="en-US" sz="1800" b="1" dirty="0" smtClean="0"/>
              <a:t> 	INT 	         NOT NULL</a:t>
            </a:r>
            <a:r>
              <a:rPr lang="en-US" sz="1800" b="1" dirty="0"/>
              <a:t>)</a:t>
            </a:r>
          </a:p>
        </p:txBody>
      </p:sp>
      <p:graphicFrame>
        <p:nvGraphicFramePr>
          <p:cNvPr id="4" name="Content Placeholder 5"/>
          <p:cNvGraphicFramePr>
            <a:graphicFrameLocks/>
          </p:cNvGraphicFramePr>
          <p:nvPr>
            <p:extLst>
              <p:ext uri="{D42A27DB-BD31-4B8C-83A1-F6EECF244321}">
                <p14:modId xmlns:p14="http://schemas.microsoft.com/office/powerpoint/2010/main" val="3439527732"/>
              </p:ext>
            </p:extLst>
          </p:nvPr>
        </p:nvGraphicFramePr>
        <p:xfrm>
          <a:off x="1023650" y="1388226"/>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Content Placeholder 2"/>
          <p:cNvSpPr txBox="1">
            <a:spLocks/>
          </p:cNvSpPr>
          <p:nvPr/>
        </p:nvSpPr>
        <p:spPr>
          <a:xfrm>
            <a:off x="212911" y="3274969"/>
            <a:ext cx="5237629" cy="260587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t>CREATE TABLE </a:t>
            </a:r>
            <a:r>
              <a:rPr lang="en-US" sz="1800" b="1" dirty="0" err="1" smtClean="0"/>
              <a:t>TableName</a:t>
            </a:r>
            <a:r>
              <a:rPr lang="en-US" sz="1800" b="1" dirty="0" smtClean="0"/>
              <a:t> ( </a:t>
            </a:r>
          </a:p>
          <a:p>
            <a:pPr marL="0" indent="0">
              <a:buFont typeface="Arial" pitchFamily="34" charset="0"/>
              <a:buNone/>
            </a:pPr>
            <a:r>
              <a:rPr lang="en-US" sz="1800" b="1" dirty="0" smtClean="0"/>
              <a:t>ColumnName1    datatype(size)  NULL | NOT NULL,</a:t>
            </a:r>
          </a:p>
          <a:p>
            <a:pPr marL="0" indent="0">
              <a:buFont typeface="Arial" pitchFamily="34" charset="0"/>
              <a:buNone/>
            </a:pPr>
            <a:r>
              <a:rPr lang="en-US" sz="1800" b="1" dirty="0" smtClean="0"/>
              <a:t>ColumnName2    datatype(size)  NULL | NOT NULL,</a:t>
            </a:r>
          </a:p>
          <a:p>
            <a:pPr marL="0" indent="0">
              <a:buFont typeface="Arial" pitchFamily="34" charset="0"/>
              <a:buNone/>
            </a:pPr>
            <a:r>
              <a:rPr lang="en-US" sz="1800" b="1" dirty="0" smtClean="0"/>
              <a:t>…</a:t>
            </a:r>
            <a:r>
              <a:rPr lang="en-US" sz="1800" b="1" dirty="0"/>
              <a:t> </a:t>
            </a:r>
            <a:r>
              <a:rPr lang="en-US" sz="1800" b="1" dirty="0" smtClean="0"/>
              <a:t>  )</a:t>
            </a:r>
            <a:endParaRPr lang="en-US" sz="1800" b="1" dirty="0"/>
          </a:p>
        </p:txBody>
      </p:sp>
      <p:sp>
        <p:nvSpPr>
          <p:cNvPr id="6" name="TextBox 5"/>
          <p:cNvSpPr txBox="1"/>
          <p:nvPr/>
        </p:nvSpPr>
        <p:spPr>
          <a:xfrm>
            <a:off x="980150" y="1061036"/>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135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SQL Server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SQL Server – 1. Installing the product </a:t>
            </a:r>
            <a:endParaRPr lang="en-US" dirty="0"/>
          </a:p>
        </p:txBody>
      </p:sp>
      <p:sp>
        <p:nvSpPr>
          <p:cNvPr id="3" name="Content Placeholder 2"/>
          <p:cNvSpPr>
            <a:spLocks noGrp="1"/>
          </p:cNvSpPr>
          <p:nvPr>
            <p:ph sz="quarter" idx="10"/>
          </p:nvPr>
        </p:nvSpPr>
        <p:spPr/>
        <p:txBody>
          <a:bodyPr/>
          <a:lstStyle/>
          <a:p>
            <a:r>
              <a:rPr lang="en-CA" dirty="0" smtClean="0"/>
              <a:t>Install </a:t>
            </a:r>
            <a:r>
              <a:rPr lang="en-CA" dirty="0" smtClean="0">
                <a:hlinkClick r:id="rId2"/>
              </a:rPr>
              <a:t>Microsoft SQL Server Express with Tools</a:t>
            </a:r>
            <a:endParaRPr lang="en-CA" dirty="0" smtClean="0"/>
          </a:p>
          <a:p>
            <a:r>
              <a:rPr lang="en-CA" dirty="0" smtClean="0"/>
              <a:t>There are lots of resources to help you with installation and questions about the product on the </a:t>
            </a:r>
            <a:r>
              <a:rPr lang="en-CA" dirty="0" smtClean="0">
                <a:hlinkClick r:id="rId3"/>
              </a:rPr>
              <a:t>Express Resources site</a:t>
            </a:r>
            <a:endParaRPr lang="en-US" dirty="0"/>
          </a:p>
        </p:txBody>
      </p:sp>
    </p:spTree>
    <p:extLst>
      <p:ext uri="{BB962C8B-B14F-4D97-AF65-F5344CB8AC3E}">
        <p14:creationId xmlns:p14="http://schemas.microsoft.com/office/powerpoint/2010/main" val="3418521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2. Create the database</a:t>
            </a:r>
            <a:endParaRPr lang="en-US" dirty="0"/>
          </a:p>
        </p:txBody>
      </p:sp>
      <p:sp>
        <p:nvSpPr>
          <p:cNvPr id="3" name="Content Placeholder 2"/>
          <p:cNvSpPr>
            <a:spLocks noGrp="1"/>
          </p:cNvSpPr>
          <p:nvPr>
            <p:ph sz="quarter" idx="10"/>
          </p:nvPr>
        </p:nvSpPr>
        <p:spPr>
          <a:xfrm>
            <a:off x="379413" y="1388226"/>
            <a:ext cx="5619943" cy="5290388"/>
          </a:xfrm>
        </p:spPr>
        <p:txBody>
          <a:bodyPr/>
          <a:lstStyle/>
          <a:p>
            <a:r>
              <a:rPr lang="en-CA" dirty="0" smtClean="0"/>
              <a:t>Open </a:t>
            </a:r>
            <a:r>
              <a:rPr lang="en-CA" b="1" dirty="0" smtClean="0"/>
              <a:t>SQL Server Management Studio</a:t>
            </a:r>
          </a:p>
          <a:p>
            <a:r>
              <a:rPr lang="en-CA" dirty="0" smtClean="0"/>
              <a:t>Right Click </a:t>
            </a:r>
            <a:r>
              <a:rPr lang="en-CA" b="1" i="1" dirty="0" smtClean="0"/>
              <a:t>Databases</a:t>
            </a:r>
            <a:r>
              <a:rPr lang="en-CA" dirty="0" smtClean="0"/>
              <a:t> and select </a:t>
            </a:r>
            <a:r>
              <a:rPr lang="en-CA" b="1" i="1" dirty="0" smtClean="0"/>
              <a:t>New Database</a:t>
            </a:r>
          </a:p>
          <a:p>
            <a:r>
              <a:rPr lang="en-CA" dirty="0" smtClean="0"/>
              <a:t>Type in a database name and select </a:t>
            </a:r>
            <a:r>
              <a:rPr lang="en-CA" b="1" dirty="0" smtClean="0"/>
              <a:t>OK</a:t>
            </a:r>
            <a:endParaRPr lang="en-US" b="1" dirty="0"/>
          </a:p>
        </p:txBody>
      </p:sp>
      <p:pic>
        <p:nvPicPr>
          <p:cNvPr id="4" name="Picture 3"/>
          <p:cNvPicPr>
            <a:picLocks noChangeAspect="1"/>
          </p:cNvPicPr>
          <p:nvPr/>
        </p:nvPicPr>
        <p:blipFill>
          <a:blip r:embed="rId2"/>
          <a:stretch>
            <a:fillRect/>
          </a:stretch>
        </p:blipFill>
        <p:spPr>
          <a:xfrm>
            <a:off x="5999356" y="1388226"/>
            <a:ext cx="5804313" cy="4251456"/>
          </a:xfrm>
          <a:prstGeom prst="rect">
            <a:avLst/>
          </a:prstGeom>
        </p:spPr>
      </p:pic>
    </p:spTree>
    <p:extLst>
      <p:ext uri="{BB962C8B-B14F-4D97-AF65-F5344CB8AC3E}">
        <p14:creationId xmlns:p14="http://schemas.microsoft.com/office/powerpoint/2010/main" val="5956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SQL Server – 3. Create your tables</a:t>
            </a:r>
            <a:endParaRPr lang="en-US" dirty="0"/>
          </a:p>
        </p:txBody>
      </p:sp>
      <p:sp>
        <p:nvSpPr>
          <p:cNvPr id="3" name="Content Placeholder 2"/>
          <p:cNvSpPr>
            <a:spLocks noGrp="1"/>
          </p:cNvSpPr>
          <p:nvPr>
            <p:ph sz="quarter" idx="10"/>
          </p:nvPr>
        </p:nvSpPr>
        <p:spPr>
          <a:xfrm>
            <a:off x="379413" y="1388226"/>
            <a:ext cx="5787211" cy="5290388"/>
          </a:xfrm>
        </p:spPr>
        <p:txBody>
          <a:bodyPr/>
          <a:lstStyle/>
          <a:p>
            <a:r>
              <a:rPr lang="en-CA" dirty="0" smtClean="0"/>
              <a:t>Expand your database in the </a:t>
            </a:r>
            <a:r>
              <a:rPr lang="en-CA" b="1" dirty="0" smtClean="0"/>
              <a:t>Object Explorer</a:t>
            </a:r>
          </a:p>
          <a:p>
            <a:r>
              <a:rPr lang="en-CA" dirty="0" smtClean="0"/>
              <a:t>Right click </a:t>
            </a:r>
            <a:r>
              <a:rPr lang="en-CA" b="1" i="1" dirty="0" smtClean="0"/>
              <a:t>Tables</a:t>
            </a:r>
            <a:r>
              <a:rPr lang="en-CA" dirty="0"/>
              <a:t> </a:t>
            </a:r>
            <a:r>
              <a:rPr lang="en-CA" dirty="0" smtClean="0"/>
              <a:t>and select </a:t>
            </a:r>
            <a:r>
              <a:rPr lang="en-CA" b="1" i="1" dirty="0" smtClean="0"/>
              <a:t>New Table</a:t>
            </a:r>
          </a:p>
          <a:p>
            <a:r>
              <a:rPr lang="en-CA" dirty="0" smtClean="0"/>
              <a:t>Enter a </a:t>
            </a:r>
            <a:r>
              <a:rPr lang="en-CA" b="1" i="1" dirty="0" smtClean="0"/>
              <a:t>Column Name </a:t>
            </a:r>
            <a:r>
              <a:rPr lang="en-CA" dirty="0" smtClean="0"/>
              <a:t>and </a:t>
            </a:r>
            <a:r>
              <a:rPr lang="en-CA" b="1" i="1" dirty="0" smtClean="0"/>
              <a:t>Data Type </a:t>
            </a:r>
            <a:r>
              <a:rPr lang="en-CA" dirty="0" smtClean="0"/>
              <a:t>for each column</a:t>
            </a:r>
          </a:p>
          <a:p>
            <a:r>
              <a:rPr lang="en-CA" dirty="0" smtClean="0"/>
              <a:t>Select </a:t>
            </a:r>
            <a:r>
              <a:rPr lang="en-CA" b="1" i="1" dirty="0" smtClean="0"/>
              <a:t>Allow Nulls</a:t>
            </a:r>
            <a:r>
              <a:rPr lang="en-CA" dirty="0" smtClean="0"/>
              <a:t> if that column is allowed to be blank</a:t>
            </a:r>
          </a:p>
          <a:p>
            <a:r>
              <a:rPr lang="en-CA" dirty="0" smtClean="0"/>
              <a:t>Save and name your table</a:t>
            </a:r>
          </a:p>
        </p:txBody>
      </p:sp>
      <p:pic>
        <p:nvPicPr>
          <p:cNvPr id="6" name="Picture 5"/>
          <p:cNvPicPr>
            <a:picLocks noChangeAspect="1"/>
          </p:cNvPicPr>
          <p:nvPr/>
        </p:nvPicPr>
        <p:blipFill>
          <a:blip r:embed="rId2"/>
          <a:stretch>
            <a:fillRect/>
          </a:stretch>
        </p:blipFill>
        <p:spPr>
          <a:xfrm>
            <a:off x="6521954" y="1388225"/>
            <a:ext cx="4017294" cy="3807087"/>
          </a:xfrm>
          <a:prstGeom prst="rect">
            <a:avLst/>
          </a:prstGeom>
        </p:spPr>
      </p:pic>
      <p:pic>
        <p:nvPicPr>
          <p:cNvPr id="8" name="Picture 7"/>
          <p:cNvPicPr>
            <a:picLocks noChangeAspect="1"/>
          </p:cNvPicPr>
          <p:nvPr/>
        </p:nvPicPr>
        <p:blipFill>
          <a:blip r:embed="rId3"/>
          <a:stretch>
            <a:fillRect/>
          </a:stretch>
        </p:blipFill>
        <p:spPr>
          <a:xfrm>
            <a:off x="6324885" y="2326202"/>
            <a:ext cx="5759861" cy="2639936"/>
          </a:xfrm>
          <a:prstGeom prst="rect">
            <a:avLst/>
          </a:prstGeom>
        </p:spPr>
      </p:pic>
      <p:pic>
        <p:nvPicPr>
          <p:cNvPr id="9" name="Picture 8"/>
          <p:cNvPicPr>
            <a:picLocks noChangeAspect="1"/>
          </p:cNvPicPr>
          <p:nvPr/>
        </p:nvPicPr>
        <p:blipFill>
          <a:blip r:embed="rId4"/>
          <a:stretch>
            <a:fillRect/>
          </a:stretch>
        </p:blipFill>
        <p:spPr>
          <a:xfrm>
            <a:off x="5928869" y="2870606"/>
            <a:ext cx="6057143" cy="3609524"/>
          </a:xfrm>
          <a:prstGeom prst="rect">
            <a:avLst/>
          </a:prstGeom>
        </p:spPr>
      </p:pic>
    </p:spTree>
    <p:extLst>
      <p:ext uri="{BB962C8B-B14F-4D97-AF65-F5344CB8AC3E}">
        <p14:creationId xmlns:p14="http://schemas.microsoft.com/office/powerpoint/2010/main" val="366427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use SQL to create your table</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endParaRPr lang="en-CA" dirty="0" smtClean="0"/>
          </a:p>
          <a:p>
            <a:pPr marL="0" indent="0">
              <a:buNone/>
            </a:pPr>
            <a:r>
              <a:rPr lang="en-CA" dirty="0" smtClean="0"/>
              <a:t>CREATE TABLE questions</a:t>
            </a:r>
          </a:p>
          <a:p>
            <a:pPr marL="0" indent="0">
              <a:buNone/>
            </a:pPr>
            <a:r>
              <a:rPr lang="en-CA" dirty="0" smtClean="0"/>
              <a:t>(</a:t>
            </a:r>
            <a:r>
              <a:rPr lang="en-CA" dirty="0" err="1" smtClean="0"/>
              <a:t>QuestionName</a:t>
            </a:r>
            <a:r>
              <a:rPr lang="en-CA" dirty="0" smtClean="0"/>
              <a:t>	 	</a:t>
            </a:r>
            <a:r>
              <a:rPr lang="en-CA" dirty="0" smtClean="0"/>
              <a:t>NVARCHAR(50)</a:t>
            </a:r>
            <a:r>
              <a:rPr lang="en-CA" dirty="0" smtClean="0"/>
              <a:t>		NOT NULL,</a:t>
            </a:r>
          </a:p>
          <a:p>
            <a:pPr marL="0" indent="0">
              <a:buNone/>
            </a:pPr>
            <a:r>
              <a:rPr lang="en-CA" dirty="0"/>
              <a:t> </a:t>
            </a:r>
            <a:r>
              <a:rPr lang="en-CA" dirty="0" smtClean="0"/>
              <a:t>Description 		NVARCHAR(500)	NOT NULL,</a:t>
            </a:r>
          </a:p>
          <a:p>
            <a:pPr marL="0" indent="0">
              <a:buNone/>
            </a:pPr>
            <a:r>
              <a:rPr lang="en-CA" dirty="0"/>
              <a:t> </a:t>
            </a:r>
            <a:r>
              <a:rPr lang="en-CA" dirty="0" err="1" smtClean="0"/>
              <a:t>CorrectAnswer</a:t>
            </a:r>
            <a:r>
              <a:rPr lang="en-CA" dirty="0" smtClean="0"/>
              <a:t> 		NVARCHAR(500)	NOT NULL,</a:t>
            </a:r>
          </a:p>
          <a:p>
            <a:pPr marL="0" indent="0">
              <a:buNone/>
            </a:pPr>
            <a:r>
              <a:rPr lang="en-CA" dirty="0"/>
              <a:t> </a:t>
            </a:r>
            <a:r>
              <a:rPr lang="en-CA" dirty="0" err="1" smtClean="0"/>
              <a:t>CategoryId</a:t>
            </a:r>
            <a:r>
              <a:rPr lang="en-CA" dirty="0" smtClean="0"/>
              <a:t> 		INT				NOT NULL)</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1389181977"/>
              </p:ext>
            </p:extLst>
          </p:nvPr>
        </p:nvGraphicFramePr>
        <p:xfrm>
          <a:off x="1023650" y="1388226"/>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TextBox 4"/>
          <p:cNvSpPr txBox="1"/>
          <p:nvPr/>
        </p:nvSpPr>
        <p:spPr>
          <a:xfrm>
            <a:off x="989114" y="1018894"/>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82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relational database?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tables in SQL Server</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Microsoft SQL Server in Azure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1121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Azure – 1. Installing the product</a:t>
            </a:r>
            <a:endParaRPr lang="en-US" dirty="0"/>
          </a:p>
        </p:txBody>
      </p:sp>
      <p:sp>
        <p:nvSpPr>
          <p:cNvPr id="5" name="Content Placeholder 4"/>
          <p:cNvSpPr>
            <a:spLocks noGrp="1"/>
          </p:cNvSpPr>
          <p:nvPr>
            <p:ph sz="quarter" idx="10"/>
          </p:nvPr>
        </p:nvSpPr>
        <p:spPr/>
        <p:txBody>
          <a:bodyPr/>
          <a:lstStyle/>
          <a:p>
            <a:r>
              <a:rPr lang="en-CA" dirty="0" smtClean="0"/>
              <a:t>When working with Microsoft SQL Server in Azure, you don't need to install any software</a:t>
            </a:r>
          </a:p>
          <a:p>
            <a:r>
              <a:rPr lang="en-CA" dirty="0" smtClean="0"/>
              <a:t>You do need a </a:t>
            </a:r>
            <a:r>
              <a:rPr lang="en-CA" dirty="0" smtClean="0">
                <a:hlinkClick r:id="rId2"/>
              </a:rPr>
              <a:t>Microsoft Azure </a:t>
            </a:r>
            <a:r>
              <a:rPr lang="en-CA" dirty="0" smtClean="0"/>
              <a:t>account</a:t>
            </a:r>
          </a:p>
          <a:p>
            <a:r>
              <a:rPr lang="en-CA" dirty="0" smtClean="0"/>
              <a:t>You log in to Microsoft Azure and create a Microsoft SQL Server database in the cloud </a:t>
            </a:r>
            <a:endParaRPr lang="en-US" dirty="0"/>
          </a:p>
        </p:txBody>
      </p:sp>
    </p:spTree>
    <p:extLst>
      <p:ext uri="{BB962C8B-B14F-4D97-AF65-F5344CB8AC3E}">
        <p14:creationId xmlns:p14="http://schemas.microsoft.com/office/powerpoint/2010/main" val="55809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Azure– 2. Create the database</a:t>
            </a:r>
            <a:endParaRPr lang="en-US" dirty="0"/>
          </a:p>
        </p:txBody>
      </p:sp>
      <p:sp>
        <p:nvSpPr>
          <p:cNvPr id="3" name="Content Placeholder 2"/>
          <p:cNvSpPr>
            <a:spLocks noGrp="1"/>
          </p:cNvSpPr>
          <p:nvPr>
            <p:ph sz="quarter" idx="10"/>
          </p:nvPr>
        </p:nvSpPr>
        <p:spPr/>
        <p:txBody>
          <a:bodyPr/>
          <a:lstStyle/>
          <a:p>
            <a:r>
              <a:rPr lang="en-CA" dirty="0" smtClean="0"/>
              <a:t>Go to the Azure portal </a:t>
            </a:r>
          </a:p>
          <a:p>
            <a:pPr lvl="1"/>
            <a:r>
              <a:rPr lang="en-CA" dirty="0" smtClean="0">
                <a:hlinkClick r:id="rId2"/>
              </a:rPr>
              <a:t>manage.windowsazure.com</a:t>
            </a:r>
            <a:endParaRPr lang="en-CA" dirty="0" smtClean="0"/>
          </a:p>
          <a:p>
            <a:r>
              <a:rPr lang="en-CA" dirty="0" smtClean="0"/>
              <a:t>Select +NEW | SQL DATABASE | QUICK CREATE to create a new database</a:t>
            </a:r>
          </a:p>
          <a:p>
            <a:endParaRPr lang="en-US" dirty="0"/>
          </a:p>
        </p:txBody>
      </p:sp>
      <p:pic>
        <p:nvPicPr>
          <p:cNvPr id="4" name="Picture 3"/>
          <p:cNvPicPr>
            <a:picLocks noChangeAspect="1"/>
          </p:cNvPicPr>
          <p:nvPr/>
        </p:nvPicPr>
        <p:blipFill>
          <a:blip r:embed="rId3"/>
          <a:stretch>
            <a:fillRect/>
          </a:stretch>
        </p:blipFill>
        <p:spPr>
          <a:xfrm>
            <a:off x="1514875" y="3558994"/>
            <a:ext cx="8494423" cy="3262144"/>
          </a:xfrm>
          <a:prstGeom prst="rect">
            <a:avLst/>
          </a:prstGeom>
        </p:spPr>
      </p:pic>
    </p:spTree>
    <p:extLst>
      <p:ext uri="{BB962C8B-B14F-4D97-AF65-F5344CB8AC3E}">
        <p14:creationId xmlns:p14="http://schemas.microsoft.com/office/powerpoint/2010/main" val="2782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Azure – Create your tables</a:t>
            </a:r>
            <a:endParaRPr lang="en-US" dirty="0"/>
          </a:p>
        </p:txBody>
      </p:sp>
      <p:sp>
        <p:nvSpPr>
          <p:cNvPr id="3" name="Content Placeholder 2"/>
          <p:cNvSpPr>
            <a:spLocks noGrp="1"/>
          </p:cNvSpPr>
          <p:nvPr>
            <p:ph sz="quarter" idx="10"/>
          </p:nvPr>
        </p:nvSpPr>
        <p:spPr/>
        <p:txBody>
          <a:bodyPr/>
          <a:lstStyle/>
          <a:p>
            <a:r>
              <a:rPr lang="en-CA" dirty="0" smtClean="0"/>
              <a:t>To create tables in Azure we use SQL Server Management Studio (the same tool we used to create tables in SQL Server)</a:t>
            </a:r>
          </a:p>
          <a:p>
            <a:r>
              <a:rPr lang="en-CA" dirty="0" smtClean="0"/>
              <a:t>We need to</a:t>
            </a:r>
          </a:p>
          <a:p>
            <a:pPr marL="1028546" lvl="1" indent="-571500">
              <a:buFont typeface="+mj-lt"/>
              <a:buAutoNum type="romanUcPeriod"/>
            </a:pPr>
            <a:r>
              <a:rPr lang="en-CA" dirty="0" smtClean="0"/>
              <a:t>Tell Azure to allow our IP address to connect to the database</a:t>
            </a:r>
          </a:p>
          <a:p>
            <a:pPr marL="1028546" lvl="1" indent="-571500">
              <a:buFont typeface="+mj-lt"/>
              <a:buAutoNum type="romanUcPeriod"/>
            </a:pPr>
            <a:r>
              <a:rPr lang="en-CA" dirty="0" smtClean="0"/>
              <a:t>Find out the server name and user name to connect to the database from SQL Server Management Studio</a:t>
            </a:r>
          </a:p>
          <a:p>
            <a:pPr marL="1028546" lvl="1" indent="-571500">
              <a:buFont typeface="+mj-lt"/>
              <a:buAutoNum type="romanUcPeriod"/>
            </a:pPr>
            <a:r>
              <a:rPr lang="en-CA" dirty="0" smtClean="0"/>
              <a:t>Connect using SQL Server Management Studio</a:t>
            </a:r>
          </a:p>
          <a:p>
            <a:pPr marL="1028546" lvl="1" indent="-571500">
              <a:buFont typeface="+mj-lt"/>
              <a:buAutoNum type="romanUcPeriod"/>
            </a:pPr>
            <a:r>
              <a:rPr lang="en-CA" dirty="0" smtClean="0"/>
              <a:t>Type a SQL Command to create the table</a:t>
            </a:r>
          </a:p>
          <a:p>
            <a:pPr lvl="1"/>
            <a:endParaRPr lang="en-US" dirty="0"/>
          </a:p>
        </p:txBody>
      </p:sp>
    </p:spTree>
    <p:extLst>
      <p:ext uri="{BB962C8B-B14F-4D97-AF65-F5344CB8AC3E}">
        <p14:creationId xmlns:p14="http://schemas.microsoft.com/office/powerpoint/2010/main" val="27619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Select your database in the Azure portal</a:t>
            </a:r>
            <a:endParaRPr lang="en-US" dirty="0"/>
          </a:p>
        </p:txBody>
      </p:sp>
      <p:pic>
        <p:nvPicPr>
          <p:cNvPr id="1026" name="Picture 2" descr="C:\Users\sibach\AppData\Local\Temp\SNAGHTMLaebe97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0" y="1245702"/>
            <a:ext cx="1170622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559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i</a:t>
            </a:r>
            <a:r>
              <a:rPr lang="en-CA" dirty="0" smtClean="0"/>
              <a:t>) Add your IP Address to the firewall rules</a:t>
            </a:r>
            <a:endParaRPr lang="en-US" dirty="0"/>
          </a:p>
        </p:txBody>
      </p:sp>
      <p:sp>
        <p:nvSpPr>
          <p:cNvPr id="3" name="Content Placeholder 2"/>
          <p:cNvSpPr>
            <a:spLocks noGrp="1"/>
          </p:cNvSpPr>
          <p:nvPr>
            <p:ph sz="quarter" idx="10"/>
          </p:nvPr>
        </p:nvSpPr>
        <p:spPr>
          <a:xfrm>
            <a:off x="378696" y="1429789"/>
            <a:ext cx="11525250" cy="5290388"/>
          </a:xfrm>
        </p:spPr>
        <p:txBody>
          <a:bodyPr/>
          <a:lstStyle/>
          <a:p>
            <a:r>
              <a:rPr lang="en-CA" dirty="0" smtClean="0"/>
              <a:t>Select Manage from the toolbar</a:t>
            </a:r>
          </a:p>
          <a:p>
            <a:endParaRPr lang="en-CA" dirty="0"/>
          </a:p>
          <a:p>
            <a:r>
              <a:rPr lang="en-CA" dirty="0" smtClean="0"/>
              <a:t>Add your IP address to the existing firewall rules</a:t>
            </a:r>
          </a:p>
          <a:p>
            <a:endParaRPr lang="en-CA" dirty="0" smtClean="0"/>
          </a:p>
        </p:txBody>
      </p:sp>
      <p:pic>
        <p:nvPicPr>
          <p:cNvPr id="4" name="Picture 3"/>
          <p:cNvPicPr>
            <a:picLocks noChangeAspect="1"/>
          </p:cNvPicPr>
          <p:nvPr/>
        </p:nvPicPr>
        <p:blipFill>
          <a:blip r:embed="rId2"/>
          <a:stretch>
            <a:fillRect/>
          </a:stretch>
        </p:blipFill>
        <p:spPr>
          <a:xfrm>
            <a:off x="2514990" y="2220229"/>
            <a:ext cx="6247619" cy="609524"/>
          </a:xfrm>
          <a:prstGeom prst="rect">
            <a:avLst/>
          </a:prstGeom>
        </p:spPr>
      </p:pic>
      <p:pic>
        <p:nvPicPr>
          <p:cNvPr id="3074" name="Picture 2" descr="C:\Users\sibach\AppData\Local\Temp\SNAGHTMLaf41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71" y="3439392"/>
            <a:ext cx="1172527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70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85000" lnSpcReduction="20000"/>
          </a:bodyPr>
          <a:lstStyle/>
          <a:p>
            <a:r>
              <a:rPr lang="en-CA" dirty="0" smtClean="0"/>
              <a:t>Bring up </a:t>
            </a:r>
            <a:r>
              <a:rPr lang="en-CA" sz="3300" i="1" dirty="0" smtClean="0"/>
              <a:t>DASHBOARD </a:t>
            </a:r>
            <a:r>
              <a:rPr lang="en-CA" dirty="0" smtClean="0"/>
              <a:t>for your database</a:t>
            </a:r>
          </a:p>
          <a:p>
            <a:r>
              <a:rPr lang="en-CA" dirty="0" smtClean="0"/>
              <a:t>Under the </a:t>
            </a:r>
            <a:r>
              <a:rPr lang="en-CA" sz="3600" i="1" dirty="0" smtClean="0"/>
              <a:t>quick glance </a:t>
            </a:r>
            <a:r>
              <a:rPr lang="en-CA" dirty="0" smtClean="0"/>
              <a:t>menu select </a:t>
            </a:r>
            <a:r>
              <a:rPr lang="en-CA" sz="3600" i="1" dirty="0" smtClean="0"/>
              <a:t>Show connection strings</a:t>
            </a:r>
          </a:p>
          <a:p>
            <a:r>
              <a:rPr lang="en-CA" dirty="0" smtClean="0"/>
              <a:t>Note the server name and user name in the Connection string</a:t>
            </a:r>
          </a:p>
          <a:p>
            <a:r>
              <a:rPr lang="en-CA" dirty="0" smtClean="0"/>
              <a:t>By default the password is your Azure password, you can change this by going to the </a:t>
            </a:r>
            <a:r>
              <a:rPr lang="en-CA" sz="3300" i="1" dirty="0" smtClean="0"/>
              <a:t>DASHBOARD</a:t>
            </a:r>
            <a:r>
              <a:rPr lang="en-CA" sz="3300" dirty="0" smtClean="0"/>
              <a:t> </a:t>
            </a:r>
            <a:r>
              <a:rPr lang="en-CA" dirty="0" smtClean="0"/>
              <a:t>for your database server and choosing </a:t>
            </a:r>
            <a:r>
              <a:rPr lang="en-CA" sz="3300" i="1" dirty="0" smtClean="0"/>
              <a:t>Reset Administrator Password</a:t>
            </a:r>
          </a:p>
          <a:p>
            <a:endParaRPr lang="en-CA" dirty="0" smtClean="0"/>
          </a:p>
        </p:txBody>
      </p:sp>
      <p:sp>
        <p:nvSpPr>
          <p:cNvPr id="4" name="Content Placeholder 3"/>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ii) Get the server name and user name</a:t>
            </a:r>
            <a:endParaRPr lang="en-US" dirty="0"/>
          </a:p>
        </p:txBody>
      </p:sp>
      <p:pic>
        <p:nvPicPr>
          <p:cNvPr id="5" name="Picture 4"/>
          <p:cNvPicPr>
            <a:picLocks noChangeAspect="1"/>
          </p:cNvPicPr>
          <p:nvPr/>
        </p:nvPicPr>
        <p:blipFill>
          <a:blip r:embed="rId2"/>
          <a:stretch>
            <a:fillRect/>
          </a:stretch>
        </p:blipFill>
        <p:spPr>
          <a:xfrm>
            <a:off x="6275742" y="1278201"/>
            <a:ext cx="2828571" cy="2647619"/>
          </a:xfrm>
          <a:prstGeom prst="rect">
            <a:avLst/>
          </a:prstGeom>
        </p:spPr>
      </p:pic>
      <p:pic>
        <p:nvPicPr>
          <p:cNvPr id="4098" name="Picture 2" descr="C:\Users\sibach\AppData\Local\Temp\SNAGHTMLaf9c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742" y="3951674"/>
            <a:ext cx="47720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275742" y="1371601"/>
            <a:ext cx="4718399" cy="3333959"/>
          </a:xfrm>
          <a:prstGeom prst="rect">
            <a:avLst/>
          </a:prstGeom>
        </p:spPr>
      </p:pic>
    </p:spTree>
    <p:extLst>
      <p:ext uri="{BB962C8B-B14F-4D97-AF65-F5344CB8AC3E}">
        <p14:creationId xmlns:p14="http://schemas.microsoft.com/office/powerpoint/2010/main" val="40510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iii) Connect using SQL Server Management Studio</a:t>
            </a:r>
            <a:endParaRPr lang="en-US" dirty="0"/>
          </a:p>
        </p:txBody>
      </p:sp>
      <p:sp>
        <p:nvSpPr>
          <p:cNvPr id="4" name="Content Placeholder 3"/>
          <p:cNvSpPr>
            <a:spLocks noGrp="1"/>
          </p:cNvSpPr>
          <p:nvPr>
            <p:ph sz="quarter" idx="10"/>
          </p:nvPr>
        </p:nvSpPr>
        <p:spPr>
          <a:xfrm>
            <a:off x="379413" y="1388226"/>
            <a:ext cx="5813569" cy="5290388"/>
          </a:xfrm>
        </p:spPr>
        <p:txBody>
          <a:bodyPr/>
          <a:lstStyle/>
          <a:p>
            <a:r>
              <a:rPr lang="en-CA" dirty="0" smtClean="0"/>
              <a:t>Enter your server name (without the "</a:t>
            </a:r>
            <a:r>
              <a:rPr lang="en-CA" dirty="0" err="1" smtClean="0"/>
              <a:t>tcp</a:t>
            </a:r>
            <a:r>
              <a:rPr lang="en-CA" dirty="0" smtClean="0"/>
              <a:t>:" prefix)</a:t>
            </a:r>
          </a:p>
          <a:p>
            <a:r>
              <a:rPr lang="en-CA" dirty="0" smtClean="0"/>
              <a:t>Select SQL Server Authentication</a:t>
            </a:r>
          </a:p>
          <a:p>
            <a:r>
              <a:rPr lang="en-CA" dirty="0" smtClean="0"/>
              <a:t>Enter your user ID and password</a:t>
            </a:r>
          </a:p>
        </p:txBody>
      </p:sp>
      <p:pic>
        <p:nvPicPr>
          <p:cNvPr id="5124" name="Picture 4" descr="C:\Users\sibach\AppData\Local\Temp\SNAGHTMLafcd5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339" y="1068820"/>
            <a:ext cx="5438775"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24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iv) Type SQL Command to create your table</a:t>
            </a:r>
            <a:endParaRPr lang="en-US" dirty="0"/>
          </a:p>
        </p:txBody>
      </p:sp>
      <p:sp>
        <p:nvSpPr>
          <p:cNvPr id="3" name="Content Placeholder 2"/>
          <p:cNvSpPr>
            <a:spLocks noGrp="1"/>
          </p:cNvSpPr>
          <p:nvPr>
            <p:ph sz="quarter" idx="10"/>
          </p:nvPr>
        </p:nvSpPr>
        <p:spPr>
          <a:xfrm>
            <a:off x="379413" y="1388226"/>
            <a:ext cx="11265740" cy="2359021"/>
          </a:xfrm>
        </p:spPr>
        <p:txBody>
          <a:bodyPr/>
          <a:lstStyle/>
          <a:p>
            <a:r>
              <a:rPr lang="en-CA" dirty="0" smtClean="0"/>
              <a:t>In SQL Server Management studio, expand your database, right click </a:t>
            </a:r>
            <a:r>
              <a:rPr lang="en-CA" b="1" dirty="0" smtClean="0"/>
              <a:t>Tables</a:t>
            </a:r>
            <a:r>
              <a:rPr lang="en-CA" dirty="0" smtClean="0"/>
              <a:t> and select </a:t>
            </a:r>
            <a:r>
              <a:rPr lang="en-CA" b="1" i="1" dirty="0" smtClean="0"/>
              <a:t>New Table </a:t>
            </a:r>
          </a:p>
          <a:p>
            <a:r>
              <a:rPr lang="en-CA" dirty="0" smtClean="0"/>
              <a:t>Type the SQL Command to create your table</a:t>
            </a:r>
          </a:p>
          <a:p>
            <a:r>
              <a:rPr lang="en-CA" dirty="0" smtClean="0"/>
              <a:t>NOTE: SQL Azure requires a PRIMARY KEY for each table</a:t>
            </a:r>
          </a:p>
        </p:txBody>
      </p:sp>
      <p:pic>
        <p:nvPicPr>
          <p:cNvPr id="5" name="Picture 4"/>
          <p:cNvPicPr>
            <a:picLocks noChangeAspect="1"/>
          </p:cNvPicPr>
          <p:nvPr/>
        </p:nvPicPr>
        <p:blipFill>
          <a:blip r:embed="rId2"/>
          <a:stretch>
            <a:fillRect/>
          </a:stretch>
        </p:blipFill>
        <p:spPr>
          <a:xfrm>
            <a:off x="2325349" y="3734611"/>
            <a:ext cx="6195914" cy="2981622"/>
          </a:xfrm>
          <a:prstGeom prst="rect">
            <a:avLst/>
          </a:prstGeom>
        </p:spPr>
      </p:pic>
      <p:sp>
        <p:nvSpPr>
          <p:cNvPr id="6" name="Rectangle 5"/>
          <p:cNvSpPr/>
          <p:nvPr/>
        </p:nvSpPr>
        <p:spPr>
          <a:xfrm>
            <a:off x="7614745" y="5612524"/>
            <a:ext cx="780393" cy="2443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874876" y="5044966"/>
            <a:ext cx="7883" cy="54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4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Many computer applications have a need to store different types of data</a:t>
            </a:r>
            <a:endParaRPr lang="en-US" dirty="0"/>
          </a:p>
        </p:txBody>
      </p:sp>
      <p:sp>
        <p:nvSpPr>
          <p:cNvPr id="5" name="Content Placeholder 4"/>
          <p:cNvSpPr>
            <a:spLocks noGrp="1"/>
          </p:cNvSpPr>
          <p:nvPr>
            <p:ph sz="quarter" idx="10"/>
          </p:nvPr>
        </p:nvSpPr>
        <p:spPr/>
        <p:txBody>
          <a:bodyPr/>
          <a:lstStyle/>
          <a:p>
            <a:r>
              <a:rPr lang="en-CA" dirty="0" smtClean="0"/>
              <a:t>Customers, orders, and shipping information for an online store</a:t>
            </a:r>
          </a:p>
          <a:p>
            <a:r>
              <a:rPr lang="en-CA" dirty="0" smtClean="0"/>
              <a:t>Product inventory at different retail stores</a:t>
            </a:r>
          </a:p>
          <a:p>
            <a:r>
              <a:rPr lang="en-CA" dirty="0" smtClean="0"/>
              <a:t>Details about movies such as reviews, actors, and where you can go see the movie</a:t>
            </a:r>
          </a:p>
          <a:p>
            <a:r>
              <a:rPr lang="en-CA" dirty="0" smtClean="0"/>
              <a:t>Information about which students are taking which courses </a:t>
            </a:r>
            <a:endParaRPr lang="en-US" dirty="0"/>
          </a:p>
        </p:txBody>
      </p:sp>
    </p:spTree>
    <p:extLst>
      <p:ext uri="{BB962C8B-B14F-4D97-AF65-F5344CB8AC3E}">
        <p14:creationId xmlns:p14="http://schemas.microsoft.com/office/powerpoint/2010/main" val="3186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tables in Microsoft Azure SQL Database</a:t>
            </a:r>
            <a:endParaRPr lang="en-US" dirty="0"/>
          </a:p>
        </p:txBody>
      </p:sp>
    </p:spTree>
    <p:extLst>
      <p:ext uri="{BB962C8B-B14F-4D97-AF65-F5344CB8AC3E}">
        <p14:creationId xmlns:p14="http://schemas.microsoft.com/office/powerpoint/2010/main" val="3717519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Hopefully you noticed</a:t>
            </a:r>
            <a:endParaRPr lang="en-US" dirty="0"/>
          </a:p>
        </p:txBody>
      </p:sp>
      <p:sp>
        <p:nvSpPr>
          <p:cNvPr id="3" name="Content Placeholder 2"/>
          <p:cNvSpPr>
            <a:spLocks noGrp="1"/>
          </p:cNvSpPr>
          <p:nvPr>
            <p:ph sz="quarter" idx="10"/>
          </p:nvPr>
        </p:nvSpPr>
        <p:spPr/>
        <p:txBody>
          <a:bodyPr/>
          <a:lstStyle/>
          <a:p>
            <a:r>
              <a:rPr lang="en-CA" dirty="0" smtClean="0"/>
              <a:t>The syntax and tools vary slightly but the basic method for setting up a database and tables in your database is very similar no matter which product you use.</a:t>
            </a:r>
          </a:p>
          <a:p>
            <a:r>
              <a:rPr lang="en-CA" dirty="0" smtClean="0"/>
              <a:t>To learn more about </a:t>
            </a:r>
            <a:r>
              <a:rPr lang="en-CA" dirty="0" smtClean="0">
                <a:hlinkClick r:id="rId2"/>
              </a:rPr>
              <a:t>SQL Server </a:t>
            </a:r>
            <a:endParaRPr lang="en-CA" dirty="0" smtClean="0"/>
          </a:p>
          <a:p>
            <a:r>
              <a:rPr lang="en-CA" dirty="0" smtClean="0"/>
              <a:t>To learn more about </a:t>
            </a:r>
            <a:r>
              <a:rPr lang="en-CA" dirty="0" smtClean="0">
                <a:hlinkClick r:id="rId3"/>
              </a:rPr>
              <a:t>MySQL</a:t>
            </a:r>
            <a:endParaRPr lang="en-CA" dirty="0" smtClean="0"/>
          </a:p>
          <a:p>
            <a:r>
              <a:rPr lang="en-CA" dirty="0" smtClean="0"/>
              <a:t>To learn more about </a:t>
            </a:r>
            <a:r>
              <a:rPr lang="en-CA" dirty="0" smtClean="0">
                <a:hlinkClick r:id="rId4"/>
              </a:rPr>
              <a:t>Microsoft Azure SQL Database</a:t>
            </a:r>
            <a:endParaRPr lang="en-US" dirty="0"/>
          </a:p>
        </p:txBody>
      </p:sp>
    </p:spTree>
    <p:extLst>
      <p:ext uri="{BB962C8B-B14F-4D97-AF65-F5344CB8AC3E}">
        <p14:creationId xmlns:p14="http://schemas.microsoft.com/office/powerpoint/2010/main" val="86722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What products you can choose from for relational databases</a:t>
            </a:r>
          </a:p>
          <a:p>
            <a:r>
              <a:rPr lang="en-CA" dirty="0" smtClean="0"/>
              <a:t>How to create a database and table in</a:t>
            </a:r>
          </a:p>
          <a:p>
            <a:pPr lvl="1"/>
            <a:r>
              <a:rPr lang="en-CA" dirty="0" smtClean="0"/>
              <a:t>SQL Server</a:t>
            </a:r>
          </a:p>
          <a:p>
            <a:pPr lvl="1"/>
            <a:r>
              <a:rPr lang="en-CA" dirty="0" smtClean="0"/>
              <a:t>MySQL</a:t>
            </a:r>
          </a:p>
          <a:p>
            <a:pPr lvl="1"/>
            <a:r>
              <a:rPr lang="en-CA" dirty="0" smtClean="0"/>
              <a:t>Microsoft Azure SQL Database</a:t>
            </a:r>
            <a:endParaRPr lang="en-US" dirty="0"/>
          </a:p>
        </p:txBody>
      </p:sp>
    </p:spTree>
    <p:extLst>
      <p:ext uri="{BB962C8B-B14F-4D97-AF65-F5344CB8AC3E}">
        <p14:creationId xmlns:p14="http://schemas.microsoft.com/office/powerpoint/2010/main" val="2896353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All these scenarios have relationships between the different records stored</a:t>
            </a:r>
            <a:endParaRPr lang="en-US" dirty="0"/>
          </a:p>
        </p:txBody>
      </p:sp>
      <p:sp>
        <p:nvSpPr>
          <p:cNvPr id="3" name="Content Placeholder 2"/>
          <p:cNvSpPr>
            <a:spLocks noGrp="1"/>
          </p:cNvSpPr>
          <p:nvPr>
            <p:ph sz="quarter" idx="10"/>
          </p:nvPr>
        </p:nvSpPr>
        <p:spPr/>
        <p:txBody>
          <a:bodyPr/>
          <a:lstStyle/>
          <a:p>
            <a:r>
              <a:rPr lang="en-CA" dirty="0" smtClean="0"/>
              <a:t>Each customer places one or more orders</a:t>
            </a:r>
          </a:p>
          <a:p>
            <a:r>
              <a:rPr lang="en-CA" dirty="0" smtClean="0"/>
              <a:t>Each order is placed by a customer</a:t>
            </a:r>
            <a:endParaRPr lang="en-CA" dirty="0"/>
          </a:p>
          <a:p>
            <a:r>
              <a:rPr lang="en-CA" dirty="0" smtClean="0"/>
              <a:t>Each inventory item is located in a store</a:t>
            </a:r>
          </a:p>
          <a:p>
            <a:r>
              <a:rPr lang="en-CA" dirty="0" smtClean="0"/>
              <a:t>Each store has product inventory</a:t>
            </a:r>
            <a:endParaRPr lang="en-CA" dirty="0"/>
          </a:p>
          <a:p>
            <a:r>
              <a:rPr lang="en-CA" dirty="0" smtClean="0"/>
              <a:t>Each actor acts in one or more movies </a:t>
            </a:r>
          </a:p>
          <a:p>
            <a:r>
              <a:rPr lang="en-CA" dirty="0" smtClean="0"/>
              <a:t>Each movie features one or more actors </a:t>
            </a:r>
          </a:p>
          <a:p>
            <a:r>
              <a:rPr lang="en-CA" dirty="0" smtClean="0"/>
              <a:t>Each student takes one or more courses</a:t>
            </a:r>
          </a:p>
          <a:p>
            <a:r>
              <a:rPr lang="en-CA" dirty="0" smtClean="0"/>
              <a:t>Each course is taken by one or more students</a:t>
            </a:r>
            <a:endParaRPr lang="en-US" dirty="0"/>
          </a:p>
          <a:p>
            <a:endParaRPr lang="en-US" dirty="0"/>
          </a:p>
        </p:txBody>
      </p:sp>
      <p:sp>
        <p:nvSpPr>
          <p:cNvPr id="4" name="Rectangle 3"/>
          <p:cNvSpPr/>
          <p:nvPr/>
        </p:nvSpPr>
        <p:spPr>
          <a:xfrm>
            <a:off x="8671034" y="2329290"/>
            <a:ext cx="2427890" cy="67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71034" y="3940388"/>
            <a:ext cx="2427890" cy="67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2"/>
            <a:endCxn id="5" idx="0"/>
          </p:cNvCxnSpPr>
          <p:nvPr/>
        </p:nvCxnSpPr>
        <p:spPr>
          <a:xfrm>
            <a:off x="9884979" y="2999324"/>
            <a:ext cx="0" cy="941064"/>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351018" y="2471814"/>
            <a:ext cx="1067921" cy="1980430"/>
            <a:chOff x="9351018" y="2471814"/>
            <a:chExt cx="1067921" cy="1980430"/>
          </a:xfrm>
        </p:grpSpPr>
        <p:sp>
          <p:nvSpPr>
            <p:cNvPr id="6" name="TextBox 5"/>
            <p:cNvSpPr txBox="1"/>
            <p:nvPr/>
          </p:nvSpPr>
          <p:spPr>
            <a:xfrm>
              <a:off x="9351018" y="2471814"/>
              <a:ext cx="1067921" cy="369332"/>
            </a:xfrm>
            <a:prstGeom prst="rect">
              <a:avLst/>
            </a:prstGeom>
            <a:noFill/>
          </p:spPr>
          <p:txBody>
            <a:bodyPr wrap="none" rtlCol="0">
              <a:spAutoFit/>
            </a:bodyPr>
            <a:lstStyle/>
            <a:p>
              <a:r>
                <a:rPr lang="en-CA" dirty="0" smtClean="0"/>
                <a:t>customer</a:t>
              </a:r>
              <a:endParaRPr lang="en-US" dirty="0"/>
            </a:p>
          </p:txBody>
        </p:sp>
        <p:sp>
          <p:nvSpPr>
            <p:cNvPr id="8" name="TextBox 7"/>
            <p:cNvSpPr txBox="1"/>
            <p:nvPr/>
          </p:nvSpPr>
          <p:spPr>
            <a:xfrm>
              <a:off x="9534530" y="4082912"/>
              <a:ext cx="700898" cy="369332"/>
            </a:xfrm>
            <a:prstGeom prst="rect">
              <a:avLst/>
            </a:prstGeom>
            <a:noFill/>
          </p:spPr>
          <p:txBody>
            <a:bodyPr wrap="none" rtlCol="0">
              <a:spAutoFit/>
            </a:bodyPr>
            <a:lstStyle/>
            <a:p>
              <a:r>
                <a:rPr lang="en-CA" dirty="0" smtClean="0"/>
                <a:t>order</a:t>
              </a:r>
              <a:endParaRPr lang="en-US" dirty="0"/>
            </a:p>
          </p:txBody>
        </p:sp>
      </p:grpSp>
      <p:grpSp>
        <p:nvGrpSpPr>
          <p:cNvPr id="10" name="Group 9"/>
          <p:cNvGrpSpPr/>
          <p:nvPr/>
        </p:nvGrpSpPr>
        <p:grpSpPr>
          <a:xfrm>
            <a:off x="9258742" y="2479641"/>
            <a:ext cx="1559466" cy="1980430"/>
            <a:chOff x="9351018" y="2471814"/>
            <a:chExt cx="1559466" cy="1980430"/>
          </a:xfrm>
        </p:grpSpPr>
        <p:sp>
          <p:nvSpPr>
            <p:cNvPr id="11" name="TextBox 10"/>
            <p:cNvSpPr txBox="1"/>
            <p:nvPr/>
          </p:nvSpPr>
          <p:spPr>
            <a:xfrm>
              <a:off x="9351018" y="2471814"/>
              <a:ext cx="1559466" cy="369332"/>
            </a:xfrm>
            <a:prstGeom prst="rect">
              <a:avLst/>
            </a:prstGeom>
            <a:noFill/>
          </p:spPr>
          <p:txBody>
            <a:bodyPr wrap="none" rtlCol="0">
              <a:spAutoFit/>
            </a:bodyPr>
            <a:lstStyle/>
            <a:p>
              <a:r>
                <a:rPr lang="en-CA" dirty="0" smtClean="0"/>
                <a:t>Inventory item</a:t>
              </a:r>
              <a:endParaRPr lang="en-US" dirty="0"/>
            </a:p>
          </p:txBody>
        </p:sp>
        <p:sp>
          <p:nvSpPr>
            <p:cNvPr id="12" name="TextBox 11"/>
            <p:cNvSpPr txBox="1"/>
            <p:nvPr/>
          </p:nvSpPr>
          <p:spPr>
            <a:xfrm>
              <a:off x="9534530" y="4082912"/>
              <a:ext cx="660950" cy="369332"/>
            </a:xfrm>
            <a:prstGeom prst="rect">
              <a:avLst/>
            </a:prstGeom>
            <a:noFill/>
          </p:spPr>
          <p:txBody>
            <a:bodyPr wrap="none" rtlCol="0">
              <a:spAutoFit/>
            </a:bodyPr>
            <a:lstStyle/>
            <a:p>
              <a:r>
                <a:rPr lang="en-CA" dirty="0" smtClean="0"/>
                <a:t>store</a:t>
              </a:r>
              <a:endParaRPr lang="en-US" dirty="0"/>
            </a:p>
          </p:txBody>
        </p:sp>
      </p:grpSp>
      <p:grpSp>
        <p:nvGrpSpPr>
          <p:cNvPr id="13" name="Group 12"/>
          <p:cNvGrpSpPr/>
          <p:nvPr/>
        </p:nvGrpSpPr>
        <p:grpSpPr>
          <a:xfrm>
            <a:off x="9534530" y="2471814"/>
            <a:ext cx="762325" cy="1947396"/>
            <a:chOff x="9534530" y="2504848"/>
            <a:chExt cx="762325" cy="1947396"/>
          </a:xfrm>
        </p:grpSpPr>
        <p:sp>
          <p:nvSpPr>
            <p:cNvPr id="14" name="TextBox 13"/>
            <p:cNvSpPr txBox="1"/>
            <p:nvPr/>
          </p:nvSpPr>
          <p:spPr>
            <a:xfrm>
              <a:off x="9557163" y="2504848"/>
              <a:ext cx="669735" cy="369332"/>
            </a:xfrm>
            <a:prstGeom prst="rect">
              <a:avLst/>
            </a:prstGeom>
            <a:noFill/>
          </p:spPr>
          <p:txBody>
            <a:bodyPr wrap="none" rtlCol="0">
              <a:spAutoFit/>
            </a:bodyPr>
            <a:lstStyle/>
            <a:p>
              <a:r>
                <a:rPr lang="en-CA" dirty="0" smtClean="0"/>
                <a:t>actor</a:t>
              </a:r>
              <a:endParaRPr lang="en-US" dirty="0"/>
            </a:p>
          </p:txBody>
        </p:sp>
        <p:sp>
          <p:nvSpPr>
            <p:cNvPr id="15" name="TextBox 14"/>
            <p:cNvSpPr txBox="1"/>
            <p:nvPr/>
          </p:nvSpPr>
          <p:spPr>
            <a:xfrm>
              <a:off x="9534530" y="4082912"/>
              <a:ext cx="762325" cy="369332"/>
            </a:xfrm>
            <a:prstGeom prst="rect">
              <a:avLst/>
            </a:prstGeom>
            <a:noFill/>
          </p:spPr>
          <p:txBody>
            <a:bodyPr wrap="none" rtlCol="0">
              <a:spAutoFit/>
            </a:bodyPr>
            <a:lstStyle/>
            <a:p>
              <a:r>
                <a:rPr lang="en-CA" dirty="0" smtClean="0"/>
                <a:t>movie</a:t>
              </a:r>
              <a:endParaRPr lang="en-US" dirty="0"/>
            </a:p>
          </p:txBody>
        </p:sp>
      </p:grpSp>
      <p:grpSp>
        <p:nvGrpSpPr>
          <p:cNvPr id="16" name="Group 15"/>
          <p:cNvGrpSpPr/>
          <p:nvPr/>
        </p:nvGrpSpPr>
        <p:grpSpPr>
          <a:xfrm>
            <a:off x="9471767" y="2479641"/>
            <a:ext cx="904543" cy="1980430"/>
            <a:chOff x="9351018" y="2471814"/>
            <a:chExt cx="904543" cy="1980430"/>
          </a:xfrm>
        </p:grpSpPr>
        <p:sp>
          <p:nvSpPr>
            <p:cNvPr id="17" name="TextBox 16"/>
            <p:cNvSpPr txBox="1"/>
            <p:nvPr/>
          </p:nvSpPr>
          <p:spPr>
            <a:xfrm>
              <a:off x="9351018" y="2471814"/>
              <a:ext cx="904543" cy="369332"/>
            </a:xfrm>
            <a:prstGeom prst="rect">
              <a:avLst/>
            </a:prstGeom>
            <a:noFill/>
          </p:spPr>
          <p:txBody>
            <a:bodyPr wrap="none" rtlCol="0">
              <a:spAutoFit/>
            </a:bodyPr>
            <a:lstStyle/>
            <a:p>
              <a:r>
                <a:rPr lang="en-CA" dirty="0" smtClean="0"/>
                <a:t>student</a:t>
              </a:r>
              <a:endParaRPr lang="en-US" dirty="0"/>
            </a:p>
          </p:txBody>
        </p:sp>
        <p:sp>
          <p:nvSpPr>
            <p:cNvPr id="18" name="TextBox 17"/>
            <p:cNvSpPr txBox="1"/>
            <p:nvPr/>
          </p:nvSpPr>
          <p:spPr>
            <a:xfrm>
              <a:off x="9391393" y="4082912"/>
              <a:ext cx="805542" cy="369332"/>
            </a:xfrm>
            <a:prstGeom prst="rect">
              <a:avLst/>
            </a:prstGeom>
            <a:noFill/>
          </p:spPr>
          <p:txBody>
            <a:bodyPr wrap="none" rtlCol="0">
              <a:spAutoFit/>
            </a:bodyPr>
            <a:lstStyle/>
            <a:p>
              <a:r>
                <a:rPr lang="en-CA" dirty="0" smtClean="0"/>
                <a:t>course</a:t>
              </a:r>
              <a:endParaRPr lang="en-US" dirty="0"/>
            </a:p>
          </p:txBody>
        </p:sp>
      </p:grpSp>
    </p:spTree>
    <p:extLst>
      <p:ext uri="{BB962C8B-B14F-4D97-AF65-F5344CB8AC3E}">
        <p14:creationId xmlns:p14="http://schemas.microsoft.com/office/powerpoint/2010/main" val="1681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51927" y="2090172"/>
            <a:ext cx="11728579" cy="1446550"/>
          </a:xfrm>
          <a:prstGeom prst="rect">
            <a:avLst/>
          </a:prstGeom>
          <a:noFill/>
        </p:spPr>
        <p:txBody>
          <a:bodyPr wrap="square" rtlCol="0">
            <a:spAutoFit/>
          </a:bodyPr>
          <a:lstStyle/>
          <a:p>
            <a:r>
              <a:rPr lang="en-CA" sz="4400" dirty="0">
                <a:solidFill>
                  <a:schemeClr val="bg1"/>
                </a:solidFill>
              </a:rPr>
              <a:t>When you see relationships </a:t>
            </a:r>
            <a:r>
              <a:rPr lang="en-CA" sz="4400" dirty="0" smtClean="0">
                <a:solidFill>
                  <a:schemeClr val="bg1"/>
                </a:solidFill>
              </a:rPr>
              <a:t>in the data you store, </a:t>
            </a:r>
          </a:p>
          <a:p>
            <a:r>
              <a:rPr lang="en-CA" sz="4400" dirty="0" smtClean="0">
                <a:solidFill>
                  <a:schemeClr val="bg1"/>
                </a:solidFill>
              </a:rPr>
              <a:t>it's </a:t>
            </a:r>
            <a:r>
              <a:rPr lang="en-CA" sz="4400" dirty="0">
                <a:solidFill>
                  <a:schemeClr val="bg1"/>
                </a:solidFill>
              </a:rPr>
              <a:t>time to consider a relational database!</a:t>
            </a:r>
            <a:endParaRPr lang="en-US" sz="44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a relational database you store data in one or more tables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36199671"/>
              </p:ext>
            </p:extLst>
          </p:nvPr>
        </p:nvGraphicFramePr>
        <p:xfrm>
          <a:off x="379514" y="2026391"/>
          <a:ext cx="4028631" cy="1463040"/>
        </p:xfrm>
        <a:graphic>
          <a:graphicData uri="http://schemas.openxmlformats.org/drawingml/2006/table">
            <a:tbl>
              <a:tblPr firstRow="1" bandRow="1">
                <a:tableStyleId>{5C22544A-7EE6-4342-B048-85BDC9FD1C3A}</a:tableStyleId>
              </a:tblPr>
              <a:tblGrid>
                <a:gridCol w="1329055"/>
                <a:gridCol w="798830"/>
                <a:gridCol w="910908"/>
                <a:gridCol w="989838"/>
              </a:tblGrid>
              <a:tr h="362311">
                <a:tc>
                  <a:txBody>
                    <a:bodyPr/>
                    <a:lstStyle/>
                    <a:p>
                      <a:r>
                        <a:rPr lang="en-CA" dirty="0" err="1" smtClean="0"/>
                        <a:t>CustomerId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62311">
                <a:tc>
                  <a:txBody>
                    <a:bodyPr/>
                    <a:lstStyle/>
                    <a:p>
                      <a:r>
                        <a:rPr lang="en-CA" dirty="0" smtClean="0"/>
                        <a:t>1</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2</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3</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64328885"/>
              </p:ext>
            </p:extLst>
          </p:nvPr>
        </p:nvGraphicFramePr>
        <p:xfrm>
          <a:off x="379514" y="3847419"/>
          <a:ext cx="5279899" cy="1463040"/>
        </p:xfrm>
        <a:graphic>
          <a:graphicData uri="http://schemas.openxmlformats.org/drawingml/2006/table">
            <a:tbl>
              <a:tblPr firstRow="1" bandRow="1">
                <a:tableStyleId>{5C22544A-7EE6-4342-B048-85BDC9FD1C3A}</a:tableStyleId>
              </a:tblPr>
              <a:tblGrid>
                <a:gridCol w="967486"/>
                <a:gridCol w="1491679"/>
                <a:gridCol w="1329055"/>
                <a:gridCol w="1491679"/>
              </a:tblGrid>
              <a:tr h="362311">
                <a:tc>
                  <a:txBody>
                    <a:bodyPr/>
                    <a:lstStyle/>
                    <a:p>
                      <a:r>
                        <a:rPr lang="en-CA" dirty="0" err="1" smtClean="0"/>
                        <a:t>OrderId</a:t>
                      </a:r>
                      <a:endParaRPr lang="en-US" dirty="0"/>
                    </a:p>
                  </a:txBody>
                  <a:tcPr/>
                </a:tc>
                <a:tc>
                  <a:txBody>
                    <a:bodyPr/>
                    <a:lstStyle/>
                    <a:p>
                      <a:r>
                        <a:rPr lang="en-CA" dirty="0" err="1" smtClean="0"/>
                        <a:t>OrderDate</a:t>
                      </a:r>
                      <a:endParaRPr lang="en-US" dirty="0"/>
                    </a:p>
                  </a:txBody>
                  <a:tcPr/>
                </a:tc>
                <a:tc>
                  <a:txBody>
                    <a:bodyPr/>
                    <a:lstStyle/>
                    <a:p>
                      <a:r>
                        <a:rPr lang="en-CA" dirty="0" err="1" smtClean="0"/>
                        <a:t>CustomerId</a:t>
                      </a:r>
                      <a:endParaRPr lang="en-US" dirty="0"/>
                    </a:p>
                  </a:txBody>
                  <a:tcPr/>
                </a:tc>
                <a:tc>
                  <a:txBody>
                    <a:bodyPr/>
                    <a:lstStyle/>
                    <a:p>
                      <a:r>
                        <a:rPr lang="en-CA" dirty="0" err="1" smtClean="0"/>
                        <a:t>DateShipped</a:t>
                      </a:r>
                      <a:endParaRPr lang="en-US" dirty="0"/>
                    </a:p>
                  </a:txBody>
                  <a:tcPr/>
                </a:tc>
              </a:tr>
              <a:tr h="362311">
                <a:tc>
                  <a:txBody>
                    <a:bodyPr/>
                    <a:lstStyle/>
                    <a:p>
                      <a:r>
                        <a:rPr lang="en-CA" dirty="0" smtClean="0"/>
                        <a:t>1000</a:t>
                      </a:r>
                      <a:endParaRPr lang="en-US" dirty="0"/>
                    </a:p>
                  </a:txBody>
                  <a:tcPr/>
                </a:tc>
                <a:tc>
                  <a:txBody>
                    <a:bodyPr/>
                    <a:lstStyle/>
                    <a:p>
                      <a:r>
                        <a:rPr lang="en-CA" dirty="0" smtClean="0"/>
                        <a:t>10-JAN-2000</a:t>
                      </a:r>
                      <a:endParaRPr lang="en-US" dirty="0"/>
                    </a:p>
                  </a:txBody>
                  <a:tcPr/>
                </a:tc>
                <a:tc>
                  <a:txBody>
                    <a:bodyPr/>
                    <a:lstStyle/>
                    <a:p>
                      <a:r>
                        <a:rPr lang="en-CA" dirty="0" smtClean="0"/>
                        <a:t>1</a:t>
                      </a:r>
                      <a:endParaRPr lang="en-US" dirty="0"/>
                    </a:p>
                  </a:txBody>
                  <a:tcPr/>
                </a:tc>
                <a:tc>
                  <a:txBody>
                    <a:bodyPr/>
                    <a:lstStyle/>
                    <a:p>
                      <a:r>
                        <a:rPr lang="en-CA" dirty="0" smtClean="0"/>
                        <a:t>1-DEC-2014</a:t>
                      </a:r>
                      <a:endParaRPr lang="en-US" dirty="0"/>
                    </a:p>
                  </a:txBody>
                  <a:tcPr/>
                </a:tc>
              </a:tr>
              <a:tr h="362311">
                <a:tc>
                  <a:txBody>
                    <a:bodyPr/>
                    <a:lstStyle/>
                    <a:p>
                      <a:r>
                        <a:rPr lang="en-CA" dirty="0" smtClean="0"/>
                        <a:t>1001</a:t>
                      </a:r>
                      <a:endParaRPr lang="en-US" dirty="0"/>
                    </a:p>
                  </a:txBody>
                  <a:tcPr/>
                </a:tc>
                <a:tc>
                  <a:txBody>
                    <a:bodyPr/>
                    <a:lstStyle/>
                    <a:p>
                      <a:r>
                        <a:rPr lang="en-CA" dirty="0" smtClean="0"/>
                        <a:t>13-MAY-2013</a:t>
                      </a:r>
                      <a:endParaRPr lang="en-US" dirty="0"/>
                    </a:p>
                  </a:txBody>
                  <a:tcPr/>
                </a:tc>
                <a:tc>
                  <a:txBody>
                    <a:bodyPr/>
                    <a:lstStyle/>
                    <a:p>
                      <a:r>
                        <a:rPr lang="en-CA" dirty="0" smtClean="0"/>
                        <a:t>1</a:t>
                      </a:r>
                      <a:endParaRPr lang="en-US" dirty="0"/>
                    </a:p>
                  </a:txBody>
                  <a:tcPr/>
                </a:tc>
                <a:tc>
                  <a:txBody>
                    <a:bodyPr/>
                    <a:lstStyle/>
                    <a:p>
                      <a:r>
                        <a:rPr lang="en-CA" dirty="0" smtClean="0"/>
                        <a:t>15-MAY-2013</a:t>
                      </a:r>
                      <a:endParaRPr lang="en-US" dirty="0"/>
                    </a:p>
                  </a:txBody>
                  <a:tcPr/>
                </a:tc>
              </a:tr>
              <a:tr h="362311">
                <a:tc>
                  <a:txBody>
                    <a:bodyPr/>
                    <a:lstStyle/>
                    <a:p>
                      <a:r>
                        <a:rPr lang="en-CA" dirty="0" smtClean="0"/>
                        <a:t>1002</a:t>
                      </a:r>
                      <a:endParaRPr lang="en-US" dirty="0"/>
                    </a:p>
                  </a:txBody>
                  <a:tcPr/>
                </a:tc>
                <a:tc>
                  <a:txBody>
                    <a:bodyPr/>
                    <a:lstStyle/>
                    <a:p>
                      <a:r>
                        <a:rPr lang="en-CA" dirty="0" smtClean="0"/>
                        <a:t>28-FEB-2013</a:t>
                      </a:r>
                      <a:endParaRPr lang="en-US" dirty="0"/>
                    </a:p>
                  </a:txBody>
                  <a:tcPr/>
                </a:tc>
                <a:tc>
                  <a:txBody>
                    <a:bodyPr/>
                    <a:lstStyle/>
                    <a:p>
                      <a:r>
                        <a:rPr lang="en-CA" dirty="0" smtClean="0"/>
                        <a:t>2</a:t>
                      </a:r>
                      <a:endParaRPr lang="en-US" dirty="0"/>
                    </a:p>
                  </a:txBody>
                  <a:tcPr/>
                </a:tc>
                <a:tc>
                  <a:txBody>
                    <a:bodyPr/>
                    <a:lstStyle/>
                    <a:p>
                      <a:r>
                        <a:rPr lang="en-CA" dirty="0" smtClean="0"/>
                        <a:t>05-MAR-2013</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95543993"/>
              </p:ext>
            </p:extLst>
          </p:nvPr>
        </p:nvGraphicFramePr>
        <p:xfrm>
          <a:off x="6020248" y="13456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479754202"/>
              </p:ext>
            </p:extLst>
          </p:nvPr>
        </p:nvGraphicFramePr>
        <p:xfrm>
          <a:off x="6015579" y="32309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13448279"/>
              </p:ext>
            </p:extLst>
          </p:nvPr>
        </p:nvGraphicFramePr>
        <p:xfrm>
          <a:off x="6015579" y="50793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9" name="TextBox 8"/>
          <p:cNvSpPr txBox="1"/>
          <p:nvPr/>
        </p:nvSpPr>
        <p:spPr>
          <a:xfrm>
            <a:off x="379514" y="1635997"/>
            <a:ext cx="122732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Customer</a:t>
            </a:r>
            <a:endParaRPr lang="en-US" b="1" dirty="0">
              <a:latin typeface="Segoe UI" panose="020B0502040204020203" pitchFamily="34" charset="0"/>
              <a:cs typeface="Segoe UI" panose="020B0502040204020203" pitchFamily="34" charset="0"/>
            </a:endParaRPr>
          </a:p>
        </p:txBody>
      </p:sp>
      <p:sp>
        <p:nvSpPr>
          <p:cNvPr id="10" name="TextBox 9"/>
          <p:cNvSpPr txBox="1"/>
          <p:nvPr/>
        </p:nvSpPr>
        <p:spPr>
          <a:xfrm>
            <a:off x="379514" y="3449929"/>
            <a:ext cx="80893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Order</a:t>
            </a:r>
            <a:endParaRPr lang="en-US" b="1" dirty="0">
              <a:latin typeface="Segoe UI" panose="020B0502040204020203" pitchFamily="34" charset="0"/>
              <a:cs typeface="Segoe UI" panose="020B0502040204020203" pitchFamily="34" charset="0"/>
            </a:endParaRPr>
          </a:p>
        </p:txBody>
      </p:sp>
      <p:sp>
        <p:nvSpPr>
          <p:cNvPr id="11" name="TextBox 10"/>
          <p:cNvSpPr txBox="1"/>
          <p:nvPr/>
        </p:nvSpPr>
        <p:spPr>
          <a:xfrm>
            <a:off x="6011271" y="10275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2" name="TextBox 11"/>
          <p:cNvSpPr txBox="1"/>
          <p:nvPr/>
        </p:nvSpPr>
        <p:spPr>
          <a:xfrm>
            <a:off x="6011272" y="28749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13" name="TextBox 12"/>
          <p:cNvSpPr txBox="1"/>
          <p:nvPr/>
        </p:nvSpPr>
        <p:spPr>
          <a:xfrm>
            <a:off x="6011271" y="47376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8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3"/>
          <p:cNvGraphicFramePr>
            <a:graphicFrameLocks/>
          </p:cNvGraphicFramePr>
          <p:nvPr>
            <p:extLst>
              <p:ext uri="{D42A27DB-BD31-4B8C-83A1-F6EECF244321}">
                <p14:modId xmlns:p14="http://schemas.microsoft.com/office/powerpoint/2010/main" val="4207840187"/>
              </p:ext>
            </p:extLst>
          </p:nvPr>
        </p:nvGraphicFramePr>
        <p:xfrm>
          <a:off x="379514" y="2057680"/>
          <a:ext cx="4028631" cy="1463040"/>
        </p:xfrm>
        <a:graphic>
          <a:graphicData uri="http://schemas.openxmlformats.org/drawingml/2006/table">
            <a:tbl>
              <a:tblPr firstRow="1" bandRow="1">
                <a:tableStyleId>{5C22544A-7EE6-4342-B048-85BDC9FD1C3A}</a:tableStyleId>
              </a:tblPr>
              <a:tblGrid>
                <a:gridCol w="1329055"/>
                <a:gridCol w="798830"/>
                <a:gridCol w="910908"/>
                <a:gridCol w="989838"/>
              </a:tblGrid>
              <a:tr h="362311">
                <a:tc>
                  <a:txBody>
                    <a:bodyPr/>
                    <a:lstStyle/>
                    <a:p>
                      <a:r>
                        <a:rPr lang="en-CA" dirty="0" err="1" smtClean="0"/>
                        <a:t>CustomerId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62311">
                <a:tc>
                  <a:txBody>
                    <a:bodyPr/>
                    <a:lstStyle/>
                    <a:p>
                      <a:r>
                        <a:rPr lang="en-CA" dirty="0" smtClean="0"/>
                        <a:t>1</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2</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3</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sp>
        <p:nvSpPr>
          <p:cNvPr id="2" name="Title 1"/>
          <p:cNvSpPr>
            <a:spLocks noGrp="1"/>
          </p:cNvSpPr>
          <p:nvPr>
            <p:ph type="title"/>
          </p:nvPr>
        </p:nvSpPr>
        <p:spPr/>
        <p:txBody>
          <a:bodyPr>
            <a:normAutofit fontScale="90000"/>
          </a:bodyPr>
          <a:lstStyle/>
          <a:p>
            <a:r>
              <a:rPr lang="en-CA" dirty="0" smtClean="0"/>
              <a:t>Related tables have a common column that allows us to match up records</a:t>
            </a:r>
            <a:endParaRPr lang="en-US" dirty="0"/>
          </a:p>
        </p:txBody>
      </p:sp>
      <p:cxnSp>
        <p:nvCxnSpPr>
          <p:cNvPr id="11" name="Straight Arrow Connector 10"/>
          <p:cNvCxnSpPr/>
          <p:nvPr/>
        </p:nvCxnSpPr>
        <p:spPr>
          <a:xfrm>
            <a:off x="1308792" y="2476594"/>
            <a:ext cx="1720599" cy="1342448"/>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b="1" dirty="0" err="1" smtClean="0"/>
              <a:t>CustomerId</a:t>
            </a:r>
            <a:r>
              <a:rPr lang="en-CA" dirty="0" smtClean="0"/>
              <a:t> in the </a:t>
            </a:r>
            <a:r>
              <a:rPr lang="en-CA" b="1" dirty="0" smtClean="0"/>
              <a:t>Order</a:t>
            </a:r>
            <a:r>
              <a:rPr lang="en-CA" dirty="0" smtClean="0"/>
              <a:t> table allows us to find matching records in the </a:t>
            </a:r>
            <a:r>
              <a:rPr lang="en-CA" b="1" dirty="0" smtClean="0"/>
              <a:t>Customer</a:t>
            </a:r>
            <a:r>
              <a:rPr lang="en-CA" dirty="0" smtClean="0"/>
              <a:t> table</a:t>
            </a:r>
          </a:p>
          <a:p>
            <a:r>
              <a:rPr lang="en-CA" dirty="0" smtClean="0"/>
              <a:t>Which orders were placed by the customer named Bill?</a:t>
            </a:r>
          </a:p>
          <a:p>
            <a:r>
              <a:rPr lang="en-CA" dirty="0" smtClean="0"/>
              <a:t>What's the name of the customer who placed order 1002?</a:t>
            </a:r>
            <a:endParaRPr lang="en-US" dirty="0" smtClean="0"/>
          </a:p>
          <a:p>
            <a:pPr marL="0" indent="0">
              <a:buNone/>
            </a:pPr>
            <a:endParaRPr lang="en-US" dirty="0"/>
          </a:p>
        </p:txBody>
      </p:sp>
      <p:graphicFrame>
        <p:nvGraphicFramePr>
          <p:cNvPr id="16" name="Content Placeholder 3"/>
          <p:cNvGraphicFramePr>
            <a:graphicFrameLocks/>
          </p:cNvGraphicFramePr>
          <p:nvPr>
            <p:extLst>
              <p:ext uri="{D42A27DB-BD31-4B8C-83A1-F6EECF244321}">
                <p14:modId xmlns:p14="http://schemas.microsoft.com/office/powerpoint/2010/main" val="308331015"/>
              </p:ext>
            </p:extLst>
          </p:nvPr>
        </p:nvGraphicFramePr>
        <p:xfrm>
          <a:off x="379514" y="3878708"/>
          <a:ext cx="5279899" cy="1463040"/>
        </p:xfrm>
        <a:graphic>
          <a:graphicData uri="http://schemas.openxmlformats.org/drawingml/2006/table">
            <a:tbl>
              <a:tblPr firstRow="1" bandRow="1">
                <a:tableStyleId>{5C22544A-7EE6-4342-B048-85BDC9FD1C3A}</a:tableStyleId>
              </a:tblPr>
              <a:tblGrid>
                <a:gridCol w="967486"/>
                <a:gridCol w="1491679"/>
                <a:gridCol w="1329055"/>
                <a:gridCol w="1491679"/>
              </a:tblGrid>
              <a:tr h="362311">
                <a:tc>
                  <a:txBody>
                    <a:bodyPr/>
                    <a:lstStyle/>
                    <a:p>
                      <a:r>
                        <a:rPr lang="en-CA" dirty="0" err="1" smtClean="0"/>
                        <a:t>OrderId</a:t>
                      </a:r>
                      <a:endParaRPr lang="en-US" dirty="0"/>
                    </a:p>
                  </a:txBody>
                  <a:tcPr/>
                </a:tc>
                <a:tc>
                  <a:txBody>
                    <a:bodyPr/>
                    <a:lstStyle/>
                    <a:p>
                      <a:r>
                        <a:rPr lang="en-CA" dirty="0" err="1" smtClean="0"/>
                        <a:t>OrderDate</a:t>
                      </a:r>
                      <a:endParaRPr lang="en-US" dirty="0"/>
                    </a:p>
                  </a:txBody>
                  <a:tcPr/>
                </a:tc>
                <a:tc>
                  <a:txBody>
                    <a:bodyPr/>
                    <a:lstStyle/>
                    <a:p>
                      <a:r>
                        <a:rPr lang="en-CA" dirty="0" err="1" smtClean="0"/>
                        <a:t>CustomerId</a:t>
                      </a:r>
                      <a:endParaRPr lang="en-US" dirty="0"/>
                    </a:p>
                  </a:txBody>
                  <a:tcPr/>
                </a:tc>
                <a:tc>
                  <a:txBody>
                    <a:bodyPr/>
                    <a:lstStyle/>
                    <a:p>
                      <a:r>
                        <a:rPr lang="en-CA" dirty="0" err="1" smtClean="0"/>
                        <a:t>DateShipped</a:t>
                      </a:r>
                      <a:endParaRPr lang="en-US" dirty="0"/>
                    </a:p>
                  </a:txBody>
                  <a:tcPr/>
                </a:tc>
              </a:tr>
              <a:tr h="362311">
                <a:tc>
                  <a:txBody>
                    <a:bodyPr/>
                    <a:lstStyle/>
                    <a:p>
                      <a:r>
                        <a:rPr lang="en-CA" dirty="0" smtClean="0"/>
                        <a:t>1000</a:t>
                      </a:r>
                      <a:endParaRPr lang="en-US" dirty="0"/>
                    </a:p>
                  </a:txBody>
                  <a:tcPr/>
                </a:tc>
                <a:tc>
                  <a:txBody>
                    <a:bodyPr/>
                    <a:lstStyle/>
                    <a:p>
                      <a:r>
                        <a:rPr lang="en-CA" dirty="0" smtClean="0"/>
                        <a:t>10-JAN-2000</a:t>
                      </a:r>
                      <a:endParaRPr lang="en-US" dirty="0"/>
                    </a:p>
                  </a:txBody>
                  <a:tcPr/>
                </a:tc>
                <a:tc>
                  <a:txBody>
                    <a:bodyPr/>
                    <a:lstStyle/>
                    <a:p>
                      <a:r>
                        <a:rPr lang="en-CA" dirty="0" smtClean="0"/>
                        <a:t>1</a:t>
                      </a:r>
                      <a:endParaRPr lang="en-US" dirty="0"/>
                    </a:p>
                  </a:txBody>
                  <a:tcPr/>
                </a:tc>
                <a:tc>
                  <a:txBody>
                    <a:bodyPr/>
                    <a:lstStyle/>
                    <a:p>
                      <a:r>
                        <a:rPr lang="en-CA" dirty="0" smtClean="0"/>
                        <a:t>1-DEC-2014</a:t>
                      </a:r>
                      <a:endParaRPr lang="en-US" dirty="0"/>
                    </a:p>
                  </a:txBody>
                  <a:tcPr/>
                </a:tc>
              </a:tr>
              <a:tr h="362311">
                <a:tc>
                  <a:txBody>
                    <a:bodyPr/>
                    <a:lstStyle/>
                    <a:p>
                      <a:r>
                        <a:rPr lang="en-CA" dirty="0" smtClean="0"/>
                        <a:t>1001</a:t>
                      </a:r>
                      <a:endParaRPr lang="en-US" dirty="0"/>
                    </a:p>
                  </a:txBody>
                  <a:tcPr/>
                </a:tc>
                <a:tc>
                  <a:txBody>
                    <a:bodyPr/>
                    <a:lstStyle/>
                    <a:p>
                      <a:r>
                        <a:rPr lang="en-CA" dirty="0" smtClean="0"/>
                        <a:t>13-MAY-2013</a:t>
                      </a:r>
                      <a:endParaRPr lang="en-US" dirty="0"/>
                    </a:p>
                  </a:txBody>
                  <a:tcPr/>
                </a:tc>
                <a:tc>
                  <a:txBody>
                    <a:bodyPr/>
                    <a:lstStyle/>
                    <a:p>
                      <a:r>
                        <a:rPr lang="en-CA" dirty="0" smtClean="0"/>
                        <a:t>1</a:t>
                      </a:r>
                      <a:endParaRPr lang="en-US" dirty="0"/>
                    </a:p>
                  </a:txBody>
                  <a:tcPr/>
                </a:tc>
                <a:tc>
                  <a:txBody>
                    <a:bodyPr/>
                    <a:lstStyle/>
                    <a:p>
                      <a:r>
                        <a:rPr lang="en-CA" dirty="0" smtClean="0"/>
                        <a:t>15-MAY-2013</a:t>
                      </a:r>
                      <a:endParaRPr lang="en-US" dirty="0"/>
                    </a:p>
                  </a:txBody>
                  <a:tcPr/>
                </a:tc>
              </a:tr>
              <a:tr h="362311">
                <a:tc>
                  <a:txBody>
                    <a:bodyPr/>
                    <a:lstStyle/>
                    <a:p>
                      <a:r>
                        <a:rPr lang="en-CA" dirty="0" smtClean="0"/>
                        <a:t>1002</a:t>
                      </a:r>
                      <a:endParaRPr lang="en-US" dirty="0"/>
                    </a:p>
                  </a:txBody>
                  <a:tcPr/>
                </a:tc>
                <a:tc>
                  <a:txBody>
                    <a:bodyPr/>
                    <a:lstStyle/>
                    <a:p>
                      <a:r>
                        <a:rPr lang="en-CA" dirty="0" smtClean="0"/>
                        <a:t>28-FEB-2013</a:t>
                      </a:r>
                      <a:endParaRPr lang="en-US" dirty="0"/>
                    </a:p>
                  </a:txBody>
                  <a:tcPr/>
                </a:tc>
                <a:tc>
                  <a:txBody>
                    <a:bodyPr/>
                    <a:lstStyle/>
                    <a:p>
                      <a:r>
                        <a:rPr lang="en-CA" dirty="0" smtClean="0"/>
                        <a:t>2</a:t>
                      </a:r>
                      <a:endParaRPr lang="en-US" dirty="0"/>
                    </a:p>
                  </a:txBody>
                  <a:tcPr/>
                </a:tc>
                <a:tc>
                  <a:txBody>
                    <a:bodyPr/>
                    <a:lstStyle/>
                    <a:p>
                      <a:r>
                        <a:rPr lang="en-CA" dirty="0" smtClean="0"/>
                        <a:t>05-MAR-2013</a:t>
                      </a:r>
                      <a:endParaRPr lang="en-US" dirty="0"/>
                    </a:p>
                  </a:txBody>
                  <a:tcPr/>
                </a:tc>
              </a:tr>
            </a:tbl>
          </a:graphicData>
        </a:graphic>
      </p:graphicFrame>
      <p:sp>
        <p:nvSpPr>
          <p:cNvPr id="17" name="TextBox 16"/>
          <p:cNvSpPr txBox="1"/>
          <p:nvPr/>
        </p:nvSpPr>
        <p:spPr>
          <a:xfrm>
            <a:off x="379514" y="1667286"/>
            <a:ext cx="122732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Customer</a:t>
            </a:r>
            <a:endParaRPr lang="en-US" b="1" dirty="0">
              <a:latin typeface="Segoe UI" panose="020B0502040204020203" pitchFamily="34" charset="0"/>
              <a:cs typeface="Segoe UI" panose="020B0502040204020203" pitchFamily="34" charset="0"/>
            </a:endParaRPr>
          </a:p>
        </p:txBody>
      </p:sp>
      <p:sp>
        <p:nvSpPr>
          <p:cNvPr id="18" name="TextBox 17"/>
          <p:cNvSpPr txBox="1"/>
          <p:nvPr/>
        </p:nvSpPr>
        <p:spPr>
          <a:xfrm>
            <a:off x="379514" y="3481218"/>
            <a:ext cx="80893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Order</a:t>
            </a:r>
            <a:endParaRPr lang="en-US" b="1" dirty="0">
              <a:latin typeface="Segoe UI" panose="020B0502040204020203" pitchFamily="34" charset="0"/>
              <a:cs typeface="Segoe UI" panose="020B0502040204020203" pitchFamily="34" charset="0"/>
            </a:endParaRPr>
          </a:p>
        </p:txBody>
      </p:sp>
      <p:sp>
        <p:nvSpPr>
          <p:cNvPr id="3" name="Rectangle 2"/>
          <p:cNvSpPr/>
          <p:nvPr/>
        </p:nvSpPr>
        <p:spPr>
          <a:xfrm>
            <a:off x="379514" y="2036618"/>
            <a:ext cx="1303813" cy="415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54713" y="3850550"/>
            <a:ext cx="1334180" cy="415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8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the relationships can get more complicated</a:t>
            </a:r>
            <a:endParaRPr lang="en-US" dirty="0"/>
          </a:p>
        </p:txBody>
      </p:sp>
      <p:sp>
        <p:nvSpPr>
          <p:cNvPr id="14"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The foreign key </a:t>
            </a:r>
            <a:r>
              <a:rPr lang="en-CA" b="1" dirty="0" err="1" smtClean="0"/>
              <a:t>StudentId</a:t>
            </a:r>
            <a:r>
              <a:rPr lang="en-CA" b="1" dirty="0" smtClean="0"/>
              <a:t> </a:t>
            </a:r>
            <a:r>
              <a:rPr lang="en-CA" dirty="0" smtClean="0"/>
              <a:t>in the </a:t>
            </a:r>
            <a:r>
              <a:rPr lang="en-CA" b="1" dirty="0" smtClean="0"/>
              <a:t>Grade</a:t>
            </a:r>
            <a:r>
              <a:rPr lang="en-CA" dirty="0" smtClean="0"/>
              <a:t> table allows us to map grades to students</a:t>
            </a:r>
          </a:p>
          <a:p>
            <a:r>
              <a:rPr lang="en-CA" dirty="0" smtClean="0"/>
              <a:t>The foreign key </a:t>
            </a:r>
            <a:r>
              <a:rPr lang="en-CA" b="1" dirty="0" err="1" smtClean="0"/>
              <a:t>CourseId</a:t>
            </a:r>
            <a:r>
              <a:rPr lang="en-CA" b="1" dirty="0" smtClean="0"/>
              <a:t> </a:t>
            </a:r>
            <a:r>
              <a:rPr lang="en-CA" dirty="0" smtClean="0"/>
              <a:t>in the </a:t>
            </a:r>
            <a:r>
              <a:rPr lang="en-CA" b="1" dirty="0" smtClean="0"/>
              <a:t>Grade</a:t>
            </a:r>
            <a:r>
              <a:rPr lang="en-CA" dirty="0" smtClean="0"/>
              <a:t> table allows us to map grades to courses </a:t>
            </a:r>
          </a:p>
          <a:p>
            <a:r>
              <a:rPr lang="en-CA" dirty="0" smtClean="0"/>
              <a:t>How do we know which students took which courses?</a:t>
            </a:r>
          </a:p>
          <a:p>
            <a:r>
              <a:rPr lang="en-CA" dirty="0" smtClean="0"/>
              <a:t>We have to look at the </a:t>
            </a:r>
            <a:r>
              <a:rPr lang="en-CA" b="1" dirty="0" smtClean="0"/>
              <a:t>Grade</a:t>
            </a:r>
            <a:r>
              <a:rPr lang="en-CA" dirty="0" smtClean="0"/>
              <a:t> table</a:t>
            </a:r>
          </a:p>
          <a:p>
            <a:pPr marL="0" indent="0">
              <a:buNone/>
            </a:pPr>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157478055"/>
              </p:ext>
            </p:extLst>
          </p:nvPr>
        </p:nvGraphicFramePr>
        <p:xfrm>
          <a:off x="597046" y="14980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712175380"/>
              </p:ext>
            </p:extLst>
          </p:nvPr>
        </p:nvGraphicFramePr>
        <p:xfrm>
          <a:off x="592377" y="33833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4186484700"/>
              </p:ext>
            </p:extLst>
          </p:nvPr>
        </p:nvGraphicFramePr>
        <p:xfrm>
          <a:off x="592377" y="52317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18" name="TextBox 17"/>
          <p:cNvSpPr txBox="1"/>
          <p:nvPr/>
        </p:nvSpPr>
        <p:spPr>
          <a:xfrm>
            <a:off x="588069" y="11799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9" name="TextBox 18"/>
          <p:cNvSpPr txBox="1"/>
          <p:nvPr/>
        </p:nvSpPr>
        <p:spPr>
          <a:xfrm>
            <a:off x="588070" y="30273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20" name="TextBox 19"/>
          <p:cNvSpPr txBox="1"/>
          <p:nvPr/>
        </p:nvSpPr>
        <p:spPr>
          <a:xfrm>
            <a:off x="588069" y="48900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
        <p:nvSpPr>
          <p:cNvPr id="22" name="Rectangle 21"/>
          <p:cNvSpPr/>
          <p:nvPr/>
        </p:nvSpPr>
        <p:spPr>
          <a:xfrm>
            <a:off x="588070" y="1501523"/>
            <a:ext cx="1182476"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385082" y="3731985"/>
            <a:ext cx="0" cy="146444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8070" y="3348952"/>
            <a:ext cx="1062310"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4618" y="5225339"/>
            <a:ext cx="1062310"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3476" y="5223310"/>
            <a:ext cx="1182476" cy="3830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p:nvPr/>
        </p:nvCxnSpPr>
        <p:spPr>
          <a:xfrm rot="16200000" flipH="1">
            <a:off x="151903" y="2877339"/>
            <a:ext cx="3309840" cy="1382100"/>
          </a:xfrm>
          <a:prstGeom prst="bentConnector3">
            <a:avLst>
              <a:gd name="adj1" fmla="val 35522"/>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30e9df3-be65-4c73-a93b-d1236ebd677e"/>
    <ds:schemaRef ds:uri="http://schemas.openxmlformats.org/package/2006/metadata/core-properties"/>
    <ds:schemaRef ds:uri="http://purl.org/dc/dcmitype/"/>
    <ds:schemaRef ds:uri="http://purl.org/dc/terms/"/>
    <ds:schemaRef ds:uri="27aa9422-7f1f-4c84-9cdf-302b1a67e513"/>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13158</TotalTime>
  <Words>1593</Words>
  <Application>Microsoft Office PowerPoint</Application>
  <PresentationFormat>Widescreen</PresentationFormat>
  <Paragraphs>419</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Segoe</vt:lpstr>
      <vt:lpstr>Segoe UI</vt:lpstr>
      <vt:lpstr>Segoe UI Light</vt:lpstr>
      <vt:lpstr>1_Office Theme</vt:lpstr>
      <vt:lpstr>PowerPoint Presentation</vt:lpstr>
      <vt:lpstr>Module Overview</vt:lpstr>
      <vt:lpstr>PowerPoint Presentation</vt:lpstr>
      <vt:lpstr>Many computer applications have a need to store different types of data</vt:lpstr>
      <vt:lpstr>All these scenarios have relationships between the different records stored</vt:lpstr>
      <vt:lpstr>PowerPoint Presentation</vt:lpstr>
      <vt:lpstr>When you use a relational database you store data in one or more tables</vt:lpstr>
      <vt:lpstr>Related tables have a common column that allows us to match up records</vt:lpstr>
      <vt:lpstr>Sometimes the relationships can get more complicated</vt:lpstr>
      <vt:lpstr>Can you figure out</vt:lpstr>
      <vt:lpstr>PowerPoint Presentation</vt:lpstr>
      <vt:lpstr>There are many relational database products on the market including:</vt:lpstr>
      <vt:lpstr>SQL Server and Oracle are full featured relational databases</vt:lpstr>
      <vt:lpstr>MySQL</vt:lpstr>
      <vt:lpstr>Access</vt:lpstr>
      <vt:lpstr>Microsoft Azure SQL Database</vt:lpstr>
      <vt:lpstr>PowerPoint Presentation</vt:lpstr>
      <vt:lpstr>Here are the steps</vt:lpstr>
      <vt:lpstr>The next version of our application needs the following tables</vt:lpstr>
      <vt:lpstr>PowerPoint Presentation</vt:lpstr>
      <vt:lpstr>MySQL – 1. Installing the product</vt:lpstr>
      <vt:lpstr>MySQL – 2. Create the database</vt:lpstr>
      <vt:lpstr>MySQL – 3. Create your tables</vt:lpstr>
      <vt:lpstr>You can also use SQL to create your table </vt:lpstr>
      <vt:lpstr>PowerPoint Presentation</vt:lpstr>
      <vt:lpstr>SQL Server – 1. Installing the product </vt:lpstr>
      <vt:lpstr>SQL Server – 2. Create the database</vt:lpstr>
      <vt:lpstr>SQL Server – 3. Create your tables</vt:lpstr>
      <vt:lpstr>You can also use SQL to create your table</vt:lpstr>
      <vt:lpstr>Create tables in SQL Server</vt:lpstr>
      <vt:lpstr>PowerPoint Presentation</vt:lpstr>
      <vt:lpstr>Azure – 1. Installing the product</vt:lpstr>
      <vt:lpstr>Azure– 2. Create the database</vt:lpstr>
      <vt:lpstr>Azure – Create your tables</vt:lpstr>
      <vt:lpstr>Select your database in the Azure portal</vt:lpstr>
      <vt:lpstr>i) Add your IP Address to the firewall rules</vt:lpstr>
      <vt:lpstr>ii) Get the server name and user name</vt:lpstr>
      <vt:lpstr>iii) Connect using SQL Server Management Studio</vt:lpstr>
      <vt:lpstr>iv) Type SQL Command to create your table</vt:lpstr>
      <vt:lpstr>Create tables in Microsoft Azure SQL Database</vt:lpstr>
      <vt:lpstr>Hopefully you noticed</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110</cp:revision>
  <dcterms:created xsi:type="dcterms:W3CDTF">2013-02-15T23:12:42Z</dcterms:created>
  <dcterms:modified xsi:type="dcterms:W3CDTF">2015-02-26T15:18:22Z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