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83" r:id="rId6"/>
    <p:sldId id="284" r:id="rId7"/>
    <p:sldId id="278" r:id="rId8"/>
    <p:sldId id="269" r:id="rId9"/>
    <p:sldId id="286" r:id="rId10"/>
    <p:sldId id="287" r:id="rId11"/>
    <p:sldId id="288" r:id="rId12"/>
    <p:sldId id="289" r:id="rId13"/>
    <p:sldId id="290" r:id="rId14"/>
    <p:sldId id="291" r:id="rId15"/>
    <p:sldId id="299" r:id="rId16"/>
    <p:sldId id="292" r:id="rId17"/>
    <p:sldId id="303" r:id="rId18"/>
    <p:sldId id="293" r:id="rId19"/>
    <p:sldId id="295" r:id="rId20"/>
    <p:sldId id="296" r:id="rId21"/>
    <p:sldId id="300" r:id="rId22"/>
    <p:sldId id="301" r:id="rId23"/>
    <p:sldId id="302" r:id="rId24"/>
    <p:sldId id="298"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04" d="100"/>
          <a:sy n="104" d="100"/>
        </p:scale>
        <p:origin x="144" y="18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Layouts in Jinja</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Tree>
    <p:extLst>
      <p:ext uri="{BB962C8B-B14F-4D97-AF65-F5344CB8AC3E}">
        <p14:creationId xmlns:p14="http://schemas.microsoft.com/office/powerpoint/2010/main" val="3821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 (or parent)</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default content (optional)</a:t>
            </a:r>
            <a:endParaRPr lang="en-US" sz="3200" kern="0" dirty="0">
              <a:solidFill>
                <a:prstClr val="black"/>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54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3266983"/>
            <a:ext cx="6462944" cy="2013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  Content to display</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211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questions</a:t>
            </a:r>
            <a:endParaRPr lang="en-US" dirty="0"/>
          </a:p>
        </p:txBody>
      </p:sp>
      <p:sp>
        <p:nvSpPr>
          <p:cNvPr id="3" name="Content Placeholder 2"/>
          <p:cNvSpPr>
            <a:spLocks noGrp="1"/>
          </p:cNvSpPr>
          <p:nvPr>
            <p:ph sz="quarter" idx="10"/>
          </p:nvPr>
        </p:nvSpPr>
        <p:spPr/>
        <p:txBody>
          <a:bodyPr>
            <a:normAutofit/>
          </a:bodyPr>
          <a:lstStyle/>
          <a:p>
            <a:r>
              <a:rPr lang="en-US" dirty="0" smtClean="0"/>
              <a:t>Does the user notice anything different or odd when you use template inheritance?</a:t>
            </a:r>
          </a:p>
          <a:p>
            <a:pPr lvl="1"/>
            <a:r>
              <a:rPr lang="en-US" dirty="0" smtClean="0"/>
              <a:t>Nope! </a:t>
            </a:r>
          </a:p>
          <a:p>
            <a:pPr lvl="2"/>
            <a:r>
              <a:rPr lang="en-US" dirty="0" smtClean="0"/>
              <a:t>Everything is combined on the server before it's sent to the user</a:t>
            </a:r>
          </a:p>
          <a:p>
            <a:r>
              <a:rPr lang="en-US" dirty="0" smtClean="0"/>
              <a:t>Can you have multiple blocks on a parent page?</a:t>
            </a:r>
          </a:p>
          <a:p>
            <a:pPr lvl="1"/>
            <a:r>
              <a:rPr lang="en-US" dirty="0" smtClean="0"/>
              <a:t>Absolutely!</a:t>
            </a:r>
          </a:p>
          <a:p>
            <a:pPr lvl="2"/>
            <a:r>
              <a:rPr lang="en-US" dirty="0" smtClean="0"/>
              <a:t>This can be very useful for things like scripts and page titles</a:t>
            </a:r>
          </a:p>
        </p:txBody>
      </p:sp>
    </p:spTree>
    <p:extLst>
      <p:ext uri="{BB962C8B-B14F-4D97-AF65-F5344CB8AC3E}">
        <p14:creationId xmlns:p14="http://schemas.microsoft.com/office/powerpoint/2010/main" val="41254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frequently asked questions</a:t>
            </a:r>
            <a:endParaRPr lang="en-US" dirty="0"/>
          </a:p>
        </p:txBody>
      </p:sp>
      <p:sp>
        <p:nvSpPr>
          <p:cNvPr id="3" name="Content Placeholder 2"/>
          <p:cNvSpPr>
            <a:spLocks noGrp="1"/>
          </p:cNvSpPr>
          <p:nvPr>
            <p:ph sz="quarter" idx="10"/>
          </p:nvPr>
        </p:nvSpPr>
        <p:spPr/>
        <p:txBody>
          <a:bodyPr>
            <a:normAutofit lnSpcReduction="10000"/>
          </a:bodyPr>
          <a:lstStyle/>
          <a:p>
            <a:r>
              <a:rPr lang="en-US" dirty="0"/>
              <a:t>Do you have to provide default content in the </a:t>
            </a:r>
            <a:r>
              <a:rPr lang="en-US" dirty="0" smtClean="0"/>
              <a:t>parent </a:t>
            </a:r>
            <a:r>
              <a:rPr lang="en-US" dirty="0"/>
              <a:t>page?</a:t>
            </a:r>
          </a:p>
          <a:p>
            <a:pPr lvl="1"/>
            <a:r>
              <a:rPr lang="en-US" dirty="0" smtClean="0"/>
              <a:t>Nope!</a:t>
            </a:r>
          </a:p>
          <a:p>
            <a:pPr lvl="2"/>
            <a:r>
              <a:rPr lang="en-US" dirty="0" smtClean="0"/>
              <a:t>Completely optional</a:t>
            </a:r>
            <a:endParaRPr lang="en-US" dirty="0"/>
          </a:p>
          <a:p>
            <a:r>
              <a:rPr lang="en-US" dirty="0"/>
              <a:t>Do you have to provide content for every block in the </a:t>
            </a:r>
            <a:r>
              <a:rPr lang="en-US" dirty="0" smtClean="0"/>
              <a:t>child page</a:t>
            </a:r>
            <a:r>
              <a:rPr lang="en-US" dirty="0"/>
              <a:t>?</a:t>
            </a:r>
          </a:p>
          <a:p>
            <a:pPr lvl="1"/>
            <a:r>
              <a:rPr lang="en-US" dirty="0" smtClean="0"/>
              <a:t>Nope!</a:t>
            </a:r>
          </a:p>
          <a:p>
            <a:pPr lvl="2"/>
            <a:r>
              <a:rPr lang="en-US" dirty="0" smtClean="0"/>
              <a:t>Completely optional</a:t>
            </a:r>
            <a:endParaRPr lang="en-US" dirty="0"/>
          </a:p>
          <a:p>
            <a:r>
              <a:rPr lang="en-US" dirty="0" smtClean="0"/>
              <a:t>What happens if I use a block name in a child page that doesn't exist in the parent page?</a:t>
            </a:r>
            <a:endParaRPr lang="en-US" dirty="0"/>
          </a:p>
          <a:p>
            <a:pPr lvl="1"/>
            <a:r>
              <a:rPr lang="en-US" dirty="0" smtClean="0"/>
              <a:t>It breaks!</a:t>
            </a:r>
          </a:p>
          <a:p>
            <a:pPr lvl="2"/>
            <a:r>
              <a:rPr lang="en-US" dirty="0" smtClean="0"/>
              <a:t>Jinja won't </a:t>
            </a:r>
            <a:r>
              <a:rPr lang="en-US" dirty="0"/>
              <a:t>know where to put </a:t>
            </a:r>
            <a:r>
              <a:rPr lang="en-US" dirty="0" smtClean="0"/>
              <a:t>things</a:t>
            </a:r>
            <a:endParaRPr lang="en-US" dirty="0"/>
          </a:p>
        </p:txBody>
      </p:sp>
    </p:spTree>
    <p:extLst>
      <p:ext uri="{BB962C8B-B14F-4D97-AF65-F5344CB8AC3E}">
        <p14:creationId xmlns:p14="http://schemas.microsoft.com/office/powerpoint/2010/main" val="16686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Jinja</a:t>
            </a:r>
            <a:r>
              <a:rPr lang="en-US" dirty="0" smtClean="0"/>
              <a:t> templates in action</a:t>
            </a:r>
            <a:endParaRPr lang="en-US" dirty="0"/>
          </a:p>
        </p:txBody>
      </p:sp>
    </p:spTree>
    <p:extLst>
      <p:ext uri="{BB962C8B-B14F-4D97-AF65-F5344CB8AC3E}">
        <p14:creationId xmlns:p14="http://schemas.microsoft.com/office/powerpoint/2010/main" val="547973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about advanced layouts?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8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if, rather than replacing the default content,</a:t>
            </a:r>
            <a:br>
              <a:rPr lang="en-US" dirty="0" smtClean="0"/>
            </a:br>
            <a:r>
              <a:rPr lang="en-US" dirty="0" smtClean="0"/>
              <a:t>I want to add to it?</a:t>
            </a:r>
            <a:endParaRPr lang="en-US" dirty="0"/>
          </a:p>
        </p:txBody>
      </p:sp>
      <p:sp>
        <p:nvSpPr>
          <p:cNvPr id="5" name="Content Placeholder 4"/>
          <p:cNvSpPr>
            <a:spLocks noGrp="1"/>
          </p:cNvSpPr>
          <p:nvPr>
            <p:ph sz="quarter" idx="10"/>
          </p:nvPr>
        </p:nvSpPr>
        <p:spPr/>
        <p:txBody>
          <a:bodyPr/>
          <a:lstStyle/>
          <a:p>
            <a:r>
              <a:rPr lang="en-US" dirty="0" smtClean="0"/>
              <a:t>By default the content page's content will overwrite the default content defined within the template's block</a:t>
            </a:r>
          </a:p>
          <a:p>
            <a:r>
              <a:rPr lang="en-US" dirty="0" smtClean="0"/>
              <a:t>If you want to keep the default content you can use super blocks</a:t>
            </a:r>
          </a:p>
        </p:txBody>
      </p:sp>
    </p:spTree>
    <p:extLst>
      <p:ext uri="{BB962C8B-B14F-4D97-AF65-F5344CB8AC3E}">
        <p14:creationId xmlns:p14="http://schemas.microsoft.com/office/powerpoint/2010/main" val="296843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endParaRPr lang="en-US" sz="2400" dirty="0" smtClean="0"/>
          </a:p>
          <a:p>
            <a:pPr algn="ctr"/>
            <a:r>
              <a:rPr lang="en-US" sz="2400" dirty="0" smtClean="0"/>
              <a:t>Block</a:t>
            </a:r>
          </a:p>
          <a:p>
            <a:pPr algn="ctr"/>
            <a:endParaRPr lang="en-US" sz="2400" dirty="0"/>
          </a:p>
          <a:p>
            <a:pPr algn="ctr"/>
            <a:endParaRPr lang="en-US" sz="2400" dirty="0" smtClean="0"/>
          </a:p>
          <a:p>
            <a:pPr algn="ctr"/>
            <a:r>
              <a:rPr lang="en-US" sz="2400" i="1" dirty="0" smtClean="0">
                <a:solidFill>
                  <a:srgbClr val="FF0000"/>
                </a:solidFill>
              </a:rPr>
              <a:t>Disclaimer</a:t>
            </a:r>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Disclaimer</a:t>
            </a:r>
            <a:endParaRPr lang="en-US" sz="3200" kern="0" dirty="0">
              <a:solidFill>
                <a:srgbClr val="FF0000"/>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5722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137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9613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001993" cy="523220"/>
          </a:xfrm>
          <a:prstGeom prst="rect">
            <a:avLst/>
          </a:prstGeom>
          <a:noFill/>
        </p:spPr>
        <p:txBody>
          <a:bodyPr wrap="none" rtlCol="0">
            <a:spAutoFit/>
          </a:bodyPr>
          <a:lstStyle/>
          <a:p>
            <a:r>
              <a:rPr lang="en-US" sz="2800" dirty="0" smtClean="0">
                <a:solidFill>
                  <a:schemeClr val="bg1"/>
                </a:solidFill>
              </a:rPr>
              <a:t>When you think about it...</a:t>
            </a:r>
            <a:endParaRPr lang="en-US" sz="2800" dirty="0">
              <a:solidFill>
                <a:schemeClr val="bg1"/>
              </a:solidFill>
            </a:endParaRPr>
          </a:p>
        </p:txBody>
      </p:sp>
      <p:sp>
        <p:nvSpPr>
          <p:cNvPr id="5" name="TextBox 4"/>
          <p:cNvSpPr txBox="1"/>
          <p:nvPr/>
        </p:nvSpPr>
        <p:spPr>
          <a:xfrm>
            <a:off x="3303930" y="3116014"/>
            <a:ext cx="4731360" cy="523220"/>
          </a:xfrm>
          <a:prstGeom prst="rect">
            <a:avLst/>
          </a:prstGeom>
          <a:noFill/>
        </p:spPr>
        <p:txBody>
          <a:bodyPr wrap="none" rtlCol="0">
            <a:spAutoFit/>
          </a:bodyPr>
          <a:lstStyle/>
          <a:p>
            <a:r>
              <a:rPr lang="en-US" sz="2800" dirty="0" smtClean="0">
                <a:solidFill>
                  <a:schemeClr val="bg1"/>
                </a:solidFill>
              </a:rPr>
              <a:t>You're creating an application…</a:t>
            </a:r>
            <a:endParaRPr lang="en-US" sz="2800" dirty="0">
              <a:solidFill>
                <a:schemeClr val="bg1"/>
              </a:solidFill>
            </a:endParaRPr>
          </a:p>
        </p:txBody>
      </p:sp>
      <p:sp>
        <p:nvSpPr>
          <p:cNvPr id="6" name="TextBox 5"/>
          <p:cNvSpPr txBox="1"/>
          <p:nvPr/>
        </p:nvSpPr>
        <p:spPr>
          <a:xfrm>
            <a:off x="6603311" y="4907108"/>
            <a:ext cx="4941417" cy="523220"/>
          </a:xfrm>
          <a:prstGeom prst="rect">
            <a:avLst/>
          </a:prstGeom>
          <a:noFill/>
        </p:spPr>
        <p:txBody>
          <a:bodyPr wrap="none" rtlCol="0">
            <a:spAutoFit/>
          </a:bodyPr>
          <a:lstStyle/>
          <a:p>
            <a:r>
              <a:rPr lang="en-US" sz="2800" dirty="0" smtClean="0">
                <a:solidFill>
                  <a:schemeClr val="bg1"/>
                </a:solidFill>
              </a:rPr>
              <a:t>And not providing a user manual</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r>
              <a:rPr lang="en-US" sz="2400" i="1" dirty="0" smtClean="0">
                <a:solidFill>
                  <a:srgbClr val="FF0000"/>
                </a:solidFill>
              </a:rPr>
              <a:t>Disclaimer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9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p>
          <a:p>
            <a:pPr marL="57131"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 super() }}</a:t>
            </a:r>
            <a:endParaRPr lang="en-US" sz="3200" kern="0" dirty="0">
              <a:solidFill>
                <a:srgbClr val="FF0000"/>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5982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layouts</a:t>
            </a:r>
            <a:endParaRPr lang="en-US" dirty="0"/>
          </a:p>
        </p:txBody>
      </p:sp>
    </p:spTree>
    <p:extLst>
      <p:ext uri="{BB962C8B-B14F-4D97-AF65-F5344CB8AC3E}">
        <p14:creationId xmlns:p14="http://schemas.microsoft.com/office/powerpoint/2010/main" val="413819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seems like it could pose some problems...</a:t>
            </a:r>
            <a:endParaRPr lang="en-US" dirty="0"/>
          </a:p>
        </p:txBody>
      </p:sp>
      <p:sp>
        <p:nvSpPr>
          <p:cNvPr id="3" name="Content Placeholder 2"/>
          <p:cNvSpPr>
            <a:spLocks noGrp="1"/>
          </p:cNvSpPr>
          <p:nvPr>
            <p:ph sz="quarter" idx="10"/>
          </p:nvPr>
        </p:nvSpPr>
        <p:spPr/>
        <p:txBody>
          <a:bodyPr/>
          <a:lstStyle/>
          <a:p>
            <a:r>
              <a:rPr lang="en-US" dirty="0" smtClean="0"/>
              <a:t>You're right</a:t>
            </a:r>
          </a:p>
          <a:p>
            <a:endParaRPr lang="en-US" dirty="0" smtClean="0"/>
          </a:p>
          <a:p>
            <a:r>
              <a:rPr lang="en-US" dirty="0" smtClean="0"/>
              <a:t>Strategies</a:t>
            </a:r>
          </a:p>
          <a:p>
            <a:pPr lvl="1"/>
            <a:r>
              <a:rPr lang="en-US" dirty="0" smtClean="0"/>
              <a:t>Follow conventions</a:t>
            </a:r>
          </a:p>
          <a:p>
            <a:pPr lvl="1"/>
            <a:r>
              <a:rPr lang="en-US" dirty="0" smtClean="0"/>
              <a:t>Be clear</a:t>
            </a:r>
          </a:p>
          <a:p>
            <a:pPr lvl="1"/>
            <a:r>
              <a:rPr lang="en-US" dirty="0" smtClean="0"/>
              <a:t>Be consistent</a:t>
            </a:r>
            <a:endParaRPr lang="en-US" dirty="0"/>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layouts?</a:t>
            </a:r>
          </a:p>
          <a:p>
            <a:r>
              <a:rPr lang="en-GB" dirty="0" smtClean="0"/>
              <a:t>How do we use layouts?</a:t>
            </a:r>
          </a:p>
          <a:p>
            <a:r>
              <a:rPr lang="en-GB" dirty="0" smtClean="0"/>
              <a:t>How about advanced layouts?</a:t>
            </a:r>
            <a:endParaRPr lang="en-GB" dirty="0"/>
          </a:p>
        </p:txBody>
      </p:sp>
      <p:sp>
        <p:nvSpPr>
          <p:cNvPr id="2" name="Title 1"/>
          <p:cNvSpPr>
            <a:spLocks noGrp="1"/>
          </p:cNvSpPr>
          <p:nvPr>
            <p:ph type="title"/>
          </p:nvPr>
        </p:nvSpPr>
        <p:spPr/>
        <p:txBody>
          <a:bodyPr/>
          <a:lstStyle/>
          <a:p>
            <a:r>
              <a:rPr lang="en-US" dirty="0" smtClean="0"/>
              <a:t>Layouts in Jinja</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Why use layouts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There's a conventional way to build web pages</a:t>
            </a:r>
            <a:endParaRPr lang="en-US" dirty="0"/>
          </a:p>
        </p:txBody>
      </p:sp>
      <p:sp>
        <p:nvSpPr>
          <p:cNvPr id="5" name="Content Placeholder 4"/>
          <p:cNvSpPr>
            <a:spLocks noGrp="1"/>
          </p:cNvSpPr>
          <p:nvPr>
            <p:ph sz="quarter" idx="10"/>
          </p:nvPr>
        </p:nvSpPr>
        <p:spPr/>
        <p:txBody>
          <a:bodyPr/>
          <a:lstStyle/>
          <a:p>
            <a:r>
              <a:rPr lang="en-US" dirty="0" smtClean="0"/>
              <a:t>Logo at the top</a:t>
            </a:r>
          </a:p>
          <a:p>
            <a:r>
              <a:rPr lang="en-US" dirty="0" smtClean="0"/>
              <a:t>Navigation at the top or on the left</a:t>
            </a:r>
          </a:p>
          <a:p>
            <a:r>
              <a:rPr lang="en-US" dirty="0" smtClean="0"/>
              <a:t>Copyright information and footnotes at the bottom</a:t>
            </a:r>
          </a:p>
          <a:p>
            <a:r>
              <a:rPr lang="en-US" dirty="0" smtClean="0"/>
              <a:t>The "</a:t>
            </a:r>
            <a:r>
              <a:rPr lang="en-US" dirty="0" err="1" smtClean="0"/>
              <a:t>ooey</a:t>
            </a:r>
            <a:r>
              <a:rPr lang="en-US" dirty="0" smtClean="0"/>
              <a:t>-gooey center" for your content</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really don't want to create that layout</a:t>
            </a:r>
            <a:br>
              <a:rPr lang="en-US" dirty="0" smtClean="0"/>
            </a:br>
            <a:r>
              <a:rPr lang="en-US" dirty="0" smtClean="0"/>
              <a:t>over and over and over and over</a:t>
            </a:r>
            <a:endParaRPr lang="en-US" dirty="0"/>
          </a:p>
        </p:txBody>
      </p:sp>
      <p:sp>
        <p:nvSpPr>
          <p:cNvPr id="3" name="Content Placeholder 2"/>
          <p:cNvSpPr>
            <a:spLocks noGrp="1"/>
          </p:cNvSpPr>
          <p:nvPr>
            <p:ph sz="quarter" idx="10"/>
          </p:nvPr>
        </p:nvSpPr>
        <p:spPr/>
        <p:txBody>
          <a:bodyPr/>
          <a:lstStyle/>
          <a:p>
            <a:r>
              <a:rPr lang="en-US" dirty="0" smtClean="0"/>
              <a:t>Tedious</a:t>
            </a:r>
          </a:p>
          <a:p>
            <a:r>
              <a:rPr lang="en-US" dirty="0" smtClean="0"/>
              <a:t>Chance for mistakes</a:t>
            </a:r>
          </a:p>
          <a:p>
            <a:r>
              <a:rPr lang="en-US" dirty="0" smtClean="0"/>
              <a:t>What happens when something changes? (and it will)</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we use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202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 concepts</a:t>
            </a:r>
            <a:endParaRPr lang="en-US" dirty="0"/>
          </a:p>
        </p:txBody>
      </p:sp>
      <p:sp>
        <p:nvSpPr>
          <p:cNvPr id="5" name="Content Placeholder 4"/>
          <p:cNvSpPr>
            <a:spLocks noGrp="1"/>
          </p:cNvSpPr>
          <p:nvPr>
            <p:ph sz="quarter" idx="10"/>
          </p:nvPr>
        </p:nvSpPr>
        <p:spPr/>
        <p:txBody>
          <a:bodyPr/>
          <a:lstStyle/>
          <a:p>
            <a:r>
              <a:rPr lang="en-US" dirty="0" smtClean="0"/>
              <a:t>Based on Jinja template inheritance</a:t>
            </a:r>
          </a:p>
          <a:p>
            <a:r>
              <a:rPr lang="en-US" dirty="0" smtClean="0"/>
              <a:t>Basic steps</a:t>
            </a:r>
          </a:p>
          <a:p>
            <a:pPr marL="971396" lvl="1" indent="-514350">
              <a:buFont typeface="+mj-lt"/>
              <a:buAutoNum type="arabicPeriod"/>
            </a:pPr>
            <a:r>
              <a:rPr lang="en-US" dirty="0" smtClean="0"/>
              <a:t>Build a base template with common components</a:t>
            </a:r>
          </a:p>
          <a:p>
            <a:pPr marL="971396" lvl="1" indent="-514350">
              <a:buFont typeface="+mj-lt"/>
              <a:buAutoNum type="arabicPeriod"/>
            </a:pPr>
            <a:r>
              <a:rPr lang="en-US" dirty="0" smtClean="0"/>
              <a:t>Define blocks that can be overridden for individual pages</a:t>
            </a:r>
            <a:endParaRPr lang="en-US" dirty="0"/>
          </a:p>
        </p:txBody>
      </p:sp>
    </p:spTree>
    <p:extLst>
      <p:ext uri="{BB962C8B-B14F-4D97-AF65-F5344CB8AC3E}">
        <p14:creationId xmlns:p14="http://schemas.microsoft.com/office/powerpoint/2010/main" val="142821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3319</TotalTime>
  <Words>587</Words>
  <Application>Microsoft Office PowerPoint</Application>
  <PresentationFormat>Widescreen</PresentationFormat>
  <Paragraphs>175</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vt:lpstr>
      <vt:lpstr>Segoe UI</vt:lpstr>
      <vt:lpstr>Segoe UI Light</vt:lpstr>
      <vt:lpstr>1_Office Theme</vt:lpstr>
      <vt:lpstr>PowerPoint Presentation</vt:lpstr>
      <vt:lpstr>PowerPoint Presentation</vt:lpstr>
      <vt:lpstr>That seems like it could pose some problems...</vt:lpstr>
      <vt:lpstr>Layouts in Jinja</vt:lpstr>
      <vt:lpstr>PowerPoint Presentation</vt:lpstr>
      <vt:lpstr>There's a conventional way to build web pages</vt:lpstr>
      <vt:lpstr>You really don't want to create that layout over and over and over and over</vt:lpstr>
      <vt:lpstr>PowerPoint Presentation</vt:lpstr>
      <vt:lpstr>Layout concepts</vt:lpstr>
      <vt:lpstr>Templates and blocks in action</vt:lpstr>
      <vt:lpstr>The base template (or parent)</vt:lpstr>
      <vt:lpstr>The content page (or child)</vt:lpstr>
      <vt:lpstr>Frequently asked questions</vt:lpstr>
      <vt:lpstr>Additional frequently asked questions</vt:lpstr>
      <vt:lpstr>Jinja templates in action</vt:lpstr>
      <vt:lpstr>PowerPoint Presentation</vt:lpstr>
      <vt:lpstr>What if, rather than replacing the default content, I want to add to it?</vt:lpstr>
      <vt:lpstr>The base template</vt:lpstr>
      <vt:lpstr>The content page (or child)</vt:lpstr>
      <vt:lpstr>The content page (or child)</vt:lpstr>
      <vt:lpstr>Advanced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68</cp:revision>
  <dcterms:created xsi:type="dcterms:W3CDTF">2013-02-15T23:12:42Z</dcterms:created>
  <dcterms:modified xsi:type="dcterms:W3CDTF">2015-02-16T16:11:23Z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