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83" r:id="rId5"/>
    <p:sldId id="284" r:id="rId6"/>
    <p:sldId id="293" r:id="rId7"/>
    <p:sldId id="294" r:id="rId8"/>
    <p:sldId id="310" r:id="rId9"/>
    <p:sldId id="313" r:id="rId10"/>
    <p:sldId id="299" r:id="rId11"/>
    <p:sldId id="312" r:id="rId12"/>
    <p:sldId id="311" r:id="rId13"/>
    <p:sldId id="296" r:id="rId14"/>
    <p:sldId id="303" r:id="rId15"/>
    <p:sldId id="305" r:id="rId16"/>
    <p:sldId id="321" r:id="rId17"/>
    <p:sldId id="327" r:id="rId18"/>
    <p:sldId id="326" r:id="rId19"/>
    <p:sldId id="304" r:id="rId20"/>
    <p:sldId id="295" r:id="rId21"/>
    <p:sldId id="302" r:id="rId22"/>
    <p:sldId id="307" r:id="rId23"/>
    <p:sldId id="298" r:id="rId24"/>
    <p:sldId id="325" r:id="rId25"/>
    <p:sldId id="322" r:id="rId26"/>
    <p:sldId id="323" r:id="rId27"/>
    <p:sldId id="324" r:id="rId28"/>
    <p:sldId id="328" r:id="rId29"/>
    <p:sldId id="29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4F93"/>
    <a:srgbClr val="583F7F"/>
    <a:srgbClr val="694E92"/>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6938" autoAdjust="0"/>
  </p:normalViewPr>
  <p:slideViewPr>
    <p:cSldViewPr snapToGrid="0">
      <p:cViewPr varScale="1">
        <p:scale>
          <a:sx n="101" d="100"/>
          <a:sy n="101" d="100"/>
        </p:scale>
        <p:origin x="894" y="12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476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444131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808476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127220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3757284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solidFill>
                  <a:schemeClr val="tx2"/>
                </a:solidFill>
                <a:latin typeface="Segoe" pitchFamily="34" charset="0"/>
              </a:rPr>
              <a:t>Christopher</a:t>
            </a:r>
            <a:r>
              <a:rPr lang="en-GB" baseline="0" dirty="0" smtClean="0">
                <a:solidFill>
                  <a:schemeClr val="tx2"/>
                </a:solidFill>
                <a:latin typeface="Segoe" pitchFamily="34" charset="0"/>
              </a:rPr>
              <a:t> - Grid</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1822738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22600156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XX | Introduction to Bootstrap</a:t>
            </a:r>
            <a:endParaRPr lang="en-US" dirty="0"/>
          </a:p>
        </p:txBody>
      </p:sp>
      <p:sp>
        <p:nvSpPr>
          <p:cNvPr id="4" name="Subtitle 3"/>
          <p:cNvSpPr>
            <a:spLocks noGrp="1"/>
          </p:cNvSpPr>
          <p:nvPr>
            <p:ph type="subTitle" idx="1"/>
          </p:nvPr>
        </p:nvSpPr>
        <p:spPr/>
        <p:txBody>
          <a:bodyPr/>
          <a:lstStyle/>
          <a:p>
            <a:r>
              <a:rPr lang="en-US" dirty="0" smtClean="0"/>
              <a:t>Susan Ibach </a:t>
            </a:r>
            <a:r>
              <a:rPr lang="en-US" dirty="0"/>
              <a:t>| Technical Evangelist</a:t>
            </a:r>
          </a:p>
          <a:p>
            <a:r>
              <a:rPr lang="en-US" dirty="0"/>
              <a:t>Christopher Harrison | Content Developer</a:t>
            </a:r>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the theme</a:t>
            </a:r>
            <a:endParaRPr lang="en-US" dirty="0"/>
          </a:p>
        </p:txBody>
      </p:sp>
    </p:spTree>
    <p:extLst>
      <p:ext uri="{BB962C8B-B14F-4D97-AF65-F5344CB8AC3E}">
        <p14:creationId xmlns:p14="http://schemas.microsoft.com/office/powerpoint/2010/main" val="35589513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Grid System</a:t>
            </a:r>
            <a:endParaRPr lang="en-US" dirty="0"/>
          </a:p>
        </p:txBody>
      </p:sp>
      <p:sp>
        <p:nvSpPr>
          <p:cNvPr id="5" name="Subtitle 4"/>
          <p:cNvSpPr>
            <a:spLocks noGrp="1"/>
          </p:cNvSpPr>
          <p:nvPr>
            <p:ph type="subTitle" idx="1"/>
          </p:nvPr>
        </p:nvSpPr>
        <p:spPr/>
        <p:txBody>
          <a:bodyPr/>
          <a:lstStyle/>
          <a:p>
            <a:r>
              <a:rPr lang="en-US" dirty="0" smtClean="0"/>
              <a:t>How do I lay pages out?</a:t>
            </a:r>
            <a:endParaRPr lang="en-US" dirty="0"/>
          </a:p>
        </p:txBody>
      </p:sp>
    </p:spTree>
    <p:extLst>
      <p:ext uri="{BB962C8B-B14F-4D97-AF65-F5344CB8AC3E}">
        <p14:creationId xmlns:p14="http://schemas.microsoft.com/office/powerpoint/2010/main" val="452055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Sizing your content</a:t>
            </a:r>
            <a:endParaRPr lang="en-US" dirty="0"/>
          </a:p>
        </p:txBody>
      </p:sp>
      <p:pic>
        <p:nvPicPr>
          <p:cNvPr id="4" name="Content Placeholder 3"/>
          <p:cNvPicPr>
            <a:picLocks noGrp="1" noChangeAspect="1"/>
          </p:cNvPicPr>
          <p:nvPr>
            <p:ph sz="quarter" idx="10"/>
          </p:nvPr>
        </p:nvPicPr>
        <p:blipFill>
          <a:blip r:embed="rId2"/>
          <a:stretch>
            <a:fillRect/>
          </a:stretch>
        </p:blipFill>
        <p:spPr>
          <a:xfrm>
            <a:off x="379514" y="2276273"/>
            <a:ext cx="11509095" cy="3151761"/>
          </a:xfrm>
          <a:prstGeom prst="rect">
            <a:avLst/>
          </a:prstGeom>
        </p:spPr>
      </p:pic>
    </p:spTree>
    <p:extLst>
      <p:ext uri="{BB962C8B-B14F-4D97-AF65-F5344CB8AC3E}">
        <p14:creationId xmlns:p14="http://schemas.microsoft.com/office/powerpoint/2010/main" val="32491987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 grids to rule them all</a:t>
            </a:r>
            <a:br>
              <a:rPr lang="en-US" dirty="0" smtClean="0"/>
            </a:br>
            <a:r>
              <a:rPr lang="en-US" dirty="0" smtClean="0"/>
              <a:t>One for each size of device</a:t>
            </a:r>
            <a:endParaRPr lang="en-US" dirty="0"/>
          </a:p>
        </p:txBody>
      </p:sp>
      <p:graphicFrame>
        <p:nvGraphicFramePr>
          <p:cNvPr id="4" name="Content Placeholder 3"/>
          <p:cNvGraphicFramePr>
            <a:graphicFrameLocks noGrp="1"/>
          </p:cNvGraphicFramePr>
          <p:nvPr>
            <p:ph sz="quarter" idx="10"/>
            <p:extLst/>
          </p:nvPr>
        </p:nvGraphicFramePr>
        <p:xfrm>
          <a:off x="379413" y="1387475"/>
          <a:ext cx="11525256" cy="1112520"/>
        </p:xfrm>
        <a:graphic>
          <a:graphicData uri="http://schemas.openxmlformats.org/drawingml/2006/table">
            <a:tbl>
              <a:tblPr firstRow="1" bandRow="1">
                <a:tableStyleId>{8A107856-5554-42FB-B03E-39F5DBC370BA}</a:tableStyleId>
              </a:tblPr>
              <a:tblGrid>
                <a:gridCol w="960438"/>
                <a:gridCol w="960438"/>
                <a:gridCol w="960438"/>
                <a:gridCol w="960438"/>
                <a:gridCol w="960438"/>
                <a:gridCol w="960438"/>
                <a:gridCol w="960438"/>
                <a:gridCol w="960438"/>
                <a:gridCol w="960438"/>
                <a:gridCol w="960438"/>
                <a:gridCol w="960438"/>
                <a:gridCol w="960438"/>
              </a:tblGrid>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5" name="Content Placeholder 3"/>
          <p:cNvGraphicFramePr>
            <a:graphicFrameLocks/>
          </p:cNvGraphicFramePr>
          <p:nvPr>
            <p:extLst/>
          </p:nvPr>
        </p:nvGraphicFramePr>
        <p:xfrm>
          <a:off x="378690" y="2773871"/>
          <a:ext cx="9614400" cy="1112520"/>
        </p:xfrm>
        <a:graphic>
          <a:graphicData uri="http://schemas.openxmlformats.org/drawingml/2006/table">
            <a:tbl>
              <a:tblPr firstRow="1" bandRow="1">
                <a:tableStyleId>{69CF1AB2-1976-4502-BF36-3FF5EA218861}</a:tableStyleId>
              </a:tblPr>
              <a:tblGrid>
                <a:gridCol w="801200"/>
                <a:gridCol w="801200"/>
                <a:gridCol w="801200"/>
                <a:gridCol w="801200"/>
                <a:gridCol w="801200"/>
                <a:gridCol w="801200"/>
                <a:gridCol w="801200"/>
                <a:gridCol w="801200"/>
                <a:gridCol w="801200"/>
                <a:gridCol w="801200"/>
                <a:gridCol w="801200"/>
                <a:gridCol w="80120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6" name="Content Placeholder 3"/>
          <p:cNvGraphicFramePr>
            <a:graphicFrameLocks/>
          </p:cNvGraphicFramePr>
          <p:nvPr>
            <p:extLst/>
          </p:nvPr>
        </p:nvGraphicFramePr>
        <p:xfrm>
          <a:off x="378690" y="4169145"/>
          <a:ext cx="7336560" cy="1112520"/>
        </p:xfrm>
        <a:graphic>
          <a:graphicData uri="http://schemas.openxmlformats.org/drawingml/2006/table">
            <a:tbl>
              <a:tblPr firstRow="1" bandRow="1">
                <a:tableStyleId>{0505E3EF-67EA-436B-97B2-0124C06EBD24}</a:tableStyleId>
              </a:tblPr>
              <a:tblGrid>
                <a:gridCol w="611380"/>
                <a:gridCol w="611380"/>
                <a:gridCol w="611380"/>
                <a:gridCol w="611380"/>
                <a:gridCol w="611380"/>
                <a:gridCol w="611380"/>
                <a:gridCol w="611380"/>
                <a:gridCol w="611380"/>
                <a:gridCol w="611380"/>
                <a:gridCol w="611380"/>
                <a:gridCol w="611380"/>
                <a:gridCol w="611380"/>
              </a:tblGrid>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7" name="Content Placeholder 3"/>
          <p:cNvGraphicFramePr>
            <a:graphicFrameLocks/>
          </p:cNvGraphicFramePr>
          <p:nvPr>
            <p:extLst/>
          </p:nvPr>
        </p:nvGraphicFramePr>
        <p:xfrm>
          <a:off x="379514" y="5537786"/>
          <a:ext cx="5245680" cy="1112520"/>
        </p:xfrm>
        <a:graphic>
          <a:graphicData uri="http://schemas.openxmlformats.org/drawingml/2006/table">
            <a:tbl>
              <a:tblPr firstRow="1" bandRow="1">
                <a:tableStyleId>{C4B1156A-380E-4F78-BDF5-A606A8083BF9}</a:tableStyleId>
              </a:tblPr>
              <a:tblGrid>
                <a:gridCol w="437140"/>
                <a:gridCol w="437140"/>
                <a:gridCol w="437140"/>
                <a:gridCol w="437140"/>
                <a:gridCol w="437140"/>
                <a:gridCol w="437140"/>
                <a:gridCol w="437140"/>
                <a:gridCol w="437140"/>
                <a:gridCol w="437140"/>
                <a:gridCol w="437140"/>
                <a:gridCol w="437140"/>
                <a:gridCol w="437140"/>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8" name="Rounded Rectangle 7"/>
          <p:cNvSpPr/>
          <p:nvPr/>
        </p:nvSpPr>
        <p:spPr>
          <a:xfrm>
            <a:off x="10230034" y="6458505"/>
            <a:ext cx="1961965" cy="39949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Extra Small (</a:t>
            </a:r>
            <a:r>
              <a:rPr lang="en-US" dirty="0" err="1" smtClean="0"/>
              <a:t>xs</a:t>
            </a:r>
            <a:r>
              <a:rPr lang="en-US" dirty="0" smtClean="0"/>
              <a:t>)</a:t>
            </a:r>
            <a:endParaRPr lang="en-US" dirty="0"/>
          </a:p>
        </p:txBody>
      </p:sp>
      <p:sp>
        <p:nvSpPr>
          <p:cNvPr id="9" name="Rounded Rectangle 8"/>
          <p:cNvSpPr/>
          <p:nvPr/>
        </p:nvSpPr>
        <p:spPr>
          <a:xfrm>
            <a:off x="10230035" y="5007811"/>
            <a:ext cx="1961965" cy="39949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Small (</a:t>
            </a:r>
            <a:r>
              <a:rPr lang="en-US" dirty="0" err="1" smtClean="0"/>
              <a:t>sm</a:t>
            </a:r>
            <a:r>
              <a:rPr lang="en-US" dirty="0" smtClean="0"/>
              <a:t>)</a:t>
            </a:r>
            <a:endParaRPr lang="en-US" dirty="0"/>
          </a:p>
        </p:txBody>
      </p:sp>
      <p:sp>
        <p:nvSpPr>
          <p:cNvPr id="10" name="Rounded Rectangle 9"/>
          <p:cNvSpPr/>
          <p:nvPr/>
        </p:nvSpPr>
        <p:spPr>
          <a:xfrm>
            <a:off x="10230035" y="2236367"/>
            <a:ext cx="1961965" cy="39949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Large (</a:t>
            </a:r>
            <a:r>
              <a:rPr lang="en-US" dirty="0" err="1" smtClean="0"/>
              <a:t>lg</a:t>
            </a:r>
            <a:r>
              <a:rPr lang="en-US" dirty="0" smtClean="0"/>
              <a:t>)</a:t>
            </a:r>
            <a:endParaRPr lang="en-US" dirty="0"/>
          </a:p>
        </p:txBody>
      </p:sp>
      <p:sp>
        <p:nvSpPr>
          <p:cNvPr id="11" name="Rounded Rectangle 10"/>
          <p:cNvSpPr/>
          <p:nvPr/>
        </p:nvSpPr>
        <p:spPr>
          <a:xfrm>
            <a:off x="10230035" y="3626528"/>
            <a:ext cx="1961965" cy="39949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Medium (md)</a:t>
            </a:r>
            <a:endParaRPr lang="en-US" dirty="0"/>
          </a:p>
        </p:txBody>
      </p:sp>
    </p:spTree>
    <p:extLst>
      <p:ext uri="{BB962C8B-B14F-4D97-AF65-F5344CB8AC3E}">
        <p14:creationId xmlns:p14="http://schemas.microsoft.com/office/powerpoint/2010/main" val="3435616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Frequently asked column questions</a:t>
            </a:r>
            <a:endParaRPr lang="en-US" dirty="0"/>
          </a:p>
        </p:txBody>
      </p:sp>
      <p:sp>
        <p:nvSpPr>
          <p:cNvPr id="3" name="Content Placeholder 2"/>
          <p:cNvSpPr>
            <a:spLocks noGrp="1"/>
          </p:cNvSpPr>
          <p:nvPr>
            <p:ph sz="quarter" idx="10"/>
          </p:nvPr>
        </p:nvSpPr>
        <p:spPr/>
        <p:txBody>
          <a:bodyPr/>
          <a:lstStyle/>
          <a:p>
            <a:r>
              <a:rPr lang="en-US" dirty="0" smtClean="0"/>
              <a:t>Is there always twelve columns?</a:t>
            </a:r>
          </a:p>
          <a:p>
            <a:pPr lvl="1"/>
            <a:r>
              <a:rPr lang="en-US" dirty="0" smtClean="0"/>
              <a:t>Yes</a:t>
            </a:r>
          </a:p>
          <a:p>
            <a:r>
              <a:rPr lang="en-US" dirty="0" smtClean="0"/>
              <a:t>Why twelve?</a:t>
            </a:r>
          </a:p>
          <a:p>
            <a:pPr lvl="1"/>
            <a:r>
              <a:rPr lang="en-US" dirty="0" smtClean="0"/>
              <a:t>The goal was to make it easy to size content while giving you enough control over your layout</a:t>
            </a:r>
          </a:p>
          <a:p>
            <a:r>
              <a:rPr lang="en-US" dirty="0" smtClean="0"/>
              <a:t>Can I change the number of columns?</a:t>
            </a:r>
          </a:p>
          <a:p>
            <a:pPr lvl="1"/>
            <a:r>
              <a:rPr lang="en-US" dirty="0" smtClean="0"/>
              <a:t>Technically, yes. But don't.</a:t>
            </a:r>
            <a:endParaRPr lang="en-US" dirty="0"/>
          </a:p>
        </p:txBody>
      </p:sp>
    </p:spTree>
    <p:extLst>
      <p:ext uri="{BB962C8B-B14F-4D97-AF65-F5344CB8AC3E}">
        <p14:creationId xmlns:p14="http://schemas.microsoft.com/office/powerpoint/2010/main" val="28070208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about containers?</a:t>
            </a:r>
            <a:br>
              <a:rPr lang="en-US" dirty="0" smtClean="0"/>
            </a:br>
            <a:r>
              <a:rPr lang="en-US" dirty="0" smtClean="0">
                <a:solidFill>
                  <a:srgbClr val="FF0000"/>
                </a:solidFill>
              </a:rPr>
              <a:t>Update:: Add table to represent columns</a:t>
            </a:r>
            <a:endParaRPr lang="en-US" dirty="0">
              <a:solidFill>
                <a:srgbClr val="FF0000"/>
              </a:solidFill>
            </a:endParaRPr>
          </a:p>
        </p:txBody>
      </p:sp>
      <p:sp>
        <p:nvSpPr>
          <p:cNvPr id="3" name="Content Placeholder 2"/>
          <p:cNvSpPr>
            <a:spLocks noGrp="1"/>
          </p:cNvSpPr>
          <p:nvPr>
            <p:ph sz="quarter" idx="10"/>
          </p:nvPr>
        </p:nvSpPr>
        <p:spPr/>
        <p:txBody>
          <a:bodyPr/>
          <a:lstStyle/>
          <a:p>
            <a:r>
              <a:rPr lang="en-US" dirty="0" smtClean="0"/>
              <a:t>Bootstrap offers both container and container-less displays</a:t>
            </a:r>
          </a:p>
          <a:p>
            <a:r>
              <a:rPr lang="en-US" dirty="0" smtClean="0"/>
              <a:t>Container-less will take up the entire screen</a:t>
            </a:r>
          </a:p>
          <a:p>
            <a:r>
              <a:rPr lang="en-US" dirty="0" smtClean="0"/>
              <a:t>Container will contain your data in a, well, container</a:t>
            </a:r>
            <a:endParaRPr lang="en-US" dirty="0"/>
          </a:p>
        </p:txBody>
      </p:sp>
      <p:sp>
        <p:nvSpPr>
          <p:cNvPr id="4" name="Rectangle 3"/>
          <p:cNvSpPr/>
          <p:nvPr/>
        </p:nvSpPr>
        <p:spPr>
          <a:xfrm>
            <a:off x="3124200" y="3381375"/>
            <a:ext cx="6115050" cy="32099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Rectangle 4"/>
          <p:cNvSpPr/>
          <p:nvPr/>
        </p:nvSpPr>
        <p:spPr>
          <a:xfrm>
            <a:off x="3686175" y="3381375"/>
            <a:ext cx="5057775" cy="320992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Content will be contained in here</a:t>
            </a:r>
          </a:p>
          <a:p>
            <a:pPr algn="ctr"/>
            <a:endParaRPr lang="en-US" sz="2400" dirty="0" smtClean="0"/>
          </a:p>
          <a:p>
            <a:pPr algn="ctr"/>
            <a:r>
              <a:rPr lang="en-US" sz="2400" dirty="0" smtClean="0"/>
              <a:t>The container will always stay the </a:t>
            </a:r>
          </a:p>
          <a:p>
            <a:pPr algn="ctr"/>
            <a:r>
              <a:rPr lang="en-US" sz="2400" dirty="0" smtClean="0"/>
              <a:t>same size for the screen size</a:t>
            </a:r>
            <a:endParaRPr lang="en-US" sz="2400" dirty="0"/>
          </a:p>
        </p:txBody>
      </p:sp>
    </p:spTree>
    <p:extLst>
      <p:ext uri="{BB962C8B-B14F-4D97-AF65-F5344CB8AC3E}">
        <p14:creationId xmlns:p14="http://schemas.microsoft.com/office/powerpoint/2010/main" val="67765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3837675258"/>
              </p:ext>
            </p:extLst>
          </p:nvPr>
        </p:nvGraphicFramePr>
        <p:xfrm>
          <a:off x="680225" y="1750740"/>
          <a:ext cx="10786520" cy="3631380"/>
        </p:xfrm>
        <a:graphic>
          <a:graphicData uri="http://schemas.openxmlformats.org/drawingml/2006/table">
            <a:tbl>
              <a:tblPr firstRow="1">
                <a:tableStyleId>{B301B821-A1FF-4177-AEE7-76D212191A09}</a:tableStyleId>
              </a:tblPr>
              <a:tblGrid>
                <a:gridCol w="2157304"/>
                <a:gridCol w="2157304"/>
                <a:gridCol w="2157304"/>
                <a:gridCol w="2157304"/>
                <a:gridCol w="2157304"/>
              </a:tblGrid>
              <a:tr h="847322">
                <a:tc>
                  <a:txBody>
                    <a:bodyPr/>
                    <a:lstStyle/>
                    <a:p>
                      <a:endParaRPr lang="en-US" dirty="0"/>
                    </a:p>
                  </a:txBody>
                  <a:tcPr anchor="ctr"/>
                </a:tc>
                <a:tc>
                  <a:txBody>
                    <a:bodyPr/>
                    <a:lstStyle/>
                    <a:p>
                      <a:r>
                        <a:rPr lang="en-US"/>
                        <a:t>Extra small devices Phones (&lt;768px) </a:t>
                      </a:r>
                    </a:p>
                  </a:txBody>
                  <a:tcPr anchor="ctr"/>
                </a:tc>
                <a:tc>
                  <a:txBody>
                    <a:bodyPr/>
                    <a:lstStyle/>
                    <a:p>
                      <a:r>
                        <a:rPr lang="en-US"/>
                        <a:t>Small devices Tablets (≥768px) </a:t>
                      </a:r>
                    </a:p>
                  </a:txBody>
                  <a:tcPr anchor="ctr"/>
                </a:tc>
                <a:tc>
                  <a:txBody>
                    <a:bodyPr/>
                    <a:lstStyle/>
                    <a:p>
                      <a:r>
                        <a:rPr lang="en-US"/>
                        <a:t>Medium devices Desktops (≥992px) </a:t>
                      </a:r>
                    </a:p>
                  </a:txBody>
                  <a:tcPr anchor="ctr"/>
                </a:tc>
                <a:tc>
                  <a:txBody>
                    <a:bodyPr/>
                    <a:lstStyle/>
                    <a:p>
                      <a:r>
                        <a:rPr lang="en-US"/>
                        <a:t>Large devices Desktops (≥1200px) </a:t>
                      </a:r>
                    </a:p>
                  </a:txBody>
                  <a:tcPr anchor="ctr"/>
                </a:tc>
              </a:tr>
              <a:tr h="847322">
                <a:tc>
                  <a:txBody>
                    <a:bodyPr/>
                    <a:lstStyle/>
                    <a:p>
                      <a:r>
                        <a:rPr lang="en-US"/>
                        <a:t>Grid behavior</a:t>
                      </a:r>
                    </a:p>
                  </a:txBody>
                  <a:tcPr anchor="ctr"/>
                </a:tc>
                <a:tc>
                  <a:txBody>
                    <a:bodyPr/>
                    <a:lstStyle/>
                    <a:p>
                      <a:r>
                        <a:rPr lang="en-US"/>
                        <a:t>Horizontal at all times</a:t>
                      </a:r>
                    </a:p>
                  </a:txBody>
                  <a:tcPr anchor="ctr"/>
                </a:tc>
                <a:tc gridSpan="3">
                  <a:txBody>
                    <a:bodyPr/>
                    <a:lstStyle/>
                    <a:p>
                      <a:r>
                        <a:rPr lang="en-US"/>
                        <a:t>Collapsed to start, horizontal above breakpoints</a:t>
                      </a:r>
                    </a:p>
                  </a:txBody>
                  <a:tcPr anchor="ctr"/>
                </a:tc>
                <a:tc hMerge="1">
                  <a:txBody>
                    <a:bodyPr/>
                    <a:lstStyle/>
                    <a:p>
                      <a:endParaRPr lang="en-US"/>
                    </a:p>
                  </a:txBody>
                  <a:tcPr/>
                </a:tc>
                <a:tc hMerge="1">
                  <a:txBody>
                    <a:bodyPr/>
                    <a:lstStyle/>
                    <a:p>
                      <a:endParaRPr lang="en-US"/>
                    </a:p>
                  </a:txBody>
                  <a:tcPr/>
                </a:tc>
              </a:tr>
              <a:tr h="484184">
                <a:tc>
                  <a:txBody>
                    <a:bodyPr/>
                    <a:lstStyle/>
                    <a:p>
                      <a:r>
                        <a:rPr lang="en-US"/>
                        <a:t>Container width</a:t>
                      </a:r>
                    </a:p>
                  </a:txBody>
                  <a:tcPr anchor="ctr"/>
                </a:tc>
                <a:tc>
                  <a:txBody>
                    <a:bodyPr/>
                    <a:lstStyle/>
                    <a:p>
                      <a:r>
                        <a:rPr lang="en-US"/>
                        <a:t>None (auto)</a:t>
                      </a:r>
                    </a:p>
                  </a:txBody>
                  <a:tcPr anchor="ctr"/>
                </a:tc>
                <a:tc>
                  <a:txBody>
                    <a:bodyPr/>
                    <a:lstStyle/>
                    <a:p>
                      <a:r>
                        <a:rPr lang="en-US"/>
                        <a:t>750px</a:t>
                      </a:r>
                    </a:p>
                  </a:txBody>
                  <a:tcPr anchor="ctr"/>
                </a:tc>
                <a:tc>
                  <a:txBody>
                    <a:bodyPr/>
                    <a:lstStyle/>
                    <a:p>
                      <a:r>
                        <a:rPr lang="en-US"/>
                        <a:t>970px</a:t>
                      </a:r>
                    </a:p>
                  </a:txBody>
                  <a:tcPr anchor="ctr"/>
                </a:tc>
                <a:tc>
                  <a:txBody>
                    <a:bodyPr/>
                    <a:lstStyle/>
                    <a:p>
                      <a:r>
                        <a:rPr lang="en-US"/>
                        <a:t>1170px</a:t>
                      </a:r>
                    </a:p>
                  </a:txBody>
                  <a:tcPr anchor="ctr"/>
                </a:tc>
              </a:tr>
              <a:tr h="484184">
                <a:tc>
                  <a:txBody>
                    <a:bodyPr/>
                    <a:lstStyle/>
                    <a:p>
                      <a:r>
                        <a:rPr lang="en-US"/>
                        <a:t>Class prefix</a:t>
                      </a:r>
                    </a:p>
                  </a:txBody>
                  <a:tcPr anchor="ctr"/>
                </a:tc>
                <a:tc>
                  <a:txBody>
                    <a:bodyPr/>
                    <a:lstStyle/>
                    <a:p>
                      <a:r>
                        <a:rPr lang="en-US"/>
                        <a:t>.col-xs-</a:t>
                      </a:r>
                    </a:p>
                  </a:txBody>
                  <a:tcPr anchor="ctr"/>
                </a:tc>
                <a:tc>
                  <a:txBody>
                    <a:bodyPr/>
                    <a:lstStyle/>
                    <a:p>
                      <a:r>
                        <a:rPr lang="en-US"/>
                        <a:t>.col-sm-</a:t>
                      </a:r>
                    </a:p>
                  </a:txBody>
                  <a:tcPr anchor="ctr"/>
                </a:tc>
                <a:tc>
                  <a:txBody>
                    <a:bodyPr/>
                    <a:lstStyle/>
                    <a:p>
                      <a:r>
                        <a:rPr lang="en-US"/>
                        <a:t>.col-md-</a:t>
                      </a:r>
                    </a:p>
                  </a:txBody>
                  <a:tcPr anchor="ctr"/>
                </a:tc>
                <a:tc>
                  <a:txBody>
                    <a:bodyPr/>
                    <a:lstStyle/>
                    <a:p>
                      <a:r>
                        <a:rPr lang="en-US"/>
                        <a:t>.col-lg-</a:t>
                      </a:r>
                    </a:p>
                  </a:txBody>
                  <a:tcPr anchor="ctr"/>
                </a:tc>
              </a:tr>
              <a:tr h="484184">
                <a:tc>
                  <a:txBody>
                    <a:bodyPr/>
                    <a:lstStyle/>
                    <a:p>
                      <a:r>
                        <a:rPr lang="en-US" dirty="0"/>
                        <a:t>Column width</a:t>
                      </a:r>
                    </a:p>
                  </a:txBody>
                  <a:tcPr anchor="ctr"/>
                </a:tc>
                <a:tc>
                  <a:txBody>
                    <a:bodyPr/>
                    <a:lstStyle/>
                    <a:p>
                      <a:r>
                        <a:rPr lang="en-US"/>
                        <a:t>Auto</a:t>
                      </a:r>
                    </a:p>
                  </a:txBody>
                  <a:tcPr anchor="ctr"/>
                </a:tc>
                <a:tc>
                  <a:txBody>
                    <a:bodyPr/>
                    <a:lstStyle/>
                    <a:p>
                      <a:r>
                        <a:rPr lang="en-US"/>
                        <a:t>60px</a:t>
                      </a:r>
                    </a:p>
                  </a:txBody>
                  <a:tcPr anchor="ctr"/>
                </a:tc>
                <a:tc>
                  <a:txBody>
                    <a:bodyPr/>
                    <a:lstStyle/>
                    <a:p>
                      <a:r>
                        <a:rPr lang="en-US"/>
                        <a:t>78px</a:t>
                      </a:r>
                    </a:p>
                  </a:txBody>
                  <a:tcPr anchor="ctr"/>
                </a:tc>
                <a:tc>
                  <a:txBody>
                    <a:bodyPr/>
                    <a:lstStyle/>
                    <a:p>
                      <a:r>
                        <a:rPr lang="en-US"/>
                        <a:t>95px</a:t>
                      </a:r>
                    </a:p>
                  </a:txBody>
                  <a:tcPr anchor="ctr"/>
                </a:tc>
              </a:tr>
              <a:tr h="484184">
                <a:tc>
                  <a:txBody>
                    <a:bodyPr/>
                    <a:lstStyle/>
                    <a:p>
                      <a:r>
                        <a:rPr lang="en-US"/>
                        <a:t>Gutter width</a:t>
                      </a:r>
                    </a:p>
                  </a:txBody>
                  <a:tcPr anchor="ctr"/>
                </a:tc>
                <a:tc gridSpan="4">
                  <a:txBody>
                    <a:bodyPr/>
                    <a:lstStyle/>
                    <a:p>
                      <a:r>
                        <a:rPr lang="en-US" dirty="0"/>
                        <a:t>30px (15px on each side of a column)</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995589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Grids and containers</a:t>
            </a:r>
            <a:endParaRPr lang="en-US" dirty="0"/>
          </a:p>
        </p:txBody>
      </p:sp>
    </p:spTree>
    <p:extLst>
      <p:ext uri="{BB962C8B-B14F-4D97-AF65-F5344CB8AC3E}">
        <p14:creationId xmlns:p14="http://schemas.microsoft.com/office/powerpoint/2010/main" val="25612162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Visual Studio support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85789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 Class IntelliSense</a:t>
            </a:r>
            <a:endParaRPr lang="en-US" dirty="0"/>
          </a:p>
        </p:txBody>
      </p:sp>
      <p:pic>
        <p:nvPicPr>
          <p:cNvPr id="4" name="Content Placeholder 3"/>
          <p:cNvPicPr>
            <a:picLocks noGrp="1" noChangeAspect="1"/>
          </p:cNvPicPr>
          <p:nvPr>
            <p:ph sz="quarter" idx="10"/>
          </p:nvPr>
        </p:nvPicPr>
        <p:blipFill>
          <a:blip r:embed="rId2"/>
          <a:stretch>
            <a:fillRect/>
          </a:stretch>
        </p:blipFill>
        <p:spPr>
          <a:xfrm>
            <a:off x="2440146" y="1973767"/>
            <a:ext cx="5902167" cy="3283240"/>
          </a:xfrm>
          <a:prstGeom prst="rect">
            <a:avLst/>
          </a:prstGeom>
        </p:spPr>
      </p:pic>
    </p:spTree>
    <p:extLst>
      <p:ext uri="{BB962C8B-B14F-4D97-AF65-F5344CB8AC3E}">
        <p14:creationId xmlns:p14="http://schemas.microsoft.com/office/powerpoint/2010/main" val="2661705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A4F93"/>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US" dirty="0"/>
              <a:t>The most popular front-end framework for developing </a:t>
            </a:r>
            <a:r>
              <a:rPr lang="en-US" dirty="0" smtClean="0"/>
              <a:t/>
            </a:r>
            <a:br>
              <a:rPr lang="en-US" dirty="0" smtClean="0"/>
            </a:br>
            <a:r>
              <a:rPr lang="en-US" dirty="0" smtClean="0"/>
              <a:t>responsive</a:t>
            </a:r>
            <a:r>
              <a:rPr lang="en-US" dirty="0"/>
              <a:t>, mobile first projects on the web.</a:t>
            </a:r>
            <a:endParaRPr lang="en-GB" dirty="0" smtClean="0"/>
          </a:p>
        </p:txBody>
      </p:sp>
      <p:sp>
        <p:nvSpPr>
          <p:cNvPr id="2" name="Title 1"/>
          <p:cNvSpPr>
            <a:spLocks noGrp="1"/>
          </p:cNvSpPr>
          <p:nvPr>
            <p:ph type="title"/>
          </p:nvPr>
        </p:nvSpPr>
        <p:spPr/>
        <p:txBody>
          <a:bodyPr/>
          <a:lstStyle/>
          <a:p>
            <a:r>
              <a:rPr lang="en-US" dirty="0" smtClean="0"/>
              <a:t>Bootstrap</a:t>
            </a:r>
            <a:endParaRPr lang="en-US" dirty="0"/>
          </a:p>
        </p:txBody>
      </p:sp>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b="3785"/>
          <a:stretch/>
        </p:blipFill>
        <p:spPr>
          <a:xfrm>
            <a:off x="-25295" y="0"/>
            <a:ext cx="12217295" cy="6134100"/>
          </a:xfrm>
          <a:prstGeom prst="rect">
            <a:avLst/>
          </a:prstGeom>
        </p:spPr>
      </p:pic>
    </p:spTree>
    <p:extLst>
      <p:ext uri="{BB962C8B-B14F-4D97-AF65-F5344CB8AC3E}">
        <p14:creationId xmlns:p14="http://schemas.microsoft.com/office/powerpoint/2010/main" val="32365322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Bootstrap Snippets</a:t>
            </a:r>
            <a:endParaRPr lang="en-US" dirty="0"/>
          </a:p>
        </p:txBody>
      </p:sp>
    </p:spTree>
    <p:extLst>
      <p:ext uri="{BB962C8B-B14F-4D97-AF65-F5344CB8AC3E}">
        <p14:creationId xmlns:p14="http://schemas.microsoft.com/office/powerpoint/2010/main" val="25825637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Bootstrap forms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796020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Bootstrap Forms</a:t>
            </a:r>
            <a:endParaRPr lang="en-US" dirty="0"/>
          </a:p>
        </p:txBody>
      </p:sp>
      <p:sp>
        <p:nvSpPr>
          <p:cNvPr id="4" name="Content Placeholder 3"/>
          <p:cNvSpPr>
            <a:spLocks noGrp="1"/>
          </p:cNvSpPr>
          <p:nvPr>
            <p:ph sz="quarter" idx="10"/>
          </p:nvPr>
        </p:nvSpPr>
        <p:spPr/>
        <p:txBody>
          <a:bodyPr/>
          <a:lstStyle/>
          <a:p>
            <a:r>
              <a:rPr lang="en-US" dirty="0" smtClean="0"/>
              <a:t>HTML5 provides rich functionality</a:t>
            </a:r>
          </a:p>
          <a:p>
            <a:pPr lvl="1"/>
            <a:r>
              <a:rPr lang="en-US" dirty="0" smtClean="0"/>
              <a:t>New types of inputs</a:t>
            </a:r>
          </a:p>
          <a:p>
            <a:pPr lvl="1"/>
            <a:r>
              <a:rPr lang="en-US" dirty="0" smtClean="0"/>
              <a:t>Placeholders</a:t>
            </a:r>
          </a:p>
          <a:p>
            <a:r>
              <a:rPr lang="en-US" dirty="0" smtClean="0"/>
              <a:t>Bootstrap defaults</a:t>
            </a:r>
          </a:p>
          <a:p>
            <a:pPr lvl="1"/>
            <a:r>
              <a:rPr lang="en-US" dirty="0" smtClean="0"/>
              <a:t>Vertical display</a:t>
            </a:r>
          </a:p>
          <a:p>
            <a:pPr lvl="1"/>
            <a:r>
              <a:rPr lang="en-US" dirty="0" smtClean="0"/>
              <a:t>Focus highlighting</a:t>
            </a:r>
          </a:p>
          <a:p>
            <a:r>
              <a:rPr lang="en-US" dirty="0" smtClean="0"/>
              <a:t>Easy to customize</a:t>
            </a:r>
            <a:endParaRPr lang="en-US" dirty="0"/>
          </a:p>
        </p:txBody>
      </p:sp>
    </p:spTree>
    <p:extLst>
      <p:ext uri="{BB962C8B-B14F-4D97-AF65-F5344CB8AC3E}">
        <p14:creationId xmlns:p14="http://schemas.microsoft.com/office/powerpoint/2010/main" val="21935464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Classes</a:t>
            </a:r>
            <a:endParaRPr lang="en-US" dirty="0"/>
          </a:p>
        </p:txBody>
      </p:sp>
      <p:sp>
        <p:nvSpPr>
          <p:cNvPr id="3" name="Content Placeholder 2"/>
          <p:cNvSpPr>
            <a:spLocks noGrp="1"/>
          </p:cNvSpPr>
          <p:nvPr>
            <p:ph sz="quarter" idx="10"/>
          </p:nvPr>
        </p:nvSpPr>
        <p:spPr/>
        <p:txBody>
          <a:bodyPr/>
          <a:lstStyle/>
          <a:p>
            <a:r>
              <a:rPr lang="en-US" dirty="0" smtClean="0"/>
              <a:t>Need to add classes to introduce functionality</a:t>
            </a:r>
          </a:p>
          <a:p>
            <a:r>
              <a:rPr lang="en-US" dirty="0" smtClean="0"/>
              <a:t>Main classes</a:t>
            </a:r>
          </a:p>
          <a:p>
            <a:pPr lvl="1"/>
            <a:r>
              <a:rPr lang="en-US" dirty="0" smtClean="0"/>
              <a:t>form-group</a:t>
            </a:r>
          </a:p>
          <a:p>
            <a:pPr lvl="1"/>
            <a:r>
              <a:rPr lang="en-US" dirty="0" smtClean="0"/>
              <a:t>form-control</a:t>
            </a:r>
            <a:endParaRPr lang="en-US" dirty="0"/>
          </a:p>
        </p:txBody>
      </p:sp>
    </p:spTree>
    <p:extLst>
      <p:ext uri="{BB962C8B-B14F-4D97-AF65-F5344CB8AC3E}">
        <p14:creationId xmlns:p14="http://schemas.microsoft.com/office/powerpoint/2010/main" val="41309197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 submission form</a:t>
            </a:r>
            <a:endParaRPr lang="en-US" dirty="0"/>
          </a:p>
        </p:txBody>
      </p:sp>
    </p:spTree>
    <p:extLst>
      <p:ext uri="{BB962C8B-B14F-4D97-AF65-F5344CB8AC3E}">
        <p14:creationId xmlns:p14="http://schemas.microsoft.com/office/powerpoint/2010/main" val="19236313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TODO:::: ADD RESOURCES</a:t>
            </a:r>
            <a:endParaRPr lang="en-US" dirty="0"/>
          </a:p>
        </p:txBody>
      </p:sp>
      <p:sp>
        <p:nvSpPr>
          <p:cNvPr id="4" name="Content Placeholder 3"/>
          <p:cNvSpPr>
            <a:spLocks noGrp="1"/>
          </p:cNvSpPr>
          <p:nvPr>
            <p:ph sz="quarter" idx="10"/>
          </p:nvPr>
        </p:nvSpPr>
        <p:spPr/>
        <p:txBody>
          <a:bodyPr/>
          <a:lstStyle/>
          <a:p>
            <a:endParaRPr lang="en-US"/>
          </a:p>
        </p:txBody>
      </p:sp>
    </p:spTree>
    <p:extLst>
      <p:ext uri="{BB962C8B-B14F-4D97-AF65-F5344CB8AC3E}">
        <p14:creationId xmlns:p14="http://schemas.microsoft.com/office/powerpoint/2010/main" val="39285083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fontAlgn="ctr"/>
            <a:r>
              <a:rPr lang="en-US" dirty="0" smtClean="0"/>
              <a:t>CSS </a:t>
            </a:r>
            <a:r>
              <a:rPr lang="en-US" dirty="0" smtClean="0"/>
              <a:t>can </a:t>
            </a:r>
            <a:r>
              <a:rPr lang="en-US" dirty="0" smtClean="0"/>
              <a:t>be tricky</a:t>
            </a:r>
            <a:endParaRPr lang="en-US" dirty="0"/>
          </a:p>
          <a:p>
            <a:pPr lvl="0" fontAlgn="ctr"/>
            <a:r>
              <a:rPr lang="en-US" dirty="0"/>
              <a:t>Cross </a:t>
            </a:r>
            <a:r>
              <a:rPr lang="en-US" dirty="0" smtClean="0"/>
              <a:t>browser support can be a challenge</a:t>
            </a:r>
            <a:endParaRPr lang="en-US" dirty="0"/>
          </a:p>
          <a:p>
            <a:pPr lvl="0" fontAlgn="ctr"/>
            <a:r>
              <a:rPr lang="en-US" dirty="0" smtClean="0"/>
              <a:t>Solves basic </a:t>
            </a:r>
            <a:r>
              <a:rPr lang="en-US" dirty="0"/>
              <a:t>tasks </a:t>
            </a:r>
            <a:r>
              <a:rPr lang="en-US" dirty="0" smtClean="0"/>
              <a:t>(e.g. page layout without tables)</a:t>
            </a:r>
            <a:endParaRPr lang="en-US" dirty="0"/>
          </a:p>
        </p:txBody>
      </p:sp>
      <p:sp>
        <p:nvSpPr>
          <p:cNvPr id="2" name="Title 1"/>
          <p:cNvSpPr>
            <a:spLocks noGrp="1"/>
          </p:cNvSpPr>
          <p:nvPr>
            <p:ph type="title"/>
          </p:nvPr>
        </p:nvSpPr>
        <p:spPr/>
        <p:txBody>
          <a:bodyPr/>
          <a:lstStyle/>
          <a:p>
            <a:r>
              <a:rPr lang="en-US" dirty="0" smtClean="0"/>
              <a:t>Why bother with Bootstrap?</a:t>
            </a:r>
            <a:endParaRPr lang="en-US" dirty="0"/>
          </a:p>
        </p:txBody>
      </p:sp>
    </p:spTree>
    <p:extLst>
      <p:ext uri="{BB962C8B-B14F-4D97-AF65-F5344CB8AC3E}">
        <p14:creationId xmlns:p14="http://schemas.microsoft.com/office/powerpoint/2010/main" val="4107437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t>Theme Support </a:t>
            </a:r>
            <a:endParaRPr lang="en-US" dirty="0" smtClean="0"/>
          </a:p>
          <a:p>
            <a:r>
              <a:rPr lang="en-US" dirty="0" smtClean="0"/>
              <a:t>Responsive</a:t>
            </a:r>
            <a:endParaRPr lang="en-US" dirty="0"/>
          </a:p>
          <a:p>
            <a:r>
              <a:rPr lang="en-US" dirty="0"/>
              <a:t>Grid</a:t>
            </a:r>
          </a:p>
          <a:p>
            <a:r>
              <a:rPr lang="en-US" dirty="0"/>
              <a:t>Components</a:t>
            </a:r>
          </a:p>
          <a:p>
            <a:pPr lvl="1"/>
            <a:r>
              <a:rPr lang="en-US" dirty="0"/>
              <a:t>Pagination</a:t>
            </a:r>
          </a:p>
          <a:p>
            <a:pPr lvl="1"/>
            <a:r>
              <a:rPr lang="en-US" dirty="0"/>
              <a:t>Buttons</a:t>
            </a:r>
          </a:p>
          <a:p>
            <a:pPr lvl="1"/>
            <a:r>
              <a:rPr lang="en-US" dirty="0"/>
              <a:t>Modal</a:t>
            </a:r>
          </a:p>
          <a:p>
            <a:r>
              <a:rPr lang="en-US" dirty="0" smtClean="0"/>
              <a:t>Great Visual </a:t>
            </a:r>
            <a:r>
              <a:rPr lang="en-US" dirty="0"/>
              <a:t>Studio </a:t>
            </a:r>
            <a:r>
              <a:rPr lang="en-US" dirty="0" smtClean="0"/>
              <a:t>support</a:t>
            </a:r>
          </a:p>
        </p:txBody>
      </p:sp>
      <p:sp>
        <p:nvSpPr>
          <p:cNvPr id="2" name="Title 1"/>
          <p:cNvSpPr>
            <a:spLocks noGrp="1"/>
          </p:cNvSpPr>
          <p:nvPr>
            <p:ph type="title"/>
          </p:nvPr>
        </p:nvSpPr>
        <p:spPr/>
        <p:txBody>
          <a:bodyPr/>
          <a:lstStyle/>
          <a:p>
            <a:r>
              <a:rPr lang="en-US" dirty="0" smtClean="0"/>
              <a:t>What does Bootstrap offer?</a:t>
            </a:r>
            <a:endParaRPr lang="en-US" dirty="0"/>
          </a:p>
        </p:txBody>
      </p:sp>
    </p:spTree>
    <p:extLst>
      <p:ext uri="{BB962C8B-B14F-4D97-AF65-F5344CB8AC3E}">
        <p14:creationId xmlns:p14="http://schemas.microsoft.com/office/powerpoint/2010/main" val="3951674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 keep saying "responsive". What does that mean?</a:t>
            </a:r>
            <a:endParaRPr lang="en-US" dirty="0"/>
          </a:p>
        </p:txBody>
      </p:sp>
      <p:pic>
        <p:nvPicPr>
          <p:cNvPr id="4" name="Content Placeholder 3"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128113" y="1208989"/>
            <a:ext cx="5935774" cy="4440022"/>
          </a:xfrm>
        </p:spPr>
      </p:pic>
    </p:spTree>
    <p:extLst>
      <p:ext uri="{BB962C8B-B14F-4D97-AF65-F5344CB8AC3E}">
        <p14:creationId xmlns:p14="http://schemas.microsoft.com/office/powerpoint/2010/main" val="2170777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 examples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870" y="1289634"/>
            <a:ext cx="2342071" cy="42642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865" y="1245702"/>
            <a:ext cx="6029184" cy="4308146"/>
          </a:xfrm>
          <a:prstGeom prst="rect">
            <a:avLst/>
          </a:prstGeom>
        </p:spPr>
      </p:pic>
    </p:spTree>
    <p:extLst>
      <p:ext uri="{BB962C8B-B14F-4D97-AF65-F5344CB8AC3E}">
        <p14:creationId xmlns:p14="http://schemas.microsoft.com/office/powerpoint/2010/main" val="1421809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Theme Support</a:t>
            </a:r>
            <a:endParaRPr lang="en-US" dirty="0"/>
          </a:p>
        </p:txBody>
      </p:sp>
      <p:sp>
        <p:nvSpPr>
          <p:cNvPr id="5" name="Subtitle 4"/>
          <p:cNvSpPr>
            <a:spLocks noGrp="1"/>
          </p:cNvSpPr>
          <p:nvPr>
            <p:ph type="subTitle" idx="1"/>
          </p:nvPr>
        </p:nvSpPr>
        <p:spPr/>
        <p:txBody>
          <a:bodyPr/>
          <a:lstStyle/>
          <a:p>
            <a:r>
              <a:rPr lang="en-US" dirty="0" smtClean="0"/>
              <a:t>I don't like the default colors. Can I change them?</a:t>
            </a:r>
            <a:endParaRPr lang="en-US" dirty="0"/>
          </a:p>
        </p:txBody>
      </p:sp>
    </p:spTree>
    <p:extLst>
      <p:ext uri="{BB962C8B-B14F-4D97-AF65-F5344CB8AC3E}">
        <p14:creationId xmlns:p14="http://schemas.microsoft.com/office/powerpoint/2010/main" val="63205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167" y="0"/>
            <a:ext cx="9597665" cy="6858000"/>
          </a:xfrm>
          <a:prstGeom prst="rect">
            <a:avLst/>
          </a:prstGeom>
        </p:spPr>
      </p:pic>
    </p:spTree>
    <p:extLst>
      <p:ext uri="{BB962C8B-B14F-4D97-AF65-F5344CB8AC3E}">
        <p14:creationId xmlns:p14="http://schemas.microsoft.com/office/powerpoint/2010/main" val="1482994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23" y="0"/>
            <a:ext cx="10425953" cy="6858000"/>
          </a:xfrm>
          <a:prstGeom prst="rect">
            <a:avLst/>
          </a:prstGeom>
        </p:spPr>
      </p:pic>
    </p:spTree>
    <p:extLst>
      <p:ext uri="{BB962C8B-B14F-4D97-AF65-F5344CB8AC3E}">
        <p14:creationId xmlns:p14="http://schemas.microsoft.com/office/powerpoint/2010/main" val="2757949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239b4775-11ac-4188-ac69-b5b775bb2155"/>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4736</TotalTime>
  <Words>374</Words>
  <Application>Microsoft Office PowerPoint</Application>
  <PresentationFormat>Widescreen</PresentationFormat>
  <Paragraphs>99</Paragraphs>
  <Slides>26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Segoe</vt:lpstr>
      <vt:lpstr>Segoe UI</vt:lpstr>
      <vt:lpstr>Segoe UI Light</vt:lpstr>
      <vt:lpstr>1_Office Theme</vt:lpstr>
      <vt:lpstr>PowerPoint Presentation</vt:lpstr>
      <vt:lpstr>Bootstrap</vt:lpstr>
      <vt:lpstr>Why bother with Bootstrap?</vt:lpstr>
      <vt:lpstr>What does Bootstrap offer?</vt:lpstr>
      <vt:lpstr>You keep saying "responsive". What does that mean?</vt:lpstr>
      <vt:lpstr>Responsive layout examples</vt:lpstr>
      <vt:lpstr>PowerPoint Presentation</vt:lpstr>
      <vt:lpstr>PowerPoint Presentation</vt:lpstr>
      <vt:lpstr>PowerPoint Presentation</vt:lpstr>
      <vt:lpstr>Customizing the theme</vt:lpstr>
      <vt:lpstr>PowerPoint Presentation</vt:lpstr>
      <vt:lpstr>Sizing your content</vt:lpstr>
      <vt:lpstr>Four grids to rule them all One for each size of device</vt:lpstr>
      <vt:lpstr>Frequently asked column questions</vt:lpstr>
      <vt:lpstr>What about containers? Update:: Add table to represent columns</vt:lpstr>
      <vt:lpstr>Grid system</vt:lpstr>
      <vt:lpstr>Grids and containers</vt:lpstr>
      <vt:lpstr>PowerPoint Presentation</vt:lpstr>
      <vt:lpstr>Visual Studio – Class IntelliSense</vt:lpstr>
      <vt:lpstr>Visual Studio Bootstrap Snippets</vt:lpstr>
      <vt:lpstr>PowerPoint Presentation</vt:lpstr>
      <vt:lpstr>Bootstrap Forms</vt:lpstr>
      <vt:lpstr>Form Classes</vt:lpstr>
      <vt:lpstr>Question submission form</vt:lpstr>
      <vt:lpstr>TODO:::: ADD 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Christopher Harrison</cp:lastModifiedBy>
  <cp:revision>82</cp:revision>
  <dcterms:created xsi:type="dcterms:W3CDTF">2013-02-15T23:12:42Z</dcterms:created>
  <dcterms:modified xsi:type="dcterms:W3CDTF">2015-02-06T19:02:21Z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