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handoutMasterIdLst>
    <p:handoutMasterId r:id="rId34"/>
  </p:handoutMasterIdLst>
  <p:sldIdLst>
    <p:sldId id="277" r:id="rId5"/>
    <p:sldId id="286" r:id="rId6"/>
    <p:sldId id="287" r:id="rId7"/>
    <p:sldId id="288" r:id="rId8"/>
    <p:sldId id="289" r:id="rId9"/>
    <p:sldId id="290" r:id="rId10"/>
    <p:sldId id="291" r:id="rId11"/>
    <p:sldId id="292" r:id="rId12"/>
    <p:sldId id="293" r:id="rId13"/>
    <p:sldId id="294" r:id="rId14"/>
    <p:sldId id="310" r:id="rId15"/>
    <p:sldId id="297" r:id="rId16"/>
    <p:sldId id="295" r:id="rId17"/>
    <p:sldId id="296" r:id="rId18"/>
    <p:sldId id="299" r:id="rId19"/>
    <p:sldId id="298" r:id="rId20"/>
    <p:sldId id="311" r:id="rId21"/>
    <p:sldId id="300" r:id="rId22"/>
    <p:sldId id="301" r:id="rId23"/>
    <p:sldId id="302" r:id="rId24"/>
    <p:sldId id="303" r:id="rId25"/>
    <p:sldId id="304" r:id="rId26"/>
    <p:sldId id="305" r:id="rId27"/>
    <p:sldId id="307" r:id="rId28"/>
    <p:sldId id="308" r:id="rId29"/>
    <p:sldId id="309" r:id="rId30"/>
    <p:sldId id="306"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Harrison" initials="CH" lastIdx="1" clrIdx="0">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233"/>
    <a:srgbClr val="002050"/>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108" d="100"/>
          <a:sy n="108" d="100"/>
        </p:scale>
        <p:origin x="618" y="9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2/20/2015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Python Objects</a:t>
            </a:r>
            <a:endParaRPr lang="en-US" dirty="0"/>
          </a:p>
        </p:txBody>
      </p:sp>
      <p:sp>
        <p:nvSpPr>
          <p:cNvPr id="4" name="Subtitle 3"/>
          <p:cNvSpPr>
            <a:spLocks noGrp="1"/>
          </p:cNvSpPr>
          <p:nvPr>
            <p:ph type="subTitle" idx="1"/>
          </p:nvPr>
        </p:nvSpPr>
        <p:spPr/>
        <p:txBody>
          <a:bodyPr/>
          <a:lstStyle/>
          <a:p>
            <a:r>
              <a:rPr lang="en-US" dirty="0" smtClean="0"/>
              <a:t>Susan Ibach | Senior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
          </p:nvPr>
        </p:nvSpPr>
        <p:spPr/>
        <p:txBody>
          <a:bodyPr>
            <a:normAutofit/>
          </a:bodyPr>
          <a:lstStyle/>
          <a:p>
            <a:r>
              <a:rPr lang="en-US" dirty="0" smtClean="0"/>
              <a:t>Blueprints define</a:t>
            </a:r>
            <a:endParaRPr lang="en-US" dirty="0" smtClean="0"/>
          </a:p>
          <a:p>
            <a:pPr lvl="1"/>
            <a:r>
              <a:rPr lang="en-US" dirty="0" smtClean="0"/>
              <a:t>Dimensions</a:t>
            </a:r>
          </a:p>
          <a:p>
            <a:pPr lvl="1"/>
            <a:r>
              <a:rPr lang="en-US" dirty="0" smtClean="0"/>
              <a:t>Door and window location</a:t>
            </a:r>
          </a:p>
          <a:p>
            <a:pPr lvl="1"/>
            <a:r>
              <a:rPr lang="en-US" dirty="0" smtClean="0"/>
              <a:t>Number of bedrooms</a:t>
            </a:r>
          </a:p>
          <a:p>
            <a:endParaRPr lang="en-US" dirty="0"/>
          </a:p>
          <a:p>
            <a:r>
              <a:rPr lang="en-US" dirty="0" smtClean="0"/>
              <a:t>Classes define</a:t>
            </a:r>
          </a:p>
          <a:p>
            <a:pPr lvl="1"/>
            <a:r>
              <a:rPr lang="en-US" dirty="0" smtClean="0"/>
              <a:t>Functionality</a:t>
            </a:r>
          </a:p>
          <a:p>
            <a:pPr lvl="1"/>
            <a:r>
              <a:rPr lang="en-US" dirty="0" smtClean="0"/>
              <a:t>Properties</a:t>
            </a:r>
            <a:endParaRPr lang="en-US" dirty="0" smtClean="0"/>
          </a:p>
        </p:txBody>
      </p:sp>
      <p:sp>
        <p:nvSpPr>
          <p:cNvPr id="2" name="Title 1"/>
          <p:cNvSpPr>
            <a:spLocks noGrp="1"/>
          </p:cNvSpPr>
          <p:nvPr>
            <p:ph type="title"/>
          </p:nvPr>
        </p:nvSpPr>
        <p:spPr/>
        <p:txBody>
          <a:bodyPr>
            <a:normAutofit/>
          </a:bodyPr>
          <a:lstStyle/>
          <a:p>
            <a:r>
              <a:rPr lang="en-US" dirty="0"/>
              <a:t>Classes are like blueprints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514" y="1371600"/>
            <a:ext cx="5776357" cy="3840057"/>
          </a:xfrm>
          <a:prstGeom prst="rect">
            <a:avLst/>
          </a:prstGeom>
        </p:spPr>
      </p:pic>
    </p:spTree>
    <p:extLst>
      <p:ext uri="{BB962C8B-B14F-4D97-AF65-F5344CB8AC3E}">
        <p14:creationId xmlns:p14="http://schemas.microsoft.com/office/powerpoint/2010/main" val="41089064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2"/>
          </p:nvPr>
        </p:nvSpPr>
        <p:spPr/>
        <p:txBody>
          <a:bodyPr>
            <a:normAutofit fontScale="92500" lnSpcReduction="20000"/>
          </a:bodyPr>
          <a:lstStyle/>
          <a:p>
            <a:r>
              <a:rPr lang="en-US" dirty="0" smtClean="0"/>
              <a:t>Houses are built from a blueprint</a:t>
            </a:r>
          </a:p>
          <a:p>
            <a:pPr lvl="1"/>
            <a:r>
              <a:rPr lang="en-US" dirty="0" smtClean="0"/>
              <a:t>Each house can have different</a:t>
            </a:r>
          </a:p>
          <a:p>
            <a:pPr lvl="2"/>
            <a:r>
              <a:rPr lang="en-US" dirty="0" smtClean="0"/>
              <a:t>Color</a:t>
            </a:r>
          </a:p>
          <a:p>
            <a:pPr lvl="2"/>
            <a:r>
              <a:rPr lang="en-US" dirty="0" smtClean="0"/>
              <a:t>Flooring</a:t>
            </a:r>
          </a:p>
          <a:p>
            <a:pPr lvl="2"/>
            <a:r>
              <a:rPr lang="en-US" dirty="0" smtClean="0"/>
              <a:t>Appliances</a:t>
            </a:r>
          </a:p>
          <a:p>
            <a:endParaRPr lang="en-US" dirty="0"/>
          </a:p>
          <a:p>
            <a:r>
              <a:rPr lang="en-US" dirty="0" smtClean="0"/>
              <a:t>Objects are instances created from classes</a:t>
            </a:r>
          </a:p>
          <a:p>
            <a:pPr lvl="1"/>
            <a:r>
              <a:rPr lang="en-US" dirty="0" smtClean="0"/>
              <a:t>Each instance can have different</a:t>
            </a:r>
          </a:p>
          <a:p>
            <a:pPr lvl="2"/>
            <a:r>
              <a:rPr lang="en-US" dirty="0" smtClean="0"/>
              <a:t>Color</a:t>
            </a:r>
          </a:p>
          <a:p>
            <a:pPr lvl="2"/>
            <a:r>
              <a:rPr lang="en-US" dirty="0" smtClean="0"/>
              <a:t>Name</a:t>
            </a:r>
            <a:endParaRPr lang="en-US" dirty="0"/>
          </a:p>
        </p:txBody>
      </p:sp>
      <p:pic>
        <p:nvPicPr>
          <p:cNvPr id="13" name="Content Placeholder 12"/>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7715654" y="2549757"/>
            <a:ext cx="2799323" cy="2519391"/>
          </a:xfrm>
        </p:spPr>
      </p:pic>
      <p:sp>
        <p:nvSpPr>
          <p:cNvPr id="5" name="Title 4"/>
          <p:cNvSpPr>
            <a:spLocks noGrp="1"/>
          </p:cNvSpPr>
          <p:nvPr>
            <p:ph type="title"/>
          </p:nvPr>
        </p:nvSpPr>
        <p:spPr/>
        <p:txBody>
          <a:bodyPr/>
          <a:lstStyle/>
          <a:p>
            <a:r>
              <a:rPr lang="en-US" dirty="0" smtClean="0"/>
              <a:t>Objects are created from the class</a:t>
            </a:r>
            <a:endParaRPr lang="en-US" dirty="0"/>
          </a:p>
        </p:txBody>
      </p:sp>
    </p:spTree>
    <p:extLst>
      <p:ext uri="{BB962C8B-B14F-4D97-AF65-F5344CB8AC3E}">
        <p14:creationId xmlns:p14="http://schemas.microsoft.com/office/powerpoint/2010/main" val="2125995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Fun with terminology!</a:t>
            </a:r>
            <a:endParaRPr lang="en-US" dirty="0"/>
          </a:p>
        </p:txBody>
      </p:sp>
      <p:sp>
        <p:nvSpPr>
          <p:cNvPr id="6" name="Content Placeholder 5"/>
          <p:cNvSpPr>
            <a:spLocks noGrp="1"/>
          </p:cNvSpPr>
          <p:nvPr>
            <p:ph sz="quarter" idx="10"/>
          </p:nvPr>
        </p:nvSpPr>
        <p:spPr>
          <a:xfrm>
            <a:off x="379413" y="1388226"/>
            <a:ext cx="11640952" cy="5290388"/>
          </a:xfrm>
        </p:spPr>
        <p:txBody>
          <a:bodyPr/>
          <a:lstStyle/>
          <a:p>
            <a:r>
              <a:rPr lang="en-US" dirty="0" smtClean="0"/>
              <a:t>Many developers use the words object and class interchangeably</a:t>
            </a:r>
          </a:p>
          <a:p>
            <a:pPr lvl="1"/>
            <a:r>
              <a:rPr lang="en-US" dirty="0" smtClean="0"/>
              <a:t>Everything is object</a:t>
            </a:r>
          </a:p>
          <a:p>
            <a:r>
              <a:rPr lang="en-US" dirty="0" smtClean="0"/>
              <a:t>Property has a lot of other names</a:t>
            </a:r>
          </a:p>
          <a:p>
            <a:pPr lvl="1"/>
            <a:r>
              <a:rPr lang="en-US" dirty="0" smtClean="0"/>
              <a:t>Field</a:t>
            </a:r>
          </a:p>
          <a:p>
            <a:pPr lvl="1"/>
            <a:r>
              <a:rPr lang="en-US" dirty="0" smtClean="0"/>
              <a:t>Data member</a:t>
            </a:r>
            <a:endParaRPr lang="en-US" dirty="0"/>
          </a:p>
        </p:txBody>
      </p:sp>
    </p:spTree>
    <p:extLst>
      <p:ext uri="{BB962C8B-B14F-4D97-AF65-F5344CB8AC3E}">
        <p14:creationId xmlns:p14="http://schemas.microsoft.com/office/powerpoint/2010/main" val="821488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Python classes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15293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Classes are defined by the keyword </a:t>
            </a:r>
            <a:r>
              <a:rPr lang="en-US" dirty="0" smtClean="0">
                <a:latin typeface="Consolas" panose="020B0609020204030204" pitchFamily="49" charset="0"/>
                <a:cs typeface="Consolas" panose="020B0609020204030204" pitchFamily="49" charset="0"/>
              </a:rPr>
              <a:t>class</a:t>
            </a:r>
            <a:endParaRPr lang="en-US" dirty="0">
              <a:latin typeface="Consolas" panose="020B0609020204030204" pitchFamily="49" charset="0"/>
              <a:cs typeface="Consolas" panose="020B0609020204030204" pitchFamily="49" charset="0"/>
            </a:endParaRPr>
          </a:p>
        </p:txBody>
      </p:sp>
      <p:sp>
        <p:nvSpPr>
          <p:cNvPr id="5" name="Content Placeholder 4"/>
          <p:cNvSpPr>
            <a:spLocks noGrp="1"/>
          </p:cNvSpPr>
          <p:nvPr>
            <p:ph sz="quarter" idx="10"/>
          </p:nvPr>
        </p:nvSpPr>
        <p:spPr/>
        <p:txBody>
          <a:bodyPr/>
          <a:lstStyle/>
          <a:p>
            <a:r>
              <a:rPr lang="en-US" dirty="0" smtClean="0"/>
              <a:t>Contain methods and properties</a:t>
            </a:r>
          </a:p>
          <a:p>
            <a:pPr marL="0" indent="0">
              <a:buNone/>
            </a:pPr>
            <a:endParaRPr lang="en-US" dirty="0"/>
          </a:p>
          <a:p>
            <a:pPr marL="0" indent="0">
              <a:buNone/>
            </a:pPr>
            <a:r>
              <a:rPr lang="en-US" dirty="0" smtClean="0">
                <a:latin typeface="Consolas" panose="020B0609020204030204" pitchFamily="49" charset="0"/>
                <a:cs typeface="Consolas" panose="020B0609020204030204" pitchFamily="49" charset="0"/>
              </a:rPr>
              <a:t>class </a:t>
            </a:r>
            <a:r>
              <a:rPr lang="en-US" b="1" i="1" dirty="0" err="1" smtClean="0">
                <a:latin typeface="Consolas" panose="020B0609020204030204" pitchFamily="49" charset="0"/>
                <a:cs typeface="Consolas" panose="020B0609020204030204" pitchFamily="49" charset="0"/>
              </a:rPr>
              <a:t>DemoObject</a:t>
            </a:r>
            <a:r>
              <a:rPr lang="en-US" dirty="0" smtClean="0">
                <a:latin typeface="Consolas" panose="020B0609020204030204" pitchFamily="49" charset="0"/>
                <a:cs typeface="Consolas" panose="020B0609020204030204" pitchFamily="49" charset="0"/>
              </a:rPr>
              <a:t>(object): </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87886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are added just like functions</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smtClean="0"/>
              <a:t>They </a:t>
            </a:r>
            <a:r>
              <a:rPr lang="en-US" dirty="0" smtClean="0"/>
              <a:t>must </a:t>
            </a:r>
            <a:r>
              <a:rPr lang="en-US" dirty="0" smtClean="0"/>
              <a:t>contain the keyword </a:t>
            </a:r>
            <a:r>
              <a:rPr lang="en-US" dirty="0" smtClean="0">
                <a:latin typeface="Consolas" panose="020B0609020204030204" pitchFamily="49" charset="0"/>
                <a:cs typeface="Consolas" panose="020B0609020204030204" pitchFamily="49" charset="0"/>
              </a:rPr>
              <a:t>self</a:t>
            </a:r>
            <a:r>
              <a:rPr lang="en-US" dirty="0" smtClean="0"/>
              <a:t> as the first </a:t>
            </a:r>
            <a:r>
              <a:rPr lang="en-US" dirty="0" smtClean="0"/>
              <a:t>parameter</a:t>
            </a:r>
          </a:p>
          <a:p>
            <a:pPr lvl="1"/>
            <a:r>
              <a:rPr lang="en-US" dirty="0" smtClean="0">
                <a:latin typeface="Consolas" panose="020B0609020204030204" pitchFamily="49" charset="0"/>
                <a:cs typeface="Consolas" panose="020B0609020204030204" pitchFamily="49" charset="0"/>
              </a:rPr>
              <a:t>self</a:t>
            </a:r>
            <a:r>
              <a:rPr lang="en-US" dirty="0" smtClean="0"/>
              <a:t> </a:t>
            </a:r>
            <a:r>
              <a:rPr lang="en-US" dirty="0"/>
              <a:t>gives you a reference to the current </a:t>
            </a:r>
            <a:r>
              <a:rPr lang="en-US" dirty="0" smtClean="0"/>
              <a:t>instance</a:t>
            </a:r>
            <a:endParaRPr lang="en-US" dirty="0" smtClean="0"/>
          </a:p>
          <a:p>
            <a:pPr marL="0" indent="0">
              <a:buNone/>
            </a:pPr>
            <a:endParaRPr lang="en-US" dirty="0"/>
          </a:p>
          <a:p>
            <a:pPr marL="0" indent="0">
              <a:buNone/>
            </a:pPr>
            <a:r>
              <a:rPr lang="en-US" dirty="0" err="1" smtClean="0">
                <a:latin typeface="Consolas" panose="020B0609020204030204" pitchFamily="49" charset="0"/>
                <a:cs typeface="Consolas" panose="020B0609020204030204" pitchFamily="49" charset="0"/>
              </a:rPr>
              <a:t>def</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getRandomQuestion</a:t>
            </a:r>
            <a:r>
              <a:rPr lang="en-US" dirty="0" smtClean="0">
                <a:latin typeface="Consolas" panose="020B0609020204030204" pitchFamily="49" charset="0"/>
                <a:cs typeface="Consolas" panose="020B0609020204030204" pitchFamily="49" charset="0"/>
              </a:rPr>
              <a:t>(self):</a:t>
            </a:r>
          </a:p>
          <a:p>
            <a:pPr marL="0" indent="0">
              <a:buNone/>
            </a:pPr>
            <a:r>
              <a:rPr lang="en-US" dirty="0">
                <a:latin typeface="Consolas" panose="020B0609020204030204" pitchFamily="49" charset="0"/>
                <a:cs typeface="Consolas" panose="020B0609020204030204" pitchFamily="49" charset="0"/>
              </a:rPr>
              <a:t>	</a:t>
            </a:r>
            <a:r>
              <a:rPr lang="en-US" dirty="0" smtClean="0">
                <a:solidFill>
                  <a:srgbClr val="007233"/>
                </a:solidFill>
                <a:latin typeface="Consolas" panose="020B0609020204030204" pitchFamily="49" charset="0"/>
                <a:cs typeface="Consolas" panose="020B0609020204030204" pitchFamily="49" charset="0"/>
              </a:rPr>
              <a:t>#code to get random question</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return value;</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smtClean="0">
                <a:latin typeface="Consolas" panose="020B0609020204030204" pitchFamily="49" charset="0"/>
                <a:cs typeface="Consolas" panose="020B0609020204030204" pitchFamily="49" charset="0"/>
              </a:rPr>
              <a:t>d</a:t>
            </a:r>
            <a:r>
              <a:rPr lang="en-US" dirty="0" err="1" smtClean="0">
                <a:latin typeface="Consolas" panose="020B0609020204030204" pitchFamily="49" charset="0"/>
                <a:cs typeface="Consolas" panose="020B0609020204030204" pitchFamily="49" charset="0"/>
              </a:rPr>
              <a:t>ef</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getQuestion</a:t>
            </a:r>
            <a:r>
              <a:rPr lang="en-US" dirty="0" smtClean="0">
                <a:latin typeface="Consolas" panose="020B0609020204030204" pitchFamily="49" charset="0"/>
                <a:cs typeface="Consolas" panose="020B0609020204030204" pitchFamily="49" charset="0"/>
              </a:rPr>
              <a:t>(self, id):</a:t>
            </a:r>
          </a:p>
          <a:p>
            <a:pPr marL="0" indent="0">
              <a:buNone/>
            </a:pPr>
            <a:r>
              <a:rPr lang="en-US" dirty="0">
                <a:latin typeface="Consolas" panose="020B0609020204030204" pitchFamily="49" charset="0"/>
                <a:cs typeface="Consolas" panose="020B0609020204030204" pitchFamily="49" charset="0"/>
              </a:rPr>
              <a:t>	</a:t>
            </a:r>
            <a:r>
              <a:rPr lang="en-US" dirty="0" smtClean="0">
                <a:solidFill>
                  <a:srgbClr val="007233"/>
                </a:solidFill>
                <a:latin typeface="Consolas" panose="020B0609020204030204" pitchFamily="49" charset="0"/>
                <a:cs typeface="Consolas" panose="020B0609020204030204" pitchFamily="49" charset="0"/>
              </a:rPr>
              <a:t>#code to get question by id</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return value;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34601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Classes have constructors</a:t>
            </a:r>
            <a:endParaRPr lang="en-US" dirty="0"/>
          </a:p>
        </p:txBody>
      </p:sp>
      <p:sp>
        <p:nvSpPr>
          <p:cNvPr id="3" name="Content Placeholder 2"/>
          <p:cNvSpPr>
            <a:spLocks noGrp="1"/>
          </p:cNvSpPr>
          <p:nvPr>
            <p:ph sz="quarter" idx="10"/>
          </p:nvPr>
        </p:nvSpPr>
        <p:spPr/>
        <p:txBody>
          <a:bodyPr>
            <a:normAutofit lnSpcReduction="10000"/>
          </a:bodyPr>
          <a:lstStyle/>
          <a:p>
            <a:r>
              <a:rPr lang="en-US" dirty="0"/>
              <a:t>Constructors are used for initializing objects</a:t>
            </a:r>
          </a:p>
          <a:p>
            <a:r>
              <a:rPr lang="en-US" dirty="0" smtClean="0"/>
              <a:t>What </a:t>
            </a:r>
            <a:r>
              <a:rPr lang="en-US" dirty="0" smtClean="0"/>
              <a:t>information do you need in order to create a new instance?</a:t>
            </a:r>
          </a:p>
          <a:p>
            <a:pPr lvl="1"/>
            <a:r>
              <a:rPr lang="en-US" dirty="0" smtClean="0"/>
              <a:t>Name and email for a user</a:t>
            </a:r>
          </a:p>
          <a:p>
            <a:pPr lvl="1"/>
            <a:r>
              <a:rPr lang="en-US" dirty="0" smtClean="0"/>
              <a:t>Title and description for a </a:t>
            </a:r>
            <a:r>
              <a:rPr lang="en-US" dirty="0" smtClean="0"/>
              <a:t>book</a:t>
            </a:r>
          </a:p>
          <a:p>
            <a:r>
              <a:rPr lang="en-US" dirty="0" smtClean="0"/>
              <a:t>Similar </a:t>
            </a:r>
            <a:r>
              <a:rPr lang="en-US" dirty="0" smtClean="0"/>
              <a:t>to a </a:t>
            </a:r>
            <a:r>
              <a:rPr lang="en-US" dirty="0" smtClean="0"/>
              <a:t>method</a:t>
            </a:r>
          </a:p>
          <a:p>
            <a:pPr lvl="1"/>
            <a:r>
              <a:rPr lang="en-US" dirty="0" smtClean="0"/>
              <a:t>Two underscores on each side</a:t>
            </a:r>
            <a:endParaRPr lang="en-US" dirty="0" smtClean="0"/>
          </a:p>
          <a:p>
            <a:pPr lvl="1"/>
            <a:endParaRPr lang="en-US" dirty="0"/>
          </a:p>
          <a:p>
            <a:pPr marL="0" indent="0">
              <a:buNone/>
            </a:pPr>
            <a:r>
              <a:rPr lang="en-US" dirty="0" err="1" smtClean="0">
                <a:latin typeface="Consolas" panose="020B0609020204030204" pitchFamily="49" charset="0"/>
                <a:cs typeface="Consolas" panose="020B0609020204030204" pitchFamily="49" charset="0"/>
              </a:rPr>
              <a:t>def</a:t>
            </a:r>
            <a:r>
              <a:rPr lang="en-US" dirty="0" smtClean="0">
                <a:latin typeface="Consolas" panose="020B0609020204030204" pitchFamily="49" charset="0"/>
                <a:cs typeface="Consolas" panose="020B0609020204030204" pitchFamily="49" charset="0"/>
              </a:rPr>
              <a:t> __</a:t>
            </a:r>
            <a:r>
              <a:rPr lang="en-US" dirty="0" err="1" smtClean="0">
                <a:latin typeface="Consolas" panose="020B0609020204030204" pitchFamily="49" charset="0"/>
                <a:cs typeface="Consolas" panose="020B0609020204030204" pitchFamily="49" charset="0"/>
              </a:rPr>
              <a:t>init</a:t>
            </a:r>
            <a:r>
              <a:rPr lang="en-US" dirty="0" smtClean="0">
                <a:latin typeface="Consolas" panose="020B0609020204030204" pitchFamily="49" charset="0"/>
                <a:cs typeface="Consolas" panose="020B0609020204030204" pitchFamily="49" charset="0"/>
              </a:rPr>
              <a:t>__(</a:t>
            </a:r>
            <a:r>
              <a:rPr lang="en-US" dirty="0" smtClean="0">
                <a:solidFill>
                  <a:srgbClr val="0070C0"/>
                </a:solidFill>
                <a:latin typeface="Consolas" panose="020B0609020204030204" pitchFamily="49" charset="0"/>
                <a:cs typeface="Consolas" panose="020B0609020204030204" pitchFamily="49" charset="0"/>
              </a:rPr>
              <a:t>self</a:t>
            </a:r>
            <a:r>
              <a:rPr lang="en-US" dirty="0" smtClean="0">
                <a:latin typeface="Consolas" panose="020B0609020204030204" pitchFamily="49" charset="0"/>
                <a:cs typeface="Consolas" panose="020B0609020204030204" pitchFamily="49" charset="0"/>
              </a:rPr>
              <a:t>, </a:t>
            </a:r>
            <a:r>
              <a:rPr lang="en-US" b="1" i="1" dirty="0" smtClean="0">
                <a:latin typeface="Consolas" panose="020B0609020204030204" pitchFamily="49" charset="0"/>
                <a:cs typeface="Consolas" panose="020B0609020204030204" pitchFamily="49" charset="0"/>
              </a:rPr>
              <a:t>argument, ...</a:t>
            </a:r>
            <a:r>
              <a:rPr lang="en-US" dirty="0" smtClean="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smtClean="0">
                <a:solidFill>
                  <a:srgbClr val="007233"/>
                </a:solidFill>
                <a:latin typeface="Consolas" panose="020B0609020204030204" pitchFamily="49" charset="0"/>
                <a:cs typeface="Consolas" panose="020B0609020204030204" pitchFamily="49" charset="0"/>
              </a:rPr>
              <a:t>#definition here</a:t>
            </a:r>
          </a:p>
        </p:txBody>
      </p:sp>
    </p:spTree>
    <p:extLst>
      <p:ext uri="{BB962C8B-B14F-4D97-AF65-F5344CB8AC3E}">
        <p14:creationId xmlns:p14="http://schemas.microsoft.com/office/powerpoint/2010/main" val="474175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are added as data members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2655440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Python classes and objects</a:t>
            </a:r>
            <a:endParaRPr lang="en-US" dirty="0"/>
          </a:p>
        </p:txBody>
      </p:sp>
    </p:spTree>
    <p:extLst>
      <p:ext uri="{BB962C8B-B14F-4D97-AF65-F5344CB8AC3E}">
        <p14:creationId xmlns:p14="http://schemas.microsoft.com/office/powerpoint/2010/main" val="23822561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Encapsulation and design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51549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Sometimes you need more power than a method</a:t>
            </a:r>
            <a:endParaRPr lang="en-US" dirty="0"/>
          </a:p>
        </p:txBody>
      </p:sp>
      <p:sp>
        <p:nvSpPr>
          <p:cNvPr id="5" name="Content Placeholder 4"/>
          <p:cNvSpPr>
            <a:spLocks noGrp="1"/>
          </p:cNvSpPr>
          <p:nvPr>
            <p:ph sz="quarter" idx="10"/>
          </p:nvPr>
        </p:nvSpPr>
        <p:spPr/>
        <p:txBody>
          <a:bodyPr/>
          <a:lstStyle/>
          <a:p>
            <a:r>
              <a:rPr lang="en-US" dirty="0" smtClean="0"/>
              <a:t>Create a collection of functionality</a:t>
            </a:r>
          </a:p>
          <a:p>
            <a:r>
              <a:rPr lang="en-US" dirty="0" smtClean="0"/>
              <a:t>Represent a real life concept</a:t>
            </a:r>
          </a:p>
          <a:p>
            <a:r>
              <a:rPr lang="en-US" dirty="0" smtClean="0"/>
              <a:t>Have reusable components</a:t>
            </a:r>
            <a:endParaRPr lang="en-US" dirty="0"/>
          </a:p>
        </p:txBody>
      </p:sp>
    </p:spTree>
    <p:extLst>
      <p:ext uri="{BB962C8B-B14F-4D97-AF65-F5344CB8AC3E}">
        <p14:creationId xmlns:p14="http://schemas.microsoft.com/office/powerpoint/2010/main" val="38023015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Now that we know the syntax...</a:t>
            </a:r>
            <a:endParaRPr lang="en-US" dirty="0"/>
          </a:p>
        </p:txBody>
      </p:sp>
      <p:sp>
        <p:nvSpPr>
          <p:cNvPr id="5" name="Content Placeholder 4"/>
          <p:cNvSpPr>
            <a:spLocks noGrp="1"/>
          </p:cNvSpPr>
          <p:nvPr>
            <p:ph sz="quarter" idx="10"/>
          </p:nvPr>
        </p:nvSpPr>
        <p:spPr/>
        <p:txBody>
          <a:bodyPr/>
          <a:lstStyle/>
          <a:p>
            <a:r>
              <a:rPr lang="en-US" dirty="0" smtClean="0"/>
              <a:t>How do we put our </a:t>
            </a:r>
            <a:r>
              <a:rPr lang="en-US" dirty="0" smtClean="0"/>
              <a:t>classes </a:t>
            </a:r>
            <a:r>
              <a:rPr lang="en-US" dirty="0" smtClean="0"/>
              <a:t>together?</a:t>
            </a:r>
          </a:p>
          <a:p>
            <a:r>
              <a:rPr lang="en-US" dirty="0" smtClean="0"/>
              <a:t>What are the best practices?</a:t>
            </a:r>
            <a:endParaRPr lang="en-US" dirty="0"/>
          </a:p>
        </p:txBody>
      </p:sp>
    </p:spTree>
    <p:extLst>
      <p:ext uri="{BB962C8B-B14F-4D97-AF65-F5344CB8AC3E}">
        <p14:creationId xmlns:p14="http://schemas.microsoft.com/office/powerpoint/2010/main" val="18453499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 tightly related things together</a:t>
            </a:r>
            <a:endParaRPr lang="en-US" dirty="0"/>
          </a:p>
        </p:txBody>
      </p:sp>
      <p:sp>
        <p:nvSpPr>
          <p:cNvPr id="3" name="Content Placeholder 2"/>
          <p:cNvSpPr>
            <a:spLocks noGrp="1"/>
          </p:cNvSpPr>
          <p:nvPr>
            <p:ph sz="quarter" idx="10"/>
          </p:nvPr>
        </p:nvSpPr>
        <p:spPr/>
        <p:txBody>
          <a:bodyPr/>
          <a:lstStyle/>
          <a:p>
            <a:r>
              <a:rPr lang="en-US" sz="2800" dirty="0" smtClean="0"/>
              <a:t>A customer has…</a:t>
            </a:r>
          </a:p>
          <a:p>
            <a:pPr lvl="1"/>
            <a:r>
              <a:rPr lang="en-US" sz="2400" dirty="0" smtClean="0"/>
              <a:t>A name</a:t>
            </a:r>
          </a:p>
          <a:p>
            <a:pPr lvl="1"/>
            <a:r>
              <a:rPr lang="en-US" sz="2400" dirty="0" smtClean="0"/>
              <a:t>An address</a:t>
            </a:r>
          </a:p>
          <a:p>
            <a:pPr lvl="1"/>
            <a:r>
              <a:rPr lang="en-US" sz="2400" dirty="0" smtClean="0"/>
              <a:t>A phone number</a:t>
            </a:r>
          </a:p>
          <a:p>
            <a:pPr lvl="1"/>
            <a:r>
              <a:rPr lang="en-US" sz="2400" dirty="0" smtClean="0"/>
              <a:t>A collection of </a:t>
            </a:r>
            <a:r>
              <a:rPr lang="en-US" sz="2400" dirty="0" smtClean="0"/>
              <a:t>orders</a:t>
            </a:r>
            <a:endParaRPr lang="en-US" sz="2400" dirty="0"/>
          </a:p>
          <a:p>
            <a:r>
              <a:rPr lang="en-US" sz="2800" dirty="0" smtClean="0"/>
              <a:t>Order would be a separate </a:t>
            </a:r>
            <a:r>
              <a:rPr lang="en-US" sz="2800" dirty="0" smtClean="0"/>
              <a:t>class that has…</a:t>
            </a:r>
          </a:p>
          <a:p>
            <a:pPr lvl="1"/>
            <a:r>
              <a:rPr lang="en-US" sz="2400" dirty="0" smtClean="0"/>
              <a:t>An </a:t>
            </a:r>
            <a:r>
              <a:rPr lang="en-US" sz="2400" dirty="0" smtClean="0"/>
              <a:t>ID</a:t>
            </a:r>
          </a:p>
          <a:p>
            <a:pPr lvl="1"/>
            <a:r>
              <a:rPr lang="en-US" sz="2400" dirty="0" smtClean="0"/>
              <a:t>An order date</a:t>
            </a:r>
          </a:p>
          <a:p>
            <a:pPr lvl="1"/>
            <a:r>
              <a:rPr lang="en-US" sz="2400" dirty="0" smtClean="0"/>
              <a:t>A collection of line items</a:t>
            </a:r>
          </a:p>
          <a:p>
            <a:r>
              <a:rPr lang="en-US" sz="2800" dirty="0" smtClean="0"/>
              <a:t>Line item would be a separate class that has...</a:t>
            </a:r>
            <a:endParaRPr lang="en-US" sz="2800" dirty="0" smtClean="0"/>
          </a:p>
        </p:txBody>
      </p:sp>
    </p:spTree>
    <p:extLst>
      <p:ext uri="{BB962C8B-B14F-4D97-AF65-F5344CB8AC3E}">
        <p14:creationId xmlns:p14="http://schemas.microsoft.com/office/powerpoint/2010/main" val="303567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in doubt...</a:t>
            </a:r>
            <a:endParaRPr lang="en-US" dirty="0"/>
          </a:p>
        </p:txBody>
      </p:sp>
      <p:sp>
        <p:nvSpPr>
          <p:cNvPr id="3" name="Content Placeholder 2"/>
          <p:cNvSpPr>
            <a:spLocks noGrp="1"/>
          </p:cNvSpPr>
          <p:nvPr>
            <p:ph sz="quarter" idx="10"/>
          </p:nvPr>
        </p:nvSpPr>
        <p:spPr/>
        <p:txBody>
          <a:bodyPr/>
          <a:lstStyle/>
          <a:p>
            <a:r>
              <a:rPr lang="en-US" dirty="0" smtClean="0"/>
              <a:t>Create another </a:t>
            </a:r>
            <a:r>
              <a:rPr lang="en-US" dirty="0" smtClean="0"/>
              <a:t>class</a:t>
            </a:r>
            <a:endParaRPr lang="en-US" dirty="0" smtClean="0"/>
          </a:p>
          <a:p>
            <a:r>
              <a:rPr lang="en-US" dirty="0" smtClean="0"/>
              <a:t>More often than not, you don't have enough </a:t>
            </a:r>
            <a:r>
              <a:rPr lang="en-US" dirty="0" smtClean="0"/>
              <a:t>classes</a:t>
            </a:r>
            <a:endParaRPr lang="en-US" dirty="0"/>
          </a:p>
        </p:txBody>
      </p:sp>
    </p:spTree>
    <p:extLst>
      <p:ext uri="{BB962C8B-B14F-4D97-AF65-F5344CB8AC3E}">
        <p14:creationId xmlns:p14="http://schemas.microsoft.com/office/powerpoint/2010/main" val="38493978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Take advantage of the fact that Python is "weakly typed"</a:t>
            </a:r>
            <a:endParaRPr lang="en-US" dirty="0"/>
          </a:p>
        </p:txBody>
      </p:sp>
      <p:sp>
        <p:nvSpPr>
          <p:cNvPr id="3" name="Content Placeholder 2"/>
          <p:cNvSpPr>
            <a:spLocks noGrp="1"/>
          </p:cNvSpPr>
          <p:nvPr>
            <p:ph sz="quarter" idx="10"/>
          </p:nvPr>
        </p:nvSpPr>
        <p:spPr/>
        <p:txBody>
          <a:bodyPr/>
          <a:lstStyle/>
          <a:p>
            <a:r>
              <a:rPr lang="en-US" dirty="0" smtClean="0"/>
              <a:t>You </a:t>
            </a:r>
            <a:r>
              <a:rPr lang="en-US" dirty="0" smtClean="0"/>
              <a:t>don't have to tell </a:t>
            </a:r>
            <a:r>
              <a:rPr lang="en-US" dirty="0" smtClean="0"/>
              <a:t>Python </a:t>
            </a:r>
            <a:r>
              <a:rPr lang="en-US" dirty="0" smtClean="0"/>
              <a:t>the type of variable you're trying to create</a:t>
            </a:r>
          </a:p>
          <a:p>
            <a:r>
              <a:rPr lang="en-US" dirty="0" smtClean="0"/>
              <a:t>You can swap out objects as long as they have the same methods and </a:t>
            </a:r>
            <a:r>
              <a:rPr lang="en-US" dirty="0" smtClean="0"/>
              <a:t>properties</a:t>
            </a:r>
          </a:p>
          <a:p>
            <a:pPr lvl="1"/>
            <a:r>
              <a:rPr lang="en-US" dirty="0" smtClean="0"/>
              <a:t>Objects are black boxes</a:t>
            </a:r>
            <a:endParaRPr lang="en-US" dirty="0" smtClean="0"/>
          </a:p>
          <a:p>
            <a:r>
              <a:rPr lang="en-US" dirty="0" smtClean="0"/>
              <a:t>This allows us to make changes and minimize the impact</a:t>
            </a:r>
          </a:p>
          <a:p>
            <a:pPr lvl="1"/>
            <a:r>
              <a:rPr lang="en-US" dirty="0" smtClean="0"/>
              <a:t>Change databases</a:t>
            </a:r>
          </a:p>
          <a:p>
            <a:pPr lvl="1"/>
            <a:r>
              <a:rPr lang="en-US" dirty="0" smtClean="0"/>
              <a:t>Update business logic</a:t>
            </a:r>
            <a:endParaRPr lang="en-US" dirty="0"/>
          </a:p>
        </p:txBody>
      </p:sp>
    </p:spTree>
    <p:extLst>
      <p:ext uri="{BB962C8B-B14F-4D97-AF65-F5344CB8AC3E}">
        <p14:creationId xmlns:p14="http://schemas.microsoft.com/office/powerpoint/2010/main" val="4363283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long as it writes, I don't care what it is</a:t>
            </a:r>
            <a:endParaRPr lang="en-US" dirty="0"/>
          </a:p>
        </p:txBody>
      </p:sp>
      <p:sp>
        <p:nvSpPr>
          <p:cNvPr id="4" name="Content Placeholder 5"/>
          <p:cNvSpPr>
            <a:spLocks noGrp="1"/>
          </p:cNvSpPr>
          <p:nvPr>
            <p:ph sz="half" idx="4294967295"/>
          </p:nvPr>
        </p:nvSpPr>
        <p:spPr>
          <a:xfrm>
            <a:off x="379511" y="1371601"/>
            <a:ext cx="5616915" cy="4953001"/>
          </a:xfrm>
          <a:prstGeom prst="rect">
            <a:avLst/>
          </a:prstGeom>
        </p:spPr>
        <p:txBody>
          <a:bodyPr>
            <a:normAutofit/>
          </a:bodyPr>
          <a:lstStyle/>
          <a:p>
            <a:r>
              <a:rPr lang="en-US" dirty="0" smtClean="0"/>
              <a:t>A marker can</a:t>
            </a:r>
          </a:p>
          <a:p>
            <a:pPr lvl="1"/>
            <a:r>
              <a:rPr lang="en-US" dirty="0" smtClean="0"/>
              <a:t>Write</a:t>
            </a:r>
          </a:p>
          <a:p>
            <a:r>
              <a:rPr lang="en-US" dirty="0" smtClean="0"/>
              <a:t>A marker has</a:t>
            </a:r>
          </a:p>
          <a:p>
            <a:pPr lvl="1"/>
            <a:r>
              <a:rPr lang="en-US" dirty="0" smtClean="0"/>
              <a:t>Color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0257" y="1796143"/>
            <a:ext cx="3608614" cy="3608614"/>
          </a:xfrm>
          <a:prstGeom prst="rect">
            <a:avLst/>
          </a:prstGeom>
        </p:spPr>
      </p:pic>
    </p:spTree>
    <p:extLst>
      <p:ext uri="{BB962C8B-B14F-4D97-AF65-F5344CB8AC3E}">
        <p14:creationId xmlns:p14="http://schemas.microsoft.com/office/powerpoint/2010/main" val="19941129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long as it writes, I don't care what it is</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938" y="2201501"/>
            <a:ext cx="3064808" cy="2610195"/>
          </a:xfrm>
          <a:prstGeom prst="rect">
            <a:avLst/>
          </a:prstGeom>
        </p:spPr>
      </p:pic>
      <p:sp>
        <p:nvSpPr>
          <p:cNvPr id="7" name="Content Placeholder 5"/>
          <p:cNvSpPr>
            <a:spLocks noGrp="1"/>
          </p:cNvSpPr>
          <p:nvPr>
            <p:ph sz="half" idx="4294967295"/>
          </p:nvPr>
        </p:nvSpPr>
        <p:spPr>
          <a:xfrm>
            <a:off x="379511" y="1371601"/>
            <a:ext cx="5616915" cy="4953001"/>
          </a:xfrm>
          <a:prstGeom prst="rect">
            <a:avLst/>
          </a:prstGeom>
        </p:spPr>
        <p:txBody>
          <a:bodyPr>
            <a:normAutofit/>
          </a:bodyPr>
          <a:lstStyle/>
          <a:p>
            <a:r>
              <a:rPr lang="en-US" dirty="0" smtClean="0"/>
              <a:t>A quill can</a:t>
            </a:r>
          </a:p>
          <a:p>
            <a:pPr lvl="1"/>
            <a:r>
              <a:rPr lang="en-US" dirty="0" smtClean="0"/>
              <a:t>Write</a:t>
            </a:r>
          </a:p>
          <a:p>
            <a:r>
              <a:rPr lang="en-US" dirty="0" smtClean="0"/>
              <a:t>A quill has</a:t>
            </a:r>
          </a:p>
          <a:p>
            <a:pPr lvl="1"/>
            <a:r>
              <a:rPr lang="en-US" dirty="0" smtClean="0"/>
              <a:t>Color </a:t>
            </a:r>
            <a:endParaRPr lang="en-US" dirty="0"/>
          </a:p>
        </p:txBody>
      </p:sp>
    </p:spTree>
    <p:extLst>
      <p:ext uri="{BB962C8B-B14F-4D97-AF65-F5344CB8AC3E}">
        <p14:creationId xmlns:p14="http://schemas.microsoft.com/office/powerpoint/2010/main" val="15904476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a:t>
            </a:r>
            <a:endParaRPr lang="en-US" dirty="0"/>
          </a:p>
        </p:txBody>
      </p:sp>
      <p:sp>
        <p:nvSpPr>
          <p:cNvPr id="3" name="Content Placeholder 2"/>
          <p:cNvSpPr>
            <a:spLocks noGrp="1"/>
          </p:cNvSpPr>
          <p:nvPr>
            <p:ph sz="quarter" idx="10"/>
          </p:nvPr>
        </p:nvSpPr>
        <p:spPr/>
        <p:txBody>
          <a:bodyPr/>
          <a:lstStyle/>
          <a:p>
            <a:r>
              <a:rPr lang="en-US" dirty="0" smtClean="0"/>
              <a:t>Factories create the object</a:t>
            </a:r>
          </a:p>
          <a:p>
            <a:r>
              <a:rPr lang="en-US" dirty="0" smtClean="0"/>
              <a:t>I don't care what the object actually is, as long as it can do what I need it to do</a:t>
            </a:r>
            <a:endParaRPr lang="en-US" dirty="0"/>
          </a:p>
        </p:txBody>
      </p:sp>
      <p:pic>
        <p:nvPicPr>
          <p:cNvPr id="4" name="Picture 3"/>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390305" y="3567046"/>
            <a:ext cx="3534930" cy="2340479"/>
          </a:xfrm>
          <a:prstGeom prst="rect">
            <a:avLst/>
          </a:prstGeom>
        </p:spPr>
      </p:pic>
    </p:spTree>
    <p:extLst>
      <p:ext uri="{BB962C8B-B14F-4D97-AF65-F5344CB8AC3E}">
        <p14:creationId xmlns:p14="http://schemas.microsoft.com/office/powerpoint/2010/main" val="26401347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Updating our application for future changes</a:t>
            </a:r>
            <a:endParaRPr lang="en-US" dirty="0"/>
          </a:p>
        </p:txBody>
      </p:sp>
    </p:spTree>
    <p:extLst>
      <p:ext uri="{BB962C8B-B14F-4D97-AF65-F5344CB8AC3E}">
        <p14:creationId xmlns:p14="http://schemas.microsoft.com/office/powerpoint/2010/main" val="34532309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769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0"/>
          </p:nvPr>
        </p:nvSpPr>
        <p:spPr/>
        <p:txBody>
          <a:bodyPr/>
          <a:lstStyle/>
          <a:p>
            <a:r>
              <a:rPr lang="en-US" dirty="0" smtClean="0"/>
              <a:t>Object Oriented Programming (OOP)</a:t>
            </a:r>
          </a:p>
          <a:p>
            <a:r>
              <a:rPr lang="en-US" dirty="0" smtClean="0"/>
              <a:t>Python classes</a:t>
            </a:r>
          </a:p>
          <a:p>
            <a:r>
              <a:rPr lang="en-US" dirty="0" smtClean="0"/>
              <a:t>Encapsulation and design</a:t>
            </a:r>
          </a:p>
          <a:p>
            <a:pPr marL="0" indent="0">
              <a:buNone/>
            </a:pPr>
            <a:endParaRPr lang="en-US" dirty="0"/>
          </a:p>
        </p:txBody>
      </p:sp>
    </p:spTree>
    <p:extLst>
      <p:ext uri="{BB962C8B-B14F-4D97-AF65-F5344CB8AC3E}">
        <p14:creationId xmlns:p14="http://schemas.microsoft.com/office/powerpoint/2010/main" val="2572864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Object Oriented Programming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34411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 concepts</a:t>
            </a:r>
            <a:endParaRPr lang="en-US" dirty="0"/>
          </a:p>
        </p:txBody>
      </p:sp>
      <p:sp>
        <p:nvSpPr>
          <p:cNvPr id="5" name="Content Placeholder 4"/>
          <p:cNvSpPr>
            <a:spLocks noGrp="1"/>
          </p:cNvSpPr>
          <p:nvPr>
            <p:ph sz="quarter" idx="10"/>
          </p:nvPr>
        </p:nvSpPr>
        <p:spPr/>
        <p:txBody>
          <a:bodyPr/>
          <a:lstStyle/>
          <a:p>
            <a:r>
              <a:rPr lang="en-US" dirty="0" smtClean="0"/>
              <a:t>Objects represent something</a:t>
            </a:r>
          </a:p>
          <a:p>
            <a:r>
              <a:rPr lang="en-US" dirty="0" smtClean="0"/>
              <a:t>An actual real-world entity</a:t>
            </a:r>
          </a:p>
          <a:p>
            <a:pPr lvl="1"/>
            <a:r>
              <a:rPr lang="en-US" dirty="0" smtClean="0"/>
              <a:t>Customer</a:t>
            </a:r>
          </a:p>
          <a:p>
            <a:pPr lvl="1"/>
            <a:r>
              <a:rPr lang="en-US" dirty="0" smtClean="0"/>
              <a:t>User</a:t>
            </a:r>
          </a:p>
          <a:p>
            <a:pPr lvl="1"/>
            <a:r>
              <a:rPr lang="en-US" dirty="0" smtClean="0"/>
              <a:t>Product</a:t>
            </a:r>
          </a:p>
          <a:p>
            <a:r>
              <a:rPr lang="en-US" dirty="0" smtClean="0"/>
              <a:t>A logical entity</a:t>
            </a:r>
          </a:p>
          <a:p>
            <a:pPr lvl="1"/>
            <a:r>
              <a:rPr lang="en-US" dirty="0" smtClean="0"/>
              <a:t>Database connection</a:t>
            </a:r>
          </a:p>
          <a:p>
            <a:pPr lvl="1"/>
            <a:r>
              <a:rPr lang="en-US" dirty="0" smtClean="0"/>
              <a:t>Web service wrapper</a:t>
            </a:r>
          </a:p>
          <a:p>
            <a:pPr lvl="1"/>
            <a:endParaRPr lang="en-US" dirty="0"/>
          </a:p>
        </p:txBody>
      </p:sp>
    </p:spTree>
    <p:extLst>
      <p:ext uri="{BB962C8B-B14F-4D97-AF65-F5344CB8AC3E}">
        <p14:creationId xmlns:p14="http://schemas.microsoft.com/office/powerpoint/2010/main" val="2745956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p:txBody>
          <a:bodyPr>
            <a:normAutofit fontScale="92500" lnSpcReduction="10000"/>
          </a:bodyPr>
          <a:lstStyle/>
          <a:p>
            <a:r>
              <a:rPr lang="en-US" dirty="0" smtClean="0"/>
              <a:t>Think of it as something tangible, like a marker</a:t>
            </a:r>
          </a:p>
          <a:p>
            <a:endParaRPr lang="en-US" dirty="0"/>
          </a:p>
          <a:p>
            <a:r>
              <a:rPr lang="en-US" dirty="0" smtClean="0"/>
              <a:t>The object is a noun</a:t>
            </a:r>
          </a:p>
          <a:p>
            <a:r>
              <a:rPr lang="en-US" dirty="0" smtClean="0"/>
              <a:t>Objects have properties</a:t>
            </a:r>
          </a:p>
          <a:p>
            <a:pPr lvl="1"/>
            <a:r>
              <a:rPr lang="en-US" dirty="0" smtClean="0"/>
              <a:t>Adjectives to describe it</a:t>
            </a:r>
          </a:p>
          <a:p>
            <a:pPr lvl="2"/>
            <a:r>
              <a:rPr lang="en-US" dirty="0" smtClean="0"/>
              <a:t>Color: Red</a:t>
            </a:r>
          </a:p>
          <a:p>
            <a:r>
              <a:rPr lang="en-US" dirty="0" smtClean="0"/>
              <a:t>Objects have methods</a:t>
            </a:r>
          </a:p>
          <a:p>
            <a:pPr lvl="1"/>
            <a:r>
              <a:rPr lang="en-US" dirty="0" smtClean="0"/>
              <a:t>Verbs to identify actions</a:t>
            </a:r>
          </a:p>
          <a:p>
            <a:pPr lvl="2"/>
            <a:r>
              <a:rPr lang="en-US" dirty="0" smtClean="0"/>
              <a:t>Write</a:t>
            </a:r>
            <a:endParaRPr lang="en-US" dirty="0"/>
          </a:p>
        </p:txBody>
      </p:sp>
      <p:sp>
        <p:nvSpPr>
          <p:cNvPr id="4" name="Title 3"/>
          <p:cNvSpPr>
            <a:spLocks noGrp="1"/>
          </p:cNvSpPr>
          <p:nvPr>
            <p:ph type="title"/>
          </p:nvPr>
        </p:nvSpPr>
        <p:spPr/>
        <p:txBody>
          <a:bodyPr/>
          <a:lstStyle/>
          <a:p>
            <a:r>
              <a:rPr lang="en-US" dirty="0" smtClean="0"/>
              <a:t>Object components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0257" y="1796143"/>
            <a:ext cx="3608614" cy="3608614"/>
          </a:xfrm>
          <a:prstGeom prst="rect">
            <a:avLst/>
          </a:prstGeom>
        </p:spPr>
      </p:pic>
    </p:spTree>
    <p:extLst>
      <p:ext uri="{BB962C8B-B14F-4D97-AF65-F5344CB8AC3E}">
        <p14:creationId xmlns:p14="http://schemas.microsoft.com/office/powerpoint/2010/main" val="1740772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You've already used objects</a:t>
            </a:r>
            <a:endParaRPr lang="en-US" dirty="0"/>
          </a:p>
        </p:txBody>
      </p:sp>
      <p:sp>
        <p:nvSpPr>
          <p:cNvPr id="6" name="Content Placeholder 5"/>
          <p:cNvSpPr>
            <a:spLocks noGrp="1"/>
          </p:cNvSpPr>
          <p:nvPr>
            <p:ph sz="quarter" idx="10"/>
          </p:nvPr>
        </p:nvSpPr>
        <p:spPr/>
        <p:txBody>
          <a:bodyPr/>
          <a:lstStyle/>
          <a:p>
            <a:r>
              <a:rPr lang="en-US" dirty="0" smtClean="0"/>
              <a:t>Strings are objects</a:t>
            </a:r>
          </a:p>
          <a:p>
            <a:r>
              <a:rPr lang="en-US" dirty="0" smtClean="0"/>
              <a:t>Strings have methods that impact the string</a:t>
            </a:r>
            <a:endParaRPr lang="en-US" dirty="0"/>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name = "Christopher";</a:t>
            </a:r>
          </a:p>
          <a:p>
            <a:pPr marL="0" indent="0">
              <a:buNone/>
            </a:pPr>
            <a:r>
              <a:rPr lang="en-US" dirty="0" smtClean="0">
                <a:latin typeface="Consolas" panose="020B0609020204030204" pitchFamily="49" charset="0"/>
                <a:cs typeface="Consolas" panose="020B0609020204030204" pitchFamily="49" charset="0"/>
              </a:rPr>
              <a:t>print </a:t>
            </a:r>
            <a:r>
              <a:rPr lang="en-US" dirty="0" err="1" smtClean="0">
                <a:latin typeface="Consolas" panose="020B0609020204030204" pitchFamily="49" charset="0"/>
                <a:cs typeface="Consolas" panose="020B0609020204030204" pitchFamily="49" charset="0"/>
              </a:rPr>
              <a:t>name.upper</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7" name="Rectangle 6"/>
          <p:cNvSpPr/>
          <p:nvPr/>
        </p:nvSpPr>
        <p:spPr>
          <a:xfrm>
            <a:off x="6841671" y="4735286"/>
            <a:ext cx="4816929" cy="996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CHRISTOPHER</a:t>
            </a:r>
            <a:endParaRPr lang="en-US" sz="3200" dirty="0"/>
          </a:p>
        </p:txBody>
      </p:sp>
    </p:spTree>
    <p:extLst>
      <p:ext uri="{BB962C8B-B14F-4D97-AF65-F5344CB8AC3E}">
        <p14:creationId xmlns:p14="http://schemas.microsoft.com/office/powerpoint/2010/main" val="2289855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67443" y="457200"/>
            <a:ext cx="4012509" cy="646331"/>
          </a:xfrm>
          <a:prstGeom prst="rect">
            <a:avLst/>
          </a:prstGeom>
          <a:noFill/>
        </p:spPr>
        <p:txBody>
          <a:bodyPr wrap="none" rtlCol="0">
            <a:spAutoFit/>
          </a:bodyPr>
          <a:lstStyle/>
          <a:p>
            <a:r>
              <a:rPr lang="en-US" sz="3600" dirty="0" smtClean="0">
                <a:solidFill>
                  <a:schemeClr val="bg1"/>
                </a:solidFill>
              </a:rPr>
              <a:t>There's an old joke…</a:t>
            </a:r>
            <a:endParaRPr lang="en-US" sz="3600" dirty="0">
              <a:solidFill>
                <a:schemeClr val="bg1"/>
              </a:solidFill>
            </a:endParaRPr>
          </a:p>
        </p:txBody>
      </p:sp>
      <p:sp>
        <p:nvSpPr>
          <p:cNvPr id="5" name="TextBox 4"/>
          <p:cNvSpPr txBox="1"/>
          <p:nvPr/>
        </p:nvSpPr>
        <p:spPr>
          <a:xfrm>
            <a:off x="2291443" y="2095500"/>
            <a:ext cx="7897162" cy="1200329"/>
          </a:xfrm>
          <a:prstGeom prst="rect">
            <a:avLst/>
          </a:prstGeom>
          <a:noFill/>
        </p:spPr>
        <p:txBody>
          <a:bodyPr wrap="none" rtlCol="0">
            <a:spAutoFit/>
          </a:bodyPr>
          <a:lstStyle/>
          <a:p>
            <a:r>
              <a:rPr lang="en-US" sz="3600" dirty="0" smtClean="0">
                <a:solidFill>
                  <a:schemeClr val="bg1"/>
                </a:solidFill>
              </a:rPr>
              <a:t>How many object oriented programmers </a:t>
            </a:r>
          </a:p>
          <a:p>
            <a:r>
              <a:rPr lang="en-US" sz="3600" dirty="0" smtClean="0">
                <a:solidFill>
                  <a:schemeClr val="bg1"/>
                </a:solidFill>
              </a:rPr>
              <a:t>does it take to change a light bulb?</a:t>
            </a:r>
            <a:endParaRPr lang="en-US" sz="3600" dirty="0">
              <a:solidFill>
                <a:schemeClr val="bg1"/>
              </a:solidFill>
            </a:endParaRPr>
          </a:p>
        </p:txBody>
      </p:sp>
      <p:sp>
        <p:nvSpPr>
          <p:cNvPr id="6" name="TextBox 5"/>
          <p:cNvSpPr txBox="1"/>
          <p:nvPr/>
        </p:nvSpPr>
        <p:spPr>
          <a:xfrm>
            <a:off x="3459497" y="3748955"/>
            <a:ext cx="4374274" cy="646331"/>
          </a:xfrm>
          <a:prstGeom prst="rect">
            <a:avLst/>
          </a:prstGeom>
          <a:noFill/>
        </p:spPr>
        <p:txBody>
          <a:bodyPr wrap="none" rtlCol="0">
            <a:spAutoFit/>
          </a:bodyPr>
          <a:lstStyle/>
          <a:p>
            <a:r>
              <a:rPr lang="en-US" sz="3600" dirty="0" smtClean="0">
                <a:solidFill>
                  <a:schemeClr val="bg1"/>
                </a:solidFill>
              </a:rPr>
              <a:t>None! It changes itself</a:t>
            </a:r>
            <a:endParaRPr lang="en-US" sz="3600" dirty="0">
              <a:solidFill>
                <a:schemeClr val="bg1"/>
              </a:solidFill>
            </a:endParaRPr>
          </a:p>
        </p:txBody>
      </p:sp>
      <p:sp>
        <p:nvSpPr>
          <p:cNvPr id="7" name="TextBox 6"/>
          <p:cNvSpPr txBox="1"/>
          <p:nvPr/>
        </p:nvSpPr>
        <p:spPr>
          <a:xfrm>
            <a:off x="5834742" y="5762812"/>
            <a:ext cx="5775555" cy="646331"/>
          </a:xfrm>
          <a:prstGeom prst="rect">
            <a:avLst/>
          </a:prstGeom>
          <a:noFill/>
        </p:spPr>
        <p:txBody>
          <a:bodyPr wrap="none" rtlCol="0">
            <a:spAutoFit/>
          </a:bodyPr>
          <a:lstStyle/>
          <a:p>
            <a:r>
              <a:rPr lang="en-US" sz="3600" dirty="0" smtClean="0">
                <a:solidFill>
                  <a:schemeClr val="bg1"/>
                </a:solidFill>
              </a:rPr>
              <a:t>I didn't say it was a funny joke</a:t>
            </a:r>
            <a:endParaRPr lang="en-US" sz="3600" dirty="0">
              <a:solidFill>
                <a:schemeClr val="bg1"/>
              </a:solidFill>
            </a:endParaRPr>
          </a:p>
        </p:txBody>
      </p:sp>
    </p:spTree>
    <p:extLst>
      <p:ext uri="{BB962C8B-B14F-4D97-AF65-F5344CB8AC3E}">
        <p14:creationId xmlns:p14="http://schemas.microsoft.com/office/powerpoint/2010/main" val="61250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You'll notice objects take care of themselves</a:t>
            </a:r>
            <a:endParaRPr lang="en-US" dirty="0"/>
          </a:p>
        </p:txBody>
      </p:sp>
      <p:sp>
        <p:nvSpPr>
          <p:cNvPr id="3" name="Content Placeholder 2"/>
          <p:cNvSpPr>
            <a:spLocks noGrp="1"/>
          </p:cNvSpPr>
          <p:nvPr>
            <p:ph sz="quarter" idx="10"/>
          </p:nvPr>
        </p:nvSpPr>
        <p:spPr/>
        <p:txBody>
          <a:bodyPr/>
          <a:lstStyle/>
          <a:p>
            <a:r>
              <a:rPr lang="en-US" dirty="0" smtClean="0"/>
              <a:t>upper() and lower() update the strings themselves</a:t>
            </a:r>
          </a:p>
          <a:p>
            <a:endParaRPr lang="en-US" dirty="0" smtClean="0"/>
          </a:p>
          <a:p>
            <a:r>
              <a:rPr lang="en-US" dirty="0" smtClean="0"/>
              <a:t>Objects are self contained "black boxes"</a:t>
            </a:r>
          </a:p>
          <a:p>
            <a:pPr lvl="1"/>
            <a:r>
              <a:rPr lang="en-US" dirty="0" smtClean="0"/>
              <a:t>They do something</a:t>
            </a:r>
          </a:p>
          <a:p>
            <a:pPr lvl="1"/>
            <a:r>
              <a:rPr lang="en-US" dirty="0" smtClean="0"/>
              <a:t>We don't need to know the behind the scenes details to use the object</a:t>
            </a:r>
            <a:endParaRPr lang="en-US" dirty="0" smtClean="0"/>
          </a:p>
          <a:p>
            <a:pPr lvl="2"/>
            <a:r>
              <a:rPr lang="en-US" dirty="0" smtClean="0"/>
              <a:t>I can drive without havin</a:t>
            </a:r>
            <a:r>
              <a:rPr lang="en-US" dirty="0" smtClean="0"/>
              <a:t>g to understand the internal combustion engine</a:t>
            </a:r>
            <a:endParaRPr lang="en-US" dirty="0"/>
          </a:p>
        </p:txBody>
      </p:sp>
    </p:spTree>
    <p:extLst>
      <p:ext uri="{BB962C8B-B14F-4D97-AF65-F5344CB8AC3E}">
        <p14:creationId xmlns:p14="http://schemas.microsoft.com/office/powerpoint/2010/main" val="90291658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3470</TotalTime>
  <Words>621</Words>
  <Application>Microsoft Office PowerPoint</Application>
  <PresentationFormat>Widescreen</PresentationFormat>
  <Paragraphs>146</Paragraphs>
  <Slides>28</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Consolas</vt:lpstr>
      <vt:lpstr>Segoe UI</vt:lpstr>
      <vt:lpstr>Segoe UI Light</vt:lpstr>
      <vt:lpstr>1_Office Theme</vt:lpstr>
      <vt:lpstr>PowerPoint Presentation</vt:lpstr>
      <vt:lpstr>Sometimes you need more power than a method</vt:lpstr>
      <vt:lpstr>Outline</vt:lpstr>
      <vt:lpstr>PowerPoint Presentation</vt:lpstr>
      <vt:lpstr>Object concepts</vt:lpstr>
      <vt:lpstr>Object components</vt:lpstr>
      <vt:lpstr>You've already used objects</vt:lpstr>
      <vt:lpstr>PowerPoint Presentation</vt:lpstr>
      <vt:lpstr>You'll notice objects take care of themselves</vt:lpstr>
      <vt:lpstr>Classes are like blueprints</vt:lpstr>
      <vt:lpstr>Objects are created from the class</vt:lpstr>
      <vt:lpstr>Fun with terminology!</vt:lpstr>
      <vt:lpstr>PowerPoint Presentation</vt:lpstr>
      <vt:lpstr>Classes are defined by the keyword class</vt:lpstr>
      <vt:lpstr>Methods are added just like functions</vt:lpstr>
      <vt:lpstr>Classes have constructors</vt:lpstr>
      <vt:lpstr>Properties are added as data members</vt:lpstr>
      <vt:lpstr>Creating Python classes and objects</vt:lpstr>
      <vt:lpstr>PowerPoint Presentation</vt:lpstr>
      <vt:lpstr>Now that we know the syntax...</vt:lpstr>
      <vt:lpstr>Keep tightly related things together</vt:lpstr>
      <vt:lpstr>When in doubt...</vt:lpstr>
      <vt:lpstr>Take advantage of the fact that Python is "weakly typed"</vt:lpstr>
      <vt:lpstr>As long as it writes, I don't care what it is</vt:lpstr>
      <vt:lpstr>As long as it writes, I don't care what it is</vt:lpstr>
      <vt:lpstr>Factory pattern</vt:lpstr>
      <vt:lpstr>Updating our application for future changes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76</cp:revision>
  <dcterms:created xsi:type="dcterms:W3CDTF">2013-02-15T23:12:42Z</dcterms:created>
  <dcterms:modified xsi:type="dcterms:W3CDTF">2015-02-20T18:25:53Z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