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6"/>
  </p:notesMasterIdLst>
  <p:handoutMasterIdLst>
    <p:handoutMasterId r:id="rId37"/>
  </p:handoutMasterIdLst>
  <p:sldIdLst>
    <p:sldId id="283" r:id="rId5"/>
    <p:sldId id="284" r:id="rId6"/>
    <p:sldId id="293" r:id="rId7"/>
    <p:sldId id="294" r:id="rId8"/>
    <p:sldId id="310" r:id="rId9"/>
    <p:sldId id="313" r:id="rId10"/>
    <p:sldId id="299" r:id="rId11"/>
    <p:sldId id="312" r:id="rId12"/>
    <p:sldId id="311" r:id="rId13"/>
    <p:sldId id="296" r:id="rId14"/>
    <p:sldId id="303" r:id="rId15"/>
    <p:sldId id="305" r:id="rId16"/>
    <p:sldId id="321" r:id="rId17"/>
    <p:sldId id="327" r:id="rId18"/>
    <p:sldId id="326" r:id="rId19"/>
    <p:sldId id="304" r:id="rId20"/>
    <p:sldId id="295" r:id="rId21"/>
    <p:sldId id="302" r:id="rId22"/>
    <p:sldId id="307" r:id="rId23"/>
    <p:sldId id="298" r:id="rId24"/>
    <p:sldId id="325" r:id="rId25"/>
    <p:sldId id="322" r:id="rId26"/>
    <p:sldId id="323" r:id="rId27"/>
    <p:sldId id="324" r:id="rId28"/>
    <p:sldId id="328" r:id="rId29"/>
    <p:sldId id="329" r:id="rId30"/>
    <p:sldId id="330" r:id="rId31"/>
    <p:sldId id="331" r:id="rId32"/>
    <p:sldId id="332" r:id="rId33"/>
    <p:sldId id="333" r:id="rId34"/>
    <p:sldId id="29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4F93"/>
    <a:srgbClr val="583F7F"/>
    <a:srgbClr val="694E92"/>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86938" autoAdjust="0"/>
  </p:normalViewPr>
  <p:slideViewPr>
    <p:cSldViewPr snapToGrid="0">
      <p:cViewPr varScale="1">
        <p:scale>
          <a:sx n="71" d="100"/>
          <a:sy n="71" d="100"/>
        </p:scale>
        <p:origin x="1061" y="4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3/1/2015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3/1/2015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4764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3444131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808476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127220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3757284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solidFill>
                  <a:schemeClr val="tx2"/>
                </a:solidFill>
                <a:latin typeface="Segoe" pitchFamily="34" charset="0"/>
              </a:rPr>
              <a:t>Christopher</a:t>
            </a:r>
            <a:r>
              <a:rPr lang="en-GB" baseline="0" dirty="0" smtClean="0">
                <a:solidFill>
                  <a:schemeClr val="tx2"/>
                </a:solidFill>
                <a:latin typeface="Segoe" pitchFamily="34" charset="0"/>
              </a:rPr>
              <a:t> - Grid</a:t>
            </a: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a:p>
        </p:txBody>
      </p:sp>
    </p:spTree>
    <p:extLst>
      <p:ext uri="{BB962C8B-B14F-4D97-AF65-F5344CB8AC3E}">
        <p14:creationId xmlns:p14="http://schemas.microsoft.com/office/powerpoint/2010/main" val="1822738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a:p>
        </p:txBody>
      </p:sp>
    </p:spTree>
    <p:extLst>
      <p:ext uri="{BB962C8B-B14F-4D97-AF65-F5344CB8AC3E}">
        <p14:creationId xmlns:p14="http://schemas.microsoft.com/office/powerpoint/2010/main" val="22600156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www.bootswatch.com/" TargetMode="External"/><Relationship Id="rId2" Type="http://schemas.openxmlformats.org/officeDocument/2006/relationships/hyperlink" Target="http://www.getbootstrap.com/"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hyperlink" Target="http://www.microsoftvirtualacademy.com/training-courses/querying-microsoft-sql-server-2012-databases-jump-start" TargetMode="External"/><Relationship Id="rId2" Type="http://schemas.openxmlformats.org/officeDocument/2006/relationships/hyperlink" Target="http://www.microsoftvirtualacademy.com/liveevents/you-ve-got-key-values-a-redis-jump-start" TargetMode="External"/><Relationship Id="rId1" Type="http://schemas.openxmlformats.org/officeDocument/2006/relationships/slideLayout" Target="../slideLayouts/slideLayout4.xml"/><Relationship Id="rId4" Type="http://schemas.openxmlformats.org/officeDocument/2006/relationships/hyperlink" Target="http://www.microsoftvirtualacademy.com/training-courses/you-ve-got-documents-a-mongodb-jump-start"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www.microsoftvirtualacademy.com/training-courses/adding-style-with-css" TargetMode="External"/><Relationship Id="rId2" Type="http://schemas.openxmlformats.org/officeDocument/2006/relationships/hyperlink" Target="http://www.microsoftvirtualacademy.com/training-courses/building-responsive-ui-with-bootstrap"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www.microsoftvirtualacademy.com/training-courses/introduction-to-asp-net-mvc" TargetMode="External"/><Relationship Id="rId2" Type="http://schemas.openxmlformats.org/officeDocument/2006/relationships/hyperlink" Target="http://www.microsoftvirtualacademy.com/training-courses/c-fundamentals-for-absolute-beginners" TargetMode="Externa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06 </a:t>
            </a:r>
            <a:r>
              <a:rPr lang="en-US" dirty="0" smtClean="0"/>
              <a:t>| Introduction to Bootstrap</a:t>
            </a:r>
            <a:endParaRPr lang="en-US" dirty="0"/>
          </a:p>
        </p:txBody>
      </p:sp>
      <p:sp>
        <p:nvSpPr>
          <p:cNvPr id="4" name="Subtitle 3"/>
          <p:cNvSpPr>
            <a:spLocks noGrp="1"/>
          </p:cNvSpPr>
          <p:nvPr>
            <p:ph type="subTitle" idx="1"/>
          </p:nvPr>
        </p:nvSpPr>
        <p:spPr/>
        <p:txBody>
          <a:bodyPr/>
          <a:lstStyle/>
          <a:p>
            <a:r>
              <a:rPr lang="en-US" dirty="0" smtClean="0"/>
              <a:t>Susan Ibach </a:t>
            </a:r>
            <a:r>
              <a:rPr lang="en-US" dirty="0"/>
              <a:t>| Technical Evangelist</a:t>
            </a:r>
          </a:p>
          <a:p>
            <a:r>
              <a:rPr lang="en-US" dirty="0"/>
              <a:t>Christopher Harrison | Content Developer</a:t>
            </a:r>
          </a:p>
        </p:txBody>
      </p:sp>
    </p:spTree>
    <p:extLst>
      <p:ext uri="{BB962C8B-B14F-4D97-AF65-F5344CB8AC3E}">
        <p14:creationId xmlns:p14="http://schemas.microsoft.com/office/powerpoint/2010/main" val="31832435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Customizing the theme</a:t>
            </a:r>
            <a:endParaRPr lang="en-US" dirty="0"/>
          </a:p>
        </p:txBody>
      </p:sp>
    </p:spTree>
    <p:extLst>
      <p:ext uri="{BB962C8B-B14F-4D97-AF65-F5344CB8AC3E}">
        <p14:creationId xmlns:p14="http://schemas.microsoft.com/office/powerpoint/2010/main" val="35589513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Grid System</a:t>
            </a:r>
            <a:endParaRPr lang="en-US" dirty="0"/>
          </a:p>
        </p:txBody>
      </p:sp>
      <p:sp>
        <p:nvSpPr>
          <p:cNvPr id="5" name="Subtitle 4"/>
          <p:cNvSpPr>
            <a:spLocks noGrp="1"/>
          </p:cNvSpPr>
          <p:nvPr>
            <p:ph type="subTitle" idx="1"/>
          </p:nvPr>
        </p:nvSpPr>
        <p:spPr/>
        <p:txBody>
          <a:bodyPr/>
          <a:lstStyle/>
          <a:p>
            <a:r>
              <a:rPr lang="en-US" dirty="0" smtClean="0"/>
              <a:t>How do I lay pages out?</a:t>
            </a:r>
            <a:endParaRPr lang="en-US" dirty="0"/>
          </a:p>
        </p:txBody>
      </p:sp>
    </p:spTree>
    <p:extLst>
      <p:ext uri="{BB962C8B-B14F-4D97-AF65-F5344CB8AC3E}">
        <p14:creationId xmlns:p14="http://schemas.microsoft.com/office/powerpoint/2010/main" val="4520557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Sizing your content</a:t>
            </a:r>
            <a:endParaRPr lang="en-US" dirty="0"/>
          </a:p>
        </p:txBody>
      </p:sp>
      <p:pic>
        <p:nvPicPr>
          <p:cNvPr id="4" name="Content Placeholder 3"/>
          <p:cNvPicPr>
            <a:picLocks noGrp="1" noChangeAspect="1"/>
          </p:cNvPicPr>
          <p:nvPr>
            <p:ph sz="quarter" idx="10"/>
          </p:nvPr>
        </p:nvPicPr>
        <p:blipFill>
          <a:blip r:embed="rId2"/>
          <a:stretch>
            <a:fillRect/>
          </a:stretch>
        </p:blipFill>
        <p:spPr>
          <a:xfrm>
            <a:off x="379514" y="2276273"/>
            <a:ext cx="11509095" cy="3151761"/>
          </a:xfrm>
          <a:prstGeom prst="rect">
            <a:avLst/>
          </a:prstGeom>
        </p:spPr>
      </p:pic>
    </p:spTree>
    <p:extLst>
      <p:ext uri="{BB962C8B-B14F-4D97-AF65-F5344CB8AC3E}">
        <p14:creationId xmlns:p14="http://schemas.microsoft.com/office/powerpoint/2010/main" val="32491987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Four grids to rule them all</a:t>
            </a:r>
            <a:br>
              <a:rPr lang="en-US" dirty="0" smtClean="0"/>
            </a:br>
            <a:r>
              <a:rPr lang="en-US" dirty="0" smtClean="0"/>
              <a:t>One for each size of device</a:t>
            </a:r>
            <a:endParaRPr lang="en-US" dirty="0"/>
          </a:p>
        </p:txBody>
      </p:sp>
      <p:graphicFrame>
        <p:nvGraphicFramePr>
          <p:cNvPr id="4" name="Content Placeholder 3"/>
          <p:cNvGraphicFramePr>
            <a:graphicFrameLocks noGrp="1"/>
          </p:cNvGraphicFramePr>
          <p:nvPr>
            <p:ph sz="quarter" idx="10"/>
            <p:extLst/>
          </p:nvPr>
        </p:nvGraphicFramePr>
        <p:xfrm>
          <a:off x="379413" y="1387475"/>
          <a:ext cx="11525256" cy="1112520"/>
        </p:xfrm>
        <a:graphic>
          <a:graphicData uri="http://schemas.openxmlformats.org/drawingml/2006/table">
            <a:tbl>
              <a:tblPr firstRow="1" bandRow="1">
                <a:tableStyleId>{8A107856-5554-42FB-B03E-39F5DBC370BA}</a:tableStyleId>
              </a:tblPr>
              <a:tblGrid>
                <a:gridCol w="960438"/>
                <a:gridCol w="960438"/>
                <a:gridCol w="960438"/>
                <a:gridCol w="960438"/>
                <a:gridCol w="960438"/>
                <a:gridCol w="960438"/>
                <a:gridCol w="960438"/>
                <a:gridCol w="960438"/>
                <a:gridCol w="960438"/>
                <a:gridCol w="960438"/>
                <a:gridCol w="960438"/>
                <a:gridCol w="960438"/>
              </a:tblGrid>
              <a:tr h="37084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5" name="Content Placeholder 3"/>
          <p:cNvGraphicFramePr>
            <a:graphicFrameLocks/>
          </p:cNvGraphicFramePr>
          <p:nvPr>
            <p:extLst/>
          </p:nvPr>
        </p:nvGraphicFramePr>
        <p:xfrm>
          <a:off x="378690" y="2773871"/>
          <a:ext cx="9614400" cy="1112520"/>
        </p:xfrm>
        <a:graphic>
          <a:graphicData uri="http://schemas.openxmlformats.org/drawingml/2006/table">
            <a:tbl>
              <a:tblPr firstRow="1" bandRow="1">
                <a:tableStyleId>{69CF1AB2-1976-4502-BF36-3FF5EA218861}</a:tableStyleId>
              </a:tblPr>
              <a:tblGrid>
                <a:gridCol w="801200"/>
                <a:gridCol w="801200"/>
                <a:gridCol w="801200"/>
                <a:gridCol w="801200"/>
                <a:gridCol w="801200"/>
                <a:gridCol w="801200"/>
                <a:gridCol w="801200"/>
                <a:gridCol w="801200"/>
                <a:gridCol w="801200"/>
                <a:gridCol w="801200"/>
                <a:gridCol w="801200"/>
                <a:gridCol w="801200"/>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6" name="Content Placeholder 3"/>
          <p:cNvGraphicFramePr>
            <a:graphicFrameLocks/>
          </p:cNvGraphicFramePr>
          <p:nvPr>
            <p:extLst/>
          </p:nvPr>
        </p:nvGraphicFramePr>
        <p:xfrm>
          <a:off x="378690" y="4169145"/>
          <a:ext cx="7336560" cy="1112520"/>
        </p:xfrm>
        <a:graphic>
          <a:graphicData uri="http://schemas.openxmlformats.org/drawingml/2006/table">
            <a:tbl>
              <a:tblPr firstRow="1" bandRow="1">
                <a:tableStyleId>{0505E3EF-67EA-436B-97B2-0124C06EBD24}</a:tableStyleId>
              </a:tblPr>
              <a:tblGrid>
                <a:gridCol w="611380"/>
                <a:gridCol w="611380"/>
                <a:gridCol w="611380"/>
                <a:gridCol w="611380"/>
                <a:gridCol w="611380"/>
                <a:gridCol w="611380"/>
                <a:gridCol w="611380"/>
                <a:gridCol w="611380"/>
                <a:gridCol w="611380"/>
                <a:gridCol w="611380"/>
                <a:gridCol w="611380"/>
                <a:gridCol w="611380"/>
              </a:tblGrid>
              <a:tr h="37084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7" name="Content Placeholder 3"/>
          <p:cNvGraphicFramePr>
            <a:graphicFrameLocks/>
          </p:cNvGraphicFramePr>
          <p:nvPr>
            <p:extLst/>
          </p:nvPr>
        </p:nvGraphicFramePr>
        <p:xfrm>
          <a:off x="379514" y="5537786"/>
          <a:ext cx="5245680" cy="1112520"/>
        </p:xfrm>
        <a:graphic>
          <a:graphicData uri="http://schemas.openxmlformats.org/drawingml/2006/table">
            <a:tbl>
              <a:tblPr firstRow="1" bandRow="1">
                <a:tableStyleId>{C4B1156A-380E-4F78-BDF5-A606A8083BF9}</a:tableStyleId>
              </a:tblPr>
              <a:tblGrid>
                <a:gridCol w="437140"/>
                <a:gridCol w="437140"/>
                <a:gridCol w="437140"/>
                <a:gridCol w="437140"/>
                <a:gridCol w="437140"/>
                <a:gridCol w="437140"/>
                <a:gridCol w="437140"/>
                <a:gridCol w="437140"/>
                <a:gridCol w="437140"/>
                <a:gridCol w="437140"/>
                <a:gridCol w="437140"/>
                <a:gridCol w="437140"/>
              </a:tblGrid>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8" name="Rounded Rectangle 7"/>
          <p:cNvSpPr/>
          <p:nvPr/>
        </p:nvSpPr>
        <p:spPr>
          <a:xfrm>
            <a:off x="10230034" y="6458505"/>
            <a:ext cx="1961965" cy="39949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Extra Small (</a:t>
            </a:r>
            <a:r>
              <a:rPr lang="en-US" dirty="0" err="1" smtClean="0"/>
              <a:t>xs</a:t>
            </a:r>
            <a:r>
              <a:rPr lang="en-US" dirty="0" smtClean="0"/>
              <a:t>)</a:t>
            </a:r>
            <a:endParaRPr lang="en-US" dirty="0"/>
          </a:p>
        </p:txBody>
      </p:sp>
      <p:sp>
        <p:nvSpPr>
          <p:cNvPr id="9" name="Rounded Rectangle 8"/>
          <p:cNvSpPr/>
          <p:nvPr/>
        </p:nvSpPr>
        <p:spPr>
          <a:xfrm>
            <a:off x="10230035" y="5007811"/>
            <a:ext cx="1961965" cy="39949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Small (</a:t>
            </a:r>
            <a:r>
              <a:rPr lang="en-US" dirty="0" err="1" smtClean="0"/>
              <a:t>sm</a:t>
            </a:r>
            <a:r>
              <a:rPr lang="en-US" dirty="0" smtClean="0"/>
              <a:t>)</a:t>
            </a:r>
            <a:endParaRPr lang="en-US" dirty="0"/>
          </a:p>
        </p:txBody>
      </p:sp>
      <p:sp>
        <p:nvSpPr>
          <p:cNvPr id="10" name="Rounded Rectangle 9"/>
          <p:cNvSpPr/>
          <p:nvPr/>
        </p:nvSpPr>
        <p:spPr>
          <a:xfrm>
            <a:off x="10230035" y="2236367"/>
            <a:ext cx="1961965" cy="39949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Large (</a:t>
            </a:r>
            <a:r>
              <a:rPr lang="en-US" dirty="0" err="1" smtClean="0"/>
              <a:t>lg</a:t>
            </a:r>
            <a:r>
              <a:rPr lang="en-US" dirty="0" smtClean="0"/>
              <a:t>)</a:t>
            </a:r>
            <a:endParaRPr lang="en-US" dirty="0"/>
          </a:p>
        </p:txBody>
      </p:sp>
      <p:sp>
        <p:nvSpPr>
          <p:cNvPr id="11" name="Rounded Rectangle 10"/>
          <p:cNvSpPr/>
          <p:nvPr/>
        </p:nvSpPr>
        <p:spPr>
          <a:xfrm>
            <a:off x="10230035" y="3626528"/>
            <a:ext cx="1961965" cy="39949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Medium (md)</a:t>
            </a:r>
            <a:endParaRPr lang="en-US" dirty="0"/>
          </a:p>
        </p:txBody>
      </p:sp>
    </p:spTree>
    <p:extLst>
      <p:ext uri="{BB962C8B-B14F-4D97-AF65-F5344CB8AC3E}">
        <p14:creationId xmlns:p14="http://schemas.microsoft.com/office/powerpoint/2010/main" val="34356163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Frequently asked column questions</a:t>
            </a:r>
            <a:endParaRPr lang="en-US" dirty="0"/>
          </a:p>
        </p:txBody>
      </p:sp>
      <p:sp>
        <p:nvSpPr>
          <p:cNvPr id="3" name="Content Placeholder 2"/>
          <p:cNvSpPr>
            <a:spLocks noGrp="1"/>
          </p:cNvSpPr>
          <p:nvPr>
            <p:ph sz="quarter" idx="10"/>
          </p:nvPr>
        </p:nvSpPr>
        <p:spPr/>
        <p:txBody>
          <a:bodyPr/>
          <a:lstStyle/>
          <a:p>
            <a:r>
              <a:rPr lang="en-US" dirty="0" smtClean="0"/>
              <a:t>Is there always twelve columns?</a:t>
            </a:r>
          </a:p>
          <a:p>
            <a:pPr lvl="1"/>
            <a:r>
              <a:rPr lang="en-US" dirty="0" smtClean="0"/>
              <a:t>Yes</a:t>
            </a:r>
          </a:p>
          <a:p>
            <a:r>
              <a:rPr lang="en-US" dirty="0" smtClean="0"/>
              <a:t>Why twelve?</a:t>
            </a:r>
          </a:p>
          <a:p>
            <a:pPr lvl="1"/>
            <a:r>
              <a:rPr lang="en-US" dirty="0" smtClean="0"/>
              <a:t>The goal was to make it easy to size content while giving you enough control over your layout</a:t>
            </a:r>
          </a:p>
          <a:p>
            <a:r>
              <a:rPr lang="en-US" dirty="0" smtClean="0"/>
              <a:t>Can I change the number of columns?</a:t>
            </a:r>
          </a:p>
          <a:p>
            <a:pPr lvl="1"/>
            <a:r>
              <a:rPr lang="en-US" dirty="0" smtClean="0"/>
              <a:t>Technically, yes. But don't.</a:t>
            </a:r>
            <a:endParaRPr lang="en-US" dirty="0"/>
          </a:p>
        </p:txBody>
      </p:sp>
    </p:spTree>
    <p:extLst>
      <p:ext uri="{BB962C8B-B14F-4D97-AF65-F5344CB8AC3E}">
        <p14:creationId xmlns:p14="http://schemas.microsoft.com/office/powerpoint/2010/main" val="28070208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about containers</a:t>
            </a:r>
            <a:r>
              <a:rPr lang="en-US" dirty="0" smtClean="0"/>
              <a:t>?</a:t>
            </a:r>
            <a:endParaRPr lang="en-US" dirty="0">
              <a:solidFill>
                <a:srgbClr val="FF0000"/>
              </a:solidFill>
            </a:endParaRPr>
          </a:p>
        </p:txBody>
      </p:sp>
      <p:sp>
        <p:nvSpPr>
          <p:cNvPr id="3" name="Content Placeholder 2"/>
          <p:cNvSpPr>
            <a:spLocks noGrp="1"/>
          </p:cNvSpPr>
          <p:nvPr>
            <p:ph sz="quarter" idx="10"/>
          </p:nvPr>
        </p:nvSpPr>
        <p:spPr/>
        <p:txBody>
          <a:bodyPr/>
          <a:lstStyle/>
          <a:p>
            <a:r>
              <a:rPr lang="en-US" dirty="0" smtClean="0"/>
              <a:t>Bootstrap offers both container and container-less displays</a:t>
            </a:r>
          </a:p>
          <a:p>
            <a:r>
              <a:rPr lang="en-US" dirty="0" smtClean="0"/>
              <a:t>Container-less will take up the entire screen</a:t>
            </a:r>
          </a:p>
          <a:p>
            <a:r>
              <a:rPr lang="en-US" dirty="0" smtClean="0"/>
              <a:t>Container will contain your data in a, well, container</a:t>
            </a:r>
            <a:endParaRPr lang="en-US" dirty="0"/>
          </a:p>
        </p:txBody>
      </p:sp>
      <p:sp>
        <p:nvSpPr>
          <p:cNvPr id="4" name="Rectangle 3"/>
          <p:cNvSpPr/>
          <p:nvPr/>
        </p:nvSpPr>
        <p:spPr>
          <a:xfrm>
            <a:off x="3124200" y="3381375"/>
            <a:ext cx="6115050" cy="32099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 name="Rectangle 4"/>
          <p:cNvSpPr/>
          <p:nvPr/>
        </p:nvSpPr>
        <p:spPr>
          <a:xfrm>
            <a:off x="3686175" y="3381375"/>
            <a:ext cx="5057775" cy="320992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t>Content will be contained in here</a:t>
            </a:r>
          </a:p>
          <a:p>
            <a:pPr algn="ctr"/>
            <a:endParaRPr lang="en-US" sz="2400" dirty="0" smtClean="0"/>
          </a:p>
          <a:p>
            <a:pPr algn="ctr"/>
            <a:r>
              <a:rPr lang="en-US" sz="2400" dirty="0" smtClean="0"/>
              <a:t>The container will always stay the </a:t>
            </a:r>
          </a:p>
          <a:p>
            <a:pPr algn="ctr"/>
            <a:r>
              <a:rPr lang="en-US" sz="2400" dirty="0" smtClean="0"/>
              <a:t>same size for the screen size</a:t>
            </a:r>
            <a:endParaRPr lang="en-US" sz="2400" dirty="0"/>
          </a:p>
        </p:txBody>
      </p:sp>
      <p:graphicFrame>
        <p:nvGraphicFramePr>
          <p:cNvPr id="6" name="Table 5"/>
          <p:cNvGraphicFramePr>
            <a:graphicFrameLocks noGrp="1"/>
          </p:cNvGraphicFramePr>
          <p:nvPr>
            <p:extLst>
              <p:ext uri="{D42A27DB-BD31-4B8C-83A1-F6EECF244321}">
                <p14:modId xmlns:p14="http://schemas.microsoft.com/office/powerpoint/2010/main" val="2980443559"/>
              </p:ext>
            </p:extLst>
          </p:nvPr>
        </p:nvGraphicFramePr>
        <p:xfrm>
          <a:off x="3686175" y="3381371"/>
          <a:ext cx="5057773" cy="3209928"/>
        </p:xfrm>
        <a:graphic>
          <a:graphicData uri="http://schemas.openxmlformats.org/drawingml/2006/table">
            <a:tbl>
              <a:tblPr firstRow="1" bandRow="1">
                <a:tableStyleId>{16D9F66E-5EB9-4882-86FB-DCBF35E3C3E4}</a:tableStyleId>
              </a:tblPr>
              <a:tblGrid>
                <a:gridCol w="416223"/>
                <a:gridCol w="416223"/>
                <a:gridCol w="416223"/>
                <a:gridCol w="416223"/>
                <a:gridCol w="416223"/>
                <a:gridCol w="416223"/>
                <a:gridCol w="416223"/>
                <a:gridCol w="416223"/>
                <a:gridCol w="416223"/>
                <a:gridCol w="416223"/>
                <a:gridCol w="416223"/>
                <a:gridCol w="479320"/>
              </a:tblGrid>
              <a:tr h="401241">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401241">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401241">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r>
              <a:tr h="401241">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r>
              <a:tr h="401241">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401241">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401241">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401241">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677651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system</a:t>
            </a:r>
            <a:endParaRPr lang="en-US" dirty="0"/>
          </a:p>
        </p:txBody>
      </p:sp>
      <p:graphicFrame>
        <p:nvGraphicFramePr>
          <p:cNvPr id="7" name="Content Placeholder 6"/>
          <p:cNvGraphicFramePr>
            <a:graphicFrameLocks noGrp="1"/>
          </p:cNvGraphicFramePr>
          <p:nvPr>
            <p:ph sz="quarter" idx="10"/>
            <p:extLst>
              <p:ext uri="{D42A27DB-BD31-4B8C-83A1-F6EECF244321}">
                <p14:modId xmlns:p14="http://schemas.microsoft.com/office/powerpoint/2010/main" val="3837675258"/>
              </p:ext>
            </p:extLst>
          </p:nvPr>
        </p:nvGraphicFramePr>
        <p:xfrm>
          <a:off x="680225" y="1750740"/>
          <a:ext cx="10786520" cy="3631380"/>
        </p:xfrm>
        <a:graphic>
          <a:graphicData uri="http://schemas.openxmlformats.org/drawingml/2006/table">
            <a:tbl>
              <a:tblPr firstRow="1">
                <a:tableStyleId>{B301B821-A1FF-4177-AEE7-76D212191A09}</a:tableStyleId>
              </a:tblPr>
              <a:tblGrid>
                <a:gridCol w="2157304"/>
                <a:gridCol w="2157304"/>
                <a:gridCol w="2157304"/>
                <a:gridCol w="2157304"/>
                <a:gridCol w="2157304"/>
              </a:tblGrid>
              <a:tr h="847322">
                <a:tc>
                  <a:txBody>
                    <a:bodyPr/>
                    <a:lstStyle/>
                    <a:p>
                      <a:endParaRPr lang="en-US" dirty="0"/>
                    </a:p>
                  </a:txBody>
                  <a:tcPr anchor="ctr"/>
                </a:tc>
                <a:tc>
                  <a:txBody>
                    <a:bodyPr/>
                    <a:lstStyle/>
                    <a:p>
                      <a:r>
                        <a:rPr lang="en-US"/>
                        <a:t>Extra small devices Phones (&lt;768px) </a:t>
                      </a:r>
                    </a:p>
                  </a:txBody>
                  <a:tcPr anchor="ctr"/>
                </a:tc>
                <a:tc>
                  <a:txBody>
                    <a:bodyPr/>
                    <a:lstStyle/>
                    <a:p>
                      <a:r>
                        <a:rPr lang="en-US"/>
                        <a:t>Small devices Tablets (≥768px) </a:t>
                      </a:r>
                    </a:p>
                  </a:txBody>
                  <a:tcPr anchor="ctr"/>
                </a:tc>
                <a:tc>
                  <a:txBody>
                    <a:bodyPr/>
                    <a:lstStyle/>
                    <a:p>
                      <a:r>
                        <a:rPr lang="en-US"/>
                        <a:t>Medium devices Desktops (≥992px) </a:t>
                      </a:r>
                    </a:p>
                  </a:txBody>
                  <a:tcPr anchor="ctr"/>
                </a:tc>
                <a:tc>
                  <a:txBody>
                    <a:bodyPr/>
                    <a:lstStyle/>
                    <a:p>
                      <a:r>
                        <a:rPr lang="en-US"/>
                        <a:t>Large devices Desktops (≥1200px) </a:t>
                      </a:r>
                    </a:p>
                  </a:txBody>
                  <a:tcPr anchor="ctr"/>
                </a:tc>
              </a:tr>
              <a:tr h="847322">
                <a:tc>
                  <a:txBody>
                    <a:bodyPr/>
                    <a:lstStyle/>
                    <a:p>
                      <a:r>
                        <a:rPr lang="en-US"/>
                        <a:t>Grid behavior</a:t>
                      </a:r>
                    </a:p>
                  </a:txBody>
                  <a:tcPr anchor="ctr"/>
                </a:tc>
                <a:tc>
                  <a:txBody>
                    <a:bodyPr/>
                    <a:lstStyle/>
                    <a:p>
                      <a:r>
                        <a:rPr lang="en-US"/>
                        <a:t>Horizontal at all times</a:t>
                      </a:r>
                    </a:p>
                  </a:txBody>
                  <a:tcPr anchor="ctr"/>
                </a:tc>
                <a:tc gridSpan="3">
                  <a:txBody>
                    <a:bodyPr/>
                    <a:lstStyle/>
                    <a:p>
                      <a:r>
                        <a:rPr lang="en-US"/>
                        <a:t>Collapsed to start, horizontal above breakpoints</a:t>
                      </a:r>
                    </a:p>
                  </a:txBody>
                  <a:tcPr anchor="ctr"/>
                </a:tc>
                <a:tc hMerge="1">
                  <a:txBody>
                    <a:bodyPr/>
                    <a:lstStyle/>
                    <a:p>
                      <a:endParaRPr lang="en-US"/>
                    </a:p>
                  </a:txBody>
                  <a:tcPr/>
                </a:tc>
                <a:tc hMerge="1">
                  <a:txBody>
                    <a:bodyPr/>
                    <a:lstStyle/>
                    <a:p>
                      <a:endParaRPr lang="en-US"/>
                    </a:p>
                  </a:txBody>
                  <a:tcPr/>
                </a:tc>
              </a:tr>
              <a:tr h="484184">
                <a:tc>
                  <a:txBody>
                    <a:bodyPr/>
                    <a:lstStyle/>
                    <a:p>
                      <a:r>
                        <a:rPr lang="en-US"/>
                        <a:t>Container width</a:t>
                      </a:r>
                    </a:p>
                  </a:txBody>
                  <a:tcPr anchor="ctr"/>
                </a:tc>
                <a:tc>
                  <a:txBody>
                    <a:bodyPr/>
                    <a:lstStyle/>
                    <a:p>
                      <a:r>
                        <a:rPr lang="en-US"/>
                        <a:t>None (auto)</a:t>
                      </a:r>
                    </a:p>
                  </a:txBody>
                  <a:tcPr anchor="ctr"/>
                </a:tc>
                <a:tc>
                  <a:txBody>
                    <a:bodyPr/>
                    <a:lstStyle/>
                    <a:p>
                      <a:r>
                        <a:rPr lang="en-US"/>
                        <a:t>750px</a:t>
                      </a:r>
                    </a:p>
                  </a:txBody>
                  <a:tcPr anchor="ctr"/>
                </a:tc>
                <a:tc>
                  <a:txBody>
                    <a:bodyPr/>
                    <a:lstStyle/>
                    <a:p>
                      <a:r>
                        <a:rPr lang="en-US"/>
                        <a:t>970px</a:t>
                      </a:r>
                    </a:p>
                  </a:txBody>
                  <a:tcPr anchor="ctr"/>
                </a:tc>
                <a:tc>
                  <a:txBody>
                    <a:bodyPr/>
                    <a:lstStyle/>
                    <a:p>
                      <a:r>
                        <a:rPr lang="en-US"/>
                        <a:t>1170px</a:t>
                      </a:r>
                    </a:p>
                  </a:txBody>
                  <a:tcPr anchor="ctr"/>
                </a:tc>
              </a:tr>
              <a:tr h="484184">
                <a:tc>
                  <a:txBody>
                    <a:bodyPr/>
                    <a:lstStyle/>
                    <a:p>
                      <a:r>
                        <a:rPr lang="en-US"/>
                        <a:t>Class prefix</a:t>
                      </a:r>
                    </a:p>
                  </a:txBody>
                  <a:tcPr anchor="ctr"/>
                </a:tc>
                <a:tc>
                  <a:txBody>
                    <a:bodyPr/>
                    <a:lstStyle/>
                    <a:p>
                      <a:r>
                        <a:rPr lang="en-US"/>
                        <a:t>.col-xs-</a:t>
                      </a:r>
                    </a:p>
                  </a:txBody>
                  <a:tcPr anchor="ctr"/>
                </a:tc>
                <a:tc>
                  <a:txBody>
                    <a:bodyPr/>
                    <a:lstStyle/>
                    <a:p>
                      <a:r>
                        <a:rPr lang="en-US"/>
                        <a:t>.col-sm-</a:t>
                      </a:r>
                    </a:p>
                  </a:txBody>
                  <a:tcPr anchor="ctr"/>
                </a:tc>
                <a:tc>
                  <a:txBody>
                    <a:bodyPr/>
                    <a:lstStyle/>
                    <a:p>
                      <a:r>
                        <a:rPr lang="en-US"/>
                        <a:t>.col-md-</a:t>
                      </a:r>
                    </a:p>
                  </a:txBody>
                  <a:tcPr anchor="ctr"/>
                </a:tc>
                <a:tc>
                  <a:txBody>
                    <a:bodyPr/>
                    <a:lstStyle/>
                    <a:p>
                      <a:r>
                        <a:rPr lang="en-US"/>
                        <a:t>.col-lg-</a:t>
                      </a:r>
                    </a:p>
                  </a:txBody>
                  <a:tcPr anchor="ctr"/>
                </a:tc>
              </a:tr>
              <a:tr h="484184">
                <a:tc>
                  <a:txBody>
                    <a:bodyPr/>
                    <a:lstStyle/>
                    <a:p>
                      <a:r>
                        <a:rPr lang="en-US" dirty="0"/>
                        <a:t>Column width</a:t>
                      </a:r>
                    </a:p>
                  </a:txBody>
                  <a:tcPr anchor="ctr"/>
                </a:tc>
                <a:tc>
                  <a:txBody>
                    <a:bodyPr/>
                    <a:lstStyle/>
                    <a:p>
                      <a:r>
                        <a:rPr lang="en-US"/>
                        <a:t>Auto</a:t>
                      </a:r>
                    </a:p>
                  </a:txBody>
                  <a:tcPr anchor="ctr"/>
                </a:tc>
                <a:tc>
                  <a:txBody>
                    <a:bodyPr/>
                    <a:lstStyle/>
                    <a:p>
                      <a:r>
                        <a:rPr lang="en-US"/>
                        <a:t>60px</a:t>
                      </a:r>
                    </a:p>
                  </a:txBody>
                  <a:tcPr anchor="ctr"/>
                </a:tc>
                <a:tc>
                  <a:txBody>
                    <a:bodyPr/>
                    <a:lstStyle/>
                    <a:p>
                      <a:r>
                        <a:rPr lang="en-US"/>
                        <a:t>78px</a:t>
                      </a:r>
                    </a:p>
                  </a:txBody>
                  <a:tcPr anchor="ctr"/>
                </a:tc>
                <a:tc>
                  <a:txBody>
                    <a:bodyPr/>
                    <a:lstStyle/>
                    <a:p>
                      <a:r>
                        <a:rPr lang="en-US"/>
                        <a:t>95px</a:t>
                      </a:r>
                    </a:p>
                  </a:txBody>
                  <a:tcPr anchor="ctr"/>
                </a:tc>
              </a:tr>
              <a:tr h="484184">
                <a:tc>
                  <a:txBody>
                    <a:bodyPr/>
                    <a:lstStyle/>
                    <a:p>
                      <a:r>
                        <a:rPr lang="en-US"/>
                        <a:t>Gutter width</a:t>
                      </a:r>
                    </a:p>
                  </a:txBody>
                  <a:tcPr anchor="ctr"/>
                </a:tc>
                <a:tc gridSpan="4">
                  <a:txBody>
                    <a:bodyPr/>
                    <a:lstStyle/>
                    <a:p>
                      <a:r>
                        <a:rPr lang="en-US" dirty="0"/>
                        <a:t>30px (15px on each side of a column)</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9955893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Grids and containers</a:t>
            </a:r>
            <a:endParaRPr lang="en-US" dirty="0"/>
          </a:p>
        </p:txBody>
      </p:sp>
    </p:spTree>
    <p:extLst>
      <p:ext uri="{BB962C8B-B14F-4D97-AF65-F5344CB8AC3E}">
        <p14:creationId xmlns:p14="http://schemas.microsoft.com/office/powerpoint/2010/main" val="25612162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Visual Studio support</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885789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 – Class IntelliSense</a:t>
            </a:r>
            <a:endParaRPr lang="en-US" dirty="0"/>
          </a:p>
        </p:txBody>
      </p:sp>
      <p:pic>
        <p:nvPicPr>
          <p:cNvPr id="4" name="Content Placeholder 3"/>
          <p:cNvPicPr>
            <a:picLocks noGrp="1" noChangeAspect="1"/>
          </p:cNvPicPr>
          <p:nvPr>
            <p:ph sz="quarter" idx="10"/>
          </p:nvPr>
        </p:nvPicPr>
        <p:blipFill>
          <a:blip r:embed="rId2"/>
          <a:stretch>
            <a:fillRect/>
          </a:stretch>
        </p:blipFill>
        <p:spPr>
          <a:xfrm>
            <a:off x="2440146" y="1973767"/>
            <a:ext cx="5902167" cy="3283240"/>
          </a:xfrm>
          <a:prstGeom prst="rect">
            <a:avLst/>
          </a:prstGeom>
        </p:spPr>
      </p:pic>
    </p:spTree>
    <p:extLst>
      <p:ext uri="{BB962C8B-B14F-4D97-AF65-F5344CB8AC3E}">
        <p14:creationId xmlns:p14="http://schemas.microsoft.com/office/powerpoint/2010/main" val="26617059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A4F93"/>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marL="0" indent="0">
              <a:buNone/>
            </a:pPr>
            <a:r>
              <a:rPr lang="en-US" dirty="0"/>
              <a:t>The most popular front-end framework for developing </a:t>
            </a:r>
            <a:r>
              <a:rPr lang="en-US" dirty="0" smtClean="0"/>
              <a:t/>
            </a:r>
            <a:br>
              <a:rPr lang="en-US" dirty="0" smtClean="0"/>
            </a:br>
            <a:r>
              <a:rPr lang="en-US" dirty="0" smtClean="0"/>
              <a:t>responsive</a:t>
            </a:r>
            <a:r>
              <a:rPr lang="en-US" dirty="0"/>
              <a:t>, mobile first projects on the web.</a:t>
            </a:r>
            <a:endParaRPr lang="en-GB" dirty="0" smtClean="0"/>
          </a:p>
        </p:txBody>
      </p:sp>
      <p:sp>
        <p:nvSpPr>
          <p:cNvPr id="2" name="Title 1"/>
          <p:cNvSpPr>
            <a:spLocks noGrp="1"/>
          </p:cNvSpPr>
          <p:nvPr>
            <p:ph type="title"/>
          </p:nvPr>
        </p:nvSpPr>
        <p:spPr/>
        <p:txBody>
          <a:bodyPr/>
          <a:lstStyle/>
          <a:p>
            <a:r>
              <a:rPr lang="en-US" dirty="0" smtClean="0"/>
              <a:t>Bootstrap</a:t>
            </a:r>
            <a:endParaRPr lang="en-US" dirty="0"/>
          </a:p>
        </p:txBody>
      </p:sp>
      <p:pic>
        <p:nvPicPr>
          <p:cNvPr id="3" name="Picture 2" descr="Screen Clipping"/>
          <p:cNvPicPr>
            <a:picLocks noChangeAspect="1"/>
          </p:cNvPicPr>
          <p:nvPr/>
        </p:nvPicPr>
        <p:blipFill rotWithShape="1">
          <a:blip r:embed="rId3">
            <a:extLst>
              <a:ext uri="{28A0092B-C50C-407E-A947-70E740481C1C}">
                <a14:useLocalDpi xmlns:a14="http://schemas.microsoft.com/office/drawing/2010/main" val="0"/>
              </a:ext>
            </a:extLst>
          </a:blip>
          <a:srcRect b="3785"/>
          <a:stretch/>
        </p:blipFill>
        <p:spPr>
          <a:xfrm>
            <a:off x="-25295" y="0"/>
            <a:ext cx="12217295" cy="6134100"/>
          </a:xfrm>
          <a:prstGeom prst="rect">
            <a:avLst/>
          </a:prstGeom>
        </p:spPr>
      </p:pic>
    </p:spTree>
    <p:extLst>
      <p:ext uri="{BB962C8B-B14F-4D97-AF65-F5344CB8AC3E}">
        <p14:creationId xmlns:p14="http://schemas.microsoft.com/office/powerpoint/2010/main" val="32365322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 Bootstrap Snippets</a:t>
            </a:r>
            <a:endParaRPr lang="en-US" dirty="0"/>
          </a:p>
        </p:txBody>
      </p:sp>
    </p:spTree>
    <p:extLst>
      <p:ext uri="{BB962C8B-B14F-4D97-AF65-F5344CB8AC3E}">
        <p14:creationId xmlns:p14="http://schemas.microsoft.com/office/powerpoint/2010/main" val="25825637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Bootstrap forms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796020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Bootstrap Forms</a:t>
            </a:r>
            <a:endParaRPr lang="en-US" dirty="0"/>
          </a:p>
        </p:txBody>
      </p:sp>
      <p:sp>
        <p:nvSpPr>
          <p:cNvPr id="4" name="Content Placeholder 3"/>
          <p:cNvSpPr>
            <a:spLocks noGrp="1"/>
          </p:cNvSpPr>
          <p:nvPr>
            <p:ph sz="quarter" idx="10"/>
          </p:nvPr>
        </p:nvSpPr>
        <p:spPr/>
        <p:txBody>
          <a:bodyPr/>
          <a:lstStyle/>
          <a:p>
            <a:r>
              <a:rPr lang="en-US" dirty="0" smtClean="0"/>
              <a:t>HTML5 provides rich functionality</a:t>
            </a:r>
          </a:p>
          <a:p>
            <a:pPr lvl="1"/>
            <a:r>
              <a:rPr lang="en-US" dirty="0" smtClean="0"/>
              <a:t>New types of inputs</a:t>
            </a:r>
          </a:p>
          <a:p>
            <a:pPr lvl="1"/>
            <a:r>
              <a:rPr lang="en-US" dirty="0" smtClean="0"/>
              <a:t>Placeholders</a:t>
            </a:r>
          </a:p>
          <a:p>
            <a:r>
              <a:rPr lang="en-US" dirty="0" smtClean="0"/>
              <a:t>Bootstrap defaults</a:t>
            </a:r>
          </a:p>
          <a:p>
            <a:pPr lvl="1"/>
            <a:r>
              <a:rPr lang="en-US" dirty="0" smtClean="0"/>
              <a:t>Vertical display</a:t>
            </a:r>
          </a:p>
          <a:p>
            <a:pPr lvl="1"/>
            <a:r>
              <a:rPr lang="en-US" dirty="0" smtClean="0"/>
              <a:t>Focus highlighting</a:t>
            </a:r>
          </a:p>
          <a:p>
            <a:r>
              <a:rPr lang="en-US" dirty="0" smtClean="0"/>
              <a:t>Easy to customize</a:t>
            </a:r>
            <a:endParaRPr lang="en-US" dirty="0"/>
          </a:p>
        </p:txBody>
      </p:sp>
    </p:spTree>
    <p:extLst>
      <p:ext uri="{BB962C8B-B14F-4D97-AF65-F5344CB8AC3E}">
        <p14:creationId xmlns:p14="http://schemas.microsoft.com/office/powerpoint/2010/main" val="21935464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Classes</a:t>
            </a:r>
            <a:endParaRPr lang="en-US" dirty="0"/>
          </a:p>
        </p:txBody>
      </p:sp>
      <p:sp>
        <p:nvSpPr>
          <p:cNvPr id="3" name="Content Placeholder 2"/>
          <p:cNvSpPr>
            <a:spLocks noGrp="1"/>
          </p:cNvSpPr>
          <p:nvPr>
            <p:ph sz="quarter" idx="10"/>
          </p:nvPr>
        </p:nvSpPr>
        <p:spPr/>
        <p:txBody>
          <a:bodyPr/>
          <a:lstStyle/>
          <a:p>
            <a:r>
              <a:rPr lang="en-US" dirty="0" smtClean="0"/>
              <a:t>Need to add classes to introduce functionality</a:t>
            </a:r>
          </a:p>
          <a:p>
            <a:r>
              <a:rPr lang="en-US" dirty="0" smtClean="0"/>
              <a:t>Main classes</a:t>
            </a:r>
          </a:p>
          <a:p>
            <a:pPr lvl="1"/>
            <a:r>
              <a:rPr lang="en-US" dirty="0" smtClean="0"/>
              <a:t>form-group</a:t>
            </a:r>
          </a:p>
          <a:p>
            <a:pPr lvl="1"/>
            <a:r>
              <a:rPr lang="en-US" dirty="0" smtClean="0"/>
              <a:t>form-control</a:t>
            </a:r>
            <a:endParaRPr lang="en-US" dirty="0"/>
          </a:p>
        </p:txBody>
      </p:sp>
    </p:spTree>
    <p:extLst>
      <p:ext uri="{BB962C8B-B14F-4D97-AF65-F5344CB8AC3E}">
        <p14:creationId xmlns:p14="http://schemas.microsoft.com/office/powerpoint/2010/main" val="41309197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Question submission form</a:t>
            </a:r>
            <a:endParaRPr lang="en-US" dirty="0"/>
          </a:p>
        </p:txBody>
      </p:sp>
    </p:spTree>
    <p:extLst>
      <p:ext uri="{BB962C8B-B14F-4D97-AF65-F5344CB8AC3E}">
        <p14:creationId xmlns:p14="http://schemas.microsoft.com/office/powerpoint/2010/main" val="19236313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Bootstrap Resources</a:t>
            </a:r>
            <a:endParaRPr lang="en-US" dirty="0"/>
          </a:p>
        </p:txBody>
      </p:sp>
      <p:sp>
        <p:nvSpPr>
          <p:cNvPr id="4" name="Content Placeholder 3"/>
          <p:cNvSpPr>
            <a:spLocks noGrp="1"/>
          </p:cNvSpPr>
          <p:nvPr>
            <p:ph sz="quarter" idx="10"/>
          </p:nvPr>
        </p:nvSpPr>
        <p:spPr/>
        <p:txBody>
          <a:bodyPr/>
          <a:lstStyle/>
          <a:p>
            <a:r>
              <a:rPr lang="en-US" dirty="0" smtClean="0">
                <a:hlinkClick r:id="rId2"/>
              </a:rPr>
              <a:t>www.getbootstrap.com</a:t>
            </a:r>
            <a:endParaRPr lang="en-US" dirty="0" smtClean="0"/>
          </a:p>
          <a:p>
            <a:r>
              <a:rPr lang="en-US" dirty="0" smtClean="0">
                <a:hlinkClick r:id="rId3"/>
              </a:rPr>
              <a:t>www.bootswatch.com</a:t>
            </a:r>
            <a:endParaRPr lang="en-US" dirty="0" smtClean="0"/>
          </a:p>
        </p:txBody>
      </p:sp>
    </p:spTree>
    <p:extLst>
      <p:ext uri="{BB962C8B-B14F-4D97-AF65-F5344CB8AC3E}">
        <p14:creationId xmlns:p14="http://schemas.microsoft.com/office/powerpoint/2010/main" val="39285083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we learn today?</a:t>
            </a:r>
            <a:endParaRPr lang="en-US" dirty="0"/>
          </a:p>
        </p:txBody>
      </p:sp>
      <p:sp>
        <p:nvSpPr>
          <p:cNvPr id="3" name="Content Placeholder 2"/>
          <p:cNvSpPr>
            <a:spLocks noGrp="1"/>
          </p:cNvSpPr>
          <p:nvPr>
            <p:ph sz="quarter" idx="10"/>
          </p:nvPr>
        </p:nvSpPr>
        <p:spPr/>
        <p:txBody>
          <a:bodyPr/>
          <a:lstStyle/>
          <a:p>
            <a:r>
              <a:rPr lang="en-US" dirty="0" smtClean="0"/>
              <a:t>Advanced layouts in </a:t>
            </a:r>
            <a:r>
              <a:rPr lang="en-US" dirty="0" err="1" smtClean="0"/>
              <a:t>Jinja</a:t>
            </a:r>
            <a:endParaRPr lang="en-US" dirty="0" smtClean="0"/>
          </a:p>
          <a:p>
            <a:r>
              <a:rPr lang="en-US" dirty="0" smtClean="0"/>
              <a:t>How to use a relational database</a:t>
            </a:r>
          </a:p>
          <a:p>
            <a:r>
              <a:rPr lang="en-US" dirty="0" smtClean="0"/>
              <a:t>A bit of Bootstrap</a:t>
            </a:r>
          </a:p>
          <a:p>
            <a:r>
              <a:rPr lang="en-US" dirty="0" smtClean="0"/>
              <a:t>Object oriented design</a:t>
            </a:r>
            <a:endParaRPr lang="en-US" dirty="0"/>
          </a:p>
        </p:txBody>
      </p:sp>
    </p:spTree>
    <p:extLst>
      <p:ext uri="{BB962C8B-B14F-4D97-AF65-F5344CB8AC3E}">
        <p14:creationId xmlns:p14="http://schemas.microsoft.com/office/powerpoint/2010/main" val="41843328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do we go now?</a:t>
            </a:r>
            <a:endParaRPr lang="en-US" dirty="0"/>
          </a:p>
        </p:txBody>
      </p:sp>
      <p:sp>
        <p:nvSpPr>
          <p:cNvPr id="3" name="Content Placeholder 2"/>
          <p:cNvSpPr>
            <a:spLocks noGrp="1"/>
          </p:cNvSpPr>
          <p:nvPr>
            <p:ph sz="quarter" idx="10"/>
          </p:nvPr>
        </p:nvSpPr>
        <p:spPr/>
        <p:txBody>
          <a:bodyPr/>
          <a:lstStyle/>
          <a:p>
            <a:r>
              <a:rPr lang="en-US" dirty="0" smtClean="0"/>
              <a:t>For your growth</a:t>
            </a:r>
          </a:p>
          <a:p>
            <a:pPr lvl="1"/>
            <a:r>
              <a:rPr lang="en-US" dirty="0" smtClean="0"/>
              <a:t>What interested you the most?</a:t>
            </a:r>
          </a:p>
          <a:p>
            <a:r>
              <a:rPr lang="en-US" dirty="0" smtClean="0"/>
              <a:t>For a deeper understanding</a:t>
            </a:r>
          </a:p>
          <a:p>
            <a:pPr lvl="1"/>
            <a:r>
              <a:rPr lang="en-US" dirty="0" smtClean="0"/>
              <a:t>What can we do with the app?</a:t>
            </a:r>
            <a:endParaRPr lang="en-US" dirty="0"/>
          </a:p>
        </p:txBody>
      </p:sp>
    </p:spTree>
    <p:extLst>
      <p:ext uri="{BB962C8B-B14F-4D97-AF65-F5344CB8AC3E}">
        <p14:creationId xmlns:p14="http://schemas.microsoft.com/office/powerpoint/2010/main" val="9998473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r>
              <a:rPr lang="en-US" dirty="0" smtClean="0"/>
              <a:t>design MVAs</a:t>
            </a:r>
            <a:endParaRPr lang="en-US" dirty="0"/>
          </a:p>
        </p:txBody>
      </p:sp>
      <p:sp>
        <p:nvSpPr>
          <p:cNvPr id="3" name="Content Placeholder 2"/>
          <p:cNvSpPr>
            <a:spLocks noGrp="1"/>
          </p:cNvSpPr>
          <p:nvPr>
            <p:ph sz="quarter" idx="10"/>
          </p:nvPr>
        </p:nvSpPr>
        <p:spPr/>
        <p:txBody>
          <a:bodyPr/>
          <a:lstStyle/>
          <a:p>
            <a:r>
              <a:rPr lang="en-US" dirty="0" err="1" smtClean="0">
                <a:hlinkClick r:id="rId2"/>
              </a:rPr>
              <a:t>Redis</a:t>
            </a:r>
            <a:endParaRPr lang="en-US" dirty="0" smtClean="0"/>
          </a:p>
          <a:p>
            <a:r>
              <a:rPr lang="en-US" dirty="0" smtClean="0">
                <a:hlinkClick r:id="rId3"/>
              </a:rPr>
              <a:t>SQL </a:t>
            </a:r>
            <a:r>
              <a:rPr lang="en-US" dirty="0" smtClean="0">
                <a:hlinkClick r:id="rId3"/>
              </a:rPr>
              <a:t>Server</a:t>
            </a:r>
            <a:endParaRPr lang="en-US" dirty="0" smtClean="0"/>
          </a:p>
          <a:p>
            <a:r>
              <a:rPr lang="en-US" dirty="0" err="1" smtClean="0">
                <a:hlinkClick r:id="rId4"/>
              </a:rPr>
              <a:t>MongoDB</a:t>
            </a:r>
            <a:endParaRPr lang="en-US" dirty="0"/>
          </a:p>
        </p:txBody>
      </p:sp>
    </p:spTree>
    <p:extLst>
      <p:ext uri="{BB962C8B-B14F-4D97-AF65-F5344CB8AC3E}">
        <p14:creationId xmlns:p14="http://schemas.microsoft.com/office/powerpoint/2010/main" val="8209239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Front end design</a:t>
            </a:r>
            <a:endParaRPr lang="en-US" dirty="0"/>
          </a:p>
        </p:txBody>
      </p:sp>
      <p:sp>
        <p:nvSpPr>
          <p:cNvPr id="3" name="Content Placeholder 2"/>
          <p:cNvSpPr>
            <a:spLocks noGrp="1"/>
          </p:cNvSpPr>
          <p:nvPr>
            <p:ph sz="quarter" idx="10"/>
          </p:nvPr>
        </p:nvSpPr>
        <p:spPr/>
        <p:txBody>
          <a:bodyPr/>
          <a:lstStyle/>
          <a:p>
            <a:r>
              <a:rPr lang="en-US" dirty="0" smtClean="0">
                <a:hlinkClick r:id="rId2"/>
              </a:rPr>
              <a:t>Bootstrap</a:t>
            </a:r>
            <a:endParaRPr lang="en-US" dirty="0" smtClean="0"/>
          </a:p>
          <a:p>
            <a:r>
              <a:rPr lang="en-US" dirty="0" smtClean="0">
                <a:hlinkClick r:id="rId3"/>
              </a:rPr>
              <a:t>CSS</a:t>
            </a:r>
            <a:endParaRPr lang="en-US" dirty="0"/>
          </a:p>
        </p:txBody>
      </p:sp>
    </p:spTree>
    <p:extLst>
      <p:ext uri="{BB962C8B-B14F-4D97-AF65-F5344CB8AC3E}">
        <p14:creationId xmlns:p14="http://schemas.microsoft.com/office/powerpoint/2010/main" val="18988466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lvl="0" fontAlgn="ctr"/>
            <a:r>
              <a:rPr lang="en-US" dirty="0" smtClean="0"/>
              <a:t>CSS can be tricky</a:t>
            </a:r>
            <a:endParaRPr lang="en-US" dirty="0"/>
          </a:p>
          <a:p>
            <a:pPr lvl="0" fontAlgn="ctr"/>
            <a:r>
              <a:rPr lang="en-US" dirty="0"/>
              <a:t>Cross </a:t>
            </a:r>
            <a:r>
              <a:rPr lang="en-US" dirty="0" smtClean="0"/>
              <a:t>browser support can be a challenge</a:t>
            </a:r>
            <a:endParaRPr lang="en-US" dirty="0"/>
          </a:p>
          <a:p>
            <a:pPr lvl="0" fontAlgn="ctr"/>
            <a:r>
              <a:rPr lang="en-US" dirty="0" smtClean="0"/>
              <a:t>Solves basic </a:t>
            </a:r>
            <a:r>
              <a:rPr lang="en-US" dirty="0"/>
              <a:t>tasks </a:t>
            </a:r>
            <a:r>
              <a:rPr lang="en-US" dirty="0" smtClean="0"/>
              <a:t>(e.g. page layout without tables)</a:t>
            </a:r>
            <a:endParaRPr lang="en-US" dirty="0"/>
          </a:p>
        </p:txBody>
      </p:sp>
      <p:sp>
        <p:nvSpPr>
          <p:cNvPr id="2" name="Title 1"/>
          <p:cNvSpPr>
            <a:spLocks noGrp="1"/>
          </p:cNvSpPr>
          <p:nvPr>
            <p:ph type="title"/>
          </p:nvPr>
        </p:nvSpPr>
        <p:spPr/>
        <p:txBody>
          <a:bodyPr/>
          <a:lstStyle/>
          <a:p>
            <a:r>
              <a:rPr lang="en-US" dirty="0" smtClean="0"/>
              <a:t>Why bother with Bootstrap?</a:t>
            </a:r>
            <a:endParaRPr lang="en-US" dirty="0"/>
          </a:p>
        </p:txBody>
      </p:sp>
    </p:spTree>
    <p:extLst>
      <p:ext uri="{BB962C8B-B14F-4D97-AF65-F5344CB8AC3E}">
        <p14:creationId xmlns:p14="http://schemas.microsoft.com/office/powerpoint/2010/main" val="41074379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end design</a:t>
            </a:r>
            <a:endParaRPr lang="en-US" dirty="0"/>
          </a:p>
        </p:txBody>
      </p:sp>
      <p:sp>
        <p:nvSpPr>
          <p:cNvPr id="3" name="Content Placeholder 2"/>
          <p:cNvSpPr>
            <a:spLocks noGrp="1"/>
          </p:cNvSpPr>
          <p:nvPr>
            <p:ph sz="quarter" idx="10"/>
          </p:nvPr>
        </p:nvSpPr>
        <p:spPr/>
        <p:txBody>
          <a:bodyPr/>
          <a:lstStyle/>
          <a:p>
            <a:r>
              <a:rPr lang="en-US" dirty="0" smtClean="0">
                <a:hlinkClick r:id="rId2"/>
              </a:rPr>
              <a:t>C# fundamentals for absolute beginners</a:t>
            </a:r>
            <a:endParaRPr lang="en-US" dirty="0" smtClean="0"/>
          </a:p>
          <a:p>
            <a:r>
              <a:rPr lang="en-US" dirty="0" smtClean="0">
                <a:hlinkClick r:id="rId3"/>
              </a:rPr>
              <a:t>Introduction to MVC</a:t>
            </a:r>
            <a:endParaRPr lang="en-US" dirty="0"/>
          </a:p>
        </p:txBody>
      </p:sp>
    </p:spTree>
    <p:extLst>
      <p:ext uri="{BB962C8B-B14F-4D97-AF65-F5344CB8AC3E}">
        <p14:creationId xmlns:p14="http://schemas.microsoft.com/office/powerpoint/2010/main" val="20105211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01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a:t>Theme Support </a:t>
            </a:r>
            <a:endParaRPr lang="en-US" dirty="0" smtClean="0"/>
          </a:p>
          <a:p>
            <a:r>
              <a:rPr lang="en-US" dirty="0" smtClean="0"/>
              <a:t>Responsive</a:t>
            </a:r>
            <a:endParaRPr lang="en-US" dirty="0"/>
          </a:p>
          <a:p>
            <a:r>
              <a:rPr lang="en-US" dirty="0"/>
              <a:t>Grid</a:t>
            </a:r>
          </a:p>
          <a:p>
            <a:r>
              <a:rPr lang="en-US" dirty="0"/>
              <a:t>Components</a:t>
            </a:r>
          </a:p>
          <a:p>
            <a:pPr lvl="1"/>
            <a:r>
              <a:rPr lang="en-US" dirty="0"/>
              <a:t>Pagination</a:t>
            </a:r>
          </a:p>
          <a:p>
            <a:pPr lvl="1"/>
            <a:r>
              <a:rPr lang="en-US" dirty="0"/>
              <a:t>Buttons</a:t>
            </a:r>
          </a:p>
          <a:p>
            <a:pPr lvl="1"/>
            <a:r>
              <a:rPr lang="en-US" dirty="0"/>
              <a:t>Modal</a:t>
            </a:r>
          </a:p>
          <a:p>
            <a:r>
              <a:rPr lang="en-US" dirty="0" smtClean="0"/>
              <a:t>Great Visual </a:t>
            </a:r>
            <a:r>
              <a:rPr lang="en-US" dirty="0"/>
              <a:t>Studio </a:t>
            </a:r>
            <a:r>
              <a:rPr lang="en-US" dirty="0" smtClean="0"/>
              <a:t>support</a:t>
            </a:r>
          </a:p>
        </p:txBody>
      </p:sp>
      <p:sp>
        <p:nvSpPr>
          <p:cNvPr id="2" name="Title 1"/>
          <p:cNvSpPr>
            <a:spLocks noGrp="1"/>
          </p:cNvSpPr>
          <p:nvPr>
            <p:ph type="title"/>
          </p:nvPr>
        </p:nvSpPr>
        <p:spPr/>
        <p:txBody>
          <a:bodyPr/>
          <a:lstStyle/>
          <a:p>
            <a:r>
              <a:rPr lang="en-US" dirty="0" smtClean="0"/>
              <a:t>What does Bootstrap offer?</a:t>
            </a:r>
            <a:endParaRPr lang="en-US" dirty="0"/>
          </a:p>
        </p:txBody>
      </p:sp>
    </p:spTree>
    <p:extLst>
      <p:ext uri="{BB962C8B-B14F-4D97-AF65-F5344CB8AC3E}">
        <p14:creationId xmlns:p14="http://schemas.microsoft.com/office/powerpoint/2010/main" val="39516744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You keep saying "responsive". What does that mean?</a:t>
            </a:r>
            <a:endParaRPr lang="en-US" dirty="0"/>
          </a:p>
        </p:txBody>
      </p:sp>
      <p:pic>
        <p:nvPicPr>
          <p:cNvPr id="4" name="Content Placeholder 3" descr="Screen Clipping"/>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3128113" y="1208989"/>
            <a:ext cx="5935774" cy="4440022"/>
          </a:xfrm>
        </p:spPr>
      </p:pic>
    </p:spTree>
    <p:extLst>
      <p:ext uri="{BB962C8B-B14F-4D97-AF65-F5344CB8AC3E}">
        <p14:creationId xmlns:p14="http://schemas.microsoft.com/office/powerpoint/2010/main" val="21707770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 layout examples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9870" y="1289634"/>
            <a:ext cx="2342071" cy="426421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865" y="1245702"/>
            <a:ext cx="6029184" cy="4308146"/>
          </a:xfrm>
          <a:prstGeom prst="rect">
            <a:avLst/>
          </a:prstGeom>
        </p:spPr>
      </p:pic>
    </p:spTree>
    <p:extLst>
      <p:ext uri="{BB962C8B-B14F-4D97-AF65-F5344CB8AC3E}">
        <p14:creationId xmlns:p14="http://schemas.microsoft.com/office/powerpoint/2010/main" val="14218090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Theme Support</a:t>
            </a:r>
            <a:endParaRPr lang="en-US" dirty="0"/>
          </a:p>
        </p:txBody>
      </p:sp>
      <p:sp>
        <p:nvSpPr>
          <p:cNvPr id="5" name="Subtitle 4"/>
          <p:cNvSpPr>
            <a:spLocks noGrp="1"/>
          </p:cNvSpPr>
          <p:nvPr>
            <p:ph type="subTitle" idx="1"/>
          </p:nvPr>
        </p:nvSpPr>
        <p:spPr/>
        <p:txBody>
          <a:bodyPr/>
          <a:lstStyle/>
          <a:p>
            <a:r>
              <a:rPr lang="en-US" dirty="0" smtClean="0"/>
              <a:t>I don't like the default colors. Can I change them?</a:t>
            </a:r>
            <a:endParaRPr lang="en-US" dirty="0"/>
          </a:p>
        </p:txBody>
      </p:sp>
    </p:spTree>
    <p:extLst>
      <p:ext uri="{BB962C8B-B14F-4D97-AF65-F5344CB8AC3E}">
        <p14:creationId xmlns:p14="http://schemas.microsoft.com/office/powerpoint/2010/main" val="632053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7167" y="0"/>
            <a:ext cx="9597665" cy="6858000"/>
          </a:xfrm>
          <a:prstGeom prst="rect">
            <a:avLst/>
          </a:prstGeom>
        </p:spPr>
      </p:pic>
    </p:spTree>
    <p:extLst>
      <p:ext uri="{BB962C8B-B14F-4D97-AF65-F5344CB8AC3E}">
        <p14:creationId xmlns:p14="http://schemas.microsoft.com/office/powerpoint/2010/main" val="14829944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023" y="0"/>
            <a:ext cx="10425953" cy="6858000"/>
          </a:xfrm>
          <a:prstGeom prst="rect">
            <a:avLst/>
          </a:prstGeom>
        </p:spPr>
      </p:pic>
    </p:spTree>
    <p:extLst>
      <p:ext uri="{BB962C8B-B14F-4D97-AF65-F5344CB8AC3E}">
        <p14:creationId xmlns:p14="http://schemas.microsoft.com/office/powerpoint/2010/main" val="275794913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9B9146463917044969030790F8D7E1F" ma:contentTypeVersion="1" ma:contentTypeDescription="Create a new document." ma:contentTypeScope="" ma:versionID="88cb810aac341a62f87e1e4b3de4b413">
  <xsd:schema xmlns:xsd="http://www.w3.org/2001/XMLSchema" xmlns:xs="http://www.w3.org/2001/XMLSchema" xmlns:p="http://schemas.microsoft.com/office/2006/metadata/properties" xmlns:ns3="239b4775-11ac-4188-ac69-b5b775bb2155" targetNamespace="http://schemas.microsoft.com/office/2006/metadata/properties" ma:root="true" ma:fieldsID="a6232b10dbb3dfcaf3920bb7009c4722" ns3:_="">
    <xsd:import namespace="239b4775-11ac-4188-ac69-b5b775bb21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9b4775-11ac-4188-ac69-b5b775bb21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documentManagement/types"/>
    <ds:schemaRef ds:uri="239b4775-11ac-4188-ac69-b5b775bb2155"/>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0785A4C7-B234-45E3-92B4-D7E0909F82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9b4775-11ac-4188-ac69-b5b775bb21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4745</TotalTime>
  <Words>448</Words>
  <Application>Microsoft Office PowerPoint</Application>
  <PresentationFormat>Widescreen</PresentationFormat>
  <Paragraphs>121</Paragraphs>
  <Slides>31</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Segoe</vt:lpstr>
      <vt:lpstr>Segoe UI</vt:lpstr>
      <vt:lpstr>Segoe UI Light</vt:lpstr>
      <vt:lpstr>1_Office Theme</vt:lpstr>
      <vt:lpstr>PowerPoint Presentation</vt:lpstr>
      <vt:lpstr>Bootstrap</vt:lpstr>
      <vt:lpstr>Why bother with Bootstrap?</vt:lpstr>
      <vt:lpstr>What does Bootstrap offer?</vt:lpstr>
      <vt:lpstr>You keep saying "responsive". What does that mean?</vt:lpstr>
      <vt:lpstr>Responsive layout examples</vt:lpstr>
      <vt:lpstr>PowerPoint Presentation</vt:lpstr>
      <vt:lpstr>PowerPoint Presentation</vt:lpstr>
      <vt:lpstr>PowerPoint Presentation</vt:lpstr>
      <vt:lpstr>Customizing the theme</vt:lpstr>
      <vt:lpstr>PowerPoint Presentation</vt:lpstr>
      <vt:lpstr>Sizing your content</vt:lpstr>
      <vt:lpstr>Four grids to rule them all One for each size of device</vt:lpstr>
      <vt:lpstr>Frequently asked column questions</vt:lpstr>
      <vt:lpstr>What about containers?</vt:lpstr>
      <vt:lpstr>Grid system</vt:lpstr>
      <vt:lpstr>Grids and containers</vt:lpstr>
      <vt:lpstr>PowerPoint Presentation</vt:lpstr>
      <vt:lpstr>Visual Studio – Class IntelliSense</vt:lpstr>
      <vt:lpstr>Visual Studio Bootstrap Snippets</vt:lpstr>
      <vt:lpstr>PowerPoint Presentation</vt:lpstr>
      <vt:lpstr>Bootstrap Forms</vt:lpstr>
      <vt:lpstr>Form Classes</vt:lpstr>
      <vt:lpstr>Question submission form</vt:lpstr>
      <vt:lpstr>Bootstrap Resources</vt:lpstr>
      <vt:lpstr>What did we learn today?</vt:lpstr>
      <vt:lpstr>Where do we go now?</vt:lpstr>
      <vt:lpstr>Data design MVAs</vt:lpstr>
      <vt:lpstr>Front end design</vt:lpstr>
      <vt:lpstr>Back end design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Christopher Harrison</cp:lastModifiedBy>
  <cp:revision>83</cp:revision>
  <dcterms:created xsi:type="dcterms:W3CDTF">2013-02-15T23:12:42Z</dcterms:created>
  <dcterms:modified xsi:type="dcterms:W3CDTF">2015-03-01T23:20:51Z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0x010100A9B9146463917044969030790F8D7E1F</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