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77" r:id="rId5"/>
    <p:sldId id="283" r:id="rId6"/>
    <p:sldId id="284" r:id="rId7"/>
    <p:sldId id="278" r:id="rId8"/>
    <p:sldId id="269" r:id="rId9"/>
    <p:sldId id="286" r:id="rId10"/>
    <p:sldId id="287" r:id="rId11"/>
    <p:sldId id="288" r:id="rId12"/>
    <p:sldId id="289" r:id="rId13"/>
    <p:sldId id="290" r:id="rId14"/>
    <p:sldId id="291" r:id="rId15"/>
    <p:sldId id="299" r:id="rId16"/>
    <p:sldId id="292" r:id="rId17"/>
    <p:sldId id="303" r:id="rId18"/>
    <p:sldId id="293" r:id="rId19"/>
    <p:sldId id="295" r:id="rId20"/>
    <p:sldId id="296" r:id="rId21"/>
    <p:sldId id="300" r:id="rId22"/>
    <p:sldId id="301" r:id="rId23"/>
    <p:sldId id="302" r:id="rId24"/>
    <p:sldId id="298" r:id="rId25"/>
    <p:sldId id="285" r:id="rId26"/>
    <p:sldId id="306" r:id="rId27"/>
    <p:sldId id="305" r:id="rId28"/>
    <p:sldId id="307" r:id="rId29"/>
    <p:sldId id="308" r:id="rId30"/>
    <p:sldId id="30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81" d="100"/>
          <a:sy n="81" d="100"/>
        </p:scale>
        <p:origin x="658" y="9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Layouts in Jinja</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and blocks in action</a:t>
            </a:r>
            <a:endParaRPr lang="en-US" dirty="0"/>
          </a:p>
        </p:txBody>
      </p:sp>
      <p:sp>
        <p:nvSpPr>
          <p:cNvPr id="4" name="Rectangle 3"/>
          <p:cNvSpPr/>
          <p:nvPr/>
        </p:nvSpPr>
        <p:spPr>
          <a:xfrm>
            <a:off x="30154"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1140342" y="5740924"/>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228117" y="1245702"/>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228117" y="1970201"/>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1460586"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14" name="Rectangle 13"/>
          <p:cNvSpPr/>
          <p:nvPr/>
        </p:nvSpPr>
        <p:spPr>
          <a:xfrm>
            <a:off x="419480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4692253" y="5740924"/>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16" name="Rectangle 15"/>
          <p:cNvSpPr/>
          <p:nvPr/>
        </p:nvSpPr>
        <p:spPr>
          <a:xfrm>
            <a:off x="4392771" y="1245702"/>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17" name="Rectangle 16"/>
          <p:cNvSpPr/>
          <p:nvPr/>
        </p:nvSpPr>
        <p:spPr>
          <a:xfrm>
            <a:off x="4392771" y="1970201"/>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18" name="Rectangle 17"/>
          <p:cNvSpPr/>
          <p:nvPr/>
        </p:nvSpPr>
        <p:spPr>
          <a:xfrm>
            <a:off x="5625240"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24" name="Rectangle 23"/>
          <p:cNvSpPr/>
          <p:nvPr/>
        </p:nvSpPr>
        <p:spPr>
          <a:xfrm>
            <a:off x="826275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Box 24"/>
          <p:cNvSpPr txBox="1"/>
          <p:nvPr/>
        </p:nvSpPr>
        <p:spPr>
          <a:xfrm>
            <a:off x="8901605" y="5740924"/>
            <a:ext cx="2584682" cy="461665"/>
          </a:xfrm>
          <a:prstGeom prst="rect">
            <a:avLst/>
          </a:prstGeom>
          <a:noFill/>
        </p:spPr>
        <p:txBody>
          <a:bodyPr wrap="none" rtlCol="0">
            <a:spAutoFit/>
          </a:bodyPr>
          <a:lstStyle/>
          <a:p>
            <a:r>
              <a:rPr lang="en-US" sz="2400" dirty="0" smtClean="0"/>
              <a:t>What the user sees</a:t>
            </a:r>
            <a:endParaRPr lang="en-US" sz="2400" dirty="0"/>
          </a:p>
        </p:txBody>
      </p:sp>
      <p:sp>
        <p:nvSpPr>
          <p:cNvPr id="26" name="Rectangle 25"/>
          <p:cNvSpPr/>
          <p:nvPr/>
        </p:nvSpPr>
        <p:spPr>
          <a:xfrm>
            <a:off x="8460721" y="1245702"/>
            <a:ext cx="3450209" cy="498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Awesome Trivia App</a:t>
            </a:r>
            <a:endParaRPr lang="en-US" sz="2400" dirty="0"/>
          </a:p>
        </p:txBody>
      </p:sp>
      <p:sp>
        <p:nvSpPr>
          <p:cNvPr id="27" name="Rectangle 26"/>
          <p:cNvSpPr/>
          <p:nvPr/>
        </p:nvSpPr>
        <p:spPr>
          <a:xfrm>
            <a:off x="8460721" y="1970201"/>
            <a:ext cx="980387"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28" name="Rectangle 27"/>
          <p:cNvSpPr/>
          <p:nvPr/>
        </p:nvSpPr>
        <p:spPr>
          <a:xfrm>
            <a:off x="9693190" y="1970200"/>
            <a:ext cx="2217740"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Tree>
    <p:extLst>
      <p:ext uri="{BB962C8B-B14F-4D97-AF65-F5344CB8AC3E}">
        <p14:creationId xmlns:p14="http://schemas.microsoft.com/office/powerpoint/2010/main" val="382113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14" grpId="0" animBg="1"/>
      <p:bldP spid="15" grpId="0"/>
      <p:bldP spid="16" grpId="0" animBg="1"/>
      <p:bldP spid="17" grpId="0" animBg="1"/>
      <p:bldP spid="18" grpId="0" animBg="1"/>
      <p:bldP spid="24" grpId="0" animBg="1"/>
      <p:bldP spid="25" grpId="0"/>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template (or parent)</a:t>
            </a:r>
            <a:endParaRPr lang="en-US" dirty="0"/>
          </a:p>
        </p:txBody>
      </p:sp>
      <p:sp>
        <p:nvSpPr>
          <p:cNvPr id="4" name="Rectangle 3"/>
          <p:cNvSpPr/>
          <p:nvPr/>
        </p:nvSpPr>
        <p:spPr>
          <a:xfrm>
            <a:off x="7176678" y="1504078"/>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8286866" y="6113786"/>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7374641" y="1618564"/>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374641" y="2343063"/>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07110" y="2343062"/>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9" name="Rectangle 8"/>
          <p:cNvSpPr/>
          <p:nvPr/>
        </p:nvSpPr>
        <p:spPr>
          <a:xfrm>
            <a:off x="379514" y="1504078"/>
            <a:ext cx="5903591" cy="6127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Logo </a:t>
            </a:r>
            <a:r>
              <a:rPr lang="en-US" sz="3200" i="1" kern="0" dirty="0">
                <a:solidFill>
                  <a:prstClr val="black"/>
                </a:solidFill>
                <a:latin typeface="Consolas" panose="020B0609020204030204" pitchFamily="49" charset="0"/>
                <a:cs typeface="Consolas" panose="020B0609020204030204" pitchFamily="49" charset="0"/>
              </a:rPr>
              <a:t>HTML</a:t>
            </a:r>
            <a:endParaRPr lang="en-US" sz="3200" kern="0" dirty="0">
              <a:solidFill>
                <a:prstClr val="black"/>
              </a:solidFill>
              <a:latin typeface="Consolas" panose="020B0609020204030204" pitchFamily="49" charset="0"/>
              <a:cs typeface="Consolas" panose="020B0609020204030204" pitchFamily="49" charset="0"/>
            </a:endParaRPr>
          </a:p>
        </p:txBody>
      </p:sp>
      <p:sp>
        <p:nvSpPr>
          <p:cNvPr id="10" name="Rectangle 9"/>
          <p:cNvSpPr/>
          <p:nvPr/>
        </p:nvSpPr>
        <p:spPr>
          <a:xfrm>
            <a:off x="379514" y="2343061"/>
            <a:ext cx="5903591" cy="24190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default content (optional)</a:t>
            </a:r>
            <a:endParaRPr lang="en-US" sz="3200" kern="0" dirty="0">
              <a:solidFill>
                <a:prstClr val="black"/>
              </a:solidFill>
              <a:latin typeface="Consolas" panose="020B0609020204030204" pitchFamily="49" charset="0"/>
              <a:cs typeface="Consolas" panose="020B0609020204030204" pitchFamily="49" charset="0"/>
            </a:endParaRPr>
          </a:p>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
        <p:nvSpPr>
          <p:cNvPr id="11" name="Rectangle 10"/>
          <p:cNvSpPr/>
          <p:nvPr/>
        </p:nvSpPr>
        <p:spPr>
          <a:xfrm>
            <a:off x="379514" y="4988362"/>
            <a:ext cx="5903591" cy="658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Navigation links </a:t>
            </a:r>
            <a:r>
              <a:rPr lang="en-US" sz="3200" i="1" kern="0" dirty="0">
                <a:solidFill>
                  <a:prstClr val="black"/>
                </a:solidFill>
                <a:latin typeface="Consolas" panose="020B0609020204030204" pitchFamily="49" charset="0"/>
                <a:cs typeface="Consolas" panose="020B0609020204030204" pitchFamily="49" charset="0"/>
              </a:rPr>
              <a:t>HTML</a:t>
            </a:r>
            <a:r>
              <a:rPr lang="en-US" sz="3200" kern="0" dirty="0">
                <a:solidFill>
                  <a:prstClr val="black"/>
                </a:solidFill>
                <a:latin typeface="Consolas" panose="020B0609020204030204" pitchFamily="49" charset="0"/>
                <a:cs typeface="Consolas" panose="020B0609020204030204" pitchFamily="49" charset="0"/>
              </a:rPr>
              <a:t>  </a:t>
            </a:r>
            <a:endParaRPr lang="en-US" sz="32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546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2800" kern="0" dirty="0">
                <a:solidFill>
                  <a:prstClr val="black"/>
                </a:solidFill>
                <a:latin typeface="Consolas" panose="020B0609020204030204" pitchFamily="49" charset="0"/>
                <a:cs typeface="Consolas" panose="020B0609020204030204" pitchFamily="49" charset="0"/>
              </a:rPr>
              <a:t>{% extends </a:t>
            </a:r>
            <a:r>
              <a:rPr lang="en-US" sz="2800" kern="0" dirty="0" smtClean="0">
                <a:solidFill>
                  <a:prstClr val="black"/>
                </a:solidFill>
                <a:latin typeface="Consolas" panose="020B0609020204030204" pitchFamily="49" charset="0"/>
                <a:cs typeface="Consolas" panose="020B0609020204030204" pitchFamily="49" charset="0"/>
              </a:rPr>
              <a:t>"</a:t>
            </a:r>
            <a:r>
              <a:rPr lang="en-US" sz="2800" i="1" kern="0" dirty="0" smtClean="0">
                <a:solidFill>
                  <a:prstClr val="black"/>
                </a:solidFill>
                <a:latin typeface="Consolas" panose="020B0609020204030204" pitchFamily="49" charset="0"/>
                <a:cs typeface="Consolas" panose="020B0609020204030204" pitchFamily="49" charset="0"/>
              </a:rPr>
              <a:t>baseName.html</a:t>
            </a:r>
            <a:r>
              <a:rPr lang="en-US" sz="2800" kern="0" dirty="0" smtClean="0">
                <a:solidFill>
                  <a:prstClr val="black"/>
                </a:solidFill>
                <a:latin typeface="Consolas" panose="020B0609020204030204" pitchFamily="49" charset="0"/>
                <a:cs typeface="Consolas" panose="020B0609020204030204" pitchFamily="49" charset="0"/>
              </a:rPr>
              <a:t>" </a:t>
            </a:r>
            <a:r>
              <a:rPr lang="en-US" sz="2800" kern="0" dirty="0">
                <a:solidFill>
                  <a:prstClr val="black"/>
                </a:solidFill>
                <a:latin typeface="Consolas" panose="020B0609020204030204" pitchFamily="49" charset="0"/>
                <a:cs typeface="Consolas" panose="020B0609020204030204" pitchFamily="49" charset="0"/>
              </a:rPr>
              <a:t>%}</a:t>
            </a:r>
          </a:p>
        </p:txBody>
      </p:sp>
      <p:sp>
        <p:nvSpPr>
          <p:cNvPr id="10" name="Rectangle 9"/>
          <p:cNvSpPr/>
          <p:nvPr/>
        </p:nvSpPr>
        <p:spPr>
          <a:xfrm>
            <a:off x="379413" y="3266983"/>
            <a:ext cx="6462944" cy="2013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  Content to display</a:t>
            </a:r>
            <a:endParaRPr lang="en-US" sz="3200" kern="0" dirty="0">
              <a:solidFill>
                <a:prstClr val="black"/>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211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Frequently asked questions</a:t>
            </a:r>
            <a:endParaRPr lang="en-US" dirty="0"/>
          </a:p>
        </p:txBody>
      </p:sp>
      <p:sp>
        <p:nvSpPr>
          <p:cNvPr id="3" name="Content Placeholder 2"/>
          <p:cNvSpPr>
            <a:spLocks noGrp="1"/>
          </p:cNvSpPr>
          <p:nvPr>
            <p:ph sz="quarter" idx="10"/>
          </p:nvPr>
        </p:nvSpPr>
        <p:spPr/>
        <p:txBody>
          <a:bodyPr>
            <a:normAutofit/>
          </a:bodyPr>
          <a:lstStyle/>
          <a:p>
            <a:r>
              <a:rPr lang="en-US" dirty="0" smtClean="0"/>
              <a:t>Does the user notice anything different or odd when you use template inheritance?</a:t>
            </a:r>
          </a:p>
          <a:p>
            <a:pPr lvl="1"/>
            <a:r>
              <a:rPr lang="en-US" dirty="0" smtClean="0"/>
              <a:t>Nope! </a:t>
            </a:r>
          </a:p>
          <a:p>
            <a:pPr lvl="2"/>
            <a:r>
              <a:rPr lang="en-US" dirty="0" smtClean="0"/>
              <a:t>Everything is combined on the server before it's sent to the user</a:t>
            </a:r>
          </a:p>
          <a:p>
            <a:r>
              <a:rPr lang="en-US" dirty="0" smtClean="0"/>
              <a:t>Can you have multiple blocks on a parent page?</a:t>
            </a:r>
          </a:p>
          <a:p>
            <a:pPr lvl="1"/>
            <a:r>
              <a:rPr lang="en-US" dirty="0" smtClean="0"/>
              <a:t>Absolutely!</a:t>
            </a:r>
          </a:p>
          <a:p>
            <a:pPr lvl="2"/>
            <a:r>
              <a:rPr lang="en-US" dirty="0" smtClean="0"/>
              <a:t>This can be very useful for things like scripts and page titles</a:t>
            </a:r>
          </a:p>
        </p:txBody>
      </p:sp>
    </p:spTree>
    <p:extLst>
      <p:ext uri="{BB962C8B-B14F-4D97-AF65-F5344CB8AC3E}">
        <p14:creationId xmlns:p14="http://schemas.microsoft.com/office/powerpoint/2010/main" val="412540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frequently asked questions</a:t>
            </a:r>
            <a:endParaRPr lang="en-US" dirty="0"/>
          </a:p>
        </p:txBody>
      </p:sp>
      <p:sp>
        <p:nvSpPr>
          <p:cNvPr id="3" name="Content Placeholder 2"/>
          <p:cNvSpPr>
            <a:spLocks noGrp="1"/>
          </p:cNvSpPr>
          <p:nvPr>
            <p:ph sz="quarter" idx="10"/>
          </p:nvPr>
        </p:nvSpPr>
        <p:spPr/>
        <p:txBody>
          <a:bodyPr>
            <a:normAutofit lnSpcReduction="10000"/>
          </a:bodyPr>
          <a:lstStyle/>
          <a:p>
            <a:r>
              <a:rPr lang="en-US" dirty="0"/>
              <a:t>Do you have to provide default content in the </a:t>
            </a:r>
            <a:r>
              <a:rPr lang="en-US" dirty="0" smtClean="0"/>
              <a:t>parent </a:t>
            </a:r>
            <a:r>
              <a:rPr lang="en-US" dirty="0"/>
              <a:t>page?</a:t>
            </a:r>
          </a:p>
          <a:p>
            <a:pPr lvl="1"/>
            <a:r>
              <a:rPr lang="en-US" dirty="0" smtClean="0"/>
              <a:t>Nope!</a:t>
            </a:r>
          </a:p>
          <a:p>
            <a:pPr lvl="2"/>
            <a:r>
              <a:rPr lang="en-US" dirty="0" smtClean="0"/>
              <a:t>Completely optional</a:t>
            </a:r>
            <a:endParaRPr lang="en-US" dirty="0"/>
          </a:p>
          <a:p>
            <a:r>
              <a:rPr lang="en-US" dirty="0"/>
              <a:t>Do you have to provide content for every block in the </a:t>
            </a:r>
            <a:r>
              <a:rPr lang="en-US" dirty="0" smtClean="0"/>
              <a:t>child page</a:t>
            </a:r>
            <a:r>
              <a:rPr lang="en-US" dirty="0"/>
              <a:t>?</a:t>
            </a:r>
          </a:p>
          <a:p>
            <a:pPr lvl="1"/>
            <a:r>
              <a:rPr lang="en-US" dirty="0" smtClean="0"/>
              <a:t>Nope!</a:t>
            </a:r>
          </a:p>
          <a:p>
            <a:pPr lvl="2"/>
            <a:r>
              <a:rPr lang="en-US" dirty="0" smtClean="0"/>
              <a:t>Completely optional</a:t>
            </a:r>
            <a:endParaRPr lang="en-US" dirty="0"/>
          </a:p>
          <a:p>
            <a:r>
              <a:rPr lang="en-US" dirty="0" smtClean="0"/>
              <a:t>What happens if I use a block name in a child page that doesn't exist in the parent page?</a:t>
            </a:r>
            <a:endParaRPr lang="en-US" dirty="0"/>
          </a:p>
          <a:p>
            <a:pPr lvl="1"/>
            <a:r>
              <a:rPr lang="en-US" dirty="0" smtClean="0"/>
              <a:t>It breaks!</a:t>
            </a:r>
          </a:p>
          <a:p>
            <a:pPr lvl="2"/>
            <a:r>
              <a:rPr lang="en-US" dirty="0" smtClean="0"/>
              <a:t>Jinja won't </a:t>
            </a:r>
            <a:r>
              <a:rPr lang="en-US" dirty="0"/>
              <a:t>know where to put </a:t>
            </a:r>
            <a:r>
              <a:rPr lang="en-US" dirty="0" smtClean="0"/>
              <a:t>things</a:t>
            </a:r>
            <a:endParaRPr lang="en-US" dirty="0"/>
          </a:p>
        </p:txBody>
      </p:sp>
    </p:spTree>
    <p:extLst>
      <p:ext uri="{BB962C8B-B14F-4D97-AF65-F5344CB8AC3E}">
        <p14:creationId xmlns:p14="http://schemas.microsoft.com/office/powerpoint/2010/main" val="166862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Jinja</a:t>
            </a:r>
            <a:r>
              <a:rPr lang="en-US" dirty="0" smtClean="0"/>
              <a:t> templates in action</a:t>
            </a:r>
            <a:endParaRPr lang="en-US" dirty="0"/>
          </a:p>
        </p:txBody>
      </p:sp>
    </p:spTree>
    <p:extLst>
      <p:ext uri="{BB962C8B-B14F-4D97-AF65-F5344CB8AC3E}">
        <p14:creationId xmlns:p14="http://schemas.microsoft.com/office/powerpoint/2010/main" val="547973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How about advanced layouts?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038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if, rather than replacing the default content,</a:t>
            </a:r>
            <a:br>
              <a:rPr lang="en-US" dirty="0" smtClean="0"/>
            </a:br>
            <a:r>
              <a:rPr lang="en-US" dirty="0" smtClean="0"/>
              <a:t>I want to add to it?</a:t>
            </a:r>
            <a:endParaRPr lang="en-US" dirty="0"/>
          </a:p>
        </p:txBody>
      </p:sp>
      <p:sp>
        <p:nvSpPr>
          <p:cNvPr id="5" name="Content Placeholder 4"/>
          <p:cNvSpPr>
            <a:spLocks noGrp="1"/>
          </p:cNvSpPr>
          <p:nvPr>
            <p:ph sz="quarter" idx="10"/>
          </p:nvPr>
        </p:nvSpPr>
        <p:spPr/>
        <p:txBody>
          <a:bodyPr/>
          <a:lstStyle/>
          <a:p>
            <a:r>
              <a:rPr lang="en-US" dirty="0" smtClean="0"/>
              <a:t>By default the content page's content will overwrite the default content defined within the template's block</a:t>
            </a:r>
          </a:p>
          <a:p>
            <a:r>
              <a:rPr lang="en-US" dirty="0" smtClean="0"/>
              <a:t>If you want to keep the default content you can use super blocks</a:t>
            </a:r>
          </a:p>
        </p:txBody>
      </p:sp>
    </p:spTree>
    <p:extLst>
      <p:ext uri="{BB962C8B-B14F-4D97-AF65-F5344CB8AC3E}">
        <p14:creationId xmlns:p14="http://schemas.microsoft.com/office/powerpoint/2010/main" val="2968433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template</a:t>
            </a:r>
            <a:endParaRPr lang="en-US" dirty="0"/>
          </a:p>
        </p:txBody>
      </p:sp>
      <p:sp>
        <p:nvSpPr>
          <p:cNvPr id="4" name="Rectangle 3"/>
          <p:cNvSpPr/>
          <p:nvPr/>
        </p:nvSpPr>
        <p:spPr>
          <a:xfrm>
            <a:off x="7176678" y="1504078"/>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8286866" y="6113786"/>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7374641" y="1618564"/>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374641" y="2343063"/>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07110" y="2343062"/>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dirty="0" smtClean="0"/>
          </a:p>
          <a:p>
            <a:pPr algn="ctr"/>
            <a:endParaRPr lang="en-US" sz="2400" dirty="0"/>
          </a:p>
          <a:p>
            <a:pPr algn="ctr"/>
            <a:endParaRPr lang="en-US" sz="2400" dirty="0" smtClean="0"/>
          </a:p>
          <a:p>
            <a:pPr algn="ctr"/>
            <a:r>
              <a:rPr lang="en-US" sz="2400" dirty="0" smtClean="0"/>
              <a:t>Block</a:t>
            </a:r>
          </a:p>
          <a:p>
            <a:pPr algn="ctr"/>
            <a:endParaRPr lang="en-US" sz="2400" dirty="0"/>
          </a:p>
          <a:p>
            <a:pPr algn="ctr"/>
            <a:endParaRPr lang="en-US" sz="2400" dirty="0" smtClean="0"/>
          </a:p>
          <a:p>
            <a:pPr algn="ctr"/>
            <a:r>
              <a:rPr lang="en-US" sz="2400" i="1" dirty="0" smtClean="0">
                <a:solidFill>
                  <a:srgbClr val="FF0000"/>
                </a:solidFill>
              </a:rPr>
              <a:t>Disclaimer</a:t>
            </a:r>
          </a:p>
        </p:txBody>
      </p:sp>
      <p:sp>
        <p:nvSpPr>
          <p:cNvPr id="9" name="Rectangle 8"/>
          <p:cNvSpPr/>
          <p:nvPr/>
        </p:nvSpPr>
        <p:spPr>
          <a:xfrm>
            <a:off x="379514" y="1504078"/>
            <a:ext cx="5903591" cy="6127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Logo </a:t>
            </a:r>
            <a:r>
              <a:rPr lang="en-US" sz="3200" i="1" kern="0" dirty="0">
                <a:solidFill>
                  <a:prstClr val="black"/>
                </a:solidFill>
                <a:latin typeface="Consolas" panose="020B0609020204030204" pitchFamily="49" charset="0"/>
                <a:cs typeface="Consolas" panose="020B0609020204030204" pitchFamily="49" charset="0"/>
              </a:rPr>
              <a:t>HTML</a:t>
            </a:r>
            <a:endParaRPr lang="en-US" sz="3200" kern="0" dirty="0">
              <a:solidFill>
                <a:prstClr val="black"/>
              </a:solidFill>
              <a:latin typeface="Consolas" panose="020B0609020204030204" pitchFamily="49" charset="0"/>
              <a:cs typeface="Consolas" panose="020B0609020204030204" pitchFamily="49" charset="0"/>
            </a:endParaRPr>
          </a:p>
        </p:txBody>
      </p:sp>
      <p:sp>
        <p:nvSpPr>
          <p:cNvPr id="10" name="Rectangle 9"/>
          <p:cNvSpPr/>
          <p:nvPr/>
        </p:nvSpPr>
        <p:spPr>
          <a:xfrm>
            <a:off x="379514" y="2343061"/>
            <a:ext cx="5903591" cy="24190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lvl="0" defTabSz="914088">
              <a:spcBef>
                <a:spcPts val="1400"/>
              </a:spcBef>
            </a:pPr>
            <a:r>
              <a:rPr lang="en-US" sz="3200" i="1" kern="0" dirty="0" smtClean="0">
                <a:solidFill>
                  <a:srgbClr val="FF0000"/>
                </a:solidFill>
                <a:latin typeface="Consolas" panose="020B0609020204030204" pitchFamily="49" charset="0"/>
                <a:cs typeface="Consolas" panose="020B0609020204030204" pitchFamily="49" charset="0"/>
              </a:rPr>
              <a:t>Disclaimer</a:t>
            </a:r>
            <a:endParaRPr lang="en-US" sz="3200" kern="0" dirty="0">
              <a:solidFill>
                <a:srgbClr val="FF0000"/>
              </a:solidFill>
              <a:latin typeface="Consolas" panose="020B0609020204030204" pitchFamily="49" charset="0"/>
              <a:cs typeface="Consolas" panose="020B0609020204030204" pitchFamily="49" charset="0"/>
            </a:endParaRPr>
          </a:p>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
        <p:nvSpPr>
          <p:cNvPr id="11" name="Rectangle 10"/>
          <p:cNvSpPr/>
          <p:nvPr/>
        </p:nvSpPr>
        <p:spPr>
          <a:xfrm>
            <a:off x="379514" y="4988362"/>
            <a:ext cx="5903591" cy="658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Navigation links </a:t>
            </a:r>
            <a:r>
              <a:rPr lang="en-US" sz="3200" i="1" kern="0" dirty="0">
                <a:solidFill>
                  <a:prstClr val="black"/>
                </a:solidFill>
                <a:latin typeface="Consolas" panose="020B0609020204030204" pitchFamily="49" charset="0"/>
                <a:cs typeface="Consolas" panose="020B0609020204030204" pitchFamily="49" charset="0"/>
              </a:rPr>
              <a:t>HTML</a:t>
            </a:r>
            <a:r>
              <a:rPr lang="en-US" sz="3200" kern="0" dirty="0">
                <a:solidFill>
                  <a:prstClr val="black"/>
                </a:solidFill>
                <a:latin typeface="Consolas" panose="020B0609020204030204" pitchFamily="49" charset="0"/>
                <a:cs typeface="Consolas" panose="020B0609020204030204" pitchFamily="49" charset="0"/>
              </a:rPr>
              <a:t>  </a:t>
            </a:r>
            <a:endParaRPr lang="en-US" sz="32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85722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extends </a:t>
            </a:r>
            <a:r>
              <a:rPr lang="en-US" sz="3200" i="1" kern="0" dirty="0">
                <a:solidFill>
                  <a:prstClr val="black"/>
                </a:solidFill>
                <a:latin typeface="Consolas" panose="020B0609020204030204" pitchFamily="49" charset="0"/>
                <a:cs typeface="Consolas" panose="020B0609020204030204" pitchFamily="49" charset="0"/>
              </a:rPr>
              <a:t>baseName.html</a:t>
            </a:r>
            <a:r>
              <a:rPr lang="en-US" sz="3200" kern="0" dirty="0">
                <a:solidFill>
                  <a:prstClr val="black"/>
                </a:solidFill>
                <a:latin typeface="Consolas" panose="020B0609020204030204" pitchFamily="49" charset="0"/>
                <a:cs typeface="Consolas" panose="020B0609020204030204" pitchFamily="49" charset="0"/>
              </a:rPr>
              <a:t> %}</a:t>
            </a:r>
          </a:p>
        </p:txBody>
      </p:sp>
      <p:sp>
        <p:nvSpPr>
          <p:cNvPr id="10" name="Rectangle 9"/>
          <p:cNvSpPr/>
          <p:nvPr/>
        </p:nvSpPr>
        <p:spPr>
          <a:xfrm>
            <a:off x="379413" y="2388315"/>
            <a:ext cx="6462944" cy="3137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Question: Who invented the light bulb</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Answer</a:t>
            </a:r>
            <a:endParaRPr lang="en-US" sz="3200" kern="0" dirty="0">
              <a:solidFill>
                <a:prstClr val="black"/>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9613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001993" cy="523220"/>
          </a:xfrm>
          <a:prstGeom prst="rect">
            <a:avLst/>
          </a:prstGeom>
          <a:noFill/>
        </p:spPr>
        <p:txBody>
          <a:bodyPr wrap="none" rtlCol="0">
            <a:spAutoFit/>
          </a:bodyPr>
          <a:lstStyle/>
          <a:p>
            <a:r>
              <a:rPr lang="en-US" sz="2800" dirty="0" smtClean="0">
                <a:solidFill>
                  <a:schemeClr val="bg1"/>
                </a:solidFill>
              </a:rPr>
              <a:t>When you think about it...</a:t>
            </a:r>
            <a:endParaRPr lang="en-US" sz="2800" dirty="0">
              <a:solidFill>
                <a:schemeClr val="bg1"/>
              </a:solidFill>
            </a:endParaRPr>
          </a:p>
        </p:txBody>
      </p:sp>
      <p:sp>
        <p:nvSpPr>
          <p:cNvPr id="5" name="TextBox 4"/>
          <p:cNvSpPr txBox="1"/>
          <p:nvPr/>
        </p:nvSpPr>
        <p:spPr>
          <a:xfrm>
            <a:off x="3303930" y="3116014"/>
            <a:ext cx="4731360" cy="523220"/>
          </a:xfrm>
          <a:prstGeom prst="rect">
            <a:avLst/>
          </a:prstGeom>
          <a:noFill/>
        </p:spPr>
        <p:txBody>
          <a:bodyPr wrap="none" rtlCol="0">
            <a:spAutoFit/>
          </a:bodyPr>
          <a:lstStyle/>
          <a:p>
            <a:r>
              <a:rPr lang="en-US" sz="2800" dirty="0" smtClean="0">
                <a:solidFill>
                  <a:schemeClr val="bg1"/>
                </a:solidFill>
              </a:rPr>
              <a:t>You're creating an application…</a:t>
            </a:r>
            <a:endParaRPr lang="en-US" sz="2800" dirty="0">
              <a:solidFill>
                <a:schemeClr val="bg1"/>
              </a:solidFill>
            </a:endParaRPr>
          </a:p>
        </p:txBody>
      </p:sp>
      <p:sp>
        <p:nvSpPr>
          <p:cNvPr id="6" name="TextBox 5"/>
          <p:cNvSpPr txBox="1"/>
          <p:nvPr/>
        </p:nvSpPr>
        <p:spPr>
          <a:xfrm>
            <a:off x="6603311" y="4907108"/>
            <a:ext cx="4941417" cy="523220"/>
          </a:xfrm>
          <a:prstGeom prst="rect">
            <a:avLst/>
          </a:prstGeom>
          <a:noFill/>
        </p:spPr>
        <p:txBody>
          <a:bodyPr wrap="none" rtlCol="0">
            <a:spAutoFit/>
          </a:bodyPr>
          <a:lstStyle/>
          <a:p>
            <a:r>
              <a:rPr lang="en-US" sz="2800" dirty="0" smtClean="0">
                <a:solidFill>
                  <a:schemeClr val="bg1"/>
                </a:solidFill>
              </a:rPr>
              <a:t>And not providing a user manual</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dirty="0" smtClean="0"/>
          </a:p>
          <a:p>
            <a:pPr algn="ctr"/>
            <a:endParaRPr lang="en-US" sz="2400" dirty="0"/>
          </a:p>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r>
              <a:rPr lang="en-US" sz="2400" i="1" dirty="0" smtClean="0">
                <a:solidFill>
                  <a:srgbClr val="FF0000"/>
                </a:solidFill>
              </a:rPr>
              <a:t>Disclaimer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extends </a:t>
            </a:r>
            <a:r>
              <a:rPr lang="en-US" sz="3200" i="1" kern="0" dirty="0">
                <a:solidFill>
                  <a:prstClr val="black"/>
                </a:solidFill>
                <a:latin typeface="Consolas" panose="020B0609020204030204" pitchFamily="49" charset="0"/>
                <a:cs typeface="Consolas" panose="020B0609020204030204" pitchFamily="49" charset="0"/>
              </a:rPr>
              <a:t>baseName.html</a:t>
            </a:r>
            <a:r>
              <a:rPr lang="en-US" sz="3200" kern="0" dirty="0">
                <a:solidFill>
                  <a:prstClr val="black"/>
                </a:solidFill>
                <a:latin typeface="Consolas" panose="020B0609020204030204" pitchFamily="49" charset="0"/>
                <a:cs typeface="Consolas" panose="020B0609020204030204" pitchFamily="49" charset="0"/>
              </a:rPr>
              <a:t> %}</a:t>
            </a:r>
          </a:p>
        </p:txBody>
      </p:sp>
      <p:sp>
        <p:nvSpPr>
          <p:cNvPr id="10" name="Rectangle 9"/>
          <p:cNvSpPr/>
          <p:nvPr/>
        </p:nvSpPr>
        <p:spPr>
          <a:xfrm>
            <a:off x="379413" y="2388315"/>
            <a:ext cx="6462944" cy="39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Question: Who invented the light bulb</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Answer</a:t>
            </a:r>
          </a:p>
          <a:p>
            <a:pPr marL="57131" lvl="0" defTabSz="914088">
              <a:spcBef>
                <a:spcPts val="1400"/>
              </a:spcBef>
            </a:pPr>
            <a:r>
              <a:rPr lang="en-US" sz="3200" i="1" kern="0" dirty="0" smtClean="0">
                <a:solidFill>
                  <a:srgbClr val="FF0000"/>
                </a:solidFill>
                <a:latin typeface="Consolas" panose="020B0609020204030204" pitchFamily="49" charset="0"/>
                <a:cs typeface="Consolas" panose="020B0609020204030204" pitchFamily="49" charset="0"/>
              </a:rPr>
              <a:t>{{ super() }}</a:t>
            </a:r>
            <a:endParaRPr lang="en-US" sz="3200" kern="0" dirty="0">
              <a:solidFill>
                <a:srgbClr val="FF0000"/>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5982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layouts</a:t>
            </a:r>
            <a:endParaRPr lang="en-US" dirty="0"/>
          </a:p>
        </p:txBody>
      </p:sp>
    </p:spTree>
    <p:extLst>
      <p:ext uri="{BB962C8B-B14F-4D97-AF65-F5344CB8AC3E}">
        <p14:creationId xmlns:p14="http://schemas.microsoft.com/office/powerpoint/2010/main" val="4138193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 today?</a:t>
            </a:r>
            <a:endParaRPr lang="en-US" dirty="0"/>
          </a:p>
        </p:txBody>
      </p:sp>
      <p:sp>
        <p:nvSpPr>
          <p:cNvPr id="3" name="Content Placeholder 2"/>
          <p:cNvSpPr>
            <a:spLocks noGrp="1"/>
          </p:cNvSpPr>
          <p:nvPr>
            <p:ph sz="quarter" idx="10"/>
          </p:nvPr>
        </p:nvSpPr>
        <p:spPr/>
        <p:txBody>
          <a:bodyPr/>
          <a:lstStyle/>
          <a:p>
            <a:r>
              <a:rPr lang="en-US" dirty="0" smtClean="0"/>
              <a:t>Advanced layouts in </a:t>
            </a:r>
            <a:r>
              <a:rPr lang="en-US" dirty="0" err="1" smtClean="0"/>
              <a:t>Jinja</a:t>
            </a:r>
            <a:endParaRPr lang="en-US" dirty="0" smtClean="0"/>
          </a:p>
          <a:p>
            <a:r>
              <a:rPr lang="en-US" dirty="0" smtClean="0"/>
              <a:t>How to use a relational database</a:t>
            </a:r>
          </a:p>
          <a:p>
            <a:r>
              <a:rPr lang="en-US" dirty="0" smtClean="0"/>
              <a:t>A bit of Bootstrap</a:t>
            </a:r>
          </a:p>
          <a:p>
            <a:r>
              <a:rPr lang="en-US" dirty="0" smtClean="0"/>
              <a:t>Object oriented design</a:t>
            </a:r>
            <a:endParaRPr lang="en-US" dirty="0"/>
          </a:p>
        </p:txBody>
      </p:sp>
    </p:spTree>
    <p:extLst>
      <p:ext uri="{BB962C8B-B14F-4D97-AF65-F5344CB8AC3E}">
        <p14:creationId xmlns:p14="http://schemas.microsoft.com/office/powerpoint/2010/main" val="708225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go now?</a:t>
            </a:r>
            <a:endParaRPr lang="en-US" dirty="0"/>
          </a:p>
        </p:txBody>
      </p:sp>
      <p:sp>
        <p:nvSpPr>
          <p:cNvPr id="3" name="Content Placeholder 2"/>
          <p:cNvSpPr>
            <a:spLocks noGrp="1"/>
          </p:cNvSpPr>
          <p:nvPr>
            <p:ph sz="quarter" idx="10"/>
          </p:nvPr>
        </p:nvSpPr>
        <p:spPr/>
        <p:txBody>
          <a:bodyPr/>
          <a:lstStyle/>
          <a:p>
            <a:r>
              <a:rPr lang="en-US" dirty="0" smtClean="0"/>
              <a:t>For your growth</a:t>
            </a:r>
          </a:p>
          <a:p>
            <a:pPr lvl="1"/>
            <a:r>
              <a:rPr lang="en-US" dirty="0" smtClean="0"/>
              <a:t>What interested you the most?</a:t>
            </a:r>
          </a:p>
          <a:p>
            <a:r>
              <a:rPr lang="en-US" dirty="0" smtClean="0"/>
              <a:t>For a deeper understanding</a:t>
            </a:r>
          </a:p>
          <a:p>
            <a:pPr lvl="1"/>
            <a:r>
              <a:rPr lang="en-US" dirty="0" smtClean="0"/>
              <a:t>What can we do with the app?</a:t>
            </a:r>
            <a:endParaRPr lang="en-US" dirty="0"/>
          </a:p>
        </p:txBody>
      </p:sp>
    </p:spTree>
    <p:extLst>
      <p:ext uri="{BB962C8B-B14F-4D97-AF65-F5344CB8AC3E}">
        <p14:creationId xmlns:p14="http://schemas.microsoft.com/office/powerpoint/2010/main" val="2467499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design</a:t>
            </a:r>
            <a:endParaRPr lang="en-US" dirty="0"/>
          </a:p>
        </p:txBody>
      </p:sp>
      <p:sp>
        <p:nvSpPr>
          <p:cNvPr id="3" name="Content Placeholder 2"/>
          <p:cNvSpPr>
            <a:spLocks noGrp="1"/>
          </p:cNvSpPr>
          <p:nvPr>
            <p:ph sz="quarter" idx="10"/>
          </p:nvPr>
        </p:nvSpPr>
        <p:spPr/>
        <p:txBody>
          <a:bodyPr/>
          <a:lstStyle/>
          <a:p>
            <a:r>
              <a:rPr lang="en-US" dirty="0" err="1" smtClean="0"/>
              <a:t>Redis</a:t>
            </a:r>
            <a:r>
              <a:rPr lang="en-US" dirty="0" smtClean="0"/>
              <a:t> MVA</a:t>
            </a:r>
          </a:p>
          <a:p>
            <a:r>
              <a:rPr lang="en-US" dirty="0" smtClean="0"/>
              <a:t>SQL Server MVA</a:t>
            </a:r>
          </a:p>
          <a:p>
            <a:r>
              <a:rPr lang="en-US" dirty="0" err="1" smtClean="0"/>
              <a:t>MongoDB</a:t>
            </a:r>
            <a:r>
              <a:rPr lang="en-US" dirty="0" smtClean="0"/>
              <a:t> MVA</a:t>
            </a:r>
            <a:endParaRPr lang="en-US" dirty="0"/>
          </a:p>
        </p:txBody>
      </p:sp>
    </p:spTree>
    <p:extLst>
      <p:ext uri="{BB962C8B-B14F-4D97-AF65-F5344CB8AC3E}">
        <p14:creationId xmlns:p14="http://schemas.microsoft.com/office/powerpoint/2010/main" val="74593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design</a:t>
            </a:r>
            <a:endParaRPr lang="en-US" dirty="0"/>
          </a:p>
        </p:txBody>
      </p:sp>
      <p:sp>
        <p:nvSpPr>
          <p:cNvPr id="3" name="Content Placeholder 2"/>
          <p:cNvSpPr>
            <a:spLocks noGrp="1"/>
          </p:cNvSpPr>
          <p:nvPr>
            <p:ph sz="quarter" idx="10"/>
          </p:nvPr>
        </p:nvSpPr>
        <p:spPr/>
        <p:txBody>
          <a:bodyPr/>
          <a:lstStyle/>
          <a:p>
            <a:r>
              <a:rPr lang="en-US" dirty="0" smtClean="0"/>
              <a:t>Bootstrap MVA</a:t>
            </a:r>
          </a:p>
          <a:p>
            <a:r>
              <a:rPr lang="en-US" dirty="0" smtClean="0"/>
              <a:t>CSS MVA</a:t>
            </a:r>
            <a:endParaRPr lang="en-US" dirty="0"/>
          </a:p>
        </p:txBody>
      </p:sp>
    </p:spTree>
    <p:extLst>
      <p:ext uri="{BB962C8B-B14F-4D97-AF65-F5344CB8AC3E}">
        <p14:creationId xmlns:p14="http://schemas.microsoft.com/office/powerpoint/2010/main" val="2328056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 design</a:t>
            </a:r>
            <a:endParaRPr lang="en-US" dirty="0"/>
          </a:p>
        </p:txBody>
      </p:sp>
      <p:sp>
        <p:nvSpPr>
          <p:cNvPr id="3" name="Content Placeholder 2"/>
          <p:cNvSpPr>
            <a:spLocks noGrp="1"/>
          </p:cNvSpPr>
          <p:nvPr>
            <p:ph sz="quarter" idx="10"/>
          </p:nvPr>
        </p:nvSpPr>
        <p:spPr/>
        <p:txBody>
          <a:bodyPr/>
          <a:lstStyle/>
          <a:p>
            <a:r>
              <a:rPr lang="en-US" dirty="0" smtClean="0"/>
              <a:t>Absolute beginner's guide to C#</a:t>
            </a:r>
          </a:p>
          <a:p>
            <a:r>
              <a:rPr lang="en-US" dirty="0" smtClean="0"/>
              <a:t>Introduction to MVC</a:t>
            </a:r>
            <a:endParaRPr lang="en-US" dirty="0"/>
          </a:p>
        </p:txBody>
      </p:sp>
    </p:spTree>
    <p:extLst>
      <p:ext uri="{BB962C8B-B14F-4D97-AF65-F5344CB8AC3E}">
        <p14:creationId xmlns:p14="http://schemas.microsoft.com/office/powerpoint/2010/main" val="121563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seems like it could pose some problems...</a:t>
            </a:r>
            <a:endParaRPr lang="en-US" dirty="0"/>
          </a:p>
        </p:txBody>
      </p:sp>
      <p:sp>
        <p:nvSpPr>
          <p:cNvPr id="3" name="Content Placeholder 2"/>
          <p:cNvSpPr>
            <a:spLocks noGrp="1"/>
          </p:cNvSpPr>
          <p:nvPr>
            <p:ph sz="quarter" idx="10"/>
          </p:nvPr>
        </p:nvSpPr>
        <p:spPr/>
        <p:txBody>
          <a:bodyPr/>
          <a:lstStyle/>
          <a:p>
            <a:r>
              <a:rPr lang="en-US" dirty="0" smtClean="0"/>
              <a:t>You're right</a:t>
            </a:r>
          </a:p>
          <a:p>
            <a:endParaRPr lang="en-US" dirty="0" smtClean="0"/>
          </a:p>
          <a:p>
            <a:r>
              <a:rPr lang="en-US" dirty="0" smtClean="0"/>
              <a:t>Strategies</a:t>
            </a:r>
          </a:p>
          <a:p>
            <a:pPr lvl="1"/>
            <a:r>
              <a:rPr lang="en-US" dirty="0" smtClean="0"/>
              <a:t>Follow conventions</a:t>
            </a:r>
          </a:p>
          <a:p>
            <a:pPr lvl="1"/>
            <a:r>
              <a:rPr lang="en-US" dirty="0" smtClean="0"/>
              <a:t>Be clear</a:t>
            </a:r>
          </a:p>
          <a:p>
            <a:pPr lvl="1"/>
            <a:r>
              <a:rPr lang="en-US" dirty="0" smtClean="0"/>
              <a:t>Be consistent</a:t>
            </a:r>
            <a:endParaRPr lang="en-US" dirty="0"/>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layouts?</a:t>
            </a:r>
          </a:p>
          <a:p>
            <a:r>
              <a:rPr lang="en-GB" dirty="0" smtClean="0"/>
              <a:t>How do we use layouts?</a:t>
            </a:r>
          </a:p>
          <a:p>
            <a:r>
              <a:rPr lang="en-GB" dirty="0" smtClean="0"/>
              <a:t>How about advanced layouts?</a:t>
            </a:r>
            <a:endParaRPr lang="en-GB" dirty="0"/>
          </a:p>
        </p:txBody>
      </p:sp>
      <p:sp>
        <p:nvSpPr>
          <p:cNvPr id="2" name="Title 1"/>
          <p:cNvSpPr>
            <a:spLocks noGrp="1"/>
          </p:cNvSpPr>
          <p:nvPr>
            <p:ph type="title"/>
          </p:nvPr>
        </p:nvSpPr>
        <p:spPr/>
        <p:txBody>
          <a:bodyPr/>
          <a:lstStyle/>
          <a:p>
            <a:r>
              <a:rPr lang="en-US" dirty="0" smtClean="0"/>
              <a:t>Layouts in Jinja</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Why use layouts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There's a conventional way to build web pages</a:t>
            </a:r>
            <a:endParaRPr lang="en-US" dirty="0"/>
          </a:p>
        </p:txBody>
      </p:sp>
      <p:sp>
        <p:nvSpPr>
          <p:cNvPr id="5" name="Content Placeholder 4"/>
          <p:cNvSpPr>
            <a:spLocks noGrp="1"/>
          </p:cNvSpPr>
          <p:nvPr>
            <p:ph sz="quarter" idx="10"/>
          </p:nvPr>
        </p:nvSpPr>
        <p:spPr/>
        <p:txBody>
          <a:bodyPr/>
          <a:lstStyle/>
          <a:p>
            <a:r>
              <a:rPr lang="en-US" dirty="0" smtClean="0"/>
              <a:t>Logo at the top</a:t>
            </a:r>
          </a:p>
          <a:p>
            <a:r>
              <a:rPr lang="en-US" dirty="0" smtClean="0"/>
              <a:t>Navigation at the top or on the left</a:t>
            </a:r>
          </a:p>
          <a:p>
            <a:r>
              <a:rPr lang="en-US" dirty="0" smtClean="0"/>
              <a:t>Copyright information and footnotes at the bottom</a:t>
            </a:r>
          </a:p>
          <a:p>
            <a:r>
              <a:rPr lang="en-US" dirty="0" smtClean="0"/>
              <a:t>The "</a:t>
            </a:r>
            <a:r>
              <a:rPr lang="en-US" dirty="0" err="1" smtClean="0"/>
              <a:t>ooey</a:t>
            </a:r>
            <a:r>
              <a:rPr lang="en-US" dirty="0" smtClean="0"/>
              <a:t>-gooey center" for your content</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really don't want to create that layout</a:t>
            </a:r>
            <a:br>
              <a:rPr lang="en-US" dirty="0" smtClean="0"/>
            </a:br>
            <a:r>
              <a:rPr lang="en-US" dirty="0" smtClean="0"/>
              <a:t>over and over and over and over</a:t>
            </a:r>
            <a:endParaRPr lang="en-US" dirty="0"/>
          </a:p>
        </p:txBody>
      </p:sp>
      <p:sp>
        <p:nvSpPr>
          <p:cNvPr id="3" name="Content Placeholder 2"/>
          <p:cNvSpPr>
            <a:spLocks noGrp="1"/>
          </p:cNvSpPr>
          <p:nvPr>
            <p:ph sz="quarter" idx="10"/>
          </p:nvPr>
        </p:nvSpPr>
        <p:spPr/>
        <p:txBody>
          <a:bodyPr/>
          <a:lstStyle/>
          <a:p>
            <a:r>
              <a:rPr lang="en-US" dirty="0" smtClean="0"/>
              <a:t>Tedious</a:t>
            </a:r>
          </a:p>
          <a:p>
            <a:r>
              <a:rPr lang="en-US" dirty="0" smtClean="0"/>
              <a:t>Chance for mistakes</a:t>
            </a:r>
          </a:p>
          <a:p>
            <a:r>
              <a:rPr lang="en-US" dirty="0" smtClean="0"/>
              <a:t>What happens when something changes? (and it will)</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How do we use layouts?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202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 concepts</a:t>
            </a:r>
            <a:endParaRPr lang="en-US" dirty="0"/>
          </a:p>
        </p:txBody>
      </p:sp>
      <p:sp>
        <p:nvSpPr>
          <p:cNvPr id="5" name="Content Placeholder 4"/>
          <p:cNvSpPr>
            <a:spLocks noGrp="1"/>
          </p:cNvSpPr>
          <p:nvPr>
            <p:ph sz="quarter" idx="10"/>
          </p:nvPr>
        </p:nvSpPr>
        <p:spPr/>
        <p:txBody>
          <a:bodyPr/>
          <a:lstStyle/>
          <a:p>
            <a:r>
              <a:rPr lang="en-US" dirty="0" smtClean="0"/>
              <a:t>Based on Jinja template inheritance</a:t>
            </a:r>
          </a:p>
          <a:p>
            <a:r>
              <a:rPr lang="en-US" dirty="0" smtClean="0"/>
              <a:t>Basic steps</a:t>
            </a:r>
          </a:p>
          <a:p>
            <a:pPr marL="971396" lvl="1" indent="-514350">
              <a:buFont typeface="+mj-lt"/>
              <a:buAutoNum type="arabicPeriod"/>
            </a:pPr>
            <a:r>
              <a:rPr lang="en-US" dirty="0" smtClean="0"/>
              <a:t>Build a base template with common components</a:t>
            </a:r>
          </a:p>
          <a:p>
            <a:pPr marL="971396" lvl="1" indent="-514350">
              <a:buFont typeface="+mj-lt"/>
              <a:buAutoNum type="arabicPeriod"/>
            </a:pPr>
            <a:r>
              <a:rPr lang="en-US" dirty="0" smtClean="0"/>
              <a:t>Define blocks that can be overridden for individual pages</a:t>
            </a:r>
            <a:endParaRPr lang="en-US" dirty="0"/>
          </a:p>
        </p:txBody>
      </p:sp>
    </p:spTree>
    <p:extLst>
      <p:ext uri="{BB962C8B-B14F-4D97-AF65-F5344CB8AC3E}">
        <p14:creationId xmlns:p14="http://schemas.microsoft.com/office/powerpoint/2010/main" val="1428218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3347</TotalTime>
  <Words>667</Words>
  <Application>Microsoft Office PowerPoint</Application>
  <PresentationFormat>Widescreen</PresentationFormat>
  <Paragraphs>195</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Consolas</vt:lpstr>
      <vt:lpstr>Segoe</vt:lpstr>
      <vt:lpstr>Segoe UI</vt:lpstr>
      <vt:lpstr>Segoe UI Light</vt:lpstr>
      <vt:lpstr>1_Office Theme</vt:lpstr>
      <vt:lpstr>PowerPoint Presentation</vt:lpstr>
      <vt:lpstr>PowerPoint Presentation</vt:lpstr>
      <vt:lpstr>That seems like it could pose some problems...</vt:lpstr>
      <vt:lpstr>Layouts in Jinja</vt:lpstr>
      <vt:lpstr>PowerPoint Presentation</vt:lpstr>
      <vt:lpstr>There's a conventional way to build web pages</vt:lpstr>
      <vt:lpstr>You really don't want to create that layout over and over and over and over</vt:lpstr>
      <vt:lpstr>PowerPoint Presentation</vt:lpstr>
      <vt:lpstr>Layout concepts</vt:lpstr>
      <vt:lpstr>Templates and blocks in action</vt:lpstr>
      <vt:lpstr>The base template (or parent)</vt:lpstr>
      <vt:lpstr>The content page (or child)</vt:lpstr>
      <vt:lpstr>Frequently asked questions</vt:lpstr>
      <vt:lpstr>Additional frequently asked questions</vt:lpstr>
      <vt:lpstr>Jinja templates in action</vt:lpstr>
      <vt:lpstr>PowerPoint Presentation</vt:lpstr>
      <vt:lpstr>What if, rather than replacing the default content, I want to add to it?</vt:lpstr>
      <vt:lpstr>The base template</vt:lpstr>
      <vt:lpstr>The content page (or child)</vt:lpstr>
      <vt:lpstr>The content page (or child)</vt:lpstr>
      <vt:lpstr>Advanced layouts</vt:lpstr>
      <vt:lpstr>PowerPoint Presentation</vt:lpstr>
      <vt:lpstr>What did we learn today?</vt:lpstr>
      <vt:lpstr>Where do we go now?</vt:lpstr>
      <vt:lpstr>Data design</vt:lpstr>
      <vt:lpstr>Front end design</vt:lpstr>
      <vt:lpstr>Back end design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71</cp:revision>
  <dcterms:created xsi:type="dcterms:W3CDTF">2013-02-15T23:12:42Z</dcterms:created>
  <dcterms:modified xsi:type="dcterms:W3CDTF">2015-02-27T14:21:06Z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