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7" r:id="rId5"/>
    <p:sldId id="283" r:id="rId6"/>
    <p:sldId id="284" r:id="rId7"/>
    <p:sldId id="278" r:id="rId8"/>
    <p:sldId id="269" r:id="rId9"/>
    <p:sldId id="286" r:id="rId10"/>
    <p:sldId id="287" r:id="rId11"/>
    <p:sldId id="288" r:id="rId12"/>
    <p:sldId id="289" r:id="rId13"/>
    <p:sldId id="290" r:id="rId14"/>
    <p:sldId id="291" r:id="rId15"/>
    <p:sldId id="292" r:id="rId16"/>
    <p:sldId id="293" r:id="rId17"/>
    <p:sldId id="295" r:id="rId18"/>
    <p:sldId id="296" r:id="rId19"/>
    <p:sldId id="297" r:id="rId20"/>
    <p:sldId id="298"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1" d="100"/>
          <a:sy n="81" d="100"/>
        </p:scale>
        <p:origin x="125"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a:t>
            </a:r>
            <a:r>
              <a:rPr lang="en-US" dirty="0" err="1" smtClean="0"/>
              <a:t>Jinja</a:t>
            </a:r>
            <a:r>
              <a:rPr lang="en-US" dirty="0" smtClean="0"/>
              <a:t> Layouts</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and blocks in action</a:t>
            </a:r>
            <a:endParaRPr lang="en-US" dirty="0"/>
          </a:p>
        </p:txBody>
      </p:sp>
      <p:sp>
        <p:nvSpPr>
          <p:cNvPr id="4" name="Rectangle 3"/>
          <p:cNvSpPr/>
          <p:nvPr/>
        </p:nvSpPr>
        <p:spPr>
          <a:xfrm>
            <a:off x="30154"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1140342" y="5740924"/>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228117" y="1245702"/>
            <a:ext cx="3450209" cy="498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228117" y="1970201"/>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1460586"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14" name="Rectangle 13"/>
          <p:cNvSpPr/>
          <p:nvPr/>
        </p:nvSpPr>
        <p:spPr>
          <a:xfrm>
            <a:off x="419480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4692253" y="5740924"/>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16" name="Rectangle 15"/>
          <p:cNvSpPr/>
          <p:nvPr/>
        </p:nvSpPr>
        <p:spPr>
          <a:xfrm>
            <a:off x="4392771" y="1245702"/>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17" name="Rectangle 16"/>
          <p:cNvSpPr/>
          <p:nvPr/>
        </p:nvSpPr>
        <p:spPr>
          <a:xfrm>
            <a:off x="4392771" y="1970201"/>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18" name="Rectangle 17"/>
          <p:cNvSpPr/>
          <p:nvPr/>
        </p:nvSpPr>
        <p:spPr>
          <a:xfrm>
            <a:off x="5625240"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24" name="Rectangle 23"/>
          <p:cNvSpPr/>
          <p:nvPr/>
        </p:nvSpPr>
        <p:spPr>
          <a:xfrm>
            <a:off x="826275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Box 24"/>
          <p:cNvSpPr txBox="1"/>
          <p:nvPr/>
        </p:nvSpPr>
        <p:spPr>
          <a:xfrm>
            <a:off x="8901605" y="5740924"/>
            <a:ext cx="2584682" cy="461665"/>
          </a:xfrm>
          <a:prstGeom prst="rect">
            <a:avLst/>
          </a:prstGeom>
          <a:noFill/>
        </p:spPr>
        <p:txBody>
          <a:bodyPr wrap="none" rtlCol="0">
            <a:spAutoFit/>
          </a:bodyPr>
          <a:lstStyle/>
          <a:p>
            <a:r>
              <a:rPr lang="en-US" sz="2400" dirty="0" smtClean="0"/>
              <a:t>What the user sees</a:t>
            </a:r>
            <a:endParaRPr lang="en-US" sz="2400" dirty="0"/>
          </a:p>
        </p:txBody>
      </p:sp>
      <p:sp>
        <p:nvSpPr>
          <p:cNvPr id="26" name="Rectangle 25"/>
          <p:cNvSpPr/>
          <p:nvPr/>
        </p:nvSpPr>
        <p:spPr>
          <a:xfrm>
            <a:off x="8460721" y="1245702"/>
            <a:ext cx="3450209" cy="498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Awesome Trivia App</a:t>
            </a:r>
            <a:endParaRPr lang="en-US" sz="2400" dirty="0"/>
          </a:p>
        </p:txBody>
      </p:sp>
      <p:sp>
        <p:nvSpPr>
          <p:cNvPr id="27" name="Rectangle 26"/>
          <p:cNvSpPr/>
          <p:nvPr/>
        </p:nvSpPr>
        <p:spPr>
          <a:xfrm>
            <a:off x="8460721" y="1970201"/>
            <a:ext cx="980387"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28" name="Rectangle 27"/>
          <p:cNvSpPr/>
          <p:nvPr/>
        </p:nvSpPr>
        <p:spPr>
          <a:xfrm>
            <a:off x="9693190" y="1970200"/>
            <a:ext cx="2217740"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Tree>
    <p:extLst>
      <p:ext uri="{BB962C8B-B14F-4D97-AF65-F5344CB8AC3E}">
        <p14:creationId xmlns:p14="http://schemas.microsoft.com/office/powerpoint/2010/main" val="382113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14" grpId="0" animBg="1"/>
      <p:bldP spid="15" grpId="0"/>
      <p:bldP spid="16" grpId="0" animBg="1"/>
      <p:bldP spid="17" grpId="0" animBg="1"/>
      <p:bldP spid="18" grpId="0" animBg="1"/>
      <p:bldP spid="24" grpId="0" animBg="1"/>
      <p:bldP spid="25" grpId="0"/>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syntax</a:t>
            </a:r>
            <a:endParaRPr lang="en-US" dirty="0"/>
          </a:p>
        </p:txBody>
      </p:sp>
      <p:sp>
        <p:nvSpPr>
          <p:cNvPr id="3" name="Content Placeholder 2"/>
          <p:cNvSpPr>
            <a:spLocks noGrp="1"/>
          </p:cNvSpPr>
          <p:nvPr>
            <p:ph sz="quarter" idx="10"/>
          </p:nvPr>
        </p:nvSpPr>
        <p:spPr/>
        <p:txBody>
          <a:bodyPr>
            <a:normAutofit lnSpcReduction="10000"/>
          </a:bodyPr>
          <a:lstStyle/>
          <a:p>
            <a:r>
              <a:rPr lang="en-US" dirty="0"/>
              <a:t>In the base template</a:t>
            </a:r>
          </a:p>
          <a:p>
            <a:pPr marL="457046" lvl="1" indent="0">
              <a:buNone/>
            </a:pPr>
            <a:r>
              <a:rPr lang="en-US" dirty="0">
                <a:latin typeface="Consolas" panose="020B0609020204030204" pitchFamily="49" charset="0"/>
                <a:cs typeface="Consolas" panose="020B0609020204030204" pitchFamily="49" charset="0"/>
              </a:rPr>
              <a:t>  </a:t>
            </a:r>
            <a:r>
              <a:rPr lang="en-US" i="1" dirty="0" smtClean="0">
                <a:latin typeface="Consolas" panose="020B0609020204030204" pitchFamily="49" charset="0"/>
                <a:cs typeface="Consolas" panose="020B0609020204030204" pitchFamily="49" charset="0"/>
              </a:rPr>
              <a:t>stock HTML</a:t>
            </a:r>
            <a:endParaRPr lang="en-US" dirty="0" smtClean="0">
              <a:latin typeface="Consolas" panose="020B0609020204030204" pitchFamily="49" charset="0"/>
              <a:cs typeface="Consolas" panose="020B0609020204030204" pitchFamily="49" charset="0"/>
            </a:endParaRP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 </a:t>
            </a:r>
            <a:r>
              <a:rPr lang="en-US" dirty="0">
                <a:latin typeface="Consolas" panose="020B0609020204030204" pitchFamily="49" charset="0"/>
                <a:cs typeface="Consolas" panose="020B0609020204030204" pitchFamily="49" charset="0"/>
              </a:rPr>
              <a:t>block </a:t>
            </a:r>
            <a:r>
              <a:rPr lang="en-US" i="1" dirty="0" err="1">
                <a:latin typeface="Consolas" panose="020B0609020204030204" pitchFamily="49" charset="0"/>
                <a:cs typeface="Consolas" panose="020B0609020204030204" pitchFamily="49" charset="0"/>
              </a:rPr>
              <a:t>templateName</a:t>
            </a:r>
            <a:r>
              <a:rPr lang="en-US" dirty="0">
                <a:latin typeface="Consolas" panose="020B0609020204030204" pitchFamily="49" charset="0"/>
                <a:cs typeface="Consolas" panose="020B0609020204030204" pitchFamily="49" charset="0"/>
              </a:rPr>
              <a:t> %}</a:t>
            </a:r>
          </a:p>
          <a:p>
            <a:pPr marL="457046" lvl="1" indent="0">
              <a:buNone/>
            </a:pPr>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default content (optional)</a:t>
            </a:r>
            <a:endParaRPr lang="en-US" dirty="0">
              <a:latin typeface="Consolas" panose="020B0609020204030204" pitchFamily="49" charset="0"/>
              <a:cs typeface="Consolas" panose="020B0609020204030204" pitchFamily="49" charset="0"/>
            </a:endParaRPr>
          </a:p>
          <a:p>
            <a:pPr marL="457046" lvl="1" indent="0">
              <a:buNone/>
            </a:pP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endblock</a:t>
            </a:r>
            <a:r>
              <a:rPr lang="en-US" dirty="0" smtClean="0">
                <a:latin typeface="Consolas" panose="020B0609020204030204" pitchFamily="49" charset="0"/>
                <a:cs typeface="Consolas" panose="020B0609020204030204" pitchFamily="49" charset="0"/>
              </a:rPr>
              <a:t> %}</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i="1" dirty="0" smtClean="0">
                <a:latin typeface="Consolas" panose="020B0609020204030204" pitchFamily="49" charset="0"/>
                <a:cs typeface="Consolas" panose="020B0609020204030204" pitchFamily="49" charset="0"/>
              </a:rPr>
              <a:t>stock HTML</a:t>
            </a:r>
            <a:endParaRPr lang="en-US" dirty="0" smtClean="0">
              <a:latin typeface="Consolas" panose="020B0609020204030204" pitchFamily="49" charset="0"/>
              <a:cs typeface="Consolas" panose="020B0609020204030204" pitchFamily="49" charset="0"/>
            </a:endParaRPr>
          </a:p>
          <a:p>
            <a:r>
              <a:rPr lang="en-US" dirty="0"/>
              <a:t>In the </a:t>
            </a:r>
            <a:r>
              <a:rPr lang="en-US" dirty="0" smtClean="0"/>
              <a:t>child (or content)</a:t>
            </a:r>
            <a:endParaRPr lang="en-US" dirty="0"/>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extends </a:t>
            </a:r>
            <a:r>
              <a:rPr lang="en-US" i="1" dirty="0" smtClean="0">
                <a:latin typeface="Consolas" panose="020B0609020204030204" pitchFamily="49" charset="0"/>
                <a:cs typeface="Consolas" panose="020B0609020204030204" pitchFamily="49" charset="0"/>
              </a:rPr>
              <a:t>baseName.html</a:t>
            </a:r>
            <a:r>
              <a:rPr lang="en-US" dirty="0" smtClean="0">
                <a:latin typeface="Consolas" panose="020B0609020204030204" pitchFamily="49" charset="0"/>
                <a:cs typeface="Consolas" panose="020B0609020204030204" pitchFamily="49" charset="0"/>
              </a:rPr>
              <a:t> %}</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 </a:t>
            </a:r>
            <a:r>
              <a:rPr lang="en-US" dirty="0">
                <a:latin typeface="Consolas" panose="020B0609020204030204" pitchFamily="49" charset="0"/>
                <a:cs typeface="Consolas" panose="020B0609020204030204" pitchFamily="49" charset="0"/>
              </a:rPr>
              <a:t>block </a:t>
            </a:r>
            <a:r>
              <a:rPr lang="en-US" i="1" dirty="0" err="1">
                <a:latin typeface="Consolas" panose="020B0609020204030204" pitchFamily="49" charset="0"/>
                <a:cs typeface="Consolas" panose="020B0609020204030204" pitchFamily="49" charset="0"/>
              </a:rPr>
              <a:t>templateName</a:t>
            </a:r>
            <a:r>
              <a:rPr lang="en-US" dirty="0">
                <a:latin typeface="Consolas" panose="020B0609020204030204" pitchFamily="49" charset="0"/>
                <a:cs typeface="Consolas" panose="020B0609020204030204" pitchFamily="49" charset="0"/>
              </a:rPr>
              <a:t> %}</a:t>
            </a:r>
          </a:p>
          <a:p>
            <a:pPr marL="457046" lvl="1" indent="0">
              <a:buNone/>
            </a:pPr>
            <a:r>
              <a:rPr lang="en-US" dirty="0">
                <a:latin typeface="Consolas" panose="020B0609020204030204" pitchFamily="49" charset="0"/>
                <a:cs typeface="Consolas" panose="020B0609020204030204" pitchFamily="49" charset="0"/>
              </a:rPr>
              <a:t>      </a:t>
            </a:r>
            <a:r>
              <a:rPr lang="en-US" i="1" dirty="0" smtClean="0">
                <a:latin typeface="Consolas" panose="020B0609020204030204" pitchFamily="49" charset="0"/>
                <a:cs typeface="Consolas" panose="020B0609020204030204" pitchFamily="49" charset="0"/>
              </a:rPr>
              <a:t>Content to display</a:t>
            </a:r>
            <a:endParaRPr lang="en-US" dirty="0">
              <a:latin typeface="Consolas" panose="020B0609020204030204" pitchFamily="49" charset="0"/>
              <a:cs typeface="Consolas" panose="020B0609020204030204" pitchFamily="49" charset="0"/>
            </a:endParaRPr>
          </a:p>
          <a:p>
            <a:pPr marL="457046" lvl="1" indent="0">
              <a:buNone/>
            </a:pP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endblock</a:t>
            </a:r>
            <a:r>
              <a:rPr lang="en-US" dirty="0">
                <a:latin typeface="Consolas" panose="020B0609020204030204" pitchFamily="49" charset="0"/>
                <a:cs typeface="Consolas" panose="020B0609020204030204" pitchFamily="49" charset="0"/>
              </a:rPr>
              <a:t> %}</a:t>
            </a:r>
          </a:p>
          <a:p>
            <a:pPr marL="457046" lvl="1" indent="0">
              <a:buNone/>
            </a:pPr>
            <a:endParaRPr lang="en-US" dirty="0"/>
          </a:p>
        </p:txBody>
      </p:sp>
    </p:spTree>
    <p:extLst>
      <p:ext uri="{BB962C8B-B14F-4D97-AF65-F5344CB8AC3E}">
        <p14:creationId xmlns:p14="http://schemas.microsoft.com/office/powerpoint/2010/main" val="124546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Frequently asked questions</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smtClean="0"/>
              <a:t>Does the user notice anything?</a:t>
            </a:r>
          </a:p>
          <a:p>
            <a:pPr lvl="1"/>
            <a:r>
              <a:rPr lang="en-US" dirty="0" smtClean="0"/>
              <a:t>Nope! Everything is combined on the server</a:t>
            </a:r>
          </a:p>
          <a:p>
            <a:r>
              <a:rPr lang="en-US" dirty="0" smtClean="0"/>
              <a:t>Can you have multiple blocks?</a:t>
            </a:r>
          </a:p>
          <a:p>
            <a:pPr lvl="1"/>
            <a:r>
              <a:rPr lang="en-US" dirty="0" smtClean="0"/>
              <a:t>Absolutely! This can be very useful for things like scripts and page titles</a:t>
            </a:r>
          </a:p>
          <a:p>
            <a:r>
              <a:rPr lang="en-US" dirty="0" smtClean="0"/>
              <a:t>Do you have to provide default content in the layout page?</a:t>
            </a:r>
          </a:p>
          <a:p>
            <a:pPr lvl="1"/>
            <a:r>
              <a:rPr lang="en-US" dirty="0" smtClean="0"/>
              <a:t>Nope. Completely optional.</a:t>
            </a:r>
          </a:p>
          <a:p>
            <a:r>
              <a:rPr lang="en-US" dirty="0" smtClean="0"/>
              <a:t>Do you have to provide content for every block in the content page?</a:t>
            </a:r>
          </a:p>
          <a:p>
            <a:pPr lvl="1"/>
            <a:r>
              <a:rPr lang="en-US" dirty="0" smtClean="0"/>
              <a:t>Nope. Completely optional.</a:t>
            </a:r>
          </a:p>
          <a:p>
            <a:r>
              <a:rPr lang="en-US" dirty="0" smtClean="0"/>
              <a:t>Do the block names need to exist in the layout if you reference it in the content page?</a:t>
            </a:r>
          </a:p>
          <a:p>
            <a:pPr lvl="1"/>
            <a:r>
              <a:rPr lang="en-US" dirty="0" smtClean="0"/>
              <a:t>Yes, otherwise </a:t>
            </a:r>
            <a:r>
              <a:rPr lang="en-US" dirty="0" err="1" smtClean="0"/>
              <a:t>Jinja</a:t>
            </a:r>
            <a:r>
              <a:rPr lang="en-US" dirty="0" smtClean="0"/>
              <a:t> doesn't know where to put things</a:t>
            </a:r>
          </a:p>
        </p:txBody>
      </p:sp>
    </p:spTree>
    <p:extLst>
      <p:ext uri="{BB962C8B-B14F-4D97-AF65-F5344CB8AC3E}">
        <p14:creationId xmlns:p14="http://schemas.microsoft.com/office/powerpoint/2010/main" val="4125404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Jinja</a:t>
            </a:r>
            <a:r>
              <a:rPr lang="en-US" dirty="0" smtClean="0"/>
              <a:t> templates in action</a:t>
            </a:r>
            <a:endParaRPr lang="en-US" dirty="0"/>
          </a:p>
        </p:txBody>
      </p:sp>
    </p:spTree>
    <p:extLst>
      <p:ext uri="{BB962C8B-B14F-4D97-AF65-F5344CB8AC3E}">
        <p14:creationId xmlns:p14="http://schemas.microsoft.com/office/powerpoint/2010/main" val="54797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How about advanced layouts?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0380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if I want to simply add to the default content when creating a content page?</a:t>
            </a:r>
            <a:endParaRPr lang="en-US" dirty="0"/>
          </a:p>
        </p:txBody>
      </p:sp>
      <p:sp>
        <p:nvSpPr>
          <p:cNvPr id="5" name="Content Placeholder 4"/>
          <p:cNvSpPr>
            <a:spLocks noGrp="1"/>
          </p:cNvSpPr>
          <p:nvPr>
            <p:ph sz="quarter" idx="10"/>
          </p:nvPr>
        </p:nvSpPr>
        <p:spPr/>
        <p:txBody>
          <a:bodyPr/>
          <a:lstStyle/>
          <a:p>
            <a:r>
              <a:rPr lang="en-US" dirty="0" smtClean="0"/>
              <a:t>You can use super blocks</a:t>
            </a:r>
          </a:p>
          <a:p>
            <a:pPr lvl="1"/>
            <a:r>
              <a:rPr lang="en-US" dirty="0" smtClean="0"/>
              <a:t>Super blocks call the content from the layout</a:t>
            </a:r>
          </a:p>
          <a:p>
            <a:r>
              <a:rPr lang="en-US" dirty="0" smtClean="0"/>
              <a:t>Syntax in the content page</a:t>
            </a:r>
          </a:p>
          <a:p>
            <a:pPr marL="457046" lvl="1" indent="0">
              <a:buNone/>
            </a:pPr>
            <a:r>
              <a:rPr lang="en-US" dirty="0" smtClean="0">
                <a:latin typeface="Consolas" panose="020B0609020204030204" pitchFamily="49" charset="0"/>
                <a:cs typeface="Consolas" panose="020B0609020204030204" pitchFamily="49" charset="0"/>
              </a:rPr>
              <a:t>{{ super () }}</a:t>
            </a:r>
          </a:p>
        </p:txBody>
      </p:sp>
    </p:spTree>
    <p:extLst>
      <p:ext uri="{BB962C8B-B14F-4D97-AF65-F5344CB8AC3E}">
        <p14:creationId xmlns:p14="http://schemas.microsoft.com/office/powerpoint/2010/main" val="2968433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you need to put one block inside another when designing a layout?</a:t>
            </a:r>
            <a:endParaRPr lang="en-US" dirty="0"/>
          </a:p>
        </p:txBody>
      </p:sp>
      <p:sp>
        <p:nvSpPr>
          <p:cNvPr id="3" name="Content Placeholder 2"/>
          <p:cNvSpPr>
            <a:spLocks noGrp="1"/>
          </p:cNvSpPr>
          <p:nvPr>
            <p:ph sz="quarter" idx="10"/>
          </p:nvPr>
        </p:nvSpPr>
        <p:spPr/>
        <p:txBody>
          <a:bodyPr/>
          <a:lstStyle/>
          <a:p>
            <a:r>
              <a:rPr lang="en-US" dirty="0" smtClean="0"/>
              <a:t>This is valid syntax</a:t>
            </a:r>
          </a:p>
          <a:p>
            <a:pPr lvl="1"/>
            <a:r>
              <a:rPr lang="en-US" dirty="0" smtClean="0"/>
              <a:t>However things can get a bit confusing</a:t>
            </a:r>
          </a:p>
          <a:p>
            <a:r>
              <a:rPr lang="en-US" dirty="0" smtClean="0"/>
              <a:t>When you end a block state which block you're ending</a:t>
            </a:r>
          </a:p>
          <a:p>
            <a:r>
              <a:rPr lang="en-US" dirty="0" smtClean="0"/>
              <a:t>Syntax</a:t>
            </a:r>
          </a:p>
          <a:p>
            <a:pPr marL="457046" lvl="1" indent="0">
              <a:buNone/>
            </a:pPr>
            <a:r>
              <a:rPr lang="en-US" dirty="0" smtClean="0">
                <a:latin typeface="Consolas" panose="020B0609020204030204" pitchFamily="49" charset="0"/>
                <a:cs typeface="Consolas" panose="020B0609020204030204" pitchFamily="49" charset="0"/>
              </a:rPr>
              <a:t>{{ block outer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 block inner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Awesome content here</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endblock</a:t>
            </a:r>
            <a:r>
              <a:rPr lang="en-US" dirty="0" smtClean="0">
                <a:latin typeface="Consolas" panose="020B0609020204030204" pitchFamily="49" charset="0"/>
                <a:cs typeface="Consolas" panose="020B0609020204030204" pitchFamily="49" charset="0"/>
              </a:rPr>
              <a:t> inner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endblock</a:t>
            </a:r>
            <a:r>
              <a:rPr lang="en-US" dirty="0" smtClean="0">
                <a:latin typeface="Consolas" panose="020B0609020204030204" pitchFamily="49" charset="0"/>
                <a:cs typeface="Consolas" panose="020B0609020204030204" pitchFamily="49" charset="0"/>
              </a:rPr>
              <a:t> outer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94421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layouts</a:t>
            </a:r>
            <a:endParaRPr lang="en-US" dirty="0"/>
          </a:p>
        </p:txBody>
      </p:sp>
    </p:spTree>
    <p:extLst>
      <p:ext uri="{BB962C8B-B14F-4D97-AF65-F5344CB8AC3E}">
        <p14:creationId xmlns:p14="http://schemas.microsoft.com/office/powerpoint/2010/main" val="4138193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001993" cy="523220"/>
          </a:xfrm>
          <a:prstGeom prst="rect">
            <a:avLst/>
          </a:prstGeom>
          <a:noFill/>
        </p:spPr>
        <p:txBody>
          <a:bodyPr wrap="none" rtlCol="0">
            <a:spAutoFit/>
          </a:bodyPr>
          <a:lstStyle/>
          <a:p>
            <a:r>
              <a:rPr lang="en-US" sz="2800" dirty="0" smtClean="0">
                <a:solidFill>
                  <a:schemeClr val="bg1"/>
                </a:solidFill>
              </a:rPr>
              <a:t>When you think about it...</a:t>
            </a:r>
            <a:endParaRPr lang="en-US" sz="2800" dirty="0">
              <a:solidFill>
                <a:schemeClr val="bg1"/>
              </a:solidFill>
            </a:endParaRPr>
          </a:p>
        </p:txBody>
      </p:sp>
      <p:sp>
        <p:nvSpPr>
          <p:cNvPr id="5" name="TextBox 4"/>
          <p:cNvSpPr txBox="1"/>
          <p:nvPr/>
        </p:nvSpPr>
        <p:spPr>
          <a:xfrm>
            <a:off x="3303930" y="3116014"/>
            <a:ext cx="4731360" cy="523220"/>
          </a:xfrm>
          <a:prstGeom prst="rect">
            <a:avLst/>
          </a:prstGeom>
          <a:noFill/>
        </p:spPr>
        <p:txBody>
          <a:bodyPr wrap="none" rtlCol="0">
            <a:spAutoFit/>
          </a:bodyPr>
          <a:lstStyle/>
          <a:p>
            <a:r>
              <a:rPr lang="en-US" sz="2800" dirty="0" smtClean="0">
                <a:solidFill>
                  <a:schemeClr val="bg1"/>
                </a:solidFill>
              </a:rPr>
              <a:t>You're creating an application…</a:t>
            </a:r>
            <a:endParaRPr lang="en-US" sz="2800" dirty="0">
              <a:solidFill>
                <a:schemeClr val="bg1"/>
              </a:solidFill>
            </a:endParaRPr>
          </a:p>
        </p:txBody>
      </p:sp>
      <p:sp>
        <p:nvSpPr>
          <p:cNvPr id="6" name="TextBox 5"/>
          <p:cNvSpPr txBox="1"/>
          <p:nvPr/>
        </p:nvSpPr>
        <p:spPr>
          <a:xfrm>
            <a:off x="6603311" y="4907108"/>
            <a:ext cx="4941417" cy="523220"/>
          </a:xfrm>
          <a:prstGeom prst="rect">
            <a:avLst/>
          </a:prstGeom>
          <a:noFill/>
        </p:spPr>
        <p:txBody>
          <a:bodyPr wrap="none" rtlCol="0">
            <a:spAutoFit/>
          </a:bodyPr>
          <a:lstStyle/>
          <a:p>
            <a:r>
              <a:rPr lang="en-US" sz="2800" dirty="0" smtClean="0">
                <a:solidFill>
                  <a:schemeClr val="bg1"/>
                </a:solidFill>
              </a:rPr>
              <a:t>And not providing a user manual</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seems like it could pose some problems...</a:t>
            </a:r>
            <a:endParaRPr lang="en-US" dirty="0"/>
          </a:p>
        </p:txBody>
      </p:sp>
      <p:sp>
        <p:nvSpPr>
          <p:cNvPr id="3" name="Content Placeholder 2"/>
          <p:cNvSpPr>
            <a:spLocks noGrp="1"/>
          </p:cNvSpPr>
          <p:nvPr>
            <p:ph sz="quarter" idx="10"/>
          </p:nvPr>
        </p:nvSpPr>
        <p:spPr/>
        <p:txBody>
          <a:bodyPr/>
          <a:lstStyle/>
          <a:p>
            <a:r>
              <a:rPr lang="en-US" dirty="0" smtClean="0"/>
              <a:t>You're right</a:t>
            </a:r>
          </a:p>
          <a:p>
            <a:endParaRPr lang="en-US" dirty="0" smtClean="0"/>
          </a:p>
          <a:p>
            <a:r>
              <a:rPr lang="en-US" dirty="0" smtClean="0"/>
              <a:t>Strategies</a:t>
            </a:r>
          </a:p>
          <a:p>
            <a:pPr lvl="1"/>
            <a:r>
              <a:rPr lang="en-US" dirty="0" smtClean="0"/>
              <a:t>Follow conventions</a:t>
            </a:r>
          </a:p>
          <a:p>
            <a:pPr lvl="1"/>
            <a:r>
              <a:rPr lang="en-US" dirty="0" smtClean="0"/>
              <a:t>Be clear</a:t>
            </a:r>
          </a:p>
          <a:p>
            <a:pPr lvl="1"/>
            <a:r>
              <a:rPr lang="en-US" dirty="0" smtClean="0"/>
              <a:t>Be consistent</a:t>
            </a:r>
            <a:endParaRPr lang="en-US" dirty="0"/>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layouts?</a:t>
            </a:r>
          </a:p>
          <a:p>
            <a:r>
              <a:rPr lang="en-GB" dirty="0" smtClean="0"/>
              <a:t>How do we use layouts?</a:t>
            </a:r>
          </a:p>
          <a:p>
            <a:r>
              <a:rPr lang="en-GB" dirty="0" smtClean="0"/>
              <a:t>How about advanced layouts?</a:t>
            </a:r>
            <a:endParaRPr lang="en-GB" dirty="0"/>
          </a:p>
        </p:txBody>
      </p:sp>
      <p:sp>
        <p:nvSpPr>
          <p:cNvPr id="2" name="Title 1"/>
          <p:cNvSpPr>
            <a:spLocks noGrp="1"/>
          </p:cNvSpPr>
          <p:nvPr>
            <p:ph type="title"/>
          </p:nvPr>
        </p:nvSpPr>
        <p:spPr/>
        <p:txBody>
          <a:bodyPr/>
          <a:lstStyle/>
          <a:p>
            <a:r>
              <a:rPr lang="en-US" dirty="0" err="1" smtClean="0"/>
              <a:t>Jinja</a:t>
            </a:r>
            <a:r>
              <a:rPr lang="en-US" dirty="0" smtClean="0"/>
              <a:t> Layouts</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Why use layouts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Many, if not most, of your pages are going to have the same components</a:t>
            </a:r>
            <a:endParaRPr lang="en-US" dirty="0"/>
          </a:p>
        </p:txBody>
      </p:sp>
      <p:sp>
        <p:nvSpPr>
          <p:cNvPr id="5" name="Content Placeholder 4"/>
          <p:cNvSpPr>
            <a:spLocks noGrp="1"/>
          </p:cNvSpPr>
          <p:nvPr>
            <p:ph sz="quarter" idx="10"/>
          </p:nvPr>
        </p:nvSpPr>
        <p:spPr/>
        <p:txBody>
          <a:bodyPr/>
          <a:lstStyle/>
          <a:p>
            <a:r>
              <a:rPr lang="en-US" dirty="0" smtClean="0"/>
              <a:t>Logo at the top</a:t>
            </a:r>
          </a:p>
          <a:p>
            <a:r>
              <a:rPr lang="en-US" dirty="0" smtClean="0"/>
              <a:t>Navigation at the top or on the left</a:t>
            </a:r>
          </a:p>
          <a:p>
            <a:r>
              <a:rPr lang="en-US" dirty="0" smtClean="0"/>
              <a:t>Copyright information and footnotes at the bottom</a:t>
            </a:r>
          </a:p>
          <a:p>
            <a:r>
              <a:rPr lang="en-US" dirty="0" smtClean="0"/>
              <a:t>The "</a:t>
            </a:r>
            <a:r>
              <a:rPr lang="en-US" dirty="0" err="1" smtClean="0"/>
              <a:t>ooey</a:t>
            </a:r>
            <a:r>
              <a:rPr lang="en-US" dirty="0" smtClean="0"/>
              <a:t>-gooey center" for your content</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really don't want to create those over and over</a:t>
            </a:r>
            <a:endParaRPr lang="en-US" dirty="0"/>
          </a:p>
        </p:txBody>
      </p:sp>
      <p:sp>
        <p:nvSpPr>
          <p:cNvPr id="3" name="Content Placeholder 2"/>
          <p:cNvSpPr>
            <a:spLocks noGrp="1"/>
          </p:cNvSpPr>
          <p:nvPr>
            <p:ph sz="quarter" idx="10"/>
          </p:nvPr>
        </p:nvSpPr>
        <p:spPr/>
        <p:txBody>
          <a:bodyPr/>
          <a:lstStyle/>
          <a:p>
            <a:r>
              <a:rPr lang="en-US" dirty="0" smtClean="0"/>
              <a:t>Tedious</a:t>
            </a:r>
          </a:p>
          <a:p>
            <a:r>
              <a:rPr lang="en-US" dirty="0" smtClean="0"/>
              <a:t>Chance for mistakes</a:t>
            </a:r>
          </a:p>
          <a:p>
            <a:r>
              <a:rPr lang="en-US" dirty="0" smtClean="0"/>
              <a:t>What happens when something changes? (and it will)</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How do we use layouts?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202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 concepts</a:t>
            </a:r>
            <a:endParaRPr lang="en-US" dirty="0"/>
          </a:p>
        </p:txBody>
      </p:sp>
      <p:sp>
        <p:nvSpPr>
          <p:cNvPr id="5" name="Content Placeholder 4"/>
          <p:cNvSpPr>
            <a:spLocks noGrp="1"/>
          </p:cNvSpPr>
          <p:nvPr>
            <p:ph sz="quarter" idx="10"/>
          </p:nvPr>
        </p:nvSpPr>
        <p:spPr/>
        <p:txBody>
          <a:bodyPr/>
          <a:lstStyle/>
          <a:p>
            <a:r>
              <a:rPr lang="en-US" dirty="0" smtClean="0"/>
              <a:t>Based on template inheritance</a:t>
            </a:r>
          </a:p>
          <a:p>
            <a:r>
              <a:rPr lang="en-US" dirty="0" smtClean="0"/>
              <a:t>Basic steps</a:t>
            </a:r>
          </a:p>
          <a:p>
            <a:pPr marL="971396" lvl="1" indent="-514350">
              <a:buFont typeface="+mj-lt"/>
              <a:buAutoNum type="arabicPeriod"/>
            </a:pPr>
            <a:r>
              <a:rPr lang="en-US" dirty="0" smtClean="0"/>
              <a:t>Build a base "skeleton" with shared components</a:t>
            </a:r>
          </a:p>
          <a:p>
            <a:pPr marL="971396" lvl="1" indent="-514350">
              <a:buFont typeface="+mj-lt"/>
              <a:buAutoNum type="arabicPeriod"/>
            </a:pPr>
            <a:r>
              <a:rPr lang="en-US" dirty="0" smtClean="0"/>
              <a:t>Define blocks that can be overridden</a:t>
            </a:r>
            <a:endParaRPr lang="en-US" dirty="0"/>
          </a:p>
        </p:txBody>
      </p:sp>
    </p:spTree>
    <p:extLst>
      <p:ext uri="{BB962C8B-B14F-4D97-AF65-F5344CB8AC3E}">
        <p14:creationId xmlns:p14="http://schemas.microsoft.com/office/powerpoint/2010/main" val="1428218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3275</TotalTime>
  <Words>470</Words>
  <Application>Microsoft Office PowerPoint</Application>
  <PresentationFormat>Widescreen</PresentationFormat>
  <Paragraphs>101</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Consolas</vt:lpstr>
      <vt:lpstr>Segoe</vt:lpstr>
      <vt:lpstr>Segoe UI</vt:lpstr>
      <vt:lpstr>Segoe UI Light</vt:lpstr>
      <vt:lpstr>1_Office Theme</vt:lpstr>
      <vt:lpstr>PowerPoint Presentation</vt:lpstr>
      <vt:lpstr>PowerPoint Presentation</vt:lpstr>
      <vt:lpstr>That seems like it could pose some problems...</vt:lpstr>
      <vt:lpstr>Jinja Layouts</vt:lpstr>
      <vt:lpstr>PowerPoint Presentation</vt:lpstr>
      <vt:lpstr>Many, if not most, of your pages are going to have the same components</vt:lpstr>
      <vt:lpstr>You really don't want to create those over and over</vt:lpstr>
      <vt:lpstr>PowerPoint Presentation</vt:lpstr>
      <vt:lpstr>Layout concepts</vt:lpstr>
      <vt:lpstr>Templates and blocks in action</vt:lpstr>
      <vt:lpstr>Template syntax</vt:lpstr>
      <vt:lpstr>Frequently asked questions</vt:lpstr>
      <vt:lpstr>Jinja templates in action</vt:lpstr>
      <vt:lpstr>PowerPoint Presentation</vt:lpstr>
      <vt:lpstr>What if I want to simply add to the default content when creating a content page?</vt:lpstr>
      <vt:lpstr>What if you need to put one block inside another when designing a layout?</vt:lpstr>
      <vt:lpstr>Advanced layouts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62</cp:revision>
  <dcterms:created xsi:type="dcterms:W3CDTF">2013-02-15T23:12:42Z</dcterms:created>
  <dcterms:modified xsi:type="dcterms:W3CDTF">2015-02-10T04:32:06Z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