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7"/>
  </p:notesMasterIdLst>
  <p:handoutMasterIdLst>
    <p:handoutMasterId r:id="rId38"/>
  </p:handoutMasterIdLst>
  <p:sldIdLst>
    <p:sldId id="314" r:id="rId5"/>
    <p:sldId id="315" r:id="rId6"/>
    <p:sldId id="316" r:id="rId7"/>
    <p:sldId id="317" r:id="rId8"/>
    <p:sldId id="318" r:id="rId9"/>
    <p:sldId id="319" r:id="rId10"/>
    <p:sldId id="283" r:id="rId11"/>
    <p:sldId id="284" r:id="rId12"/>
    <p:sldId id="293" r:id="rId13"/>
    <p:sldId id="294" r:id="rId14"/>
    <p:sldId id="320" r:id="rId15"/>
    <p:sldId id="299" r:id="rId16"/>
    <p:sldId id="312" r:id="rId17"/>
    <p:sldId id="311" r:id="rId18"/>
    <p:sldId id="296" r:id="rId19"/>
    <p:sldId id="300" r:id="rId20"/>
    <p:sldId id="310" r:id="rId21"/>
    <p:sldId id="313" r:id="rId22"/>
    <p:sldId id="286" r:id="rId23"/>
    <p:sldId id="303" r:id="rId24"/>
    <p:sldId id="304" r:id="rId25"/>
    <p:sldId id="305" r:id="rId26"/>
    <p:sldId id="295" r:id="rId27"/>
    <p:sldId id="301" r:id="rId28"/>
    <p:sldId id="306" r:id="rId29"/>
    <p:sldId id="309" r:id="rId30"/>
    <p:sldId id="297" r:id="rId31"/>
    <p:sldId id="302" r:id="rId32"/>
    <p:sldId id="307" r:id="rId33"/>
    <p:sldId id="308" r:id="rId34"/>
    <p:sldId id="298" r:id="rId35"/>
    <p:sldId id="29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4F93"/>
    <a:srgbClr val="583F7F"/>
    <a:srgbClr val="694E92"/>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86938" autoAdjust="0"/>
  </p:normalViewPr>
  <p:slideViewPr>
    <p:cSldViewPr snapToGrid="0">
      <p:cViewPr varScale="1">
        <p:scale>
          <a:sx n="85" d="100"/>
          <a:sy n="85" d="100"/>
        </p:scale>
        <p:origin x="540" y="7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8/26/2014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8/26/2014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81659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3757284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Bootswatch</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1293695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fontAlgn="ct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3284511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a:p>
        </p:txBody>
      </p:sp>
    </p:spTree>
    <p:extLst>
      <p:ext uri="{BB962C8B-B14F-4D97-AF65-F5344CB8AC3E}">
        <p14:creationId xmlns:p14="http://schemas.microsoft.com/office/powerpoint/2010/main" val="1822738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fontAlgn="ct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27</a:t>
            </a:fld>
            <a:endParaRPr lang="en-US"/>
          </a:p>
        </p:txBody>
      </p:sp>
    </p:spTree>
    <p:extLst>
      <p:ext uri="{BB962C8B-B14F-4D97-AF65-F5344CB8AC3E}">
        <p14:creationId xmlns:p14="http://schemas.microsoft.com/office/powerpoint/2010/main" val="1139849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31</a:t>
            </a:fld>
            <a:endParaRPr lang="en-US"/>
          </a:p>
        </p:txBody>
      </p:sp>
    </p:spTree>
    <p:extLst>
      <p:ext uri="{BB962C8B-B14F-4D97-AF65-F5344CB8AC3E}">
        <p14:creationId xmlns:p14="http://schemas.microsoft.com/office/powerpoint/2010/main" val="2260015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548662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111921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172007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4764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3444131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1808476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2127220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33117297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herdingcode.com/" TargetMode="External"/><Relationship Id="rId2" Type="http://schemas.openxmlformats.org/officeDocument/2006/relationships/hyperlink" Target="http://weblogs.asp.net/jongalloway" TargetMode="Externa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1.tmp"/><Relationship Id="rId3" Type="http://schemas.openxmlformats.org/officeDocument/2006/relationships/image" Target="../media/image16.tmp"/><Relationship Id="rId7" Type="http://schemas.openxmlformats.org/officeDocument/2006/relationships/image" Target="../media/image20.tmp"/><Relationship Id="rId2" Type="http://schemas.openxmlformats.org/officeDocument/2006/relationships/image" Target="../media/image15.tmp"/><Relationship Id="rId1" Type="http://schemas.openxmlformats.org/officeDocument/2006/relationships/slideLayout" Target="../slideLayouts/slideLayout4.xml"/><Relationship Id="rId6" Type="http://schemas.openxmlformats.org/officeDocument/2006/relationships/image" Target="../media/image19.tmp"/><Relationship Id="rId5" Type="http://schemas.openxmlformats.org/officeDocument/2006/relationships/image" Target="../media/image18.tmp"/><Relationship Id="rId10" Type="http://schemas.openxmlformats.org/officeDocument/2006/relationships/image" Target="../media/image23.tmp"/><Relationship Id="rId4" Type="http://schemas.openxmlformats.org/officeDocument/2006/relationships/image" Target="../media/image17.tmp"/><Relationship Id="rId9"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Jon Galloway | </a:t>
            </a:r>
            <a:r>
              <a:rPr lang="en-US" dirty="0" smtClean="0"/>
              <a:t>Technical </a:t>
            </a:r>
            <a:r>
              <a:rPr lang="en-US" dirty="0"/>
              <a:t>Evangelist</a:t>
            </a:r>
          </a:p>
          <a:p>
            <a:r>
              <a:rPr lang="en-US" dirty="0"/>
              <a:t>Christopher Harrison | Content Developer</a:t>
            </a:r>
          </a:p>
        </p:txBody>
      </p:sp>
      <p:sp>
        <p:nvSpPr>
          <p:cNvPr id="2" name="Title 1"/>
          <p:cNvSpPr>
            <a:spLocks noGrp="1"/>
          </p:cNvSpPr>
          <p:nvPr>
            <p:ph type="ctrTitle"/>
          </p:nvPr>
        </p:nvSpPr>
        <p:spPr/>
        <p:txBody>
          <a:bodyPr/>
          <a:lstStyle/>
          <a:p>
            <a:r>
              <a:rPr lang="en-US" sz="4000" dirty="0"/>
              <a:t>Building Responsive UI with Bootstrap</a:t>
            </a:r>
          </a:p>
        </p:txBody>
      </p:sp>
    </p:spTree>
    <p:extLst>
      <p:ext uri="{BB962C8B-B14F-4D97-AF65-F5344CB8AC3E}">
        <p14:creationId xmlns:p14="http://schemas.microsoft.com/office/powerpoint/2010/main" val="34634626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a:t>Theme Support </a:t>
            </a:r>
            <a:endParaRPr lang="en-US" dirty="0" smtClean="0"/>
          </a:p>
          <a:p>
            <a:r>
              <a:rPr lang="en-US" dirty="0" smtClean="0"/>
              <a:t>Responsive</a:t>
            </a:r>
            <a:endParaRPr lang="en-US" dirty="0"/>
          </a:p>
          <a:p>
            <a:r>
              <a:rPr lang="en-US" dirty="0"/>
              <a:t>Grid</a:t>
            </a:r>
          </a:p>
          <a:p>
            <a:r>
              <a:rPr lang="en-US" dirty="0"/>
              <a:t>Components</a:t>
            </a:r>
          </a:p>
          <a:p>
            <a:pPr lvl="1"/>
            <a:r>
              <a:rPr lang="en-US" dirty="0"/>
              <a:t>Pagination</a:t>
            </a:r>
          </a:p>
          <a:p>
            <a:pPr lvl="1"/>
            <a:r>
              <a:rPr lang="en-US" dirty="0"/>
              <a:t>Buttons</a:t>
            </a:r>
          </a:p>
          <a:p>
            <a:pPr lvl="1"/>
            <a:r>
              <a:rPr lang="en-US" dirty="0"/>
              <a:t>Modal</a:t>
            </a:r>
          </a:p>
          <a:p>
            <a:r>
              <a:rPr lang="en-US" dirty="0" smtClean="0"/>
              <a:t>Great Visual </a:t>
            </a:r>
            <a:r>
              <a:rPr lang="en-US" dirty="0"/>
              <a:t>Studio </a:t>
            </a:r>
            <a:r>
              <a:rPr lang="en-US" dirty="0" smtClean="0"/>
              <a:t>support</a:t>
            </a:r>
            <a:endParaRPr lang="en-US" dirty="0"/>
          </a:p>
        </p:txBody>
      </p:sp>
      <p:sp>
        <p:nvSpPr>
          <p:cNvPr id="2" name="Title 1"/>
          <p:cNvSpPr>
            <a:spLocks noGrp="1"/>
          </p:cNvSpPr>
          <p:nvPr>
            <p:ph type="title"/>
          </p:nvPr>
        </p:nvSpPr>
        <p:spPr/>
        <p:txBody>
          <a:bodyPr/>
          <a:lstStyle/>
          <a:p>
            <a:r>
              <a:rPr lang="en-US" smtClean="0"/>
              <a:t>Bootstrap Features</a:t>
            </a:r>
            <a:endParaRPr lang="en-US" dirty="0"/>
          </a:p>
        </p:txBody>
      </p:sp>
    </p:spTree>
    <p:extLst>
      <p:ext uri="{BB962C8B-B14F-4D97-AF65-F5344CB8AC3E}">
        <p14:creationId xmlns:p14="http://schemas.microsoft.com/office/powerpoint/2010/main" val="3951674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in ASP.NET Templates</a:t>
            </a:r>
            <a:endParaRPr lang="en-US" dirty="0"/>
          </a:p>
        </p:txBody>
      </p:sp>
    </p:spTree>
    <p:extLst>
      <p:ext uri="{BB962C8B-B14F-4D97-AF65-F5344CB8AC3E}">
        <p14:creationId xmlns:p14="http://schemas.microsoft.com/office/powerpoint/2010/main" val="13062832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Theme Support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632053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7167" y="0"/>
            <a:ext cx="9597665" cy="6858000"/>
          </a:xfrm>
          <a:prstGeom prst="rect">
            <a:avLst/>
          </a:prstGeom>
        </p:spPr>
      </p:pic>
    </p:spTree>
    <p:extLst>
      <p:ext uri="{BB962C8B-B14F-4D97-AF65-F5344CB8AC3E}">
        <p14:creationId xmlns:p14="http://schemas.microsoft.com/office/powerpoint/2010/main" val="14829944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023" y="0"/>
            <a:ext cx="10425953" cy="6858000"/>
          </a:xfrm>
          <a:prstGeom prst="rect">
            <a:avLst/>
          </a:prstGeom>
        </p:spPr>
      </p:pic>
    </p:spTree>
    <p:extLst>
      <p:ext uri="{BB962C8B-B14F-4D97-AF65-F5344CB8AC3E}">
        <p14:creationId xmlns:p14="http://schemas.microsoft.com/office/powerpoint/2010/main" val="27579491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 Theme</a:t>
            </a:r>
            <a:endParaRPr lang="en-US" dirty="0"/>
          </a:p>
        </p:txBody>
      </p:sp>
    </p:spTree>
    <p:extLst>
      <p:ext uri="{BB962C8B-B14F-4D97-AF65-F5344CB8AC3E}">
        <p14:creationId xmlns:p14="http://schemas.microsoft.com/office/powerpoint/2010/main" val="35589513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Responsive Layout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709325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Layout</a:t>
            </a:r>
            <a:endParaRPr lang="en-US" dirty="0"/>
          </a:p>
        </p:txBody>
      </p:sp>
      <p:pic>
        <p:nvPicPr>
          <p:cNvPr id="4" name="Content Placeholder 3" descr="Screen Clipping"/>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128113" y="1208989"/>
            <a:ext cx="5935774" cy="4440022"/>
          </a:xfrm>
        </p:spPr>
      </p:pic>
    </p:spTree>
    <p:extLst>
      <p:ext uri="{BB962C8B-B14F-4D97-AF65-F5344CB8AC3E}">
        <p14:creationId xmlns:p14="http://schemas.microsoft.com/office/powerpoint/2010/main" val="21707770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Layout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9870" y="1289634"/>
            <a:ext cx="2342071" cy="42642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865" y="1245702"/>
            <a:ext cx="6029184" cy="4308146"/>
          </a:xfrm>
          <a:prstGeom prst="rect">
            <a:avLst/>
          </a:prstGeom>
        </p:spPr>
      </p:pic>
    </p:spTree>
    <p:extLst>
      <p:ext uri="{BB962C8B-B14F-4D97-AF65-F5344CB8AC3E}">
        <p14:creationId xmlns:p14="http://schemas.microsoft.com/office/powerpoint/2010/main" val="14218090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 Responsive</a:t>
            </a:r>
            <a:endParaRPr lang="en-US" dirty="0"/>
          </a:p>
        </p:txBody>
      </p:sp>
    </p:spTree>
    <p:extLst>
      <p:ext uri="{BB962C8B-B14F-4D97-AF65-F5344CB8AC3E}">
        <p14:creationId xmlns:p14="http://schemas.microsoft.com/office/powerpoint/2010/main" val="22445571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Autofit/>
          </a:bodyPr>
          <a:lstStyle/>
          <a:p>
            <a:pPr marL="0" indent="0">
              <a:buNone/>
            </a:pPr>
            <a:r>
              <a:rPr lang="en-US" dirty="0" smtClean="0"/>
              <a:t>Azure </a:t>
            </a:r>
            <a:r>
              <a:rPr lang="en-US" dirty="0"/>
              <a:t>Technical Evangelist </a:t>
            </a:r>
            <a:endParaRPr lang="en-US" dirty="0" smtClean="0"/>
          </a:p>
          <a:p>
            <a:pPr marL="460375" lvl="1" indent="0">
              <a:buNone/>
            </a:pPr>
            <a:r>
              <a:rPr lang="en-US" dirty="0" smtClean="0"/>
              <a:t>Focused </a:t>
            </a:r>
            <a:r>
              <a:rPr lang="en-US" dirty="0"/>
              <a:t>on ASP.NET </a:t>
            </a:r>
            <a:r>
              <a:rPr lang="en-US" dirty="0" smtClean="0"/>
              <a:t>MVC</a:t>
            </a:r>
          </a:p>
          <a:p>
            <a:pPr marL="460375" lvl="1" indent="0">
              <a:buNone/>
            </a:pPr>
            <a:r>
              <a:rPr lang="en-US" dirty="0" smtClean="0">
                <a:hlinkClick r:id="rId2"/>
              </a:rPr>
              <a:t>http</a:t>
            </a:r>
            <a:r>
              <a:rPr lang="en-US" dirty="0">
                <a:hlinkClick r:id="rId2"/>
              </a:rPr>
              <a:t>://</a:t>
            </a:r>
            <a:r>
              <a:rPr lang="en-US" dirty="0" smtClean="0">
                <a:hlinkClick r:id="rId2"/>
              </a:rPr>
              <a:t>weblogs.asp.net/jongalloway</a:t>
            </a:r>
            <a:r>
              <a:rPr lang="en-US" dirty="0" smtClean="0"/>
              <a:t> </a:t>
            </a:r>
            <a:endParaRPr lang="en-US" dirty="0"/>
          </a:p>
          <a:p>
            <a:pPr marL="460375" lvl="1" indent="0">
              <a:buNone/>
            </a:pPr>
            <a:r>
              <a:rPr lang="en-US" dirty="0" smtClean="0"/>
              <a:t>Web </a:t>
            </a:r>
            <a:r>
              <a:rPr lang="en-US" dirty="0"/>
              <a:t>development on </a:t>
            </a:r>
            <a:r>
              <a:rPr lang="en-US" dirty="0" smtClean="0"/>
              <a:t>Microsoft </a:t>
            </a:r>
            <a:r>
              <a:rPr lang="en-US" dirty="0"/>
              <a:t>platform since </a:t>
            </a:r>
            <a:r>
              <a:rPr lang="en-US" dirty="0" smtClean="0"/>
              <a:t>late '90s</a:t>
            </a:r>
          </a:p>
          <a:p>
            <a:pPr marL="460375" lvl="1" indent="0">
              <a:buNone/>
            </a:pPr>
            <a:r>
              <a:rPr lang="en-US" dirty="0" smtClean="0"/>
              <a:t>Ex-submariner; Showcase </a:t>
            </a:r>
            <a:r>
              <a:rPr lang="en-US" dirty="0"/>
              <a:t>Showdown </a:t>
            </a:r>
            <a:r>
              <a:rPr lang="en-US" dirty="0" smtClean="0"/>
              <a:t>winner “Price </a:t>
            </a:r>
            <a:r>
              <a:rPr lang="en-US" dirty="0"/>
              <a:t>is </a:t>
            </a:r>
            <a:r>
              <a:rPr lang="en-US" dirty="0" smtClean="0"/>
              <a:t>Right”</a:t>
            </a:r>
          </a:p>
          <a:p>
            <a:pPr marL="0" indent="0">
              <a:buNone/>
            </a:pPr>
            <a:r>
              <a:rPr lang="en-US" dirty="0" smtClean="0"/>
              <a:t>Popular Author and Conference Speaker</a:t>
            </a:r>
          </a:p>
          <a:p>
            <a:pPr marL="460375" lvl="1" indent="0">
              <a:buNone/>
            </a:pPr>
            <a:r>
              <a:rPr lang="en-US" dirty="0" smtClean="0"/>
              <a:t>Wrox </a:t>
            </a:r>
            <a:r>
              <a:rPr lang="en-US" dirty="0"/>
              <a:t>Professional MVC </a:t>
            </a:r>
            <a:r>
              <a:rPr lang="en-US" dirty="0" smtClean="0"/>
              <a:t>5; MVC </a:t>
            </a:r>
            <a:r>
              <a:rPr lang="en-US" dirty="0"/>
              <a:t>Music Store </a:t>
            </a:r>
            <a:r>
              <a:rPr lang="en-US" dirty="0" smtClean="0"/>
              <a:t>tutorial</a:t>
            </a:r>
          </a:p>
          <a:p>
            <a:pPr marL="460375" lvl="1" indent="0">
              <a:buNone/>
            </a:pPr>
            <a:r>
              <a:rPr lang="en-US" dirty="0" smtClean="0"/>
              <a:t>Virtual </a:t>
            </a:r>
            <a:r>
              <a:rPr lang="en-US" dirty="0"/>
              <a:t>ASP.NET MVC Conference (</a:t>
            </a:r>
            <a:r>
              <a:rPr lang="en-US" dirty="0" err="1" smtClean="0"/>
              <a:t>mvcConf</a:t>
            </a:r>
            <a:r>
              <a:rPr lang="en-US" dirty="0" smtClean="0"/>
              <a:t>)</a:t>
            </a:r>
          </a:p>
          <a:p>
            <a:pPr marL="460375" lvl="1" indent="0">
              <a:buNone/>
            </a:pPr>
            <a:r>
              <a:rPr lang="en-US" dirty="0" smtClean="0"/>
              <a:t>World wide Web Camps speaker</a:t>
            </a:r>
            <a:endParaRPr lang="en-US" dirty="0"/>
          </a:p>
          <a:p>
            <a:pPr marL="460375" lvl="1" indent="0">
              <a:buNone/>
            </a:pPr>
            <a:r>
              <a:rPr lang="en-US" dirty="0" smtClean="0"/>
              <a:t>Herding </a:t>
            </a:r>
            <a:r>
              <a:rPr lang="en-US" dirty="0"/>
              <a:t>Code podcast (</a:t>
            </a:r>
            <a:r>
              <a:rPr lang="en-US" dirty="0">
                <a:hlinkClick r:id="rId3"/>
              </a:rPr>
              <a:t>http://herdingcode.com</a:t>
            </a:r>
            <a:r>
              <a:rPr lang="en-US" dirty="0" smtClean="0"/>
              <a:t>) </a:t>
            </a:r>
          </a:p>
        </p:txBody>
      </p:sp>
      <p:sp>
        <p:nvSpPr>
          <p:cNvPr id="2" name="Title 1"/>
          <p:cNvSpPr>
            <a:spLocks noGrp="1"/>
          </p:cNvSpPr>
          <p:nvPr>
            <p:ph type="title"/>
          </p:nvPr>
        </p:nvSpPr>
        <p:spPr/>
        <p:txBody>
          <a:bodyPr/>
          <a:lstStyle/>
          <a:p>
            <a:r>
              <a:rPr lang="en-US" dirty="0" smtClean="0"/>
              <a:t>Meet </a:t>
            </a:r>
            <a:r>
              <a:rPr lang="en-US" dirty="0"/>
              <a:t>Jon Galloway | @</a:t>
            </a:r>
            <a:r>
              <a:rPr lang="en-US" dirty="0" err="1"/>
              <a:t>jongalloway</a:t>
            </a:r>
            <a:endParaRPr lang="en-US" dirty="0"/>
          </a:p>
        </p:txBody>
      </p:sp>
      <p:sp>
        <p:nvSpPr>
          <p:cNvPr id="11" name="Rectangle 2"/>
          <p:cNvSpPr>
            <a:spLocks noChangeArrowheads="1"/>
          </p:cNvSpPr>
          <p:nvPr/>
        </p:nvSpPr>
        <p:spPr bwMode="auto">
          <a:xfrm>
            <a:off x="380903" y="2336311"/>
            <a:ext cx="184683" cy="645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6" tIns="45708" rIns="91416" bIns="45708" numCol="1" anchor="ctr" anchorCtr="0" compatLnSpc="1">
            <a:prstTxWarp prst="textNoShape">
              <a:avLst/>
            </a:prstTxWarp>
            <a:spAutoFit/>
          </a:bodyPr>
          <a:lstStyle/>
          <a:p>
            <a:pPr defTabSz="914126" eaLnBrk="0" fontAlgn="base" hangingPunct="0">
              <a:spcBef>
                <a:spcPct val="0"/>
              </a:spcBef>
              <a:spcAft>
                <a:spcPct val="0"/>
              </a:spcAft>
            </a:pPr>
            <a:r>
              <a:rPr lang="en-US" sz="1799">
                <a:latin typeface="Arial" panose="020B0604020202020204" pitchFamily="34" charset="0"/>
              </a:rPr>
              <a:t/>
            </a:r>
            <a:br>
              <a:rPr lang="en-US" sz="1799">
                <a:latin typeface="Arial" panose="020B0604020202020204" pitchFamily="34" charset="0"/>
              </a:rPr>
            </a:br>
            <a:endParaRPr lang="en-US" sz="1799">
              <a:latin typeface="Arial" panose="020B0604020202020204" pitchFamily="34" charset="0"/>
            </a:endParaRPr>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5442" t="6110" r="17174" b="6110"/>
          <a:stretch/>
        </p:blipFill>
        <p:spPr>
          <a:xfrm>
            <a:off x="10179257" y="110280"/>
            <a:ext cx="1874033" cy="2125767"/>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397715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Grid System</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520557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system</a:t>
            </a:r>
            <a:endParaRPr lang="en-US" dirty="0"/>
          </a:p>
        </p:txBody>
      </p:sp>
      <p:graphicFrame>
        <p:nvGraphicFramePr>
          <p:cNvPr id="7" name="Content Placeholder 6"/>
          <p:cNvGraphicFramePr>
            <a:graphicFrameLocks noGrp="1"/>
          </p:cNvGraphicFramePr>
          <p:nvPr>
            <p:ph sz="quarter" idx="10"/>
            <p:extLst>
              <p:ext uri="{D42A27DB-BD31-4B8C-83A1-F6EECF244321}">
                <p14:modId xmlns:p14="http://schemas.microsoft.com/office/powerpoint/2010/main" val="3169337601"/>
              </p:ext>
            </p:extLst>
          </p:nvPr>
        </p:nvGraphicFramePr>
        <p:xfrm>
          <a:off x="680225" y="1750740"/>
          <a:ext cx="10786520" cy="4115564"/>
        </p:xfrm>
        <a:graphic>
          <a:graphicData uri="http://schemas.openxmlformats.org/drawingml/2006/table">
            <a:tbl>
              <a:tblPr firstRow="1">
                <a:tableStyleId>{B301B821-A1FF-4177-AEE7-76D212191A09}</a:tableStyleId>
              </a:tblPr>
              <a:tblGrid>
                <a:gridCol w="2157304"/>
                <a:gridCol w="2157304"/>
                <a:gridCol w="2157304"/>
                <a:gridCol w="2157304"/>
                <a:gridCol w="2157304"/>
              </a:tblGrid>
              <a:tr h="847322">
                <a:tc>
                  <a:txBody>
                    <a:bodyPr/>
                    <a:lstStyle/>
                    <a:p>
                      <a:endParaRPr lang="en-US" dirty="0"/>
                    </a:p>
                  </a:txBody>
                  <a:tcPr anchor="ctr"/>
                </a:tc>
                <a:tc>
                  <a:txBody>
                    <a:bodyPr/>
                    <a:lstStyle/>
                    <a:p>
                      <a:r>
                        <a:rPr lang="en-US"/>
                        <a:t>Extra small devices Phones (&lt;768px) </a:t>
                      </a:r>
                    </a:p>
                  </a:txBody>
                  <a:tcPr anchor="ctr"/>
                </a:tc>
                <a:tc>
                  <a:txBody>
                    <a:bodyPr/>
                    <a:lstStyle/>
                    <a:p>
                      <a:r>
                        <a:rPr lang="en-US"/>
                        <a:t>Small devices Tablets (≥768px) </a:t>
                      </a:r>
                    </a:p>
                  </a:txBody>
                  <a:tcPr anchor="ctr"/>
                </a:tc>
                <a:tc>
                  <a:txBody>
                    <a:bodyPr/>
                    <a:lstStyle/>
                    <a:p>
                      <a:r>
                        <a:rPr lang="en-US"/>
                        <a:t>Medium devices Desktops (≥992px) </a:t>
                      </a:r>
                    </a:p>
                  </a:txBody>
                  <a:tcPr anchor="ctr"/>
                </a:tc>
                <a:tc>
                  <a:txBody>
                    <a:bodyPr/>
                    <a:lstStyle/>
                    <a:p>
                      <a:r>
                        <a:rPr lang="en-US"/>
                        <a:t>Large devices Desktops (≥1200px) </a:t>
                      </a:r>
                    </a:p>
                  </a:txBody>
                  <a:tcPr anchor="ctr"/>
                </a:tc>
              </a:tr>
              <a:tr h="847322">
                <a:tc>
                  <a:txBody>
                    <a:bodyPr/>
                    <a:lstStyle/>
                    <a:p>
                      <a:r>
                        <a:rPr lang="en-US"/>
                        <a:t>Grid behavior</a:t>
                      </a:r>
                    </a:p>
                  </a:txBody>
                  <a:tcPr anchor="ctr"/>
                </a:tc>
                <a:tc>
                  <a:txBody>
                    <a:bodyPr/>
                    <a:lstStyle/>
                    <a:p>
                      <a:r>
                        <a:rPr lang="en-US"/>
                        <a:t>Horizontal at all times</a:t>
                      </a:r>
                    </a:p>
                  </a:txBody>
                  <a:tcPr anchor="ctr"/>
                </a:tc>
                <a:tc gridSpan="3">
                  <a:txBody>
                    <a:bodyPr/>
                    <a:lstStyle/>
                    <a:p>
                      <a:r>
                        <a:rPr lang="en-US"/>
                        <a:t>Collapsed to start, horizontal above breakpoints</a:t>
                      </a:r>
                    </a:p>
                  </a:txBody>
                  <a:tcPr anchor="ctr"/>
                </a:tc>
                <a:tc hMerge="1">
                  <a:txBody>
                    <a:bodyPr/>
                    <a:lstStyle/>
                    <a:p>
                      <a:endParaRPr lang="en-US"/>
                    </a:p>
                  </a:txBody>
                  <a:tcPr/>
                </a:tc>
                <a:tc hMerge="1">
                  <a:txBody>
                    <a:bodyPr/>
                    <a:lstStyle/>
                    <a:p>
                      <a:endParaRPr lang="en-US"/>
                    </a:p>
                  </a:txBody>
                  <a:tcPr/>
                </a:tc>
              </a:tr>
              <a:tr h="484184">
                <a:tc>
                  <a:txBody>
                    <a:bodyPr/>
                    <a:lstStyle/>
                    <a:p>
                      <a:r>
                        <a:rPr lang="en-US"/>
                        <a:t>Container width</a:t>
                      </a:r>
                    </a:p>
                  </a:txBody>
                  <a:tcPr anchor="ctr"/>
                </a:tc>
                <a:tc>
                  <a:txBody>
                    <a:bodyPr/>
                    <a:lstStyle/>
                    <a:p>
                      <a:r>
                        <a:rPr lang="en-US"/>
                        <a:t>None (auto)</a:t>
                      </a:r>
                    </a:p>
                  </a:txBody>
                  <a:tcPr anchor="ctr"/>
                </a:tc>
                <a:tc>
                  <a:txBody>
                    <a:bodyPr/>
                    <a:lstStyle/>
                    <a:p>
                      <a:r>
                        <a:rPr lang="en-US"/>
                        <a:t>750px</a:t>
                      </a:r>
                    </a:p>
                  </a:txBody>
                  <a:tcPr anchor="ctr"/>
                </a:tc>
                <a:tc>
                  <a:txBody>
                    <a:bodyPr/>
                    <a:lstStyle/>
                    <a:p>
                      <a:r>
                        <a:rPr lang="en-US"/>
                        <a:t>970px</a:t>
                      </a:r>
                    </a:p>
                  </a:txBody>
                  <a:tcPr anchor="ctr"/>
                </a:tc>
                <a:tc>
                  <a:txBody>
                    <a:bodyPr/>
                    <a:lstStyle/>
                    <a:p>
                      <a:r>
                        <a:rPr lang="en-US"/>
                        <a:t>1170px</a:t>
                      </a:r>
                    </a:p>
                  </a:txBody>
                  <a:tcPr anchor="ctr"/>
                </a:tc>
              </a:tr>
              <a:tr h="484184">
                <a:tc>
                  <a:txBody>
                    <a:bodyPr/>
                    <a:lstStyle/>
                    <a:p>
                      <a:r>
                        <a:rPr lang="en-US"/>
                        <a:t>Class prefix</a:t>
                      </a:r>
                    </a:p>
                  </a:txBody>
                  <a:tcPr anchor="ctr"/>
                </a:tc>
                <a:tc>
                  <a:txBody>
                    <a:bodyPr/>
                    <a:lstStyle/>
                    <a:p>
                      <a:r>
                        <a:rPr lang="en-US"/>
                        <a:t>.col-xs-</a:t>
                      </a:r>
                    </a:p>
                  </a:txBody>
                  <a:tcPr anchor="ctr"/>
                </a:tc>
                <a:tc>
                  <a:txBody>
                    <a:bodyPr/>
                    <a:lstStyle/>
                    <a:p>
                      <a:r>
                        <a:rPr lang="en-US"/>
                        <a:t>.col-sm-</a:t>
                      </a:r>
                    </a:p>
                  </a:txBody>
                  <a:tcPr anchor="ctr"/>
                </a:tc>
                <a:tc>
                  <a:txBody>
                    <a:bodyPr/>
                    <a:lstStyle/>
                    <a:p>
                      <a:r>
                        <a:rPr lang="en-US"/>
                        <a:t>.col-md-</a:t>
                      </a:r>
                    </a:p>
                  </a:txBody>
                  <a:tcPr anchor="ctr"/>
                </a:tc>
                <a:tc>
                  <a:txBody>
                    <a:bodyPr/>
                    <a:lstStyle/>
                    <a:p>
                      <a:r>
                        <a:rPr lang="en-US"/>
                        <a:t>.col-lg-</a:t>
                      </a:r>
                    </a:p>
                  </a:txBody>
                  <a:tcPr anchor="ctr"/>
                </a:tc>
              </a:tr>
              <a:tr h="484184">
                <a:tc>
                  <a:txBody>
                    <a:bodyPr/>
                    <a:lstStyle/>
                    <a:p>
                      <a:r>
                        <a:rPr lang="en-US" dirty="0"/>
                        <a:t># of columns</a:t>
                      </a:r>
                    </a:p>
                  </a:txBody>
                  <a:tcPr anchor="ctr"/>
                </a:tc>
                <a:tc gridSpan="4">
                  <a:txBody>
                    <a:bodyPr/>
                    <a:lstStyle/>
                    <a:p>
                      <a:r>
                        <a:rPr lang="en-US" dirty="0"/>
                        <a:t>12</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r>
              <a:tr h="484184">
                <a:tc>
                  <a:txBody>
                    <a:bodyPr/>
                    <a:lstStyle/>
                    <a:p>
                      <a:r>
                        <a:rPr lang="en-US"/>
                        <a:t>Column width</a:t>
                      </a:r>
                    </a:p>
                  </a:txBody>
                  <a:tcPr anchor="ctr"/>
                </a:tc>
                <a:tc>
                  <a:txBody>
                    <a:bodyPr/>
                    <a:lstStyle/>
                    <a:p>
                      <a:r>
                        <a:rPr lang="en-US"/>
                        <a:t>Auto</a:t>
                      </a:r>
                    </a:p>
                  </a:txBody>
                  <a:tcPr anchor="ctr"/>
                </a:tc>
                <a:tc>
                  <a:txBody>
                    <a:bodyPr/>
                    <a:lstStyle/>
                    <a:p>
                      <a:r>
                        <a:rPr lang="en-US"/>
                        <a:t>60px</a:t>
                      </a:r>
                    </a:p>
                  </a:txBody>
                  <a:tcPr anchor="ctr"/>
                </a:tc>
                <a:tc>
                  <a:txBody>
                    <a:bodyPr/>
                    <a:lstStyle/>
                    <a:p>
                      <a:r>
                        <a:rPr lang="en-US"/>
                        <a:t>78px</a:t>
                      </a:r>
                    </a:p>
                  </a:txBody>
                  <a:tcPr anchor="ctr"/>
                </a:tc>
                <a:tc>
                  <a:txBody>
                    <a:bodyPr/>
                    <a:lstStyle/>
                    <a:p>
                      <a:r>
                        <a:rPr lang="en-US"/>
                        <a:t>95px</a:t>
                      </a:r>
                    </a:p>
                  </a:txBody>
                  <a:tcPr anchor="ctr"/>
                </a:tc>
              </a:tr>
              <a:tr h="484184">
                <a:tc>
                  <a:txBody>
                    <a:bodyPr/>
                    <a:lstStyle/>
                    <a:p>
                      <a:r>
                        <a:rPr lang="en-US"/>
                        <a:t>Gutter width</a:t>
                      </a:r>
                    </a:p>
                  </a:txBody>
                  <a:tcPr anchor="ctr"/>
                </a:tc>
                <a:tc gridSpan="4">
                  <a:txBody>
                    <a:bodyPr/>
                    <a:lstStyle/>
                    <a:p>
                      <a:r>
                        <a:rPr lang="en-US" dirty="0"/>
                        <a:t>30px (15px on each side of a column)</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9955893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system</a:t>
            </a:r>
            <a:endParaRPr lang="en-US" dirty="0"/>
          </a:p>
        </p:txBody>
      </p:sp>
      <p:pic>
        <p:nvPicPr>
          <p:cNvPr id="4" name="Content Placeholder 3"/>
          <p:cNvPicPr>
            <a:picLocks noGrp="1" noChangeAspect="1"/>
          </p:cNvPicPr>
          <p:nvPr>
            <p:ph sz="quarter" idx="10"/>
          </p:nvPr>
        </p:nvPicPr>
        <p:blipFill>
          <a:blip r:embed="rId2"/>
          <a:stretch>
            <a:fillRect/>
          </a:stretch>
        </p:blipFill>
        <p:spPr>
          <a:xfrm>
            <a:off x="379514" y="2276273"/>
            <a:ext cx="11509095" cy="3151761"/>
          </a:xfrm>
          <a:prstGeom prst="rect">
            <a:avLst/>
          </a:prstGeom>
        </p:spPr>
      </p:pic>
    </p:spTree>
    <p:extLst>
      <p:ext uri="{BB962C8B-B14F-4D97-AF65-F5344CB8AC3E}">
        <p14:creationId xmlns:p14="http://schemas.microsoft.com/office/powerpoint/2010/main" val="32491987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 Grid</a:t>
            </a:r>
            <a:endParaRPr lang="en-US" dirty="0"/>
          </a:p>
        </p:txBody>
      </p:sp>
    </p:spTree>
    <p:extLst>
      <p:ext uri="{BB962C8B-B14F-4D97-AF65-F5344CB8AC3E}">
        <p14:creationId xmlns:p14="http://schemas.microsoft.com/office/powerpoint/2010/main" val="25612162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Components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349433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pic>
        <p:nvPicPr>
          <p:cNvPr id="4" name="Content Placeholder 3" descr="Screen Clipping"/>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917930" y="1642127"/>
            <a:ext cx="2148655" cy="383689"/>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930" y="1167090"/>
            <a:ext cx="4334471" cy="476315"/>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930" y="2115573"/>
            <a:ext cx="4992430" cy="2679451"/>
          </a:xfrm>
          <a:prstGeom prst="rect">
            <a:avLst/>
          </a:prstGeom>
        </p:spPr>
      </p:pic>
      <p:pic>
        <p:nvPicPr>
          <p:cNvPr id="7" name="Picture 6"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7386" y="1178179"/>
            <a:ext cx="2810267" cy="466790"/>
          </a:xfrm>
          <a:prstGeom prst="rect">
            <a:avLst/>
          </a:prstGeom>
        </p:spPr>
      </p:pic>
      <p:pic>
        <p:nvPicPr>
          <p:cNvPr id="8" name="Picture 7"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37386" y="1825001"/>
            <a:ext cx="2591162" cy="504895"/>
          </a:xfrm>
          <a:prstGeom prst="rect">
            <a:avLst/>
          </a:prstGeom>
        </p:spPr>
      </p:pic>
      <p:pic>
        <p:nvPicPr>
          <p:cNvPr id="10" name="Picture 9"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37386" y="2422241"/>
            <a:ext cx="5522707" cy="1867486"/>
          </a:xfrm>
          <a:prstGeom prst="rect">
            <a:avLst/>
          </a:prstGeom>
        </p:spPr>
      </p:pic>
      <p:pic>
        <p:nvPicPr>
          <p:cNvPr id="11" name="Picture 10" descr="Screen Clippi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37387" y="4405565"/>
            <a:ext cx="5522706" cy="2134379"/>
          </a:xfrm>
          <a:prstGeom prst="rect">
            <a:avLst/>
          </a:prstGeom>
        </p:spPr>
      </p:pic>
      <p:pic>
        <p:nvPicPr>
          <p:cNvPr id="13" name="Picture 12"/>
          <p:cNvPicPr>
            <a:picLocks noChangeAspect="1"/>
          </p:cNvPicPr>
          <p:nvPr/>
        </p:nvPicPr>
        <p:blipFill>
          <a:blip r:embed="rId9"/>
          <a:stretch>
            <a:fillRect/>
          </a:stretch>
        </p:blipFill>
        <p:spPr>
          <a:xfrm>
            <a:off x="9510481" y="1573793"/>
            <a:ext cx="2149612" cy="403639"/>
          </a:xfrm>
          <a:prstGeom prst="rect">
            <a:avLst/>
          </a:prstGeom>
        </p:spPr>
      </p:pic>
      <p:pic>
        <p:nvPicPr>
          <p:cNvPr id="14" name="Picture 13" descr="Screen Clippi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7930" y="4949535"/>
            <a:ext cx="4981065" cy="1644351"/>
          </a:xfrm>
          <a:prstGeom prst="rect">
            <a:avLst/>
          </a:prstGeom>
        </p:spPr>
      </p:pic>
    </p:spTree>
    <p:extLst>
      <p:ext uri="{BB962C8B-B14F-4D97-AF65-F5344CB8AC3E}">
        <p14:creationId xmlns:p14="http://schemas.microsoft.com/office/powerpoint/2010/main" val="34387539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Glyphicons</a:t>
            </a:r>
            <a:endParaRPr lang="en-US" dirty="0"/>
          </a:p>
        </p:txBody>
      </p:sp>
      <p:pic>
        <p:nvPicPr>
          <p:cNvPr id="9" name="Content Placeholder 8" descr="Screen Clipping"/>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270254" y="1387475"/>
            <a:ext cx="7743567" cy="5291138"/>
          </a:xfrm>
        </p:spPr>
      </p:pic>
    </p:spTree>
    <p:extLst>
      <p:ext uri="{BB962C8B-B14F-4D97-AF65-F5344CB8AC3E}">
        <p14:creationId xmlns:p14="http://schemas.microsoft.com/office/powerpoint/2010/main" val="3966318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 Components</a:t>
            </a:r>
            <a:endParaRPr lang="en-US" dirty="0"/>
          </a:p>
        </p:txBody>
      </p:sp>
    </p:spTree>
    <p:extLst>
      <p:ext uri="{BB962C8B-B14F-4D97-AF65-F5344CB8AC3E}">
        <p14:creationId xmlns:p14="http://schemas.microsoft.com/office/powerpoint/2010/main" val="24851211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Visual Studio support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85789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 Class IntelliSense</a:t>
            </a:r>
            <a:endParaRPr lang="en-US" dirty="0"/>
          </a:p>
        </p:txBody>
      </p:sp>
      <p:pic>
        <p:nvPicPr>
          <p:cNvPr id="4" name="Content Placeholder 3"/>
          <p:cNvPicPr>
            <a:picLocks noGrp="1" noChangeAspect="1"/>
          </p:cNvPicPr>
          <p:nvPr>
            <p:ph sz="quarter" idx="10"/>
          </p:nvPr>
        </p:nvPicPr>
        <p:blipFill>
          <a:blip r:embed="rId2"/>
          <a:stretch>
            <a:fillRect/>
          </a:stretch>
        </p:blipFill>
        <p:spPr>
          <a:xfrm>
            <a:off x="2440146" y="1973767"/>
            <a:ext cx="5902167" cy="3283240"/>
          </a:xfrm>
          <a:prstGeom prst="rect">
            <a:avLst/>
          </a:prstGeom>
        </p:spPr>
      </p:pic>
    </p:spTree>
    <p:extLst>
      <p:ext uri="{BB962C8B-B14F-4D97-AF65-F5344CB8AC3E}">
        <p14:creationId xmlns:p14="http://schemas.microsoft.com/office/powerpoint/2010/main" val="2661705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a:t>
            </a:r>
          </a:p>
          <a:p>
            <a:pPr marL="457046" lvl="1" indent="0">
              <a:buNone/>
            </a:pPr>
            <a:r>
              <a:rPr lang="en-US" dirty="0" smtClean="0"/>
              <a:t>Focused on ASP.NET and Office 365 development</a:t>
            </a:r>
          </a:p>
          <a:p>
            <a:pPr marL="457046" lvl="1" indent="0">
              <a:buNone/>
            </a:pPr>
            <a:r>
              <a:rPr lang="en-US" dirty="0" smtClean="0"/>
              <a:t>Microsoft Certified Trainer</a:t>
            </a:r>
          </a:p>
          <a:p>
            <a:pPr marL="457046" lvl="1" indent="0">
              <a:buNone/>
            </a:pPr>
            <a:r>
              <a:rPr lang="en-US" dirty="0" smtClean="0"/>
              <a:t>Still misses his Commodore 64</a:t>
            </a:r>
          </a:p>
          <a:p>
            <a:pPr marL="0" indent="0">
              <a:buNone/>
            </a:pPr>
            <a:r>
              <a:rPr lang="en-US" dirty="0" smtClean="0"/>
              <a:t>Long time geek</a:t>
            </a:r>
          </a:p>
          <a:p>
            <a:pPr marL="457046" lvl="1" indent="0">
              <a:buNone/>
            </a:pPr>
            <a:r>
              <a:rPr lang="en-US" dirty="0" smtClean="0"/>
              <a:t>Regular presenter at TechEd</a:t>
            </a:r>
          </a:p>
          <a:p>
            <a:pPr marL="457046" lvl="1" indent="0">
              <a:buNone/>
            </a:pPr>
            <a:r>
              <a:rPr lang="en-US" dirty="0" smtClean="0"/>
              <a:t>Periodic blogger</a:t>
            </a:r>
          </a:p>
          <a:p>
            <a:pPr marL="457046" lvl="1" indent="0">
              <a:buNone/>
            </a:pPr>
            <a:r>
              <a:rPr lang="en-US" dirty="0" smtClean="0"/>
              <a:t>Certification advocate</a:t>
            </a:r>
          </a:p>
          <a:p>
            <a:pPr marL="457046" lvl="1" indent="0">
              <a:buNone/>
            </a:pPr>
            <a:r>
              <a:rPr lang="en-US" dirty="0" smtClean="0"/>
              <a:t>Marathoner, husband, father of one four legged child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305103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 Missing Class Detection</a:t>
            </a:r>
            <a:endParaRPr lang="en-US" dirty="0"/>
          </a:p>
        </p:txBody>
      </p:sp>
      <p:pic>
        <p:nvPicPr>
          <p:cNvPr id="4" name="Content Placeholder 3"/>
          <p:cNvPicPr>
            <a:picLocks noGrp="1" noChangeAspect="1"/>
          </p:cNvPicPr>
          <p:nvPr>
            <p:ph sz="quarter" idx="10"/>
          </p:nvPr>
        </p:nvPicPr>
        <p:blipFill>
          <a:blip r:embed="rId2"/>
          <a:stretch>
            <a:fillRect/>
          </a:stretch>
        </p:blipFill>
        <p:spPr>
          <a:xfrm>
            <a:off x="961984" y="2386361"/>
            <a:ext cx="7276367" cy="1598709"/>
          </a:xfrm>
          <a:prstGeom prst="rect">
            <a:avLst/>
          </a:prstGeom>
        </p:spPr>
      </p:pic>
    </p:spTree>
    <p:extLst>
      <p:ext uri="{BB962C8B-B14F-4D97-AF65-F5344CB8AC3E}">
        <p14:creationId xmlns:p14="http://schemas.microsoft.com/office/powerpoint/2010/main" val="3605598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 Visual Studio Support</a:t>
            </a:r>
            <a:endParaRPr lang="en-US" dirty="0"/>
          </a:p>
        </p:txBody>
      </p:sp>
    </p:spTree>
    <p:extLst>
      <p:ext uri="{BB962C8B-B14F-4D97-AF65-F5344CB8AC3E}">
        <p14:creationId xmlns:p14="http://schemas.microsoft.com/office/powerpoint/2010/main" val="25825637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01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graphicFrame>
        <p:nvGraphicFramePr>
          <p:cNvPr id="4" name="Content Placeholder 3"/>
          <p:cNvGraphicFramePr>
            <a:graphicFrameLocks noGrp="1"/>
          </p:cNvGraphicFramePr>
          <p:nvPr>
            <p:ph sz="quarter" idx="10"/>
            <p:extLst/>
          </p:nvPr>
        </p:nvGraphicFramePr>
        <p:xfrm>
          <a:off x="379413" y="1417636"/>
          <a:ext cx="11525250" cy="4525965"/>
        </p:xfrm>
        <a:graphic>
          <a:graphicData uri="http://schemas.openxmlformats.org/drawingml/2006/table">
            <a:tbl>
              <a:tblPr firstRow="1" bandRow="1">
                <a:tableStyleId>{5C22544A-7EE6-4342-B048-85BDC9FD1C3A}</a:tableStyleId>
              </a:tblPr>
              <a:tblGrid>
                <a:gridCol w="5762625"/>
                <a:gridCol w="5762625"/>
              </a:tblGrid>
              <a:tr h="905193">
                <a:tc gridSpan="2">
                  <a:txBody>
                    <a:bodyPr/>
                    <a:lstStyle/>
                    <a:p>
                      <a:r>
                        <a:rPr lang="en-US" sz="3600" dirty="0" smtClean="0">
                          <a:latin typeface="Segoe UI Light" panose="020B0502040204020203" pitchFamily="34" charset="0"/>
                          <a:cs typeface="Segoe UI Light" panose="020B0502040204020203" pitchFamily="34" charset="0"/>
                        </a:rPr>
                        <a:t>Building Responsive UI with Bootstrap</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tr>
              <a:tr h="905193">
                <a:tc>
                  <a:txBody>
                    <a:bodyPr/>
                    <a:lstStyle/>
                    <a:p>
                      <a:r>
                        <a:rPr lang="en-US" sz="2400" dirty="0" smtClean="0">
                          <a:latin typeface="Segoe UI Light" panose="020B0502040204020203" pitchFamily="34" charset="0"/>
                          <a:cs typeface="Segoe UI Light" panose="020B0502040204020203" pitchFamily="34" charset="0"/>
                        </a:rPr>
                        <a:t>01 | Introduction to Bootstrap</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kern="1200" dirty="0" smtClean="0">
                          <a:solidFill>
                            <a:schemeClr val="dk1"/>
                          </a:solidFill>
                          <a:latin typeface="Segoe UI Light" panose="020B0502040204020203" pitchFamily="34" charset="0"/>
                          <a:ea typeface="+mn-ea"/>
                          <a:cs typeface="Segoe UI Light" panose="020B0502040204020203" pitchFamily="34" charset="0"/>
                        </a:rPr>
                        <a:t>05 | Bootstrap and JavaScript</a:t>
                      </a:r>
                    </a:p>
                  </a:txBody>
                  <a:tcPr anchor="ctr"/>
                </a:tc>
              </a:tr>
              <a:tr h="905193">
                <a:tc>
                  <a:txBody>
                    <a:bodyPr/>
                    <a:lstStyle/>
                    <a:p>
                      <a:r>
                        <a:rPr lang="en-US" sz="2400" dirty="0" smtClean="0">
                          <a:latin typeface="Segoe UI Light" panose="020B0502040204020203" pitchFamily="34" charset="0"/>
                          <a:cs typeface="Segoe UI Light" panose="020B0502040204020203" pitchFamily="34" charset="0"/>
                        </a:rPr>
                        <a:t>02 | Bootstrap Components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Using Bootstrap with LESS</a:t>
                      </a:r>
                      <a:endParaRPr lang="en-US" sz="2400" dirty="0">
                        <a:latin typeface="Segoe UI Light" panose="020B0502040204020203" pitchFamily="34" charset="0"/>
                        <a:cs typeface="Segoe UI Light" panose="020B0502040204020203" pitchFamily="34" charset="0"/>
                      </a:endParaRPr>
                    </a:p>
                  </a:txBody>
                  <a:tcPr anchor="ctr"/>
                </a:tc>
              </a:tr>
              <a:tr h="905193">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Page Design</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Bootstrap in the Real World</a:t>
                      </a:r>
                      <a:endParaRPr lang="en-US" sz="2400" dirty="0">
                        <a:latin typeface="Segoe UI Light" panose="020B0502040204020203" pitchFamily="34" charset="0"/>
                        <a:cs typeface="Segoe UI Light" panose="020B0502040204020203" pitchFamily="34" charset="0"/>
                      </a:endParaRPr>
                    </a:p>
                  </a:txBody>
                  <a:tcPr anchor="ctr"/>
                </a:tc>
              </a:tr>
              <a:tr h="905193">
                <a:tc>
                  <a:txBody>
                    <a:bodyPr/>
                    <a:lstStyle/>
                    <a:p>
                      <a:r>
                        <a:rPr lang="en-US" sz="2400" dirty="0" smtClean="0">
                          <a:latin typeface="Segoe UI Light" panose="020B0502040204020203" pitchFamily="34" charset="0"/>
                          <a:cs typeface="Segoe UI Light" panose="020B0502040204020203" pitchFamily="34" charset="0"/>
                        </a:rPr>
                        <a:t>04 | Visual Studio and ASP.NET Integration</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Supplement Your Knowledge</a:t>
                      </a:r>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4058006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HTML/CSS developer </a:t>
            </a:r>
          </a:p>
          <a:p>
            <a:pPr lvl="1"/>
            <a:r>
              <a:rPr lang="en-US" dirty="0" smtClean="0"/>
              <a:t>New to Bootstrap</a:t>
            </a:r>
          </a:p>
          <a:p>
            <a:pPr lvl="1"/>
            <a:r>
              <a:rPr lang="en-US" dirty="0" smtClean="0"/>
              <a:t>Looking to fill knowledge gaps</a:t>
            </a:r>
          </a:p>
          <a:p>
            <a:r>
              <a:rPr lang="en-US" dirty="0" smtClean="0"/>
              <a:t>Suggested Prerequisites/Supporting Material</a:t>
            </a:r>
          </a:p>
          <a:p>
            <a:pPr lvl="1"/>
            <a:r>
              <a:rPr lang="en-US" dirty="0" smtClean="0"/>
              <a:t>Visual Studio 2013 Express for Web</a:t>
            </a:r>
          </a:p>
        </p:txBody>
      </p:sp>
    </p:spTree>
    <p:extLst>
      <p:ext uri="{BB962C8B-B14F-4D97-AF65-F5344CB8AC3E}">
        <p14:creationId xmlns:p14="http://schemas.microsoft.com/office/powerpoint/2010/main" val="28430879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b="1" dirty="0" err="1"/>
              <a:t>BldRspUIBoot</a:t>
            </a:r>
            <a:r>
              <a:rPr lang="en-US" b="1" dirty="0"/>
              <a:t>  </a:t>
            </a:r>
            <a:r>
              <a:rPr lang="en-US" dirty="0" smtClean="0"/>
              <a:t>(expires </a:t>
            </a:r>
            <a:r>
              <a:rPr lang="en-US" dirty="0" smtClean="0"/>
              <a:t>9/29/2014)</a:t>
            </a:r>
            <a:endParaRPr lang="en-US" dirty="0"/>
          </a:p>
        </p:txBody>
      </p:sp>
      <p:pic>
        <p:nvPicPr>
          <p:cNvPr id="5" name="Picture 4"/>
          <p:cNvPicPr>
            <a:picLocks noChangeAspect="1"/>
          </p:cNvPicPr>
          <p:nvPr/>
        </p:nvPicPr>
        <p:blipFill>
          <a:blip r:embed="rId3"/>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smtClean="0"/>
              <a:t>     Join the MVA Community!</a:t>
            </a:r>
            <a:endParaRPr lang="en-US" dirty="0"/>
          </a:p>
        </p:txBody>
      </p:sp>
    </p:spTree>
    <p:extLst>
      <p:ext uri="{BB962C8B-B14F-4D97-AF65-F5344CB8AC3E}">
        <p14:creationId xmlns:p14="http://schemas.microsoft.com/office/powerpoint/2010/main" val="3638965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smtClean="0"/>
              <a:t>01 </a:t>
            </a:r>
            <a:r>
              <a:rPr lang="en-US" dirty="0" smtClean="0"/>
              <a:t>| Introduction to Bootstrap</a:t>
            </a:r>
            <a:endParaRPr lang="en-US" dirty="0"/>
          </a:p>
        </p:txBody>
      </p:sp>
      <p:sp>
        <p:nvSpPr>
          <p:cNvPr id="4" name="Subtitle 3"/>
          <p:cNvSpPr>
            <a:spLocks noGrp="1"/>
          </p:cNvSpPr>
          <p:nvPr>
            <p:ph type="subTitle" idx="1"/>
          </p:nvPr>
        </p:nvSpPr>
        <p:spPr/>
        <p:txBody>
          <a:bodyPr/>
          <a:lstStyle/>
          <a:p>
            <a:r>
              <a:rPr lang="en-US" dirty="0"/>
              <a:t>Jon Galloway | Technical Evangelist</a:t>
            </a:r>
          </a:p>
          <a:p>
            <a:r>
              <a:rPr lang="en-US" dirty="0"/>
              <a:t>Christopher Harrison | Content Developer</a:t>
            </a:r>
          </a:p>
        </p:txBody>
      </p:sp>
    </p:spTree>
    <p:extLst>
      <p:ext uri="{BB962C8B-B14F-4D97-AF65-F5344CB8AC3E}">
        <p14:creationId xmlns:p14="http://schemas.microsoft.com/office/powerpoint/2010/main" val="31832435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A4F93"/>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marL="0" indent="0">
              <a:buNone/>
            </a:pPr>
            <a:r>
              <a:rPr lang="en-US" dirty="0"/>
              <a:t>The most popular front-end framework for developing </a:t>
            </a:r>
            <a:r>
              <a:rPr lang="en-US" dirty="0" smtClean="0"/>
              <a:t/>
            </a:r>
            <a:br>
              <a:rPr lang="en-US" dirty="0" smtClean="0"/>
            </a:br>
            <a:r>
              <a:rPr lang="en-US" dirty="0" smtClean="0"/>
              <a:t>responsive</a:t>
            </a:r>
            <a:r>
              <a:rPr lang="en-US" dirty="0"/>
              <a:t>, mobile first projects on the web.</a:t>
            </a:r>
            <a:endParaRPr lang="en-GB" dirty="0" smtClean="0"/>
          </a:p>
        </p:txBody>
      </p:sp>
      <p:sp>
        <p:nvSpPr>
          <p:cNvPr id="2" name="Title 1"/>
          <p:cNvSpPr>
            <a:spLocks noGrp="1"/>
          </p:cNvSpPr>
          <p:nvPr>
            <p:ph type="title"/>
          </p:nvPr>
        </p:nvSpPr>
        <p:spPr/>
        <p:txBody>
          <a:bodyPr/>
          <a:lstStyle/>
          <a:p>
            <a:r>
              <a:rPr lang="en-US" dirty="0" smtClean="0"/>
              <a:t>Bootstrap</a:t>
            </a:r>
            <a:endParaRPr lang="en-US" dirty="0"/>
          </a:p>
        </p:txBody>
      </p:sp>
      <p:pic>
        <p:nvPicPr>
          <p:cNvPr id="3" name="Picture 2" descr="Screen Clipping"/>
          <p:cNvPicPr>
            <a:picLocks noChangeAspect="1"/>
          </p:cNvPicPr>
          <p:nvPr/>
        </p:nvPicPr>
        <p:blipFill rotWithShape="1">
          <a:blip r:embed="rId3">
            <a:extLst>
              <a:ext uri="{28A0092B-C50C-407E-A947-70E740481C1C}">
                <a14:useLocalDpi xmlns:a14="http://schemas.microsoft.com/office/drawing/2010/main" val="0"/>
              </a:ext>
            </a:extLst>
          </a:blip>
          <a:srcRect b="3785"/>
          <a:stretch/>
        </p:blipFill>
        <p:spPr>
          <a:xfrm>
            <a:off x="-25295" y="0"/>
            <a:ext cx="12217295" cy="6134100"/>
          </a:xfrm>
          <a:prstGeom prst="rect">
            <a:avLst/>
          </a:prstGeom>
        </p:spPr>
      </p:pic>
    </p:spTree>
    <p:extLst>
      <p:ext uri="{BB962C8B-B14F-4D97-AF65-F5344CB8AC3E}">
        <p14:creationId xmlns:p14="http://schemas.microsoft.com/office/powerpoint/2010/main" val="32365322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lvl="0" fontAlgn="ctr"/>
            <a:r>
              <a:rPr lang="en-US" dirty="0" smtClean="0"/>
              <a:t>CSS </a:t>
            </a:r>
            <a:r>
              <a:rPr lang="en-US" dirty="0"/>
              <a:t>is </a:t>
            </a:r>
            <a:r>
              <a:rPr lang="en-US" dirty="0" smtClean="0"/>
              <a:t>can be tricky</a:t>
            </a:r>
            <a:endParaRPr lang="en-US" dirty="0"/>
          </a:p>
          <a:p>
            <a:pPr lvl="0" fontAlgn="ctr"/>
            <a:r>
              <a:rPr lang="en-US" dirty="0"/>
              <a:t>Cross </a:t>
            </a:r>
            <a:r>
              <a:rPr lang="en-US" dirty="0" smtClean="0"/>
              <a:t>browser support can be a challenge</a:t>
            </a:r>
            <a:endParaRPr lang="en-US" dirty="0"/>
          </a:p>
          <a:p>
            <a:pPr lvl="0" fontAlgn="ctr"/>
            <a:r>
              <a:rPr lang="en-US" dirty="0" smtClean="0"/>
              <a:t>Solves basic </a:t>
            </a:r>
            <a:r>
              <a:rPr lang="en-US" dirty="0"/>
              <a:t>tasks </a:t>
            </a:r>
            <a:r>
              <a:rPr lang="en-US" dirty="0" smtClean="0"/>
              <a:t>(e.g. page layout without tables)</a:t>
            </a:r>
            <a:endParaRPr lang="en-US" dirty="0"/>
          </a:p>
          <a:p>
            <a:pPr lvl="0" fontAlgn="ctr"/>
            <a:r>
              <a:rPr lang="en-US" dirty="0" smtClean="0"/>
              <a:t>Bootstrap </a:t>
            </a:r>
            <a:r>
              <a:rPr lang="en-US" dirty="0"/>
              <a:t>3 makes it easier</a:t>
            </a:r>
          </a:p>
        </p:txBody>
      </p:sp>
      <p:sp>
        <p:nvSpPr>
          <p:cNvPr id="2" name="Title 1"/>
          <p:cNvSpPr>
            <a:spLocks noGrp="1"/>
          </p:cNvSpPr>
          <p:nvPr>
            <p:ph type="title"/>
          </p:nvPr>
        </p:nvSpPr>
        <p:spPr/>
        <p:txBody>
          <a:bodyPr/>
          <a:lstStyle/>
          <a:p>
            <a:r>
              <a:rPr lang="en-US" dirty="0" smtClean="0"/>
              <a:t>Why use it?</a:t>
            </a:r>
            <a:endParaRPr lang="en-US" dirty="0"/>
          </a:p>
        </p:txBody>
      </p:sp>
    </p:spTree>
    <p:extLst>
      <p:ext uri="{BB962C8B-B14F-4D97-AF65-F5344CB8AC3E}">
        <p14:creationId xmlns:p14="http://schemas.microsoft.com/office/powerpoint/2010/main" val="410743796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0785A4C7-B234-45E3-92B4-D7E0909F82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239b4775-11ac-4188-ac69-b5b775bb215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4594</TotalTime>
  <Words>478</Words>
  <Application>Microsoft Office PowerPoint</Application>
  <PresentationFormat>Widescreen</PresentationFormat>
  <Paragraphs>131</Paragraphs>
  <Slides>32</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Segoe</vt:lpstr>
      <vt:lpstr>Segoe UI</vt:lpstr>
      <vt:lpstr>Segoe UI Light</vt:lpstr>
      <vt:lpstr>1_Office Theme</vt:lpstr>
      <vt:lpstr>Building Responsive UI with Bootstrap</vt:lpstr>
      <vt:lpstr>Meet Jon Galloway | @jongalloway</vt:lpstr>
      <vt:lpstr>Meet Christopher Harrison | ‏@geektrainer </vt:lpstr>
      <vt:lpstr>Course Topics</vt:lpstr>
      <vt:lpstr>Setting Expectations</vt:lpstr>
      <vt:lpstr>     Join the MVA Community!</vt:lpstr>
      <vt:lpstr>PowerPoint Presentation</vt:lpstr>
      <vt:lpstr>Bootstrap</vt:lpstr>
      <vt:lpstr>Why use it?</vt:lpstr>
      <vt:lpstr>Bootstrap Features</vt:lpstr>
      <vt:lpstr>Bootstrap in ASP.NET Templates</vt:lpstr>
      <vt:lpstr>PowerPoint Presentation</vt:lpstr>
      <vt:lpstr>PowerPoint Presentation</vt:lpstr>
      <vt:lpstr>PowerPoint Presentation</vt:lpstr>
      <vt:lpstr>Bootstrap - Theme</vt:lpstr>
      <vt:lpstr>PowerPoint Presentation</vt:lpstr>
      <vt:lpstr>Responsive Layout</vt:lpstr>
      <vt:lpstr>Responsive Layout</vt:lpstr>
      <vt:lpstr>Bootstrap - Responsive</vt:lpstr>
      <vt:lpstr>PowerPoint Presentation</vt:lpstr>
      <vt:lpstr>Grid system</vt:lpstr>
      <vt:lpstr>Grid system</vt:lpstr>
      <vt:lpstr>Bootstrap - Grid</vt:lpstr>
      <vt:lpstr>PowerPoint Presentation</vt:lpstr>
      <vt:lpstr>Components</vt:lpstr>
      <vt:lpstr>Glyphicons</vt:lpstr>
      <vt:lpstr>Bootstrap - Components</vt:lpstr>
      <vt:lpstr>PowerPoint Presentation</vt:lpstr>
      <vt:lpstr>Visual Studio – Class IntelliSense</vt:lpstr>
      <vt:lpstr>Visual Studio – Missing Class Detection</vt:lpstr>
      <vt:lpstr>Bootstrap – Visual Studio Support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Sine Rix</cp:lastModifiedBy>
  <cp:revision>75</cp:revision>
  <dcterms:created xsi:type="dcterms:W3CDTF">2013-02-15T23:12:42Z</dcterms:created>
  <dcterms:modified xsi:type="dcterms:W3CDTF">2014-08-27T03:17:21Z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