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7" r:id="rId5"/>
    <p:sldId id="278" r:id="rId6"/>
    <p:sldId id="283" r:id="rId7"/>
    <p:sldId id="282"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9" r:id="rId21"/>
    <p:sldId id="297" r:id="rId22"/>
    <p:sldId id="298" r:id="rId23"/>
    <p:sldId id="300" r:id="rId24"/>
    <p:sldId id="301" r:id="rId25"/>
    <p:sldId id="302" r:id="rId26"/>
    <p:sldId id="303"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795" autoAdjust="0"/>
  </p:normalViewPr>
  <p:slideViewPr>
    <p:cSldViewPr snapToGrid="0">
      <p:cViewPr varScale="1">
        <p:scale>
          <a:sx n="108" d="100"/>
          <a:sy n="108" d="100"/>
        </p:scale>
        <p:origin x="714" y="12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Finding and Modifying Items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attributes to update style</a:t>
            </a:r>
            <a:endParaRPr lang="en-US" dirty="0"/>
          </a:p>
        </p:txBody>
      </p:sp>
    </p:spTree>
    <p:extLst>
      <p:ext uri="{BB962C8B-B14F-4D97-AF65-F5344CB8AC3E}">
        <p14:creationId xmlns:p14="http://schemas.microsoft.com/office/powerpoint/2010/main" val="2322395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css</a:t>
            </a:r>
            <a:r>
              <a:rPr lang="en-US" dirty="0" smtClean="0"/>
              <a:t> function</a:t>
            </a:r>
            <a:endParaRPr lang="en-US" dirty="0"/>
          </a:p>
        </p:txBody>
      </p:sp>
      <p:sp>
        <p:nvSpPr>
          <p:cNvPr id="4" name="Content Placeholder 3"/>
          <p:cNvSpPr>
            <a:spLocks noGrp="1"/>
          </p:cNvSpPr>
          <p:nvPr>
            <p:ph sz="quarter" idx="10"/>
          </p:nvPr>
        </p:nvSpPr>
        <p:spPr/>
        <p:txBody>
          <a:bodyPr/>
          <a:lstStyle/>
          <a:p>
            <a:r>
              <a:rPr lang="en-US" dirty="0" err="1" smtClean="0">
                <a:latin typeface="Consolas" panose="020B0609020204030204" pitchFamily="49" charset="0"/>
                <a:cs typeface="Consolas" panose="020B0609020204030204" pitchFamily="49" charset="0"/>
              </a:rPr>
              <a:t>css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'property'</a:t>
            </a:r>
            <a:r>
              <a:rPr lang="en-US" dirty="0" smtClean="0">
                <a:latin typeface="Consolas" panose="020B0609020204030204" pitchFamily="49" charset="0"/>
                <a:cs typeface="Consolas" panose="020B0609020204030204" pitchFamily="49" charset="0"/>
              </a:rPr>
              <a:t>)</a:t>
            </a:r>
          </a:p>
          <a:p>
            <a:pPr lvl="1"/>
            <a:r>
              <a:rPr lang="en-US" dirty="0" smtClean="0"/>
              <a:t>Retrieves value</a:t>
            </a:r>
          </a:p>
          <a:p>
            <a:r>
              <a:rPr lang="en-US" dirty="0" err="1" smtClean="0">
                <a:latin typeface="Consolas" panose="020B0609020204030204" pitchFamily="49" charset="0"/>
                <a:cs typeface="Consolas" panose="020B0609020204030204" pitchFamily="49" charset="0"/>
              </a:rPr>
              <a:t>css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'property'</a:t>
            </a:r>
            <a:r>
              <a:rPr lang="en-US" dirty="0" smtClean="0">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'va</a:t>
            </a:r>
            <a:r>
              <a:rPr lang="en-US" dirty="0" smtClean="0">
                <a:solidFill>
                  <a:srgbClr val="C00000"/>
                </a:solidFill>
                <a:latin typeface="Consolas" panose="020B0609020204030204" pitchFamily="49" charset="0"/>
                <a:cs typeface="Consolas" panose="020B0609020204030204" pitchFamily="49" charset="0"/>
              </a:rPr>
              <a:t>lue'</a:t>
            </a:r>
            <a:r>
              <a:rPr lang="en-US" dirty="0" smtClean="0">
                <a:latin typeface="Consolas" panose="020B0609020204030204" pitchFamily="49" charset="0"/>
                <a:cs typeface="Consolas" panose="020B0609020204030204" pitchFamily="49" charset="0"/>
              </a:rPr>
              <a:t>)</a:t>
            </a:r>
          </a:p>
          <a:p>
            <a:pPr lvl="1"/>
            <a:r>
              <a:rPr lang="en-US" dirty="0" smtClean="0"/>
              <a:t>Updates value</a:t>
            </a:r>
            <a:endParaRPr lang="en-US" dirty="0"/>
          </a:p>
        </p:txBody>
      </p:sp>
    </p:spTree>
    <p:extLst>
      <p:ext uri="{BB962C8B-B14F-4D97-AF65-F5344CB8AC3E}">
        <p14:creationId xmlns:p14="http://schemas.microsoft.com/office/powerpoint/2010/main" val="3999227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a:t>
            </a:r>
            <a:r>
              <a:rPr lang="en-US" dirty="0" err="1" smtClean="0"/>
              <a:t>css</a:t>
            </a:r>
            <a:endParaRPr lang="en-US" dirty="0"/>
          </a:p>
        </p:txBody>
      </p:sp>
    </p:spTree>
    <p:extLst>
      <p:ext uri="{BB962C8B-B14F-4D97-AF65-F5344CB8AC3E}">
        <p14:creationId xmlns:p14="http://schemas.microsoft.com/office/powerpoint/2010/main" val="1310122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Modifying classes</a:t>
            </a:r>
            <a:endParaRPr lang="en-US" dirty="0"/>
          </a:p>
        </p:txBody>
      </p:sp>
      <p:sp>
        <p:nvSpPr>
          <p:cNvPr id="4" name="Content Placeholder 3"/>
          <p:cNvSpPr>
            <a:spLocks noGrp="1"/>
          </p:cNvSpPr>
          <p:nvPr>
            <p:ph sz="quarter" idx="10"/>
          </p:nvPr>
        </p:nvSpPr>
        <p:spPr/>
        <p:txBody>
          <a:bodyPr/>
          <a:lstStyle/>
          <a:p>
            <a:r>
              <a:rPr lang="en-US" dirty="0" err="1" smtClean="0">
                <a:latin typeface="Consolas" panose="020B0609020204030204" pitchFamily="49" charset="0"/>
                <a:cs typeface="Consolas" panose="020B0609020204030204" pitchFamily="49" charset="0"/>
              </a:rPr>
              <a:t>addClass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removeClass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1122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classes</a:t>
            </a:r>
            <a:endParaRPr lang="en-US" dirty="0"/>
          </a:p>
        </p:txBody>
      </p:sp>
    </p:spTree>
    <p:extLst>
      <p:ext uri="{BB962C8B-B14F-4D97-AF65-F5344CB8AC3E}">
        <p14:creationId xmlns:p14="http://schemas.microsoft.com/office/powerpoint/2010/main" val="3598078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Retrieving and Updating Content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5660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content</a:t>
            </a:r>
            <a:endParaRPr lang="en-US" dirty="0"/>
          </a:p>
        </p:txBody>
      </p:sp>
      <p:sp>
        <p:nvSpPr>
          <p:cNvPr id="5" name="Content Placeholder 4"/>
          <p:cNvSpPr>
            <a:spLocks noGrp="1"/>
          </p:cNvSpPr>
          <p:nvPr>
            <p:ph sz="quarter" idx="10"/>
          </p:nvPr>
        </p:nvSpPr>
        <p:spPr/>
        <p:txBody>
          <a:bodyPr>
            <a:normAutofit fontScale="77500" lnSpcReduction="20000"/>
          </a:bodyPr>
          <a:lstStyle/>
          <a:p>
            <a:r>
              <a:rPr lang="en-US" dirty="0" smtClean="0">
                <a:latin typeface="Consolas" panose="020B0609020204030204" pitchFamily="49" charset="0"/>
                <a:cs typeface="Consolas" panose="020B0609020204030204" pitchFamily="49" charset="0"/>
              </a:rPr>
              <a:t>text()</a:t>
            </a:r>
          </a:p>
          <a:p>
            <a:pPr lvl="1"/>
            <a:r>
              <a:rPr lang="en-US" sz="3400" dirty="0"/>
              <a:t>Retrieves text</a:t>
            </a:r>
          </a:p>
          <a:p>
            <a:r>
              <a:rPr lang="en-US" dirty="0" smtClean="0">
                <a:latin typeface="Consolas" panose="020B0609020204030204" pitchFamily="49" charset="0"/>
                <a:cs typeface="Consolas" panose="020B0609020204030204" pitchFamily="49" charset="0"/>
              </a:rPr>
              <a:t>text(</a:t>
            </a:r>
            <a:r>
              <a:rPr lang="en-US" dirty="0" smtClean="0">
                <a:solidFill>
                  <a:srgbClr val="C00000"/>
                </a:solidFill>
                <a:latin typeface="Consolas" panose="020B0609020204030204" pitchFamily="49" charset="0"/>
                <a:cs typeface="Consolas" panose="020B0609020204030204" pitchFamily="49" charset="0"/>
              </a:rPr>
              <a:t>'value'</a:t>
            </a:r>
            <a:r>
              <a:rPr lang="en-US" dirty="0" smtClean="0">
                <a:latin typeface="Consolas" panose="020B0609020204030204" pitchFamily="49" charset="0"/>
                <a:cs typeface="Consolas" panose="020B0609020204030204" pitchFamily="49" charset="0"/>
              </a:rPr>
              <a:t>)</a:t>
            </a:r>
          </a:p>
          <a:p>
            <a:pPr lvl="1"/>
            <a:r>
              <a:rPr lang="en-US" sz="3400" dirty="0"/>
              <a:t>Sets text</a:t>
            </a:r>
          </a:p>
          <a:p>
            <a:r>
              <a:rPr lang="en-US" dirty="0" smtClean="0">
                <a:latin typeface="Consolas" panose="020B0609020204030204" pitchFamily="49" charset="0"/>
                <a:cs typeface="Consolas" panose="020B0609020204030204" pitchFamily="49" charset="0"/>
              </a:rPr>
              <a:t>html()</a:t>
            </a:r>
          </a:p>
          <a:p>
            <a:pPr lvl="1"/>
            <a:r>
              <a:rPr lang="en-US" sz="3300" dirty="0"/>
              <a:t>Retrieves markup</a:t>
            </a:r>
          </a:p>
          <a:p>
            <a:r>
              <a:rPr lang="en-US" dirty="0" smtClean="0">
                <a:latin typeface="Consolas" panose="020B0609020204030204" pitchFamily="49" charset="0"/>
                <a:cs typeface="Consolas" panose="020B0609020204030204" pitchFamily="49" charset="0"/>
              </a:rPr>
              <a:t>html(</a:t>
            </a:r>
            <a:r>
              <a:rPr lang="en-US" dirty="0" smtClean="0">
                <a:solidFill>
                  <a:srgbClr val="C00000"/>
                </a:solidFill>
                <a:latin typeface="Consolas" panose="020B0609020204030204" pitchFamily="49" charset="0"/>
                <a:cs typeface="Consolas" panose="020B0609020204030204" pitchFamily="49" charset="0"/>
              </a:rPr>
              <a:t>'markup'</a:t>
            </a:r>
            <a:r>
              <a:rPr lang="en-US" dirty="0" smtClean="0">
                <a:latin typeface="Consolas" panose="020B0609020204030204" pitchFamily="49" charset="0"/>
                <a:cs typeface="Consolas" panose="020B0609020204030204" pitchFamily="49" charset="0"/>
              </a:rPr>
              <a:t>)</a:t>
            </a:r>
          </a:p>
          <a:p>
            <a:pPr lvl="1"/>
            <a:r>
              <a:rPr lang="en-US" sz="3300" dirty="0"/>
              <a:t>Sets markup</a:t>
            </a:r>
          </a:p>
          <a:p>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a:t>
            </a:r>
          </a:p>
          <a:p>
            <a:pPr lvl="1"/>
            <a:r>
              <a:rPr lang="en-US" sz="3300" dirty="0"/>
              <a:t>Retrieves value</a:t>
            </a:r>
          </a:p>
          <a:p>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'value'</a:t>
            </a:r>
            <a:r>
              <a:rPr lang="en-US" dirty="0" smtClean="0">
                <a:latin typeface="Consolas" panose="020B0609020204030204" pitchFamily="49" charset="0"/>
                <a:cs typeface="Consolas" panose="020B0609020204030204" pitchFamily="49" charset="0"/>
              </a:rPr>
              <a:t>)</a:t>
            </a:r>
          </a:p>
          <a:p>
            <a:pPr lvl="1"/>
            <a:r>
              <a:rPr lang="en-US" sz="3300" dirty="0"/>
              <a:t>Sets value</a:t>
            </a:r>
            <a:endParaRPr lang="en-US" sz="3300" dirty="0"/>
          </a:p>
        </p:txBody>
      </p:sp>
    </p:spTree>
    <p:extLst>
      <p:ext uri="{BB962C8B-B14F-4D97-AF65-F5344CB8AC3E}">
        <p14:creationId xmlns:p14="http://schemas.microsoft.com/office/powerpoint/2010/main" val="955001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and retrieving content</a:t>
            </a:r>
            <a:endParaRPr lang="en-US" dirty="0"/>
          </a:p>
        </p:txBody>
      </p:sp>
    </p:spTree>
    <p:extLst>
      <p:ext uri="{BB962C8B-B14F-4D97-AF65-F5344CB8AC3E}">
        <p14:creationId xmlns:p14="http://schemas.microsoft.com/office/powerpoint/2010/main" val="303451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items</a:t>
            </a:r>
            <a:endParaRPr lang="en-US" dirty="0"/>
          </a:p>
        </p:txBody>
      </p:sp>
      <p:sp>
        <p:nvSpPr>
          <p:cNvPr id="3" name="Content Placeholder 2"/>
          <p:cNvSpPr>
            <a:spLocks noGrp="1"/>
          </p:cNvSpPr>
          <p:nvPr>
            <p:ph sz="quarter" idx="10"/>
          </p:nvPr>
        </p:nvSpPr>
        <p:spPr/>
        <p:txBody>
          <a:bodyPr/>
          <a:lstStyle/>
          <a:p>
            <a:r>
              <a:rPr lang="en-US" dirty="0" smtClean="0">
                <a:latin typeface="Consolas" panose="020B0609020204030204" pitchFamily="49" charset="0"/>
                <a:cs typeface="Consolas" panose="020B0609020204030204" pitchFamily="49" charset="0"/>
              </a:rPr>
              <a:t>append</a:t>
            </a:r>
          </a:p>
          <a:p>
            <a:pPr lvl="1"/>
            <a:r>
              <a:rPr lang="en-US" dirty="0" err="1" smtClean="0">
                <a:latin typeface="Consolas" panose="020B0609020204030204" pitchFamily="49" charset="0"/>
                <a:cs typeface="Consolas" panose="020B0609020204030204" pitchFamily="49" charset="0"/>
              </a:rPr>
              <a:t>target.append</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a:t>
            </a:r>
            <a:r>
              <a:rPr lang="en-US" i="1" dirty="0" smtClean="0">
                <a:solidFill>
                  <a:srgbClr val="C00000"/>
                </a:solidFill>
                <a:latin typeface="Consolas" panose="020B0609020204030204" pitchFamily="49" charset="0"/>
                <a:cs typeface="Consolas" panose="020B0609020204030204" pitchFamily="49" charset="0"/>
              </a:rPr>
              <a:t>new elements</a:t>
            </a:r>
            <a:r>
              <a:rPr lang="en-US" dirty="0" smtClean="0">
                <a:solidFill>
                  <a:srgbClr val="C00000"/>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appendTo</a:t>
            </a:r>
            <a:endParaRPr lang="en-US" dirty="0" smtClean="0">
              <a:latin typeface="Consolas" panose="020B0609020204030204" pitchFamily="49" charset="0"/>
              <a:cs typeface="Consolas" panose="020B0609020204030204" pitchFamily="49" charset="0"/>
            </a:endParaRPr>
          </a:p>
          <a:p>
            <a:pPr lvl="1"/>
            <a:r>
              <a:rPr lang="en-US" dirty="0" err="1" smtClean="0">
                <a:latin typeface="Consolas" panose="020B0609020204030204" pitchFamily="49" charset="0"/>
                <a:cs typeface="Consolas" panose="020B0609020204030204" pitchFamily="49" charset="0"/>
              </a:rPr>
              <a:t>newElements.appendTo</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'target'</a:t>
            </a:r>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28810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items</a:t>
            </a:r>
            <a:endParaRPr lang="en-US" dirty="0"/>
          </a:p>
        </p:txBody>
      </p:sp>
      <p:sp>
        <p:nvSpPr>
          <p:cNvPr id="3" name="Content Placeholder 2"/>
          <p:cNvSpPr>
            <a:spLocks noGrp="1"/>
          </p:cNvSpPr>
          <p:nvPr>
            <p:ph sz="quarter" idx="10"/>
          </p:nvPr>
        </p:nvSpPr>
        <p:spPr/>
        <p:txBody>
          <a:bodyPr/>
          <a:lstStyle/>
          <a:p>
            <a:r>
              <a:rPr lang="en-US" dirty="0" smtClean="0">
                <a:latin typeface="Consolas" panose="020B0609020204030204" pitchFamily="49" charset="0"/>
                <a:cs typeface="Consolas" panose="020B0609020204030204" pitchFamily="49" charset="0"/>
              </a:rPr>
              <a:t>insert</a:t>
            </a:r>
          </a:p>
          <a:p>
            <a:pPr lvl="1"/>
            <a:r>
              <a:rPr lang="en-US" dirty="0" err="1" smtClean="0">
                <a:latin typeface="Consolas" panose="020B0609020204030204" pitchFamily="49" charset="0"/>
                <a:cs typeface="Consolas" panose="020B0609020204030204" pitchFamily="49" charset="0"/>
              </a:rPr>
              <a:t>target.insert</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'new elements'</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insertBefore</a:t>
            </a:r>
            <a:endParaRPr lang="en-US" dirty="0" smtClean="0">
              <a:latin typeface="Consolas" panose="020B0609020204030204" pitchFamily="49" charset="0"/>
              <a:cs typeface="Consolas" panose="020B0609020204030204" pitchFamily="49" charset="0"/>
            </a:endParaRPr>
          </a:p>
          <a:p>
            <a:pPr lvl="1"/>
            <a:r>
              <a:rPr lang="en-US" dirty="0" err="1" smtClean="0">
                <a:latin typeface="Consolas" panose="020B0609020204030204" pitchFamily="49" charset="0"/>
                <a:cs typeface="Consolas" panose="020B0609020204030204" pitchFamily="49" charset="0"/>
              </a:rPr>
              <a:t>newElements.insertBefore</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'target'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1171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jQuery Selectors</a:t>
            </a:r>
          </a:p>
          <a:p>
            <a:r>
              <a:rPr lang="en-GB" dirty="0" smtClean="0"/>
              <a:t>Modifying Style</a:t>
            </a:r>
          </a:p>
          <a:p>
            <a:r>
              <a:rPr lang="en-GB" dirty="0" smtClean="0"/>
              <a:t>Retrieving and Updating Content</a:t>
            </a:r>
          </a:p>
          <a:p>
            <a:r>
              <a:rPr lang="en-GB" dirty="0" smtClean="0"/>
              <a:t>Tips and Tricks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items</a:t>
            </a:r>
            <a:endParaRPr lang="en-US" dirty="0"/>
          </a:p>
        </p:txBody>
      </p:sp>
      <p:sp>
        <p:nvSpPr>
          <p:cNvPr id="3" name="Content Placeholder 2"/>
          <p:cNvSpPr>
            <a:spLocks noGrp="1"/>
          </p:cNvSpPr>
          <p:nvPr>
            <p:ph sz="quarter" idx="10"/>
          </p:nvPr>
        </p:nvSpPr>
        <p:spPr/>
        <p:txBody>
          <a:bodyPr/>
          <a:lstStyle/>
          <a:p>
            <a:r>
              <a:rPr lang="en-US" dirty="0" smtClean="0">
                <a:latin typeface="Consolas" panose="020B0609020204030204" pitchFamily="49" charset="0"/>
                <a:cs typeface="Consolas" panose="020B0609020204030204" pitchFamily="49" charset="0"/>
              </a:rPr>
              <a:t>after</a:t>
            </a:r>
          </a:p>
          <a:p>
            <a:pPr lvl="1"/>
            <a:r>
              <a:rPr lang="en-US" dirty="0" err="1" smtClean="0">
                <a:latin typeface="Consolas" panose="020B0609020204030204" pitchFamily="49" charset="0"/>
                <a:cs typeface="Consolas" panose="020B0609020204030204" pitchFamily="49" charset="0"/>
              </a:rPr>
              <a:t>target.after</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'new elements'</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insertAfter</a:t>
            </a:r>
            <a:endParaRPr lang="en-US" dirty="0" smtClean="0">
              <a:latin typeface="Consolas" panose="020B0609020204030204" pitchFamily="49" charset="0"/>
              <a:cs typeface="Consolas" panose="020B0609020204030204" pitchFamily="49" charset="0"/>
            </a:endParaRPr>
          </a:p>
          <a:p>
            <a:pPr lvl="1"/>
            <a:r>
              <a:rPr lang="en-US" dirty="0" err="1" smtClean="0">
                <a:latin typeface="Consolas" panose="020B0609020204030204" pitchFamily="49" charset="0"/>
                <a:cs typeface="Consolas" panose="020B0609020204030204" pitchFamily="49" charset="0"/>
              </a:rPr>
              <a:t>newElements.insertAfter</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'target'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47430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structure</a:t>
            </a:r>
            <a:endParaRPr lang="en-US" dirty="0"/>
          </a:p>
        </p:txBody>
      </p:sp>
    </p:spTree>
    <p:extLst>
      <p:ext uri="{BB962C8B-B14F-4D97-AF65-F5344CB8AC3E}">
        <p14:creationId xmlns:p14="http://schemas.microsoft.com/office/powerpoint/2010/main" val="1113225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Tips and Tricks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0513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Tips and tricks</a:t>
            </a:r>
            <a:endParaRPr lang="en-US" dirty="0"/>
          </a:p>
        </p:txBody>
      </p:sp>
      <p:sp>
        <p:nvSpPr>
          <p:cNvPr id="5" name="Content Placeholder 4"/>
          <p:cNvSpPr>
            <a:spLocks noGrp="1"/>
          </p:cNvSpPr>
          <p:nvPr>
            <p:ph sz="quarter" idx="10"/>
          </p:nvPr>
        </p:nvSpPr>
        <p:spPr/>
        <p:txBody>
          <a:bodyPr/>
          <a:lstStyle/>
          <a:p>
            <a:r>
              <a:rPr lang="en-US" dirty="0" smtClean="0"/>
              <a:t>Chaining</a:t>
            </a:r>
          </a:p>
          <a:p>
            <a:pPr lvl="1"/>
            <a:r>
              <a:rPr lang="en-US" dirty="0" smtClean="0"/>
              <a:t>Each method returns the object</a:t>
            </a:r>
          </a:p>
          <a:p>
            <a:pPr lvl="1"/>
            <a:r>
              <a:rPr lang="en-US" dirty="0" err="1" smtClean="0">
                <a:latin typeface="Consolas" panose="020B0609020204030204" pitchFamily="49" charset="0"/>
                <a:cs typeface="Consolas" panose="020B0609020204030204" pitchFamily="49" charset="0"/>
              </a:rPr>
              <a:t>element.val</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).focus()</a:t>
            </a:r>
            <a:endParaRPr lang="en-US" dirty="0">
              <a:latin typeface="Consolas" panose="020B0609020204030204" pitchFamily="49" charset="0"/>
              <a:cs typeface="Consolas" panose="020B0609020204030204" pitchFamily="49" charset="0"/>
            </a:endParaRPr>
          </a:p>
          <a:p>
            <a:r>
              <a:rPr lang="en-US" dirty="0"/>
              <a:t>Use classes whenever possible</a:t>
            </a:r>
          </a:p>
          <a:p>
            <a:pPr lvl="1"/>
            <a:r>
              <a:rPr lang="en-US" dirty="0"/>
              <a:t>Remember your CSS best practices!</a:t>
            </a:r>
            <a:endParaRPr lang="en-US" dirty="0"/>
          </a:p>
        </p:txBody>
      </p:sp>
    </p:spTree>
    <p:extLst>
      <p:ext uri="{BB962C8B-B14F-4D97-AF65-F5344CB8AC3E}">
        <p14:creationId xmlns:p14="http://schemas.microsoft.com/office/powerpoint/2010/main" val="164305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jQuery Selectors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2228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items</a:t>
            </a:r>
            <a:endParaRPr lang="en-US" dirty="0"/>
          </a:p>
        </p:txBody>
      </p:sp>
      <p:sp>
        <p:nvSpPr>
          <p:cNvPr id="3" name="Content Placeholder 2"/>
          <p:cNvSpPr>
            <a:spLocks noGrp="1"/>
          </p:cNvSpPr>
          <p:nvPr>
            <p:ph sz="quarter" idx="10"/>
          </p:nvPr>
        </p:nvSpPr>
        <p:spPr/>
        <p:txBody>
          <a:bodyPr/>
          <a:lstStyle/>
          <a:p>
            <a:r>
              <a:rPr lang="en-US" dirty="0" smtClean="0"/>
              <a:t>jQuery and CSS make a fantastic couple</a:t>
            </a:r>
          </a:p>
          <a:p>
            <a:r>
              <a:rPr lang="en-US" dirty="0" smtClean="0"/>
              <a:t>If you know CSS selectors, you know jQuery selectors</a:t>
            </a:r>
          </a:p>
          <a:p>
            <a:r>
              <a:rPr lang="en-US" dirty="0" smtClean="0"/>
              <a:t>jQuery adds additional selectors</a:t>
            </a:r>
          </a:p>
          <a:p>
            <a:r>
              <a:rPr lang="en-US" dirty="0" smtClean="0"/>
              <a:t>Syntax: </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'selector'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in selectors</a:t>
            </a:r>
            <a:endParaRPr lang="en-US" dirty="0"/>
          </a:p>
        </p:txBody>
      </p:sp>
      <p:sp>
        <p:nvSpPr>
          <p:cNvPr id="3" name="Content Placeholder 2"/>
          <p:cNvSpPr>
            <a:spLocks noGrp="1"/>
          </p:cNvSpPr>
          <p:nvPr>
            <p:ph sz="quarter" idx="10"/>
          </p:nvPr>
        </p:nvSpPr>
        <p:spPr/>
        <p:txBody>
          <a:bodyPr/>
          <a:lstStyle/>
          <a:p>
            <a:r>
              <a:rPr lang="en-US" dirty="0" smtClean="0"/>
              <a:t>Select multiple items</a:t>
            </a:r>
          </a:p>
          <a:p>
            <a:r>
              <a:rPr lang="en-US" dirty="0" smtClean="0"/>
              <a:t>Integrates with existing page structure</a:t>
            </a:r>
            <a:endParaRPr lang="en-US" dirty="0"/>
          </a:p>
        </p:txBody>
      </p:sp>
    </p:spTree>
    <p:extLst>
      <p:ext uri="{BB962C8B-B14F-4D97-AF65-F5344CB8AC3E}">
        <p14:creationId xmlns:p14="http://schemas.microsoft.com/office/powerpoint/2010/main" val="407749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selectors</a:t>
            </a:r>
            <a:endParaRPr lang="en-US" dirty="0"/>
          </a:p>
        </p:txBody>
      </p:sp>
      <p:sp>
        <p:nvSpPr>
          <p:cNvPr id="3" name="Content Placeholder 2"/>
          <p:cNvSpPr>
            <a:spLocks noGrp="1"/>
          </p:cNvSpPr>
          <p:nvPr>
            <p:ph sz="quarter" idx="10"/>
          </p:nvPr>
        </p:nvSpPr>
        <p:spPr/>
        <p:txBody>
          <a:bodyPr/>
          <a:lstStyle/>
          <a:p>
            <a:r>
              <a:rPr lang="en-US" i="1" dirty="0" smtClean="0"/>
              <a:t>element</a:t>
            </a:r>
          </a:p>
          <a:p>
            <a:r>
              <a:rPr lang="en-US" dirty="0" smtClean="0"/>
              <a:t>.</a:t>
            </a:r>
            <a:r>
              <a:rPr lang="en-US" i="1" dirty="0" smtClean="0"/>
              <a:t>class</a:t>
            </a:r>
          </a:p>
          <a:p>
            <a:r>
              <a:rPr lang="en-US" dirty="0" smtClean="0"/>
              <a:t>#</a:t>
            </a:r>
            <a:r>
              <a:rPr lang="en-US" i="1" dirty="0" smtClean="0"/>
              <a:t>id</a:t>
            </a:r>
          </a:p>
          <a:p>
            <a:r>
              <a:rPr lang="en-US" dirty="0" smtClean="0"/>
              <a:t>[</a:t>
            </a:r>
            <a:r>
              <a:rPr lang="en-US" i="1" dirty="0" smtClean="0"/>
              <a:t>attribute</a:t>
            </a:r>
            <a:r>
              <a:rPr lang="en-US" dirty="0" smtClean="0"/>
              <a:t>='</a:t>
            </a:r>
            <a:r>
              <a:rPr lang="en-US" i="1" dirty="0" smtClean="0"/>
              <a:t>value</a:t>
            </a:r>
            <a:r>
              <a:rPr lang="en-US" dirty="0" smtClean="0"/>
              <a:t>']</a:t>
            </a:r>
          </a:p>
          <a:p>
            <a:r>
              <a:rPr lang="en-US" dirty="0" smtClean="0"/>
              <a:t>State</a:t>
            </a:r>
          </a:p>
          <a:p>
            <a:pPr lvl="1"/>
            <a:r>
              <a:rPr lang="en-US" dirty="0" smtClean="0"/>
              <a:t>:hidden</a:t>
            </a:r>
          </a:p>
          <a:p>
            <a:pPr lvl="1"/>
            <a:r>
              <a:rPr lang="en-US" dirty="0" smtClean="0"/>
              <a:t>:enabled</a:t>
            </a:r>
          </a:p>
          <a:p>
            <a:pPr lvl="1"/>
            <a:r>
              <a:rPr lang="en-US" dirty="0" smtClean="0"/>
              <a:t>:disabled</a:t>
            </a:r>
            <a:endParaRPr lang="en-US" dirty="0"/>
          </a:p>
        </p:txBody>
      </p:sp>
      <p:sp>
        <p:nvSpPr>
          <p:cNvPr id="4" name="Rounded Rectangle 3"/>
          <p:cNvSpPr/>
          <p:nvPr/>
        </p:nvSpPr>
        <p:spPr>
          <a:xfrm>
            <a:off x="6551721" y="5001215"/>
            <a:ext cx="5566299" cy="18199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For the full list:</a:t>
            </a:r>
          </a:p>
          <a:p>
            <a:pPr algn="ctr"/>
            <a:endParaRPr lang="en-US" dirty="0"/>
          </a:p>
          <a:p>
            <a:pPr algn="ctr"/>
            <a:r>
              <a:rPr lang="en-US" dirty="0"/>
              <a:t>http://api.jquery.com/category/selectors/</a:t>
            </a:r>
          </a:p>
        </p:txBody>
      </p:sp>
    </p:spTree>
    <p:extLst>
      <p:ext uri="{BB962C8B-B14F-4D97-AF65-F5344CB8AC3E}">
        <p14:creationId xmlns:p14="http://schemas.microsoft.com/office/powerpoint/2010/main" val="1481350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Selecting items</a:t>
            </a:r>
            <a:endParaRPr lang="en-US" dirty="0"/>
          </a:p>
        </p:txBody>
      </p:sp>
    </p:spTree>
    <p:extLst>
      <p:ext uri="{BB962C8B-B14F-4D97-AF65-F5344CB8AC3E}">
        <p14:creationId xmlns:p14="http://schemas.microsoft.com/office/powerpoint/2010/main" val="2702024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Modifying Style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8784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attr</a:t>
            </a:r>
            <a:r>
              <a:rPr lang="en-US" dirty="0" smtClean="0"/>
              <a:t> function</a:t>
            </a:r>
            <a:endParaRPr lang="en-US" dirty="0"/>
          </a:p>
        </p:txBody>
      </p:sp>
      <p:sp>
        <p:nvSpPr>
          <p:cNvPr id="5" name="Content Placeholder 4"/>
          <p:cNvSpPr>
            <a:spLocks noGrp="1"/>
          </p:cNvSpPr>
          <p:nvPr>
            <p:ph sz="quarter" idx="10"/>
          </p:nvPr>
        </p:nvSpPr>
        <p:spPr/>
        <p:txBody>
          <a:bodyPr/>
          <a:lstStyle/>
          <a:p>
            <a:r>
              <a:rPr lang="en-US" dirty="0" err="1" smtClean="0">
                <a:latin typeface="Consolas" panose="020B0609020204030204" pitchFamily="49" charset="0"/>
                <a:cs typeface="Consolas" panose="020B0609020204030204" pitchFamily="49" charset="0"/>
              </a:rPr>
              <a:t>attr</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p>
          <a:p>
            <a:pPr lvl="1"/>
            <a:r>
              <a:rPr lang="en-US" dirty="0" smtClean="0"/>
              <a:t>Retrieves attribute value</a:t>
            </a:r>
          </a:p>
          <a:p>
            <a:r>
              <a:rPr lang="en-US" dirty="0" err="1" smtClean="0">
                <a:latin typeface="Consolas" panose="020B0609020204030204" pitchFamily="49" charset="0"/>
                <a:cs typeface="Consolas" panose="020B0609020204030204" pitchFamily="49" charset="0"/>
              </a:rPr>
              <a:t>attr</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'value'</a:t>
            </a:r>
            <a:r>
              <a:rPr lang="en-US" dirty="0" smtClean="0">
                <a:latin typeface="Consolas" panose="020B0609020204030204" pitchFamily="49" charset="0"/>
                <a:cs typeface="Consolas" panose="020B0609020204030204" pitchFamily="49" charset="0"/>
              </a:rPr>
              <a:t>)</a:t>
            </a:r>
          </a:p>
          <a:p>
            <a:pPr lvl="1"/>
            <a:r>
              <a:rPr lang="en-US" dirty="0" smtClean="0"/>
              <a:t>Sets attribute value</a:t>
            </a:r>
            <a:endParaRPr lang="en-US" dirty="0"/>
          </a:p>
        </p:txBody>
      </p:sp>
    </p:spTree>
    <p:extLst>
      <p:ext uri="{BB962C8B-B14F-4D97-AF65-F5344CB8AC3E}">
        <p14:creationId xmlns:p14="http://schemas.microsoft.com/office/powerpoint/2010/main" val="507121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6BBD5C17-2CA1-48DE-A05E-C22B9FE032B7}" vid="{F31F461A-F5AE-401B-820E-74A82B8F17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infopath/2007/PartnerControls"/>
    <ds:schemaRef ds:uri="27aa9422-7f1f-4c84-9cdf-302b1a67e513"/>
    <ds:schemaRef ds:uri="http://purl.org/dc/terms/"/>
    <ds:schemaRef ds:uri="http://schemas.microsoft.com/sharepoint/v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MVA-CourseTemplate-1</Template>
  <TotalTime>55</TotalTime>
  <Words>254</Words>
  <Application>Microsoft Office PowerPoint</Application>
  <PresentationFormat>Widescreen</PresentationFormat>
  <Paragraphs>85</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Finding items</vt:lpstr>
      <vt:lpstr>Power in selectors</vt:lpstr>
      <vt:lpstr>jQuery selectors</vt:lpstr>
      <vt:lpstr>Selecting items</vt:lpstr>
      <vt:lpstr>PowerPoint Presentation</vt:lpstr>
      <vt:lpstr>attr function</vt:lpstr>
      <vt:lpstr>Modifying attributes to update style</vt:lpstr>
      <vt:lpstr>css function</vt:lpstr>
      <vt:lpstr>Updating css</vt:lpstr>
      <vt:lpstr>Modifying classes</vt:lpstr>
      <vt:lpstr>Modifying classes</vt:lpstr>
      <vt:lpstr>PowerPoint Presentation</vt:lpstr>
      <vt:lpstr>Updating content</vt:lpstr>
      <vt:lpstr>Updating and retrieving content</vt:lpstr>
      <vt:lpstr>Appending items</vt:lpstr>
      <vt:lpstr>Inserting items</vt:lpstr>
      <vt:lpstr>Adding items</vt:lpstr>
      <vt:lpstr>Modifying structure</vt:lpstr>
      <vt:lpstr>PowerPoint Presentation</vt:lpstr>
      <vt:lpstr>Tips and tricks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7</cp:revision>
  <dcterms:created xsi:type="dcterms:W3CDTF">2014-09-17T16:11:46Z</dcterms:created>
  <dcterms:modified xsi:type="dcterms:W3CDTF">2014-09-17T17:10:31Z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