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5"/>
  </p:notesMasterIdLst>
  <p:handoutMasterIdLst>
    <p:handoutMasterId r:id="rId46"/>
  </p:handoutMasterIdLst>
  <p:sldIdLst>
    <p:sldId id="283" r:id="rId37"/>
    <p:sldId id="290" r:id="rId38"/>
    <p:sldId id="291" r:id="rId39"/>
    <p:sldId id="292" r:id="rId40"/>
    <p:sldId id="294" r:id="rId41"/>
    <p:sldId id="293" r:id="rId42"/>
    <p:sldId id="295" r:id="rId43"/>
    <p:sldId id="2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4"/>
            <p14:sldId id="293"/>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19"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defRPr b="1"/>
          </a:pPr>
          <a:r>
            <a:rPr lang="en-US"/>
            <a:t>Arrays</a:t>
          </a:r>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lstStyle/>
        <a:p>
          <a:r>
            <a:rPr lang="en-US"/>
            <a:t>Simple types such as numbers</a:t>
          </a:r>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011E2DA6-20FF-43DE-BC4A-9D1313297CBA}">
      <dgm:prSet/>
      <dgm:spPr/>
      <dgm:t>
        <a:bodyPr/>
        <a:lstStyle/>
        <a:p>
          <a:r>
            <a:rPr lang="en-US"/>
            <a:t>Must all be the same type</a:t>
          </a:r>
        </a:p>
      </dgm:t>
    </dgm:pt>
    <dgm:pt modelId="{E1FE2076-2DF7-4F1D-A7BE-07628F3F8931}" type="parTrans" cxnId="{4A1D34CA-E4FC-4F75-ABCD-41FEC7C82E97}">
      <dgm:prSet/>
      <dgm:spPr/>
      <dgm:t>
        <a:bodyPr/>
        <a:lstStyle/>
        <a:p>
          <a:endParaRPr lang="en-US"/>
        </a:p>
      </dgm:t>
    </dgm:pt>
    <dgm:pt modelId="{921CF6B7-DC8D-4871-B33F-E0DEDED94308}" type="sibTrans" cxnId="{4A1D34CA-E4FC-4F75-ABCD-41FEC7C82E97}">
      <dgm:prSet/>
      <dgm:spPr/>
      <dgm:t>
        <a:bodyPr/>
        <a:lstStyle/>
        <a:p>
          <a:endParaRPr lang="en-US"/>
        </a:p>
      </dgm:t>
    </dgm:pt>
    <dgm:pt modelId="{E776B6C1-7984-4BE9-8341-BEA397EC2135}">
      <dgm:prSet/>
      <dgm:spPr/>
      <dgm:t>
        <a:bodyPr/>
        <a:lstStyle/>
        <a:p>
          <a:pPr>
            <a:defRPr b="1"/>
          </a:pPr>
          <a:r>
            <a:rPr lang="en-US"/>
            <a:t>Lists</a:t>
          </a:r>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r>
            <a:rPr lang="en-US"/>
            <a:t>Store anything</a:t>
          </a:r>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511C321E-645A-4CE9-92B9-83CBA2B2A8C0}">
      <dgm:prSet/>
      <dgm:spPr/>
      <dgm:t>
        <a:bodyPr/>
        <a:lstStyle/>
        <a:p>
          <a:r>
            <a:rPr lang="en-US"/>
            <a:t>Store any type</a:t>
          </a:r>
        </a:p>
      </dgm:t>
    </dgm:pt>
    <dgm:pt modelId="{CD1EA0B6-B7A4-49B1-B7EF-B8AAF02D51DF}" type="parTrans" cxnId="{649DFD92-E394-4825-A6A6-16745AA29A47}">
      <dgm:prSet/>
      <dgm:spPr/>
      <dgm:t>
        <a:bodyPr/>
        <a:lstStyle/>
        <a:p>
          <a:endParaRPr lang="en-US"/>
        </a:p>
      </dgm:t>
    </dgm:pt>
    <dgm:pt modelId="{51B8C72C-C0CB-4E6B-A313-272626F1027E}" type="sibTrans" cxnId="{649DFD92-E394-4825-A6A6-16745AA29A47}">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38219430-915F-41CA-A7F2-3F9428482758}" type="presOf" srcId="{511C321E-645A-4CE9-92B9-83CBA2B2A8C0}" destId="{53B8037F-B1C4-468E-AE57-1DD605111B33}" srcOrd="0" destOrd="1"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649DFD92-E394-4825-A6A6-16745AA29A47}" srcId="{E776B6C1-7984-4BE9-8341-BEA397EC2135}" destId="{511C321E-645A-4CE9-92B9-83CBA2B2A8C0}" srcOrd="1" destOrd="0" parTransId="{CD1EA0B6-B7A4-49B1-B7EF-B8AAF02D51DF}" sibTransId="{51B8C72C-C0CB-4E6B-A313-272626F1027E}"/>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4A1D34CA-E4FC-4F75-ABCD-41FEC7C82E97}" srcId="{DB7BAF7D-2462-4A38-9FB7-2F6BB00C9F30}" destId="{011E2DA6-20FF-43DE-BC4A-9D1313297CBA}" srcOrd="1" destOrd="0" parTransId="{E1FE2076-2DF7-4F1D-A7BE-07628F3F8931}" sibTransId="{921CF6B7-DC8D-4871-B33F-E0DEDED94308}"/>
    <dgm:cxn modelId="{CC2BFECF-9010-49C8-8C33-EB33EB44EF96}" type="presOf" srcId="{011E2DA6-20FF-43DE-BC4A-9D1313297CBA}" destId="{58C4FB18-16DD-4610-88AB-DC0E59C393AE}" srcOrd="0" destOrd="1"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lnSpc>
              <a:spcPct val="100000"/>
            </a:lnSpc>
            <a:defRPr b="1"/>
          </a:pPr>
          <a:r>
            <a:rPr lang="en-US" dirty="0"/>
            <a:t>Dictionaries</a:t>
          </a:r>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lstStyle/>
        <a:p>
          <a:pPr>
            <a:lnSpc>
              <a:spcPct val="100000"/>
            </a:lnSpc>
          </a:pPr>
          <a:r>
            <a:rPr lang="en-US" dirty="0"/>
            <a:t>Key/Value pairs</a:t>
          </a:r>
        </a:p>
        <a:p>
          <a:pPr>
            <a:lnSpc>
              <a:spcPct val="100000"/>
            </a:lnSpc>
          </a:pPr>
          <a:r>
            <a:rPr lang="en-US" dirty="0"/>
            <a:t>Storage order not guaranteed</a:t>
          </a:r>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E776B6C1-7984-4BE9-8341-BEA397EC2135}">
      <dgm:prSet/>
      <dgm:spPr/>
      <dgm:t>
        <a:bodyPr/>
        <a:lstStyle/>
        <a:p>
          <a:pPr>
            <a:lnSpc>
              <a:spcPct val="100000"/>
            </a:lnSpc>
            <a:defRPr b="1"/>
          </a:pPr>
          <a:r>
            <a:rPr lang="en-US"/>
            <a:t>Lists</a:t>
          </a:r>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pPr>
            <a:lnSpc>
              <a:spcPct val="100000"/>
            </a:lnSpc>
          </a:pPr>
          <a:r>
            <a:rPr lang="en-US" dirty="0"/>
            <a:t>Zero-based index</a:t>
          </a:r>
        </a:p>
        <a:p>
          <a:pPr>
            <a:lnSpc>
              <a:spcPct val="100000"/>
            </a:lnSpc>
          </a:pPr>
          <a:r>
            <a:rPr lang="en-US" dirty="0"/>
            <a:t>Storage </a:t>
          </a:r>
          <a:r>
            <a:rPr lang="en-US"/>
            <a:t>order guaranteed</a:t>
          </a:r>
          <a:endParaRPr lang="en-US" dirty="0"/>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72896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Arrays</a:t>
          </a:r>
        </a:p>
      </dsp:txBody>
      <dsp:txXfrm>
        <a:off x="665230" y="2369110"/>
        <a:ext cx="4320000" cy="648000"/>
      </dsp:txXfrm>
    </dsp:sp>
    <dsp:sp modelId="{58C4FB18-16DD-4610-88AB-DC0E59C393AE}">
      <dsp:nvSpPr>
        <dsp:cNvPr id="0" name=""/>
        <dsp:cNvSpPr/>
      </dsp:nvSpPr>
      <dsp:spPr>
        <a:xfrm>
          <a:off x="665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Simple types such as numbers</a:t>
          </a:r>
        </a:p>
        <a:p>
          <a:pPr marL="0" lvl="0" indent="0" algn="ctr" defTabSz="755650">
            <a:lnSpc>
              <a:spcPct val="90000"/>
            </a:lnSpc>
            <a:spcBef>
              <a:spcPct val="0"/>
            </a:spcBef>
            <a:spcAft>
              <a:spcPct val="35000"/>
            </a:spcAft>
            <a:buNone/>
          </a:pPr>
          <a:r>
            <a:rPr lang="en-US" sz="1700" kern="1200"/>
            <a:t>Must all be the same type</a:t>
          </a:r>
        </a:p>
      </dsp:txBody>
      <dsp:txXfrm>
        <a:off x="665230" y="3076711"/>
        <a:ext cx="4320000" cy="632280"/>
      </dsp:txXfrm>
    </dsp:sp>
    <dsp:sp modelId="{6288A7C3-F695-4B88-99CC-0AC7ED4CAC39}">
      <dsp:nvSpPr>
        <dsp:cNvPr id="0" name=""/>
        <dsp:cNvSpPr/>
      </dsp:nvSpPr>
      <dsp:spPr>
        <a:xfrm>
          <a:off x="7145230" y="72896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Lists</a:t>
          </a:r>
        </a:p>
      </dsp:txBody>
      <dsp:txXfrm>
        <a:off x="5741230" y="2369110"/>
        <a:ext cx="4320000" cy="648000"/>
      </dsp:txXfrm>
    </dsp:sp>
    <dsp:sp modelId="{53B8037F-B1C4-468E-AE57-1DD605111B33}">
      <dsp:nvSpPr>
        <dsp:cNvPr id="0" name=""/>
        <dsp:cNvSpPr/>
      </dsp:nvSpPr>
      <dsp:spPr>
        <a:xfrm>
          <a:off x="5741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Store anything</a:t>
          </a:r>
        </a:p>
        <a:p>
          <a:pPr marL="0" lvl="0" indent="0" algn="ctr" defTabSz="755650">
            <a:lnSpc>
              <a:spcPct val="90000"/>
            </a:lnSpc>
            <a:spcBef>
              <a:spcPct val="0"/>
            </a:spcBef>
            <a:spcAft>
              <a:spcPct val="35000"/>
            </a:spcAft>
            <a:buNone/>
          </a:pPr>
          <a:r>
            <a:rPr lang="en-US" sz="1700" kern="1200"/>
            <a:t>Store any type</a:t>
          </a:r>
        </a:p>
      </dsp:txBody>
      <dsp:txXfrm>
        <a:off x="5741230" y="3076711"/>
        <a:ext cx="4320000" cy="632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699715"/>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Dictionaries</a:t>
          </a:r>
        </a:p>
      </dsp:txBody>
      <dsp:txXfrm>
        <a:off x="665230" y="2342372"/>
        <a:ext cx="4320000" cy="648000"/>
      </dsp:txXfrm>
    </dsp:sp>
    <dsp:sp modelId="{58C4FB18-16DD-4610-88AB-DC0E59C393AE}">
      <dsp:nvSpPr>
        <dsp:cNvPr id="0" name=""/>
        <dsp:cNvSpPr/>
      </dsp:nvSpPr>
      <dsp:spPr>
        <a:xfrm>
          <a:off x="665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Key/Value pairs</a:t>
          </a:r>
        </a:p>
        <a:p>
          <a:pPr marL="0" lvl="0" indent="0" algn="ctr" defTabSz="755650">
            <a:lnSpc>
              <a:spcPct val="100000"/>
            </a:lnSpc>
            <a:spcBef>
              <a:spcPct val="0"/>
            </a:spcBef>
            <a:spcAft>
              <a:spcPct val="35000"/>
            </a:spcAft>
            <a:buNone/>
          </a:pPr>
          <a:r>
            <a:rPr lang="en-US" sz="1700" kern="1200" dirty="0"/>
            <a:t>Storage order not guaranteed</a:t>
          </a:r>
        </a:p>
      </dsp:txBody>
      <dsp:txXfrm>
        <a:off x="665230" y="3051143"/>
        <a:ext cx="4320000" cy="687103"/>
      </dsp:txXfrm>
    </dsp:sp>
    <dsp:sp modelId="{6288A7C3-F695-4B88-99CC-0AC7ED4CAC39}">
      <dsp:nvSpPr>
        <dsp:cNvPr id="0" name=""/>
        <dsp:cNvSpPr/>
      </dsp:nvSpPr>
      <dsp:spPr>
        <a:xfrm>
          <a:off x="7145230" y="6997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Lists</a:t>
          </a:r>
        </a:p>
      </dsp:txBody>
      <dsp:txXfrm>
        <a:off x="5741230" y="2342372"/>
        <a:ext cx="4320000" cy="648000"/>
      </dsp:txXfrm>
    </dsp:sp>
    <dsp:sp modelId="{53B8037F-B1C4-468E-AE57-1DD605111B33}">
      <dsp:nvSpPr>
        <dsp:cNvPr id="0" name=""/>
        <dsp:cNvSpPr/>
      </dsp:nvSpPr>
      <dsp:spPr>
        <a:xfrm>
          <a:off x="5741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Zero-based index</a:t>
          </a:r>
        </a:p>
        <a:p>
          <a:pPr marL="0" lvl="0" indent="0" algn="ctr" defTabSz="755650">
            <a:lnSpc>
              <a:spcPct val="100000"/>
            </a:lnSpc>
            <a:spcBef>
              <a:spcPct val="0"/>
            </a:spcBef>
            <a:spcAft>
              <a:spcPct val="35000"/>
            </a:spcAft>
            <a:buNone/>
          </a:pPr>
          <a:r>
            <a:rPr lang="en-US" sz="1700" kern="1200" dirty="0"/>
            <a:t>Storage </a:t>
          </a:r>
          <a:r>
            <a:rPr lang="en-US" sz="1700" kern="1200"/>
            <a:t>order guaranteed</a:t>
          </a:r>
          <a:endParaRPr lang="en-US" sz="1700" kern="1200" dirty="0"/>
        </a:p>
      </dsp:txBody>
      <dsp:txXfrm>
        <a:off x="5741230" y="3051143"/>
        <a:ext cx="4320000" cy="68710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8718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02583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2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2.png"/><Relationship Id="rId2" Type="http://schemas.openxmlformats.org/officeDocument/2006/relationships/customXml" Target="../../customXml/item35.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2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Collections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Lists are collections of items</a:t>
            </a:r>
          </a:p>
        </p:txBody>
      </p:sp>
      <p:sp>
        <p:nvSpPr>
          <p:cNvPr id="5" name="Text Placeholder 4"/>
          <p:cNvSpPr>
            <a:spLocks noGrp="1"/>
          </p:cNvSpPr>
          <p:nvPr>
            <p:ph type="body" sz="quarter" idx="10"/>
          </p:nvPr>
        </p:nvSpPr>
        <p:spPr>
          <a:xfrm>
            <a:off x="365760" y="1363662"/>
            <a:ext cx="11704320" cy="3748719"/>
          </a:xfrm>
        </p:spPr>
        <p:txBody>
          <a:bodyPr/>
          <a:lstStyle/>
          <a:p>
            <a:r>
              <a:rPr lang="en-CA" dirty="0"/>
              <a:t>names = [</a:t>
            </a:r>
            <a:r>
              <a:rPr lang="en-CA" dirty="0">
                <a:solidFill>
                  <a:srgbClr val="C00000"/>
                </a:solidFill>
              </a:rPr>
              <a:t>'Christopher'</a:t>
            </a:r>
            <a:r>
              <a:rPr lang="en-CA" dirty="0"/>
              <a:t>, </a:t>
            </a:r>
            <a:r>
              <a:rPr lang="en-CA" dirty="0">
                <a:solidFill>
                  <a:srgbClr val="C00000"/>
                </a:solidFill>
              </a:rPr>
              <a:t>'Susan'</a:t>
            </a:r>
            <a:r>
              <a:rPr lang="en-CA" dirty="0"/>
              <a:t>]</a:t>
            </a:r>
          </a:p>
          <a:p>
            <a:r>
              <a:rPr lang="en-CA" dirty="0"/>
              <a:t>scores = []</a:t>
            </a:r>
          </a:p>
          <a:p>
            <a:r>
              <a:rPr lang="en-CA" dirty="0" err="1"/>
              <a:t>scores.append</a:t>
            </a:r>
            <a:r>
              <a:rPr lang="en-CA" dirty="0"/>
              <a:t>(98) </a:t>
            </a:r>
            <a:r>
              <a:rPr lang="en-CA" dirty="0">
                <a:solidFill>
                  <a:schemeClr val="tx2">
                    <a:lumMod val="75000"/>
                  </a:schemeClr>
                </a:solidFill>
              </a:rPr>
              <a:t># Add new item to the end</a:t>
            </a:r>
          </a:p>
          <a:p>
            <a:r>
              <a:rPr lang="en-CA" dirty="0" err="1"/>
              <a:t>scores.append</a:t>
            </a:r>
            <a:r>
              <a:rPr lang="en-CA" dirty="0"/>
              <a:t>(99)</a:t>
            </a:r>
          </a:p>
          <a:p>
            <a:r>
              <a:rPr lang="en-CA" dirty="0"/>
              <a:t>print(names)</a:t>
            </a:r>
          </a:p>
          <a:p>
            <a:r>
              <a:rPr lang="en-CA" dirty="0"/>
              <a:t>print(scores)</a:t>
            </a:r>
          </a:p>
          <a:p>
            <a:r>
              <a:rPr lang="en-CA" dirty="0"/>
              <a:t>print(scores[1]) </a:t>
            </a:r>
            <a:r>
              <a:rPr lang="en-CA" dirty="0">
                <a:solidFill>
                  <a:schemeClr val="tx2">
                    <a:lumMod val="75000"/>
                  </a:schemeClr>
                </a:solidFill>
              </a:rPr>
              <a:t># Collections are zero-indexed</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['Christopher', 'Susan']</a:t>
            </a:r>
          </a:p>
          <a:p>
            <a:r>
              <a:rPr lang="en-CA" dirty="0">
                <a:solidFill>
                  <a:schemeClr val="bg1"/>
                </a:solidFill>
              </a:rPr>
              <a:t>[98, 99]</a:t>
            </a:r>
          </a:p>
          <a:p>
            <a:r>
              <a:rPr lang="en-CA" dirty="0">
                <a:solidFill>
                  <a:schemeClr val="bg1"/>
                </a:solidFill>
              </a:rPr>
              <a:t>99</a:t>
            </a:r>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0037-672F-4ED4-8BBB-D4D16A355BD7}"/>
              </a:ext>
            </a:extLst>
          </p:cNvPr>
          <p:cNvSpPr>
            <a:spLocks noGrp="1"/>
          </p:cNvSpPr>
          <p:nvPr>
            <p:ph type="title"/>
          </p:nvPr>
        </p:nvSpPr>
        <p:spPr/>
        <p:txBody>
          <a:bodyPr/>
          <a:lstStyle/>
          <a:p>
            <a:r>
              <a:rPr lang="en-US" b="1" dirty="0"/>
              <a:t>Arrays are also collections of items</a:t>
            </a:r>
          </a:p>
        </p:txBody>
      </p:sp>
      <p:sp>
        <p:nvSpPr>
          <p:cNvPr id="3" name="Text Placeholder 2">
            <a:extLst>
              <a:ext uri="{FF2B5EF4-FFF2-40B4-BE49-F238E27FC236}">
                <a16:creationId xmlns:a16="http://schemas.microsoft.com/office/drawing/2014/main" id="{3D359FBF-19B9-4836-8CEB-AD32E6B51B64}"/>
              </a:ext>
            </a:extLst>
          </p:cNvPr>
          <p:cNvSpPr>
            <a:spLocks noGrp="1"/>
          </p:cNvSpPr>
          <p:nvPr>
            <p:ph type="body" sz="quarter" idx="10"/>
          </p:nvPr>
        </p:nvSpPr>
        <p:spPr>
          <a:xfrm>
            <a:off x="365760" y="1363662"/>
            <a:ext cx="11704320" cy="3228576"/>
          </a:xfrm>
        </p:spPr>
        <p:txBody>
          <a:bodyPr/>
          <a:lstStyle/>
          <a:p>
            <a:r>
              <a:rPr lang="en-US" dirty="0"/>
              <a:t>from array import array</a:t>
            </a:r>
          </a:p>
          <a:p>
            <a:r>
              <a:rPr lang="en-US" dirty="0"/>
              <a:t>scores = array(</a:t>
            </a:r>
            <a:r>
              <a:rPr lang="en-US" dirty="0">
                <a:solidFill>
                  <a:srgbClr val="C00000"/>
                </a:solidFill>
              </a:rPr>
              <a:t>'d'</a:t>
            </a:r>
            <a:r>
              <a:rPr lang="en-US" dirty="0"/>
              <a:t>)</a:t>
            </a:r>
          </a:p>
          <a:p>
            <a:r>
              <a:rPr lang="en-US" dirty="0" err="1"/>
              <a:t>scores.append</a:t>
            </a:r>
            <a:r>
              <a:rPr lang="en-US" dirty="0"/>
              <a:t>(97)</a:t>
            </a:r>
          </a:p>
          <a:p>
            <a:r>
              <a:rPr lang="en-US" dirty="0" err="1"/>
              <a:t>scores.append</a:t>
            </a:r>
            <a:r>
              <a:rPr lang="en-US" dirty="0"/>
              <a:t>(98)</a:t>
            </a:r>
          </a:p>
          <a:p>
            <a:r>
              <a:rPr lang="en-US" dirty="0"/>
              <a:t>print(scores)</a:t>
            </a:r>
          </a:p>
          <a:p>
            <a:r>
              <a:rPr lang="en-US" dirty="0"/>
              <a:t>print(scores[1])</a:t>
            </a:r>
          </a:p>
        </p:txBody>
      </p:sp>
      <p:sp>
        <p:nvSpPr>
          <p:cNvPr id="4" name="Text Placeholder 4">
            <a:extLst>
              <a:ext uri="{FF2B5EF4-FFF2-40B4-BE49-F238E27FC236}">
                <a16:creationId xmlns:a16="http://schemas.microsoft.com/office/drawing/2014/main" id="{669E65A9-3AEC-4B14-9ADC-B81D40221537}"/>
              </a:ext>
            </a:extLst>
          </p:cNvPr>
          <p:cNvSpPr txBox="1">
            <a:spLocks/>
          </p:cNvSpPr>
          <p:nvPr/>
        </p:nvSpPr>
        <p:spPr>
          <a:xfrm>
            <a:off x="365760" y="466177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array('d', [97.0, 98.0])</a:t>
            </a:r>
            <a:endParaRPr lang="en-CA" dirty="0"/>
          </a:p>
          <a:p>
            <a:r>
              <a:rPr lang="en-CA" dirty="0">
                <a:solidFill>
                  <a:schemeClr val="bg1"/>
                </a:solidFill>
              </a:rPr>
              <a:t>98.0</a:t>
            </a:r>
          </a:p>
        </p:txBody>
      </p:sp>
    </p:spTree>
    <p:extLst>
      <p:ext uri="{BB962C8B-B14F-4D97-AF65-F5344CB8AC3E}">
        <p14:creationId xmlns:p14="http://schemas.microsoft.com/office/powerpoint/2010/main" val="4202128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a:t>
            </a: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extLst>
              <p:ext uri="{D42A27DB-BD31-4B8C-83A1-F6EECF244321}">
                <p14:modId xmlns:p14="http://schemas.microsoft.com/office/powerpoint/2010/main" val="3140233524"/>
              </p:ext>
            </p:extLst>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8341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Common operations</a:t>
            </a:r>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p>
          <a:p>
            <a:r>
              <a:rPr lang="en-CA" dirty="0"/>
              <a:t>print(</a:t>
            </a:r>
            <a:r>
              <a:rPr lang="en-CA" dirty="0" err="1"/>
              <a:t>len</a:t>
            </a:r>
            <a:r>
              <a:rPr lang="en-CA" dirty="0"/>
              <a:t>(names)) </a:t>
            </a:r>
            <a:r>
              <a:rPr lang="en-CA" dirty="0">
                <a:solidFill>
                  <a:schemeClr val="tx2">
                    <a:lumMod val="75000"/>
                  </a:schemeClr>
                </a:solidFill>
              </a:rPr>
              <a:t># Get the number of items</a:t>
            </a:r>
          </a:p>
          <a:p>
            <a:r>
              <a:rPr lang="en-CA" dirty="0" err="1"/>
              <a:t>names.insert</a:t>
            </a:r>
            <a:r>
              <a:rPr lang="en-CA" dirty="0"/>
              <a:t>(0, </a:t>
            </a:r>
            <a:r>
              <a:rPr lang="en-CA" dirty="0">
                <a:solidFill>
                  <a:srgbClr val="C00000"/>
                </a:solidFill>
              </a:rPr>
              <a:t>'Bill'</a:t>
            </a:r>
            <a:r>
              <a:rPr lang="en-CA" dirty="0"/>
              <a:t>) </a:t>
            </a:r>
            <a:r>
              <a:rPr lang="en-CA" dirty="0">
                <a:solidFill>
                  <a:schemeClr val="tx2">
                    <a:lumMod val="75000"/>
                  </a:schemeClr>
                </a:solidFill>
              </a:rPr>
              <a:t># Insert before index</a:t>
            </a:r>
          </a:p>
          <a:p>
            <a:r>
              <a:rPr lang="en-CA" dirty="0"/>
              <a:t>print(names)</a:t>
            </a:r>
          </a:p>
          <a:p>
            <a:r>
              <a:rPr lang="en-CA" dirty="0" err="1"/>
              <a:t>names.sort</a:t>
            </a:r>
            <a:r>
              <a:rPr lang="en-CA" dirty="0"/>
              <a:t>()</a:t>
            </a:r>
          </a:p>
          <a:p>
            <a:r>
              <a:rPr lang="en-CA" dirty="0"/>
              <a:t>print(names)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2</a:t>
            </a:r>
          </a:p>
          <a:p>
            <a:r>
              <a:rPr lang="en-CA" dirty="0">
                <a:solidFill>
                  <a:schemeClr val="bg1"/>
                </a:solidFill>
              </a:rPr>
              <a:t>['Bill', 'Susan', 'Christopher']</a:t>
            </a:r>
          </a:p>
          <a:p>
            <a:r>
              <a:rPr lang="en-CA" dirty="0">
                <a:solidFill>
                  <a:schemeClr val="bg1"/>
                </a:solidFill>
              </a:rPr>
              <a:t>['Bill', 'Christopher', 'Susan']</a:t>
            </a:r>
          </a:p>
        </p:txBody>
      </p:sp>
    </p:spTree>
    <p:extLst>
      <p:ext uri="{BB962C8B-B14F-4D97-AF65-F5344CB8AC3E}">
        <p14:creationId xmlns:p14="http://schemas.microsoft.com/office/powerpoint/2010/main" val="325703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Dictionaries</a:t>
            </a:r>
          </a:p>
        </p:txBody>
      </p:sp>
      <p:sp>
        <p:nvSpPr>
          <p:cNvPr id="5" name="Text Placeholder 4"/>
          <p:cNvSpPr>
            <a:spLocks noGrp="1"/>
          </p:cNvSpPr>
          <p:nvPr>
            <p:ph type="body" sz="quarter" idx="10"/>
          </p:nvPr>
        </p:nvSpPr>
        <p:spPr>
          <a:xfrm>
            <a:off x="365760" y="1371600"/>
            <a:ext cx="11704320" cy="2188291"/>
          </a:xfrm>
        </p:spPr>
        <p:txBody>
          <a:bodyPr/>
          <a:lstStyle/>
          <a:p>
            <a:r>
              <a:rPr lang="en-US" dirty="0"/>
              <a:t>person = {</a:t>
            </a:r>
            <a:r>
              <a:rPr lang="en-US" dirty="0">
                <a:solidFill>
                  <a:srgbClr val="C00000"/>
                </a:solidFill>
              </a:rPr>
              <a:t>'first'</a:t>
            </a:r>
            <a:r>
              <a:rPr lang="en-US" dirty="0"/>
              <a:t>: </a:t>
            </a:r>
            <a:r>
              <a:rPr lang="en-US" dirty="0">
                <a:solidFill>
                  <a:srgbClr val="C00000"/>
                </a:solidFill>
              </a:rPr>
              <a:t>'Christopher'</a:t>
            </a:r>
            <a:r>
              <a:rPr lang="en-US" dirty="0"/>
              <a:t>}</a:t>
            </a:r>
          </a:p>
          <a:p>
            <a:r>
              <a:rPr lang="en-US" dirty="0"/>
              <a:t>person[</a:t>
            </a:r>
            <a:r>
              <a:rPr lang="en-US" dirty="0">
                <a:solidFill>
                  <a:srgbClr val="C00000"/>
                </a:solidFill>
              </a:rPr>
              <a:t>'last'</a:t>
            </a:r>
            <a:r>
              <a:rPr lang="en-US" dirty="0"/>
              <a:t>] = </a:t>
            </a:r>
            <a:r>
              <a:rPr lang="en-US" dirty="0">
                <a:solidFill>
                  <a:srgbClr val="C00000"/>
                </a:solidFill>
              </a:rPr>
              <a:t>'Harrison'</a:t>
            </a:r>
          </a:p>
          <a:p>
            <a:r>
              <a:rPr lang="en-US" dirty="0"/>
              <a:t>print(person)</a:t>
            </a:r>
          </a:p>
          <a:p>
            <a:r>
              <a:rPr lang="en-US" dirty="0"/>
              <a:t>print(person[</a:t>
            </a:r>
            <a:r>
              <a:rPr lang="en-US" dirty="0">
                <a:solidFill>
                  <a:srgbClr val="C00000"/>
                </a:solidFill>
              </a:rPr>
              <a:t>'first'</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661771"/>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{'first': 'Christopher', 'last': 'Harrison'}</a:t>
            </a:r>
          </a:p>
          <a:p>
            <a:r>
              <a:rPr lang="en-US" dirty="0">
                <a:solidFill>
                  <a:schemeClr val="bg1"/>
                </a:solidFill>
              </a:rPr>
              <a:t>Christopher</a:t>
            </a:r>
            <a:endParaRPr lang="en-CA" dirty="0"/>
          </a:p>
          <a:p>
            <a:endParaRPr lang="en-CA" dirty="0"/>
          </a:p>
        </p:txBody>
      </p:sp>
    </p:spTree>
    <p:extLst>
      <p:ext uri="{BB962C8B-B14F-4D97-AF65-F5344CB8AC3E}">
        <p14:creationId xmlns:p14="http://schemas.microsoft.com/office/powerpoint/2010/main" val="278523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a:t>
            </a: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extLst>
              <p:ext uri="{D42A27DB-BD31-4B8C-83A1-F6EECF244321}">
                <p14:modId xmlns:p14="http://schemas.microsoft.com/office/powerpoint/2010/main" val="3778137488"/>
              </p:ext>
            </p:extLst>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5712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Control xmlns="http://schemas.microsoft.com/VisualStudio/2011/storyboarding/control">
  <Id Name="d69996e1-3d61-4686-9b63-f1b855c596ab"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purl.org/dc/dcmitype/"/>
    <ds:schemaRef ds:uri="83cd2334-221a-48c3-9034-bfd1542dfe28"/>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s>
</ds:datastoreItem>
</file>

<file path=customXml/itemProps1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2158</TotalTime>
  <Words>338</Words>
  <Application>Microsoft Office PowerPoint</Application>
  <PresentationFormat>Custom</PresentationFormat>
  <Paragraphs>61</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Collections</vt:lpstr>
      <vt:lpstr>Lists are collections of items</vt:lpstr>
      <vt:lpstr>Arrays are also collections of items</vt:lpstr>
      <vt:lpstr>What's the difference?</vt:lpstr>
      <vt:lpstr>Common operations</vt:lpstr>
      <vt:lpstr>Dictionaries</vt:lpstr>
      <vt:lpstr>What's the difference?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207</cp:revision>
  <dcterms:created xsi:type="dcterms:W3CDTF">2015-06-04T21:40:17Z</dcterms:created>
  <dcterms:modified xsi:type="dcterms:W3CDTF">2019-06-09T23:31:37Z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