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3"/>
  </p:sldMasterIdLst>
  <p:sldIdLst>
    <p:sldId id="257" r:id="rId44"/>
    <p:sldId id="290" r:id="rId45"/>
    <p:sldId id="291" r:id="rId46"/>
    <p:sldId id="293" r:id="rId47"/>
    <p:sldId id="292" r:id="rId48"/>
    <p:sldId id="294" r:id="rId49"/>
    <p:sldId id="306" r:id="rId50"/>
    <p:sldId id="307" r:id="rId51"/>
    <p:sldId id="310" r:id="rId52"/>
    <p:sldId id="309" r:id="rId53"/>
    <p:sldId id="311" r:id="rId54"/>
    <p:sldId id="312" r:id="rId55"/>
    <p:sldId id="313" r:id="rId56"/>
    <p:sldId id="296" r:id="rId57"/>
    <p:sldId id="329" r:id="rId58"/>
    <p:sldId id="321" r:id="rId59"/>
    <p:sldId id="328" r:id="rId60"/>
    <p:sldId id="317" r:id="rId61"/>
    <p:sldId id="318" r:id="rId62"/>
    <p:sldId id="319" r:id="rId63"/>
    <p:sldId id="320" r:id="rId64"/>
    <p:sldId id="316" r:id="rId65"/>
    <p:sldId id="315" r:id="rId66"/>
    <p:sldId id="297" r:id="rId67"/>
    <p:sldId id="298" r:id="rId68"/>
    <p:sldId id="299" r:id="rId69"/>
    <p:sldId id="300" r:id="rId70"/>
    <p:sldId id="308" r:id="rId71"/>
    <p:sldId id="301" r:id="rId72"/>
    <p:sldId id="302" r:id="rId73"/>
    <p:sldId id="303" r:id="rId74"/>
    <p:sldId id="304" r:id="rId75"/>
    <p:sldId id="305" r:id="rId76"/>
    <p:sldId id="314" r:id="rId77"/>
    <p:sldId id="322" r:id="rId78"/>
    <p:sldId id="323" r:id="rId79"/>
    <p:sldId id="326" r:id="rId80"/>
    <p:sldId id="327" r:id="rId81"/>
    <p:sldId id="324" r:id="rId82"/>
    <p:sldId id="325" r:id="rId83"/>
    <p:sldId id="295" r:id="rId84"/>
    <p:sldId id="330"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552486B-6CB5-45C4-9652-B2B354B428C6}">
          <p14:sldIdLst>
            <p14:sldId id="257"/>
            <p14:sldId id="290"/>
            <p14:sldId id="291"/>
            <p14:sldId id="293"/>
            <p14:sldId id="292"/>
            <p14:sldId id="294"/>
            <p14:sldId id="306"/>
            <p14:sldId id="307"/>
            <p14:sldId id="310"/>
            <p14:sldId id="309"/>
            <p14:sldId id="311"/>
            <p14:sldId id="312"/>
            <p14:sldId id="313"/>
            <p14:sldId id="296"/>
            <p14:sldId id="329"/>
            <p14:sldId id="321"/>
            <p14:sldId id="328"/>
            <p14:sldId id="317"/>
            <p14:sldId id="318"/>
            <p14:sldId id="319"/>
            <p14:sldId id="320"/>
            <p14:sldId id="316"/>
            <p14:sldId id="315"/>
            <p14:sldId id="297"/>
            <p14:sldId id="298"/>
            <p14:sldId id="299"/>
            <p14:sldId id="300"/>
            <p14:sldId id="308"/>
            <p14:sldId id="301"/>
            <p14:sldId id="302"/>
            <p14:sldId id="303"/>
            <p14:sldId id="304"/>
            <p14:sldId id="305"/>
            <p14:sldId id="314"/>
            <p14:sldId id="322"/>
            <p14:sldId id="323"/>
            <p14:sldId id="326"/>
            <p14:sldId id="327"/>
            <p14:sldId id="324"/>
            <p14:sldId id="325"/>
            <p14:sldId id="295"/>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7" autoAdjust="0"/>
    <p:restoredTop sz="94660"/>
  </p:normalViewPr>
  <p:slideViewPr>
    <p:cSldViewPr snapToGrid="0">
      <p:cViewPr varScale="1">
        <p:scale>
          <a:sx n="88" d="100"/>
          <a:sy n="88" d="100"/>
        </p:scale>
        <p:origin x="87" y="3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4.xml"/><Relationship Id="rId50" Type="http://schemas.openxmlformats.org/officeDocument/2006/relationships/slide" Target="slides/slide7.xml"/><Relationship Id="rId55" Type="http://schemas.openxmlformats.org/officeDocument/2006/relationships/slide" Target="slides/slide12.xml"/><Relationship Id="rId63" Type="http://schemas.openxmlformats.org/officeDocument/2006/relationships/slide" Target="slides/slide20.xml"/><Relationship Id="rId68" Type="http://schemas.openxmlformats.org/officeDocument/2006/relationships/slide" Target="slides/slide25.xml"/><Relationship Id="rId76" Type="http://schemas.openxmlformats.org/officeDocument/2006/relationships/slide" Target="slides/slide33.xml"/><Relationship Id="rId84" Type="http://schemas.openxmlformats.org/officeDocument/2006/relationships/slide" Target="slides/slide41.xml"/><Relationship Id="rId89" Type="http://schemas.openxmlformats.org/officeDocument/2006/relationships/tableStyles" Target="tableStyles.xml"/><Relationship Id="rId7" Type="http://schemas.openxmlformats.org/officeDocument/2006/relationships/customXml" Target="../customXml/item7.xml"/><Relationship Id="rId71" Type="http://schemas.openxmlformats.org/officeDocument/2006/relationships/slide" Target="slides/slide28.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2.xml"/><Relationship Id="rId53" Type="http://schemas.openxmlformats.org/officeDocument/2006/relationships/slide" Target="slides/slide10.xml"/><Relationship Id="rId58" Type="http://schemas.openxmlformats.org/officeDocument/2006/relationships/slide" Target="slides/slide15.xml"/><Relationship Id="rId66" Type="http://schemas.openxmlformats.org/officeDocument/2006/relationships/slide" Target="slides/slide23.xml"/><Relationship Id="rId74" Type="http://schemas.openxmlformats.org/officeDocument/2006/relationships/slide" Target="slides/slide31.xml"/><Relationship Id="rId79" Type="http://schemas.openxmlformats.org/officeDocument/2006/relationships/slide" Target="slides/slide36.xml"/><Relationship Id="rId87" Type="http://schemas.openxmlformats.org/officeDocument/2006/relationships/viewProps" Target="viewProps.xml"/><Relationship Id="rId5" Type="http://schemas.openxmlformats.org/officeDocument/2006/relationships/customXml" Target="../customXml/item5.xml"/><Relationship Id="rId61" Type="http://schemas.openxmlformats.org/officeDocument/2006/relationships/slide" Target="slides/slide18.xml"/><Relationship Id="rId82" Type="http://schemas.openxmlformats.org/officeDocument/2006/relationships/slide" Target="slides/slide39.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Master" Target="slideMasters/slideMaster1.xml"/><Relationship Id="rId48" Type="http://schemas.openxmlformats.org/officeDocument/2006/relationships/slide" Target="slides/slide5.xml"/><Relationship Id="rId56" Type="http://schemas.openxmlformats.org/officeDocument/2006/relationships/slide" Target="slides/slide13.xml"/><Relationship Id="rId64" Type="http://schemas.openxmlformats.org/officeDocument/2006/relationships/slide" Target="slides/slide21.xml"/><Relationship Id="rId69" Type="http://schemas.openxmlformats.org/officeDocument/2006/relationships/slide" Target="slides/slide26.xml"/><Relationship Id="rId77" Type="http://schemas.openxmlformats.org/officeDocument/2006/relationships/slide" Target="slides/slide34.xml"/><Relationship Id="rId8" Type="http://schemas.openxmlformats.org/officeDocument/2006/relationships/customXml" Target="../customXml/item8.xml"/><Relationship Id="rId51" Type="http://schemas.openxmlformats.org/officeDocument/2006/relationships/slide" Target="slides/slide8.xml"/><Relationship Id="rId72" Type="http://schemas.openxmlformats.org/officeDocument/2006/relationships/slide" Target="slides/slide29.xml"/><Relationship Id="rId80" Type="http://schemas.openxmlformats.org/officeDocument/2006/relationships/slide" Target="slides/slide37.xml"/><Relationship Id="rId85" Type="http://schemas.openxmlformats.org/officeDocument/2006/relationships/slide" Target="slides/slide42.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3.xml"/><Relationship Id="rId59" Type="http://schemas.openxmlformats.org/officeDocument/2006/relationships/slide" Target="slides/slide16.xml"/><Relationship Id="rId67" Type="http://schemas.openxmlformats.org/officeDocument/2006/relationships/slide" Target="slides/slide24.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11.xml"/><Relationship Id="rId62" Type="http://schemas.openxmlformats.org/officeDocument/2006/relationships/slide" Target="slides/slide19.xml"/><Relationship Id="rId70" Type="http://schemas.openxmlformats.org/officeDocument/2006/relationships/slide" Target="slides/slide27.xml"/><Relationship Id="rId75" Type="http://schemas.openxmlformats.org/officeDocument/2006/relationships/slide" Target="slides/slide32.xml"/><Relationship Id="rId83" Type="http://schemas.openxmlformats.org/officeDocument/2006/relationships/slide" Target="slides/slide40.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6.xml"/><Relationship Id="rId57" Type="http://schemas.openxmlformats.org/officeDocument/2006/relationships/slide" Target="slides/slide14.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xml"/><Relationship Id="rId52" Type="http://schemas.openxmlformats.org/officeDocument/2006/relationships/slide" Target="slides/slide9.xml"/><Relationship Id="rId60" Type="http://schemas.openxmlformats.org/officeDocument/2006/relationships/slide" Target="slides/slide17.xml"/><Relationship Id="rId65" Type="http://schemas.openxmlformats.org/officeDocument/2006/relationships/slide" Target="slides/slide22.xml"/><Relationship Id="rId73" Type="http://schemas.openxmlformats.org/officeDocument/2006/relationships/slide" Target="slides/slide30.xml"/><Relationship Id="rId78" Type="http://schemas.openxmlformats.org/officeDocument/2006/relationships/slide" Target="slides/slide35.xml"/><Relationship Id="rId81" Type="http://schemas.openxmlformats.org/officeDocument/2006/relationships/slide" Target="slides/slide38.xml"/><Relationship Id="rId86"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5.xml"/><Relationship Id="rId2" Type="http://schemas.openxmlformats.org/officeDocument/2006/relationships/customXml" Target="../../customXml/item14.xml"/><Relationship Id="rId1" Type="http://schemas.openxmlformats.org/officeDocument/2006/relationships/customXml" Target="../../customXml/item13.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1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0.xml"/><Relationship Id="rId2" Type="http://schemas.openxmlformats.org/officeDocument/2006/relationships/customXml" Target="../../customXml/item19.xml"/><Relationship Id="rId1" Type="http://schemas.openxmlformats.org/officeDocument/2006/relationships/customXml" Target="../../customXml/item18.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2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5.xml"/><Relationship Id="rId2" Type="http://schemas.openxmlformats.org/officeDocument/2006/relationships/customXml" Target="../../customXml/item24.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26.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0.xml"/><Relationship Id="rId2" Type="http://schemas.openxmlformats.org/officeDocument/2006/relationships/customXml" Target="../../customXml/item29.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31.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35.xml"/><Relationship Id="rId2" Type="http://schemas.openxmlformats.org/officeDocument/2006/relationships/customXml" Target="../../customXml/item34.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37.xml"/><Relationship Id="rId4" Type="http://schemas.openxmlformats.org/officeDocument/2006/relationships/customXml" Target="../../customXml/item36.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40.xml"/><Relationship Id="rId2" Type="http://schemas.openxmlformats.org/officeDocument/2006/relationships/customXml" Target="../../customXml/item39.xml"/><Relationship Id="rId1" Type="http://schemas.openxmlformats.org/officeDocument/2006/relationships/customXml" Target="../../customXml/item38.xml"/><Relationship Id="rId6" Type="http://schemas.openxmlformats.org/officeDocument/2006/relationships/slideMaster" Target="../slideMasters/slideMaster1.xml"/><Relationship Id="rId5" Type="http://schemas.openxmlformats.org/officeDocument/2006/relationships/customXml" Target="../../customXml/item42.xml"/><Relationship Id="rId4" Type="http://schemas.openxmlformats.org/officeDocument/2006/relationships/customXml" Target="../../customXml/item4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grpSp>
        <p:nvGrpSpPr>
          <p:cNvPr id="49" name="Group 48"/>
          <p:cNvGrpSpPr/>
          <p:nvPr/>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
        <p:nvSpPr>
          <p:cNvPr id="3" name="TextBox 2"/>
          <p:cNvSpPr txBox="1"/>
          <p:nvPr/>
        </p:nvSpPr>
        <p:spPr>
          <a:xfrm>
            <a:off x="145169" y="291068"/>
            <a:ext cx="4252078" cy="669927"/>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rgbClr val="737373"/>
                </a:solidFill>
                <a:latin typeface="+mj-lt"/>
              </a:rPr>
              <a:t>Microsoft Virtual Academy</a:t>
            </a:r>
          </a:p>
        </p:txBody>
      </p:sp>
    </p:spTree>
    <p:extLst>
      <p:ext uri="{BB962C8B-B14F-4D97-AF65-F5344CB8AC3E}">
        <p14:creationId xmlns:p14="http://schemas.microsoft.com/office/powerpoint/2010/main" val="23496941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8570" y="1255173"/>
            <a:ext cx="11474238" cy="1840792"/>
          </a:xfrm>
        </p:spPr>
        <p:txBody>
          <a:bodyPr>
            <a:spAutoFit/>
          </a:bodyPr>
          <a:lstStyle>
            <a:lvl1pPr>
              <a:spcBef>
                <a:spcPts val="588"/>
              </a:spcBef>
              <a:defRPr sz="1961"/>
            </a:lvl1pPr>
            <a:lvl2pPr>
              <a:spcBef>
                <a:spcPts val="588"/>
              </a:spcBef>
              <a:defRPr sz="1961"/>
            </a:lvl2pPr>
            <a:lvl3pPr>
              <a:spcBef>
                <a:spcPts val="588"/>
              </a:spcBef>
              <a:defRPr sz="1961"/>
            </a:lvl3pPr>
            <a:lvl4pPr>
              <a:spcBef>
                <a:spcPts val="588"/>
              </a:spcBef>
              <a:defRPr sz="1961"/>
            </a:lvl4pPr>
            <a:lvl5pPr>
              <a:spcBef>
                <a:spcPts val="588"/>
              </a:spcBef>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8726018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58569" y="1344828"/>
            <a:ext cx="5557834" cy="2003747"/>
          </a:xfrm>
        </p:spPr>
        <p:txBody>
          <a:bodyPr wrap="square">
            <a:spAutoFit/>
          </a:bodyPr>
          <a:lstStyle>
            <a:lvl1pPr marL="0" indent="0">
              <a:spcBef>
                <a:spcPts val="588"/>
              </a:spcBef>
              <a:buClr>
                <a:schemeClr val="tx1"/>
              </a:buClr>
              <a:buFont typeface="Wingdings" pitchFamily="2" charset="2"/>
              <a:buNone/>
              <a:defRPr sz="2745" spc="-29" baseline="0">
                <a:solidFill>
                  <a:srgbClr val="0072C6"/>
                </a:solidFill>
                <a:latin typeface="+mj-lt"/>
              </a:defRPr>
            </a:lvl1pPr>
            <a:lvl2pPr marL="0" indent="0">
              <a:spcBef>
                <a:spcPts val="588"/>
              </a:spcBef>
              <a:buNone/>
              <a:defRPr sz="1961"/>
            </a:lvl2pPr>
            <a:lvl3pPr marL="227209" indent="0">
              <a:spcBef>
                <a:spcPts val="588"/>
              </a:spcBef>
              <a:buNone/>
              <a:tabLst/>
              <a:defRPr sz="1961"/>
            </a:lvl3pPr>
            <a:lvl4pPr marL="451306" indent="0">
              <a:spcBef>
                <a:spcPts val="588"/>
              </a:spcBef>
              <a:buNone/>
              <a:defRPr/>
            </a:lvl4pPr>
            <a:lvl5pPr marL="672290" indent="0">
              <a:spcBef>
                <a:spcPts val="588"/>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274974" y="1344828"/>
            <a:ext cx="5557834" cy="2003747"/>
          </a:xfrm>
        </p:spPr>
        <p:txBody>
          <a:bodyPr wrap="square">
            <a:spAutoFit/>
          </a:bodyPr>
          <a:lstStyle>
            <a:lvl1pPr marL="0" indent="0">
              <a:spcBef>
                <a:spcPts val="588"/>
              </a:spcBef>
              <a:buClr>
                <a:schemeClr val="tx1"/>
              </a:buClr>
              <a:buFont typeface="Wingdings" pitchFamily="2" charset="2"/>
              <a:buNone/>
              <a:defRPr sz="2745" spc="-29" baseline="0">
                <a:solidFill>
                  <a:srgbClr val="0072C6"/>
                </a:solidFill>
                <a:latin typeface="+mj-lt"/>
              </a:defRPr>
            </a:lvl1pPr>
            <a:lvl2pPr marL="0" indent="0">
              <a:spcBef>
                <a:spcPts val="588"/>
              </a:spcBef>
              <a:buNone/>
              <a:defRPr sz="1961"/>
            </a:lvl2pPr>
            <a:lvl3pPr marL="227209" indent="0">
              <a:spcBef>
                <a:spcPts val="588"/>
              </a:spcBef>
              <a:buNone/>
              <a:tabLst/>
              <a:defRPr sz="1961"/>
            </a:lvl3pPr>
            <a:lvl4pPr marL="451306" indent="0">
              <a:spcBef>
                <a:spcPts val="588"/>
              </a:spcBef>
              <a:buNone/>
              <a:defRPr/>
            </a:lvl4pPr>
            <a:lvl5pPr marL="672290" indent="0">
              <a:spcBef>
                <a:spcPts val="588"/>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033704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58570" y="1344828"/>
            <a:ext cx="5557834" cy="2003747"/>
          </a:xfrm>
        </p:spPr>
        <p:txBody>
          <a:bodyPr wrap="square">
            <a:spAutoFit/>
          </a:bodyPr>
          <a:lstStyle>
            <a:lvl1pPr marL="0" indent="0">
              <a:spcBef>
                <a:spcPts val="588"/>
              </a:spcBef>
              <a:buClr>
                <a:schemeClr val="tx2"/>
              </a:buClr>
              <a:buFont typeface="Arial" pitchFamily="34" charset="0"/>
              <a:buNone/>
              <a:defRPr sz="2745" spc="-29" baseline="0">
                <a:solidFill>
                  <a:srgbClr val="0072C6"/>
                </a:solidFill>
                <a:latin typeface="+mj-lt"/>
              </a:defRPr>
            </a:lvl1pPr>
            <a:lvl2pPr marL="224097" indent="-224097">
              <a:spcBef>
                <a:spcPts val="588"/>
              </a:spcBef>
              <a:defRPr sz="1961"/>
            </a:lvl2pPr>
            <a:lvl3pPr marL="448193" indent="-224097">
              <a:spcBef>
                <a:spcPts val="588"/>
              </a:spcBef>
              <a:tabLst/>
              <a:defRPr sz="1961"/>
            </a:lvl3pPr>
            <a:lvl4pPr marL="672290" indent="-224097">
              <a:spcBef>
                <a:spcPts val="588"/>
              </a:spcBef>
              <a:defRPr sz="1961"/>
            </a:lvl4pPr>
            <a:lvl5pPr marL="896386" indent="-224097">
              <a:spcBef>
                <a:spcPts val="588"/>
              </a:spcBef>
              <a:tabLst/>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274974" y="1344828"/>
            <a:ext cx="5557834" cy="2003747"/>
          </a:xfrm>
        </p:spPr>
        <p:txBody>
          <a:bodyPr wrap="square">
            <a:spAutoFit/>
          </a:bodyPr>
          <a:lstStyle>
            <a:lvl1pPr marL="0" indent="0">
              <a:spcBef>
                <a:spcPts val="588"/>
              </a:spcBef>
              <a:buClr>
                <a:schemeClr val="tx2"/>
              </a:buClr>
              <a:buFont typeface="Arial" pitchFamily="34" charset="0"/>
              <a:buNone/>
              <a:defRPr sz="2745" spc="-29" baseline="0">
                <a:solidFill>
                  <a:srgbClr val="0072C6"/>
                </a:solidFill>
                <a:latin typeface="+mj-lt"/>
              </a:defRPr>
            </a:lvl1pPr>
            <a:lvl2pPr marL="224097" indent="-224097">
              <a:spcBef>
                <a:spcPts val="588"/>
              </a:spcBef>
              <a:defRPr sz="1961"/>
            </a:lvl2pPr>
            <a:lvl3pPr marL="448193" indent="-224097">
              <a:spcBef>
                <a:spcPts val="588"/>
              </a:spcBef>
              <a:tabLst/>
              <a:defRPr sz="1961"/>
            </a:lvl3pPr>
            <a:lvl4pPr marL="672290" indent="-224097">
              <a:spcBef>
                <a:spcPts val="588"/>
              </a:spcBef>
              <a:defRPr sz="1961"/>
            </a:lvl4pPr>
            <a:lvl5pPr marL="896386" indent="-224097">
              <a:spcBef>
                <a:spcPts val="588"/>
              </a:spcBef>
              <a:tabLst/>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164206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85818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11474238" cy="806897"/>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358570" y="1165517"/>
            <a:ext cx="11474238" cy="806897"/>
          </a:xfrm>
        </p:spPr>
        <p:txBody>
          <a:bodyPr/>
          <a:lstStyle>
            <a:lvl1pPr marL="0" indent="0">
              <a:buNone/>
              <a:defRPr sz="2745" spc="-29"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17098989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571767" y="2510345"/>
            <a:ext cx="2061777" cy="206207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a:t>Edit Master text styles</a:t>
            </a:r>
          </a:p>
        </p:txBody>
      </p:sp>
      <p:sp>
        <p:nvSpPr>
          <p:cNvPr id="13" name="Text Placeholder 4"/>
          <p:cNvSpPr>
            <a:spLocks noGrp="1" noChangeAspect="1"/>
          </p:cNvSpPr>
          <p:nvPr>
            <p:ph type="body" sz="quarter" idx="18"/>
          </p:nvPr>
        </p:nvSpPr>
        <p:spPr>
          <a:xfrm>
            <a:off x="2509990" y="2510345"/>
            <a:ext cx="2061777" cy="206207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a:t>Edit Master text styles</a:t>
            </a:r>
          </a:p>
        </p:txBody>
      </p:sp>
      <p:sp>
        <p:nvSpPr>
          <p:cNvPr id="14" name="Text Placeholder 4"/>
          <p:cNvSpPr>
            <a:spLocks noGrp="1" noChangeAspect="1"/>
          </p:cNvSpPr>
          <p:nvPr>
            <p:ph type="body" sz="quarter" idx="19"/>
          </p:nvPr>
        </p:nvSpPr>
        <p:spPr>
          <a:xfrm>
            <a:off x="448212" y="2510345"/>
            <a:ext cx="2061777" cy="206207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a:t>Edit Master text styles</a:t>
            </a:r>
          </a:p>
        </p:txBody>
      </p:sp>
      <p:sp>
        <p:nvSpPr>
          <p:cNvPr id="2" name="Title 1"/>
          <p:cNvSpPr>
            <a:spLocks noGrp="1"/>
          </p:cNvSpPr>
          <p:nvPr>
            <p:ph type="title"/>
          </p:nvPr>
        </p:nvSpPr>
        <p:spPr>
          <a:xfrm>
            <a:off x="358570" y="358621"/>
            <a:ext cx="11474238" cy="806897"/>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358570" y="1165517"/>
            <a:ext cx="11474238" cy="806897"/>
          </a:xfrm>
        </p:spPr>
        <p:txBody>
          <a:bodyPr/>
          <a:lstStyle>
            <a:lvl1pPr marL="0" indent="0">
              <a:buNone/>
              <a:defRPr sz="2745" spc="-29"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633544" y="2510345"/>
            <a:ext cx="2061777" cy="206207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a:t>Edit Master text styles</a:t>
            </a:r>
          </a:p>
        </p:txBody>
      </p:sp>
      <p:pic>
        <p:nvPicPr>
          <p:cNvPr id="8" name="Picture 7"/>
          <p:cNvPicPr>
            <a:picLocks noChangeAspect="1"/>
          </p:cNvPicPr>
          <p:nvPr/>
        </p:nvPicPr>
        <p:blipFill>
          <a:blip r:embed="rId2"/>
          <a:stretch>
            <a:fillRect/>
          </a:stretch>
        </p:blipFill>
        <p:spPr>
          <a:xfrm>
            <a:off x="3098668" y="4952827"/>
            <a:ext cx="8752592" cy="1905173"/>
          </a:xfrm>
          <a:prstGeom prst="rect">
            <a:avLst/>
          </a:prstGeom>
        </p:spPr>
      </p:pic>
    </p:spTree>
    <p:extLst>
      <p:ext uri="{BB962C8B-B14F-4D97-AF65-F5344CB8AC3E}">
        <p14:creationId xmlns:p14="http://schemas.microsoft.com/office/powerpoint/2010/main" val="21305370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5378549" cy="1524138"/>
          </a:xfrm>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6095689" y="0"/>
            <a:ext cx="6095689" cy="6858623"/>
          </a:xfrm>
        </p:spPr>
        <p:txBody>
          <a:bodyPr/>
          <a:lstStyle/>
          <a:p>
            <a:r>
              <a:rPr lang="en-US"/>
              <a:t>Click icon to add picture</a:t>
            </a:r>
          </a:p>
        </p:txBody>
      </p:sp>
      <p:sp>
        <p:nvSpPr>
          <p:cNvPr id="6" name="Text Placeholder 5"/>
          <p:cNvSpPr>
            <a:spLocks noGrp="1"/>
          </p:cNvSpPr>
          <p:nvPr>
            <p:ph type="body" sz="quarter" idx="11"/>
          </p:nvPr>
        </p:nvSpPr>
        <p:spPr>
          <a:xfrm>
            <a:off x="358569" y="2062070"/>
            <a:ext cx="5378549" cy="18501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9394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454259" y="358621"/>
            <a:ext cx="5378549" cy="1524138"/>
          </a:xfrm>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0" y="0"/>
            <a:ext cx="6095689" cy="6858623"/>
          </a:xfrm>
        </p:spPr>
        <p:txBody>
          <a:bodyPr/>
          <a:lstStyle/>
          <a:p>
            <a:r>
              <a:rPr lang="en-US"/>
              <a:t>Click icon to add picture</a:t>
            </a:r>
          </a:p>
        </p:txBody>
      </p:sp>
      <p:sp>
        <p:nvSpPr>
          <p:cNvPr id="6" name="Text Placeholder 5"/>
          <p:cNvSpPr>
            <a:spLocks noGrp="1"/>
          </p:cNvSpPr>
          <p:nvPr>
            <p:ph type="body" sz="quarter" idx="11"/>
          </p:nvPr>
        </p:nvSpPr>
        <p:spPr>
          <a:xfrm>
            <a:off x="6454259" y="2062070"/>
            <a:ext cx="5378549" cy="18501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558628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and illustration A">
    <p:spTree>
      <p:nvGrpSpPr>
        <p:cNvPr id="1" name=""/>
        <p:cNvGrpSpPr/>
        <p:nvPr/>
      </p:nvGrpSpPr>
      <p:grpSpPr>
        <a:xfrm>
          <a:off x="0" y="0"/>
          <a:ext cx="0" cy="0"/>
          <a:chOff x="0" y="0"/>
          <a:chExt cx="0" cy="0"/>
        </a:xfrm>
      </p:grpSpPr>
      <p:pic>
        <p:nvPicPr>
          <p:cNvPr id="4" name="Picture 3"/>
          <p:cNvPicPr>
            <a:picLocks/>
          </p:cNvPicPr>
          <p:nvPr/>
        </p:nvPicPr>
        <p:blipFill>
          <a:blip r:embed="rId2"/>
          <a:stretch>
            <a:fillRect/>
          </a:stretch>
        </p:blipFill>
        <p:spPr>
          <a:xfrm>
            <a:off x="0" y="0"/>
            <a:ext cx="12191377" cy="6858623"/>
          </a:xfrm>
          <a:prstGeom prst="rect">
            <a:avLst/>
          </a:prstGeom>
        </p:spPr>
      </p:pic>
      <p:sp>
        <p:nvSpPr>
          <p:cNvPr id="2" name="Title 1"/>
          <p:cNvSpPr>
            <a:spLocks noGrp="1"/>
          </p:cNvSpPr>
          <p:nvPr>
            <p:ph type="title"/>
          </p:nvPr>
        </p:nvSpPr>
        <p:spPr>
          <a:xfrm>
            <a:off x="358570" y="717242"/>
            <a:ext cx="7619611" cy="603538"/>
          </a:xfrm>
        </p:spPr>
        <p:txBody>
          <a:bodyPr>
            <a:spAutoFit/>
          </a:bodyPr>
          <a:lstStyle>
            <a:lvl1pPr>
              <a:lnSpc>
                <a:spcPct val="100000"/>
              </a:lnSpc>
              <a:defRPr sz="2745" spc="-29" baseline="0">
                <a:solidFill>
                  <a:schemeClr val="tx1">
                    <a:lumMod val="50000"/>
                  </a:schemeClr>
                </a:solidFill>
                <a:latin typeface="+mj-lt"/>
              </a:defRPr>
            </a:lvl1pPr>
          </a:lstStyle>
          <a:p>
            <a:r>
              <a:rPr lang="en-US"/>
              <a:t>Click to edit Master title style</a:t>
            </a:r>
            <a:endParaRPr lang="en-US" dirty="0"/>
          </a:p>
        </p:txBody>
      </p:sp>
      <p:pic>
        <p:nvPicPr>
          <p:cNvPr id="3" name="Picture 2"/>
          <p:cNvPicPr>
            <a:picLocks noChangeAspect="1"/>
          </p:cNvPicPr>
          <p:nvPr/>
        </p:nvPicPr>
        <p:blipFill>
          <a:blip r:embed="rId3"/>
          <a:stretch>
            <a:fillRect/>
          </a:stretch>
        </p:blipFill>
        <p:spPr>
          <a:xfrm>
            <a:off x="4404745" y="3429311"/>
            <a:ext cx="7201599" cy="3436783"/>
          </a:xfrm>
          <a:prstGeom prst="rect">
            <a:avLst/>
          </a:prstGeom>
        </p:spPr>
      </p:pic>
    </p:spTree>
    <p:extLst>
      <p:ext uri="{BB962C8B-B14F-4D97-AF65-F5344CB8AC3E}">
        <p14:creationId xmlns:p14="http://schemas.microsoft.com/office/powerpoint/2010/main" val="10564599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and illustration B">
    <p:spTree>
      <p:nvGrpSpPr>
        <p:cNvPr id="1" name=""/>
        <p:cNvGrpSpPr/>
        <p:nvPr/>
      </p:nvGrpSpPr>
      <p:grpSpPr>
        <a:xfrm>
          <a:off x="0" y="0"/>
          <a:ext cx="0" cy="0"/>
          <a:chOff x="0" y="0"/>
          <a:chExt cx="0" cy="0"/>
        </a:xfrm>
      </p:grpSpPr>
      <p:pic>
        <p:nvPicPr>
          <p:cNvPr id="4" name="Picture 3"/>
          <p:cNvPicPr>
            <a:picLocks/>
          </p:cNvPicPr>
          <p:nvPr/>
        </p:nvPicPr>
        <p:blipFill>
          <a:blip r:embed="rId2"/>
          <a:stretch>
            <a:fillRect/>
          </a:stretch>
        </p:blipFill>
        <p:spPr>
          <a:xfrm>
            <a:off x="0" y="0"/>
            <a:ext cx="12191377" cy="6858623"/>
          </a:xfrm>
          <a:prstGeom prst="rect">
            <a:avLst/>
          </a:prstGeom>
        </p:spPr>
      </p:pic>
      <p:sp>
        <p:nvSpPr>
          <p:cNvPr id="2" name="Title 1"/>
          <p:cNvSpPr>
            <a:spLocks noGrp="1"/>
          </p:cNvSpPr>
          <p:nvPr>
            <p:ph type="title"/>
          </p:nvPr>
        </p:nvSpPr>
        <p:spPr>
          <a:xfrm>
            <a:off x="4213197" y="717242"/>
            <a:ext cx="7619611" cy="603538"/>
          </a:xfrm>
        </p:spPr>
        <p:txBody>
          <a:bodyPr>
            <a:spAutoFit/>
          </a:bodyPr>
          <a:lstStyle>
            <a:lvl1pPr algn="r">
              <a:lnSpc>
                <a:spcPct val="100000"/>
              </a:lnSpc>
              <a:defRPr sz="2745" spc="-29" baseline="0">
                <a:solidFill>
                  <a:schemeClr val="tx1">
                    <a:lumMod val="50000"/>
                  </a:schemeClr>
                </a:solidFill>
                <a:latin typeface="+mj-lt"/>
              </a:defRPr>
            </a:lvl1pPr>
          </a:lstStyle>
          <a:p>
            <a:r>
              <a:rPr lang="en-US"/>
              <a:t>Click to edit Master title style</a:t>
            </a:r>
            <a:endParaRPr lang="en-US" dirty="0"/>
          </a:p>
        </p:txBody>
      </p:sp>
      <p:pic>
        <p:nvPicPr>
          <p:cNvPr id="6" name="Picture 5"/>
          <p:cNvPicPr>
            <a:picLocks noChangeAspect="1"/>
          </p:cNvPicPr>
          <p:nvPr/>
        </p:nvPicPr>
        <p:blipFill>
          <a:blip r:embed="rId3"/>
          <a:stretch>
            <a:fillRect/>
          </a:stretch>
        </p:blipFill>
        <p:spPr>
          <a:xfrm>
            <a:off x="642749" y="3204861"/>
            <a:ext cx="7316971" cy="2988507"/>
          </a:xfrm>
          <a:prstGeom prst="rect">
            <a:avLst/>
          </a:prstGeom>
        </p:spPr>
      </p:pic>
    </p:spTree>
    <p:extLst>
      <p:ext uri="{BB962C8B-B14F-4D97-AF65-F5344CB8AC3E}">
        <p14:creationId xmlns:p14="http://schemas.microsoft.com/office/powerpoint/2010/main" val="274671401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grpSp>
        <p:nvGrpSpPr>
          <p:cNvPr id="49" name="Group 48"/>
          <p:cNvGrpSpPr/>
          <p:nvPr/>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31976615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570" y="1075863"/>
            <a:ext cx="7171399" cy="1158793"/>
          </a:xfrm>
          <a:noFill/>
        </p:spPr>
        <p:txBody>
          <a:bodyPr tIns="91440" bIns="91440" anchor="t" anchorCtr="0">
            <a:spAutoFit/>
          </a:bodyPr>
          <a:lstStyle>
            <a:lvl1pPr>
              <a:defRPr sz="7058" spc="-7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13013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204290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7646101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8807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3966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58570" y="1344828"/>
            <a:ext cx="11474238" cy="2003747"/>
          </a:xfrm>
        </p:spPr>
        <p:txBody>
          <a:bodyPr>
            <a:spAutoFit/>
          </a:bodyPr>
          <a:lstStyle>
            <a:lvl1pPr marL="0" indent="0">
              <a:spcBef>
                <a:spcPts val="588"/>
              </a:spcBef>
              <a:buNone/>
              <a:defRPr sz="3137">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4097"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48193"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72290"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896386"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53384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58570" y="1344828"/>
            <a:ext cx="11474238" cy="1840792"/>
          </a:xfrm>
          <a:prstGeom prst="rect">
            <a:avLst/>
          </a:prstGeom>
        </p:spPr>
        <p:txBody>
          <a:bodyPr>
            <a:spAutoFit/>
          </a:bodyPr>
          <a:lstStyle>
            <a:lvl1pPr marL="224097"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48193"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72290"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96386"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20483"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141381"/>
            <a:ext cx="12192001" cy="717242"/>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13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325862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43940" y="5446242"/>
            <a:ext cx="11474238" cy="935484"/>
          </a:xfrm>
          <a:prstGeom prst="rect">
            <a:avLst/>
          </a:prstGeom>
          <a:noFill/>
          <a:ln w="12700">
            <a:noFill/>
            <a:miter lim="800000"/>
            <a:headEnd type="none" w="sm" len="sm"/>
            <a:tailEnd type="none" w="sm" len="sm"/>
          </a:ln>
          <a:effectLst/>
        </p:spPr>
        <p:txBody>
          <a:bodyPr vert="horz" wrap="square" lIns="89642" tIns="89642" rIns="89642" bIns="89642" numCol="1" anchor="t" anchorCtr="0" compatLnSpc="1">
            <a:prstTxWarp prst="textNoShape">
              <a:avLst/>
            </a:prstTxWarp>
            <a:spAutoFit/>
          </a:bodyPr>
          <a:lstStyle/>
          <a:p>
            <a:pPr defTabSz="913924" eaLnBrk="0" hangingPunct="0"/>
            <a:r>
              <a:rPr lang="en-US" sz="98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13924" eaLnBrk="0" hangingPunct="0"/>
            <a:r>
              <a:rPr lang="en-US" sz="98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spTree>
    <p:extLst>
      <p:ext uri="{BB962C8B-B14F-4D97-AF65-F5344CB8AC3E}">
        <p14:creationId xmlns:p14="http://schemas.microsoft.com/office/powerpoint/2010/main" val="28284908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Rectangle 1"/>
          <p:cNvSpPr/>
          <p:nvPr/>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grpSp>
        <p:nvGrpSpPr>
          <p:cNvPr id="49" name="Group 48"/>
          <p:cNvGrpSpPr/>
          <p:nvPr/>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
        <p:nvSpPr>
          <p:cNvPr id="48" name="TextBox 47"/>
          <p:cNvSpPr txBox="1"/>
          <p:nvPr/>
        </p:nvSpPr>
        <p:spPr>
          <a:xfrm>
            <a:off x="145169" y="291068"/>
            <a:ext cx="4252078" cy="669927"/>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rgbClr val="737373"/>
                </a:solidFill>
                <a:latin typeface="+mj-lt"/>
              </a:rPr>
              <a:t>Microsoft Virtual Academy</a:t>
            </a:r>
          </a:p>
        </p:txBody>
      </p:sp>
    </p:spTree>
    <p:extLst>
      <p:ext uri="{BB962C8B-B14F-4D97-AF65-F5344CB8AC3E}">
        <p14:creationId xmlns:p14="http://schemas.microsoft.com/office/powerpoint/2010/main" val="21939480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sp>
        <p:nvSpPr>
          <p:cNvPr id="2" name="Rectangle 1"/>
          <p:cNvSpPr/>
          <p:nvPr/>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grpSp>
        <p:nvGrpSpPr>
          <p:cNvPr id="49" name="Group 48"/>
          <p:cNvGrpSpPr/>
          <p:nvPr/>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3035123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Slide">
    <p:bg>
      <p:bgPr>
        <a:solidFill>
          <a:srgbClr val="0072C6"/>
        </a:solidFill>
        <a:effectLst/>
      </p:bgPr>
    </p:bg>
    <p:spTree>
      <p:nvGrpSpPr>
        <p:cNvPr id="1" name=""/>
        <p:cNvGrpSpPr/>
        <p:nvPr/>
      </p:nvGrpSpPr>
      <p:grpSpPr>
        <a:xfrm>
          <a:off x="0" y="0"/>
          <a:ext cx="0" cy="0"/>
          <a:chOff x="0" y="0"/>
          <a:chExt cx="0" cy="0"/>
        </a:xfrm>
      </p:grpSpPr>
      <p:sp>
        <p:nvSpPr>
          <p:cNvPr id="2" name="Rectangle 1"/>
          <p:cNvSpPr/>
          <p:nvPr/>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
        <p:nvSpPr>
          <p:cNvPr id="48" name="TextBox 47"/>
          <p:cNvSpPr txBox="1"/>
          <p:nvPr/>
        </p:nvSpPr>
        <p:spPr>
          <a:xfrm>
            <a:off x="145169" y="291068"/>
            <a:ext cx="4252078" cy="669927"/>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chemeClr val="bg1"/>
                </a:solidFill>
                <a:latin typeface="+mj-lt"/>
              </a:rPr>
              <a:t>Microsoft Virtual Academy</a:t>
            </a:r>
          </a:p>
        </p:txBody>
      </p:sp>
    </p:spTree>
    <p:extLst>
      <p:ext uri="{BB962C8B-B14F-4D97-AF65-F5344CB8AC3E}">
        <p14:creationId xmlns:p14="http://schemas.microsoft.com/office/powerpoint/2010/main" val="7267441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Title Slide">
    <p:bg>
      <p:bgPr>
        <a:solidFill>
          <a:srgbClr val="0072C6"/>
        </a:solidFill>
        <a:effectLst/>
      </p:bgPr>
    </p:bg>
    <p:spTree>
      <p:nvGrpSpPr>
        <p:cNvPr id="1" name=""/>
        <p:cNvGrpSpPr/>
        <p:nvPr/>
      </p:nvGrpSpPr>
      <p:grpSpPr>
        <a:xfrm>
          <a:off x="0" y="0"/>
          <a:ext cx="0" cy="0"/>
          <a:chOff x="0" y="0"/>
          <a:chExt cx="0" cy="0"/>
        </a:xfrm>
      </p:grpSpPr>
      <p:sp>
        <p:nvSpPr>
          <p:cNvPr id="2" name="Rectangle 1"/>
          <p:cNvSpPr/>
          <p:nvPr/>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1647196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p:nvPicPr>
        <p:blipFill>
          <a:blip r:embed="rId2"/>
          <a:stretch>
            <a:fillRect/>
          </a:stretch>
        </p:blipFill>
        <p:spPr>
          <a:xfrm>
            <a:off x="4610703" y="5782138"/>
            <a:ext cx="7056143" cy="1075862"/>
          </a:xfrm>
          <a:prstGeom prst="rect">
            <a:avLst/>
          </a:prstGeom>
        </p:spPr>
      </p:pic>
    </p:spTree>
    <p:extLst>
      <p:ext uri="{BB962C8B-B14F-4D97-AF65-F5344CB8AC3E}">
        <p14:creationId xmlns:p14="http://schemas.microsoft.com/office/powerpoint/2010/main" val="29818786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358570" y="1344828"/>
            <a:ext cx="11474238" cy="2003747"/>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288022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58570" y="1344828"/>
            <a:ext cx="11474238" cy="2003747"/>
          </a:xfrm>
        </p:spPr>
        <p:txBody>
          <a:bodyPr>
            <a:spAutoFit/>
          </a:bodyPr>
          <a:lstStyle>
            <a:lvl1pPr marL="0" indent="0">
              <a:spcBef>
                <a:spcPts val="588"/>
              </a:spcBef>
              <a:buNone/>
              <a:defRPr sz="2745" spc="-29" baseline="0">
                <a:solidFill>
                  <a:srgbClr val="0072C6"/>
                </a:solidFill>
                <a:latin typeface="+mj-lt"/>
              </a:defRPr>
            </a:lvl1pPr>
            <a:lvl2pPr marL="224097" indent="-224097">
              <a:spcBef>
                <a:spcPts val="588"/>
              </a:spcBef>
              <a:buFont typeface="Arial" charset="0"/>
              <a:buChar char="•"/>
              <a:defRPr sz="1961"/>
            </a:lvl2pPr>
            <a:lvl3pPr marL="448193" indent="-224097">
              <a:spcBef>
                <a:spcPts val="588"/>
              </a:spcBef>
              <a:buFont typeface="Arial" charset="0"/>
              <a:buChar char="•"/>
              <a:defRPr/>
            </a:lvl3pPr>
            <a:lvl4pPr marL="672290" indent="-224097">
              <a:spcBef>
                <a:spcPts val="588"/>
              </a:spcBef>
              <a:buFont typeface="Arial" charset="0"/>
              <a:buChar char="•"/>
              <a:defRPr/>
            </a:lvl4pPr>
            <a:lvl5pPr marL="896386" indent="-224097">
              <a:spcBef>
                <a:spcPts val="588"/>
              </a:spcBef>
              <a:buFont typeface="Arial"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131505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570" y="358621"/>
            <a:ext cx="11474238" cy="896552"/>
          </a:xfrm>
          <a:prstGeom prst="rect">
            <a:avLst/>
          </a:prstGeom>
        </p:spPr>
        <p:txBody>
          <a:bodyPr vert="horz" wrap="square" lIns="91440" tIns="91440" rIns="91440"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58570" y="1255173"/>
            <a:ext cx="11474238" cy="1793104"/>
          </a:xfrm>
          <a:prstGeom prst="rect">
            <a:avLst/>
          </a:prstGeom>
        </p:spPr>
        <p:txBody>
          <a:bodyPr vert="horz" wrap="square" lIns="91440" tIns="91440" rIns="91440" bIns="9144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44"/>
          <p:cNvSpPr/>
          <p:nvPr>
            <p:custDataLst>
              <p:tags r:id="rId29"/>
            </p:custDataLst>
          </p:nvPr>
        </p:nvSpPr>
        <p:spPr bwMode="auto">
          <a:xfrm>
            <a:off x="-1648348" y="729"/>
            <a:ext cx="537855" cy="537931"/>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p:custDataLst>
              <p:tags r:id="rId30"/>
            </p:custDataLst>
          </p:nvPr>
        </p:nvSpPr>
        <p:spPr bwMode="auto">
          <a:xfrm>
            <a:off x="-1111434" y="729"/>
            <a:ext cx="537855" cy="537931"/>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p:custDataLst>
              <p:tags r:id="rId31"/>
            </p:custDataLst>
          </p:nvPr>
        </p:nvSpPr>
        <p:spPr bwMode="auto">
          <a:xfrm>
            <a:off x="-565544" y="729"/>
            <a:ext cx="537855" cy="537931"/>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84798" eaLnBrk="1" fontAlgn="base" latinLnBrk="0" hangingPunct="1">
              <a:lnSpc>
                <a:spcPct val="90000"/>
              </a:lnSpc>
              <a:spcBef>
                <a:spcPct val="0"/>
              </a:spcBef>
              <a:spcAft>
                <a:spcPct val="0"/>
              </a:spcAft>
              <a:buClrTx/>
              <a:buSzTx/>
              <a:buFontTx/>
              <a:buNone/>
              <a:tabLst/>
              <a:defRPr/>
            </a:pPr>
            <a:endPar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p:custDataLst>
              <p:tags r:id="rId32"/>
            </p:custDataLst>
          </p:nvPr>
        </p:nvSpPr>
        <p:spPr bwMode="auto">
          <a:xfrm>
            <a:off x="-1648240" y="1082424"/>
            <a:ext cx="537855" cy="537931"/>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p:custDataLst>
              <p:tags r:id="rId33"/>
            </p:custDataLst>
          </p:nvPr>
        </p:nvSpPr>
        <p:spPr bwMode="auto">
          <a:xfrm>
            <a:off x="-1111552" y="1082424"/>
            <a:ext cx="537855" cy="537931"/>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p:custDataLst>
              <p:tags r:id="rId34"/>
            </p:custDataLst>
          </p:nvPr>
        </p:nvSpPr>
        <p:spPr bwMode="auto">
          <a:xfrm>
            <a:off x="-565527" y="1082424"/>
            <a:ext cx="537855" cy="537931"/>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p:custDataLst>
              <p:tags r:id="rId35"/>
            </p:custDataLst>
          </p:nvPr>
        </p:nvSpPr>
        <p:spPr bwMode="auto">
          <a:xfrm>
            <a:off x="-1638304" y="2170893"/>
            <a:ext cx="547463" cy="537931"/>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p:custDataLst>
              <p:tags r:id="rId36"/>
            </p:custDataLst>
          </p:nvPr>
        </p:nvSpPr>
        <p:spPr bwMode="auto">
          <a:xfrm>
            <a:off x="-1100178" y="2170893"/>
            <a:ext cx="543287" cy="537931"/>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p:custDataLst>
              <p:tags r:id="rId37"/>
            </p:custDataLst>
          </p:nvPr>
        </p:nvSpPr>
        <p:spPr bwMode="auto">
          <a:xfrm>
            <a:off x="-555589" y="2170893"/>
            <a:ext cx="537855" cy="537931"/>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p:custDataLst>
              <p:tags r:id="rId38"/>
            </p:custDataLst>
          </p:nvPr>
        </p:nvSpPr>
        <p:spPr bwMode="auto">
          <a:xfrm>
            <a:off x="-1658897" y="3245378"/>
            <a:ext cx="556800" cy="537931"/>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p:custDataLst>
              <p:tags r:id="rId39"/>
            </p:custDataLst>
          </p:nvPr>
        </p:nvSpPr>
        <p:spPr bwMode="auto">
          <a:xfrm>
            <a:off x="-1112872" y="3245378"/>
            <a:ext cx="547437" cy="537931"/>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p:custDataLst>
              <p:tags r:id="rId40"/>
            </p:custDataLst>
          </p:nvPr>
        </p:nvSpPr>
        <p:spPr bwMode="auto">
          <a:xfrm>
            <a:off x="-566845" y="3245378"/>
            <a:ext cx="537855" cy="537931"/>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p:custDataLst>
              <p:tags r:id="rId41"/>
            </p:custDataLst>
          </p:nvPr>
        </p:nvSpPr>
        <p:spPr bwMode="auto">
          <a:xfrm>
            <a:off x="-1650802" y="4317108"/>
            <a:ext cx="550857" cy="537931"/>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p:custDataLst>
              <p:tags r:id="rId42"/>
            </p:custDataLst>
          </p:nvPr>
        </p:nvSpPr>
        <p:spPr bwMode="auto">
          <a:xfrm>
            <a:off x="-1107996" y="4317108"/>
            <a:ext cx="537855" cy="537931"/>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p:custDataLst>
              <p:tags r:id="rId43"/>
            </p:custDataLst>
          </p:nvPr>
        </p:nvSpPr>
        <p:spPr bwMode="auto">
          <a:xfrm>
            <a:off x="-570022" y="4317108"/>
            <a:ext cx="537855" cy="537931"/>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p:custDataLst>
              <p:tags r:id="rId44"/>
            </p:custDataLst>
          </p:nvPr>
        </p:nvSpPr>
        <p:spPr bwMode="auto">
          <a:xfrm>
            <a:off x="-1648240" y="545452"/>
            <a:ext cx="537855" cy="537931"/>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p:custDataLst>
              <p:tags r:id="rId45"/>
            </p:custDataLst>
          </p:nvPr>
        </p:nvSpPr>
        <p:spPr bwMode="auto">
          <a:xfrm>
            <a:off x="-1111550" y="545444"/>
            <a:ext cx="546118" cy="537931"/>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p:custDataLst>
              <p:tags r:id="rId46"/>
            </p:custDataLst>
          </p:nvPr>
        </p:nvSpPr>
        <p:spPr bwMode="auto">
          <a:xfrm>
            <a:off x="-565544" y="545452"/>
            <a:ext cx="537855" cy="537931"/>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p:custDataLst>
              <p:tags r:id="rId47"/>
            </p:custDataLst>
          </p:nvPr>
        </p:nvSpPr>
        <p:spPr bwMode="auto">
          <a:xfrm>
            <a:off x="-1648484" y="1627138"/>
            <a:ext cx="537855" cy="537931"/>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p:custDataLst>
              <p:tags r:id="rId48"/>
            </p:custDataLst>
          </p:nvPr>
        </p:nvSpPr>
        <p:spPr bwMode="auto">
          <a:xfrm>
            <a:off x="-1110654" y="1627138"/>
            <a:ext cx="537855" cy="537931"/>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p:custDataLst>
              <p:tags r:id="rId49"/>
            </p:custDataLst>
          </p:nvPr>
        </p:nvSpPr>
        <p:spPr bwMode="auto">
          <a:xfrm>
            <a:off x="-565544" y="1627138"/>
            <a:ext cx="537855" cy="537931"/>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p:custDataLst>
              <p:tags r:id="rId50"/>
            </p:custDataLst>
          </p:nvPr>
        </p:nvSpPr>
        <p:spPr bwMode="auto">
          <a:xfrm>
            <a:off x="-1653677" y="2708824"/>
            <a:ext cx="535046" cy="537931"/>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p:custDataLst>
              <p:tags r:id="rId51"/>
            </p:custDataLst>
          </p:nvPr>
        </p:nvSpPr>
        <p:spPr bwMode="auto">
          <a:xfrm>
            <a:off x="-1111201" y="2708824"/>
            <a:ext cx="538414" cy="537931"/>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p:custDataLst>
              <p:tags r:id="rId52"/>
            </p:custDataLst>
          </p:nvPr>
        </p:nvSpPr>
        <p:spPr bwMode="auto">
          <a:xfrm>
            <a:off x="-573697" y="2708824"/>
            <a:ext cx="547209" cy="537931"/>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84798" eaLnBrk="1" fontAlgn="base" latinLnBrk="0" hangingPunct="1">
              <a:lnSpc>
                <a:spcPct val="90000"/>
              </a:lnSpc>
              <a:spcBef>
                <a:spcPct val="0"/>
              </a:spcBef>
              <a:spcAft>
                <a:spcPct val="0"/>
              </a:spcAft>
              <a:buClrTx/>
              <a:buSzTx/>
              <a:buFontTx/>
              <a:buNone/>
              <a:tabLst/>
              <a:defRPr/>
            </a:pPr>
            <a:endPar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p:custDataLst>
              <p:tags r:id="rId53"/>
            </p:custDataLst>
          </p:nvPr>
        </p:nvSpPr>
        <p:spPr bwMode="auto">
          <a:xfrm>
            <a:off x="-1658899" y="3781932"/>
            <a:ext cx="547698" cy="537931"/>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p:custDataLst>
              <p:tags r:id="rId54"/>
            </p:custDataLst>
          </p:nvPr>
        </p:nvSpPr>
        <p:spPr bwMode="auto">
          <a:xfrm>
            <a:off x="-1113794" y="3781932"/>
            <a:ext cx="564819" cy="537931"/>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p:custDataLst>
              <p:tags r:id="rId55"/>
            </p:custDataLst>
          </p:nvPr>
        </p:nvSpPr>
        <p:spPr bwMode="auto">
          <a:xfrm>
            <a:off x="-567921" y="3781932"/>
            <a:ext cx="535754" cy="537931"/>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p:custDataLst>
              <p:tags r:id="rId56"/>
            </p:custDataLst>
          </p:nvPr>
        </p:nvSpPr>
        <p:spPr bwMode="auto">
          <a:xfrm>
            <a:off x="-1650805" y="4860863"/>
            <a:ext cx="550858" cy="537931"/>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p:custDataLst>
              <p:tags r:id="rId57"/>
            </p:custDataLst>
          </p:nvPr>
        </p:nvSpPr>
        <p:spPr bwMode="auto">
          <a:xfrm>
            <a:off x="-1107526" y="4860863"/>
            <a:ext cx="537855" cy="537931"/>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p:custDataLst>
              <p:tags r:id="rId58"/>
            </p:custDataLst>
          </p:nvPr>
        </p:nvSpPr>
        <p:spPr bwMode="auto">
          <a:xfrm>
            <a:off x="-570024" y="4860863"/>
            <a:ext cx="538099" cy="537931"/>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p:custDataLst>
              <p:tags r:id="rId59"/>
            </p:custDataLst>
          </p:nvPr>
        </p:nvSpPr>
        <p:spPr bwMode="auto">
          <a:xfrm>
            <a:off x="-1107436" y="5396807"/>
            <a:ext cx="537855" cy="537931"/>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p:custDataLst>
              <p:tags r:id="rId60"/>
            </p:custDataLst>
          </p:nvPr>
        </p:nvSpPr>
        <p:spPr bwMode="auto">
          <a:xfrm>
            <a:off x="-569932" y="5396807"/>
            <a:ext cx="538099" cy="537931"/>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p:custDataLst>
              <p:tags r:id="rId61"/>
            </p:custDataLst>
          </p:nvPr>
        </p:nvSpPr>
        <p:spPr bwMode="auto">
          <a:xfrm>
            <a:off x="-1119447" y="5934754"/>
            <a:ext cx="549866" cy="537931"/>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p:custDataLst>
              <p:tags r:id="rId62"/>
            </p:custDataLst>
          </p:nvPr>
        </p:nvSpPr>
        <p:spPr bwMode="auto">
          <a:xfrm>
            <a:off x="-1650804" y="5933210"/>
            <a:ext cx="537200" cy="537931"/>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p:custDataLst>
              <p:tags r:id="rId63"/>
            </p:custDataLst>
          </p:nvPr>
        </p:nvSpPr>
        <p:spPr bwMode="auto">
          <a:xfrm>
            <a:off x="-573698" y="5934740"/>
            <a:ext cx="548858" cy="537946"/>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p:custDataLst>
              <p:tags r:id="rId64"/>
            </p:custDataLst>
          </p:nvPr>
        </p:nvSpPr>
        <p:spPr bwMode="auto">
          <a:xfrm>
            <a:off x="-1650804" y="5396799"/>
            <a:ext cx="537855" cy="53793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p:custDataLst>
              <p:tags r:id="rId65"/>
            </p:custDataLst>
          </p:nvPr>
        </p:nvSpPr>
        <p:spPr bwMode="auto">
          <a:xfrm>
            <a:off x="-1122116" y="6634485"/>
            <a:ext cx="536418" cy="537931"/>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p:custDataLst>
              <p:tags r:id="rId66"/>
            </p:custDataLst>
          </p:nvPr>
        </p:nvSpPr>
        <p:spPr bwMode="auto">
          <a:xfrm>
            <a:off x="-1662059" y="6634485"/>
            <a:ext cx="529991" cy="537931"/>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p:custDataLst>
              <p:tags r:id="rId67"/>
            </p:custDataLst>
          </p:nvPr>
        </p:nvSpPr>
        <p:spPr bwMode="auto">
          <a:xfrm>
            <a:off x="-575999" y="6634472"/>
            <a:ext cx="535512" cy="537946"/>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3933151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7" r:id="rId26"/>
    <p:sldLayoutId id="2147483688" r:id="rId27"/>
  </p:sldLayoutIdLst>
  <p:transition>
    <p:fade/>
  </p:transition>
  <p:txStyles>
    <p:titleStyle>
      <a:lvl1pPr algn="l" defTabSz="914367" rtl="0" eaLnBrk="1" latinLnBrk="0" hangingPunct="1">
        <a:lnSpc>
          <a:spcPct val="90000"/>
        </a:lnSpc>
        <a:spcBef>
          <a:spcPct val="0"/>
        </a:spcBef>
        <a:buNone/>
        <a:defRPr lang="en-US" sz="4705" b="0" kern="1200" cap="none" spc="-69" baseline="0" dirty="0" smtClean="0">
          <a:ln w="3175">
            <a:noFill/>
          </a:ln>
          <a:solidFill>
            <a:srgbClr val="0072C6"/>
          </a:soli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1pPr>
      <a:lvl2pPr marL="448193"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5/library/exceptions.html#exception-hierarchy" TargetMode="External"/><Relationship Id="rId2" Type="http://schemas.openxmlformats.org/officeDocument/2006/relationships/hyperlink" Target="https://docs.python.org/3.5/tutorial/errors.html#tut-userexceptions"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1/relationships/webextension" Target="../webextensions/webextension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s://wiki.python.org/moin/UsefulModules" TargetMode="External"/><Relationship Id="rId2" Type="http://schemas.openxmlformats.org/officeDocument/2006/relationships/hyperlink" Target="https://pypi.python.org/pypi" TargetMode="External"/><Relationship Id="rId1" Type="http://schemas.openxmlformats.org/officeDocument/2006/relationships/slideLayout" Target="../slideLayouts/slideLayout8.xml"/><Relationship Id="rId6" Type="http://schemas.openxmlformats.org/officeDocument/2006/relationships/hyperlink" Target="https://www.pylint.org/" TargetMode="External"/><Relationship Id="rId5" Type="http://schemas.openxmlformats.org/officeDocument/2006/relationships/hyperlink" Target="https://pypi.python.org/pypi/autopep8" TargetMode="External"/><Relationship Id="rId4" Type="http://schemas.openxmlformats.org/officeDocument/2006/relationships/hyperlink" Target="https://code.activestate.com/pypm/search:/"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pypi.python.org/pypi/virtualenvwrapper" TargetMode="External"/><Relationship Id="rId2" Type="http://schemas.openxmlformats.org/officeDocument/2006/relationships/hyperlink" Target="https://pypi.python.org/pypi/virtualenv" TargetMode="Externa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1/relationships/webextension" Target="../webextensions/webextension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hyperlink" Target="https://docs.python.org/3/library/asyncio-eventloop.html" TargetMode="External"/><Relationship Id="rId2" Type="http://schemas.openxmlformats.org/officeDocument/2006/relationships/hyperlink" Target="https://docs.python.org/3/library/asyncio.html" TargetMode="External"/><Relationship Id="rId1" Type="http://schemas.openxmlformats.org/officeDocument/2006/relationships/slideLayout" Target="../slideLayouts/slideLayout8.xml"/><Relationship Id="rId5" Type="http://schemas.openxmlformats.org/officeDocument/2006/relationships/image" Target="../media/image13.png"/><Relationship Id="rId4" Type="http://schemas.microsoft.com/office/2011/relationships/webextension" Target="../webextensions/webextension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3" Type="http://schemas.openxmlformats.org/officeDocument/2006/relationships/hyperlink" Target="http://docs.python-guide.org/en/latest/"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hyperlink" Target="https://www.python.org/downloads/release/python-352/" TargetMode="External"/><Relationship Id="rId2" Type="http://schemas.openxmlformats.org/officeDocument/2006/relationships/hyperlink" Target="https://www.python.org/downloads/release/python-2712/" TargetMode="External"/><Relationship Id="rId1" Type="http://schemas.openxmlformats.org/officeDocument/2006/relationships/slideLayout" Target="../slideLayouts/slideLayout8.xml"/><Relationship Id="rId4" Type="http://schemas.openxmlformats.org/officeDocument/2006/relationships/hyperlink" Target="https://wiki.python.org/moin/Python2orPython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pythonhosted.org/spyder/" TargetMode="External"/><Relationship Id="rId2" Type="http://schemas.openxmlformats.org/officeDocument/2006/relationships/hyperlink" Target="http://www.pydev.org/" TargetMode="External"/><Relationship Id="rId1" Type="http://schemas.openxmlformats.org/officeDocument/2006/relationships/slideLayout" Target="../slideLayouts/slideLayout8.xml"/><Relationship Id="rId5" Type="http://schemas.openxmlformats.org/officeDocument/2006/relationships/hyperlink" Target="https://code.visualstudio.com/" TargetMode="External"/><Relationship Id="rId4" Type="http://schemas.openxmlformats.org/officeDocument/2006/relationships/hyperlink" Target="https://www.jetbrains.com/pychar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python.org/dev/peps/pep-0008/"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69238" y="3841108"/>
            <a:ext cx="8270507" cy="896552"/>
          </a:xfrm>
        </p:spPr>
        <p:txBody>
          <a:bodyPr/>
          <a:lstStyle/>
          <a:p>
            <a:r>
              <a:rPr lang="en-US" dirty="0"/>
              <a:t>Christopher Harrison, SDE</a:t>
            </a:r>
          </a:p>
          <a:p>
            <a:r>
              <a:rPr lang="en-US" dirty="0"/>
              <a:t>Microsoft DX</a:t>
            </a:r>
          </a:p>
          <a:p>
            <a:r>
              <a:rPr lang="en-US" dirty="0"/>
              <a:t>@</a:t>
            </a:r>
            <a:r>
              <a:rPr lang="en-US" dirty="0" err="1"/>
              <a:t>geektrainer</a:t>
            </a:r>
            <a:endParaRPr lang="en-US" dirty="0"/>
          </a:p>
        </p:txBody>
      </p:sp>
      <p:sp>
        <p:nvSpPr>
          <p:cNvPr id="8" name="Title 7"/>
          <p:cNvSpPr>
            <a:spLocks noGrp="1"/>
          </p:cNvSpPr>
          <p:nvPr>
            <p:ph type="title"/>
          </p:nvPr>
        </p:nvSpPr>
        <p:spPr/>
        <p:txBody>
          <a:bodyPr/>
          <a:lstStyle/>
          <a:p>
            <a:r>
              <a:rPr lang="en-US" dirty="0"/>
              <a:t>Python for non-Python Developers</a:t>
            </a:r>
          </a:p>
        </p:txBody>
      </p:sp>
    </p:spTree>
    <p:extLst>
      <p:ext uri="{BB962C8B-B14F-4D97-AF65-F5344CB8AC3E}">
        <p14:creationId xmlns:p14="http://schemas.microsoft.com/office/powerpoint/2010/main" val="23957368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4044264496"/>
                  </p:ext>
                </p:extLst>
              </p:nvPr>
            </p:nvGraphicFramePr>
            <p:xfrm>
              <a:off x="358570" y="1255173"/>
              <a:ext cx="11474238" cy="509367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358570" y="1255173"/>
                <a:ext cx="11474238" cy="5093672"/>
              </a:xfrm>
              <a:prstGeom prst="rect">
                <a:avLst/>
              </a:prstGeom>
            </p:spPr>
          </p:pic>
        </mc:Fallback>
      </mc:AlternateContent>
    </p:spTree>
    <p:extLst>
      <p:ext uri="{BB962C8B-B14F-4D97-AF65-F5344CB8AC3E}">
        <p14:creationId xmlns:p14="http://schemas.microsoft.com/office/powerpoint/2010/main" val="35683756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keywords</a:t>
            </a:r>
          </a:p>
        </p:txBody>
      </p:sp>
      <p:sp>
        <p:nvSpPr>
          <p:cNvPr id="3" name="Text Placeholder 2"/>
          <p:cNvSpPr>
            <a:spLocks noGrp="1"/>
          </p:cNvSpPr>
          <p:nvPr>
            <p:ph type="body" sz="quarter" idx="10"/>
          </p:nvPr>
        </p:nvSpPr>
        <p:spPr>
          <a:xfrm>
            <a:off x="358570" y="1344828"/>
            <a:ext cx="11474238" cy="3221523"/>
          </a:xfrm>
        </p:spPr>
        <p:txBody>
          <a:bodyPr/>
          <a:lstStyle/>
          <a:p>
            <a:r>
              <a:rPr lang="en-US" dirty="0"/>
              <a:t>break</a:t>
            </a:r>
          </a:p>
          <a:p>
            <a:pPr lvl="1"/>
            <a:r>
              <a:rPr lang="en-US" dirty="0"/>
              <a:t>Stops the loop</a:t>
            </a:r>
          </a:p>
          <a:p>
            <a:r>
              <a:rPr lang="en-US" dirty="0"/>
              <a:t>continue</a:t>
            </a:r>
          </a:p>
          <a:p>
            <a:pPr lvl="1"/>
            <a:r>
              <a:rPr lang="en-US" dirty="0"/>
              <a:t>Continues the loop</a:t>
            </a:r>
          </a:p>
          <a:p>
            <a:r>
              <a:rPr lang="en-US" dirty="0"/>
              <a:t>pass</a:t>
            </a:r>
          </a:p>
          <a:p>
            <a:pPr lvl="1"/>
            <a:r>
              <a:rPr lang="en-US" dirty="0"/>
              <a:t>Does nothing</a:t>
            </a:r>
          </a:p>
          <a:p>
            <a:pPr lvl="1"/>
            <a:r>
              <a:rPr lang="en-US" dirty="0"/>
              <a:t>Used to ensure blocks are syntactically correct if they need to be empty</a:t>
            </a:r>
          </a:p>
          <a:p>
            <a:pPr lvl="2"/>
            <a:r>
              <a:rPr lang="en-US" dirty="0"/>
              <a:t>Swallow an exception</a:t>
            </a:r>
          </a:p>
        </p:txBody>
      </p:sp>
    </p:spTree>
    <p:extLst>
      <p:ext uri="{BB962C8B-B14F-4D97-AF65-F5344CB8AC3E}">
        <p14:creationId xmlns:p14="http://schemas.microsoft.com/office/powerpoint/2010/main" val="5416148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annotations</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3914932508"/>
                  </p:ext>
                </p:extLst>
              </p:nvPr>
            </p:nvGraphicFramePr>
            <p:xfrm>
              <a:off x="358570" y="1255172"/>
              <a:ext cx="11474238" cy="504701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358570" y="1255172"/>
                <a:ext cx="11474238" cy="5047015"/>
              </a:xfrm>
              <a:prstGeom prst="rect">
                <a:avLst/>
              </a:prstGeom>
            </p:spPr>
          </p:pic>
        </mc:Fallback>
      </mc:AlternateContent>
    </p:spTree>
    <p:extLst>
      <p:ext uri="{BB962C8B-B14F-4D97-AF65-F5344CB8AC3E}">
        <p14:creationId xmlns:p14="http://schemas.microsoft.com/office/powerpoint/2010/main" val="5630008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(anonymous functions)</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2527181300"/>
                  </p:ext>
                </p:extLst>
              </p:nvPr>
            </p:nvGraphicFramePr>
            <p:xfrm>
              <a:off x="358570" y="1255173"/>
              <a:ext cx="11474238" cy="540560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358570" y="1255173"/>
                <a:ext cx="11474238" cy="5405602"/>
              </a:xfrm>
              <a:prstGeom prst="rect">
                <a:avLst/>
              </a:prstGeom>
            </p:spPr>
          </p:pic>
        </mc:Fallback>
      </mc:AlternateContent>
    </p:spTree>
    <p:extLst>
      <p:ext uri="{BB962C8B-B14F-4D97-AF65-F5344CB8AC3E}">
        <p14:creationId xmlns:p14="http://schemas.microsoft.com/office/powerpoint/2010/main" val="10204483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Hello, world</a:t>
            </a:r>
          </a:p>
        </p:txBody>
      </p:sp>
    </p:spTree>
    <p:extLst>
      <p:ext uri="{BB962C8B-B14F-4D97-AF65-F5344CB8AC3E}">
        <p14:creationId xmlns:p14="http://schemas.microsoft.com/office/powerpoint/2010/main" val="22993685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Exceptions</a:t>
            </a:r>
          </a:p>
        </p:txBody>
      </p:sp>
      <p:sp>
        <p:nvSpPr>
          <p:cNvPr id="5" name="Text Placeholder 4"/>
          <p:cNvSpPr>
            <a:spLocks noGrp="1"/>
          </p:cNvSpPr>
          <p:nvPr>
            <p:ph type="body" sz="quarter" idx="10"/>
          </p:nvPr>
        </p:nvSpPr>
        <p:spPr>
          <a:xfrm>
            <a:off x="358570" y="1344828"/>
            <a:ext cx="11474238" cy="3678636"/>
          </a:xfrm>
        </p:spPr>
        <p:txBody>
          <a:bodyPr/>
          <a:lstStyle/>
          <a:p>
            <a:r>
              <a:rPr lang="en-US" dirty="0"/>
              <a:t>Python, like most languages, supports exception handling</a:t>
            </a:r>
          </a:p>
          <a:p>
            <a:pPr lvl="1"/>
            <a:r>
              <a:rPr lang="en-US" dirty="0"/>
              <a:t>Syntax is </a:t>
            </a:r>
            <a:r>
              <a:rPr lang="en-US" dirty="0">
                <a:latin typeface="Consolas" panose="020B0609020204030204" pitchFamily="49" charset="0"/>
              </a:rPr>
              <a:t>try</a:t>
            </a:r>
            <a:r>
              <a:rPr lang="en-US" dirty="0"/>
              <a:t> / </a:t>
            </a:r>
            <a:r>
              <a:rPr lang="en-US" dirty="0">
                <a:latin typeface="Consolas" panose="020B0609020204030204" pitchFamily="49" charset="0"/>
              </a:rPr>
              <a:t>except</a:t>
            </a:r>
            <a:r>
              <a:rPr lang="en-US" dirty="0"/>
              <a:t> / </a:t>
            </a:r>
            <a:r>
              <a:rPr lang="en-US" dirty="0">
                <a:latin typeface="Consolas" panose="020B0609020204030204" pitchFamily="49" charset="0"/>
              </a:rPr>
              <a:t>finally</a:t>
            </a:r>
          </a:p>
          <a:p>
            <a:pPr lvl="1"/>
            <a:r>
              <a:rPr lang="en-US" dirty="0"/>
              <a:t>Exceptions are named ___Error</a:t>
            </a:r>
          </a:p>
          <a:p>
            <a:pPr lvl="2"/>
            <a:r>
              <a:rPr lang="en-US" dirty="0" err="1">
                <a:latin typeface="Consolas" panose="020B0609020204030204" pitchFamily="49" charset="0"/>
              </a:rPr>
              <a:t>FileNotFoundError</a:t>
            </a:r>
            <a:endParaRPr lang="en-US" dirty="0">
              <a:latin typeface="Consolas" panose="020B0609020204030204" pitchFamily="49" charset="0"/>
            </a:endParaRPr>
          </a:p>
          <a:p>
            <a:pPr lvl="2"/>
            <a:r>
              <a:rPr lang="en-US" dirty="0" err="1">
                <a:latin typeface="Consolas" panose="020B0609020204030204" pitchFamily="49" charset="0"/>
              </a:rPr>
              <a:t>ValueError</a:t>
            </a:r>
            <a:endParaRPr lang="en-US" dirty="0">
              <a:latin typeface="Consolas" panose="020B0609020204030204" pitchFamily="49" charset="0"/>
            </a:endParaRPr>
          </a:p>
          <a:p>
            <a:r>
              <a:rPr lang="en-US" dirty="0"/>
              <a:t>Derive custom exceptions from </a:t>
            </a:r>
            <a:r>
              <a:rPr lang="en-US" dirty="0">
                <a:hlinkClick r:id="rId2"/>
              </a:rPr>
              <a:t>Exception</a:t>
            </a:r>
            <a:endParaRPr lang="en-US" dirty="0"/>
          </a:p>
          <a:p>
            <a:r>
              <a:rPr lang="en-US" dirty="0"/>
              <a:t>Except blocks must be in order</a:t>
            </a:r>
          </a:p>
          <a:p>
            <a:pPr lvl="1"/>
            <a:r>
              <a:rPr lang="en-US" dirty="0">
                <a:hlinkClick r:id="rId3"/>
              </a:rPr>
              <a:t>Exception hierarchy</a:t>
            </a:r>
            <a:endParaRPr lang="en-US" dirty="0"/>
          </a:p>
          <a:p>
            <a:r>
              <a:rPr lang="en-US" dirty="0">
                <a:latin typeface="Consolas" panose="020B0609020204030204" pitchFamily="49" charset="0"/>
              </a:rPr>
              <a:t>raise</a:t>
            </a:r>
            <a:r>
              <a:rPr lang="en-US" dirty="0"/>
              <a:t> to throw/raise an exception</a:t>
            </a:r>
          </a:p>
        </p:txBody>
      </p:sp>
    </p:spTree>
    <p:extLst>
      <p:ext uri="{BB962C8B-B14F-4D97-AF65-F5344CB8AC3E}">
        <p14:creationId xmlns:p14="http://schemas.microsoft.com/office/powerpoint/2010/main" val="15828754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2568993845"/>
                  </p:ext>
                </p:extLst>
              </p:nvPr>
            </p:nvGraphicFramePr>
            <p:xfrm>
              <a:off x="358570" y="1255172"/>
              <a:ext cx="11474238" cy="534701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358570" y="1255172"/>
                <a:ext cx="11474238" cy="5347014"/>
              </a:xfrm>
              <a:prstGeom prst="rect">
                <a:avLst/>
              </a:prstGeom>
            </p:spPr>
          </p:pic>
        </mc:Fallback>
      </mc:AlternateContent>
    </p:spTree>
    <p:extLst>
      <p:ext uri="{BB962C8B-B14F-4D97-AF65-F5344CB8AC3E}">
        <p14:creationId xmlns:p14="http://schemas.microsoft.com/office/powerpoint/2010/main" val="15641883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Exceptions</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586408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classes</a:t>
            </a:r>
          </a:p>
        </p:txBody>
      </p:sp>
    </p:spTree>
    <p:extLst>
      <p:ext uri="{BB962C8B-B14F-4D97-AF65-F5344CB8AC3E}">
        <p14:creationId xmlns:p14="http://schemas.microsoft.com/office/powerpoint/2010/main" val="13072169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Python classes</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title="Code Presenter Pro"/>
              <p:cNvGraphicFramePr>
                <a:graphicFrameLocks noGrp="1"/>
              </p:cNvGraphicFramePr>
              <p:nvPr>
                <p:extLst>
                  <p:ext uri="{D42A27DB-BD31-4B8C-83A1-F6EECF244321}">
                    <p14:modId xmlns:p14="http://schemas.microsoft.com/office/powerpoint/2010/main" val="405970048"/>
                  </p:ext>
                </p:extLst>
              </p:nvPr>
            </p:nvGraphicFramePr>
            <p:xfrm>
              <a:off x="358570" y="1255173"/>
              <a:ext cx="11474238" cy="535428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7" name="Add-in 6" title="Code Presenter Pro"/>
              <p:cNvPicPr>
                <a:picLocks noGrp="1" noRot="1" noChangeAspect="1" noMove="1" noResize="1" noEditPoints="1" noAdjustHandles="1" noChangeArrowheads="1" noChangeShapeType="1"/>
              </p:cNvPicPr>
              <p:nvPr/>
            </p:nvPicPr>
            <p:blipFill>
              <a:blip r:embed="rId3"/>
              <a:stretch>
                <a:fillRect/>
              </a:stretch>
            </p:blipFill>
            <p:spPr>
              <a:xfrm>
                <a:off x="358570" y="1255173"/>
                <a:ext cx="11474238" cy="5354282"/>
              </a:xfrm>
              <a:prstGeom prst="rect">
                <a:avLst/>
              </a:prstGeom>
            </p:spPr>
          </p:pic>
        </mc:Fallback>
      </mc:AlternateContent>
    </p:spTree>
    <p:extLst>
      <p:ext uri="{BB962C8B-B14F-4D97-AF65-F5344CB8AC3E}">
        <p14:creationId xmlns:p14="http://schemas.microsoft.com/office/powerpoint/2010/main" val="42632154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expectations</a:t>
            </a:r>
          </a:p>
        </p:txBody>
      </p:sp>
      <p:sp>
        <p:nvSpPr>
          <p:cNvPr id="3" name="Text Placeholder 2"/>
          <p:cNvSpPr>
            <a:spLocks noGrp="1"/>
          </p:cNvSpPr>
          <p:nvPr>
            <p:ph type="body" sz="quarter" idx="10"/>
          </p:nvPr>
        </p:nvSpPr>
        <p:spPr>
          <a:xfrm>
            <a:off x="358570" y="1344828"/>
            <a:ext cx="11474238" cy="5203860"/>
          </a:xfrm>
        </p:spPr>
        <p:txBody>
          <a:bodyPr/>
          <a:lstStyle/>
          <a:p>
            <a:r>
              <a:rPr lang="en-US"/>
              <a:t>About you</a:t>
            </a:r>
            <a:endParaRPr lang="en-US" dirty="0"/>
          </a:p>
          <a:p>
            <a:pPr lvl="1"/>
            <a:r>
              <a:rPr lang="en-US" dirty="0"/>
              <a:t>Already a developer</a:t>
            </a:r>
          </a:p>
          <a:p>
            <a:pPr lvl="1"/>
            <a:r>
              <a:rPr lang="en-US" dirty="0"/>
              <a:t>Looking at a project that involves Python</a:t>
            </a:r>
          </a:p>
          <a:p>
            <a:pPr lvl="2"/>
            <a:r>
              <a:rPr lang="en-US" dirty="0"/>
              <a:t>Django</a:t>
            </a:r>
          </a:p>
          <a:p>
            <a:pPr lvl="2"/>
            <a:r>
              <a:rPr lang="en-US" dirty="0"/>
              <a:t>Machine Learning</a:t>
            </a:r>
          </a:p>
          <a:p>
            <a:pPr lvl="2"/>
            <a:r>
              <a:rPr lang="en-US" dirty="0"/>
              <a:t>Automation</a:t>
            </a:r>
          </a:p>
          <a:p>
            <a:pPr lvl="1"/>
            <a:r>
              <a:rPr lang="en-US" dirty="0"/>
              <a:t>Have no Python experience</a:t>
            </a:r>
          </a:p>
          <a:p>
            <a:pPr lvl="2"/>
            <a:r>
              <a:rPr lang="en-US" dirty="0"/>
              <a:t>Just need to figure out the language piece before getting started</a:t>
            </a:r>
          </a:p>
          <a:p>
            <a:r>
              <a:rPr lang="en-US" dirty="0"/>
              <a:t>Not going to</a:t>
            </a:r>
          </a:p>
          <a:p>
            <a:pPr lvl="1"/>
            <a:r>
              <a:rPr lang="en-US" dirty="0"/>
              <a:t>…cover basic programming concepts</a:t>
            </a:r>
          </a:p>
          <a:p>
            <a:pPr lvl="1"/>
            <a:r>
              <a:rPr lang="en-US" dirty="0"/>
              <a:t>…cover everything</a:t>
            </a:r>
          </a:p>
          <a:p>
            <a:pPr lvl="1"/>
            <a:r>
              <a:rPr lang="en-US" dirty="0"/>
              <a:t>…make you an expert</a:t>
            </a:r>
          </a:p>
          <a:p>
            <a:pPr lvl="1"/>
            <a:r>
              <a:rPr lang="en-US" dirty="0"/>
              <a:t>…use any specific technology</a:t>
            </a:r>
          </a:p>
          <a:p>
            <a:pPr lvl="1"/>
            <a:r>
              <a:rPr lang="en-US" dirty="0"/>
              <a:t>…do any demos</a:t>
            </a:r>
          </a:p>
        </p:txBody>
      </p:sp>
    </p:spTree>
    <p:extLst>
      <p:ext uri="{BB962C8B-B14F-4D97-AF65-F5344CB8AC3E}">
        <p14:creationId xmlns:p14="http://schemas.microsoft.com/office/powerpoint/2010/main" val="36847540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Classes and properties</a:t>
            </a:r>
          </a:p>
        </p:txBody>
      </p:sp>
    </p:spTree>
    <p:extLst>
      <p:ext uri="{BB962C8B-B14F-4D97-AF65-F5344CB8AC3E}">
        <p14:creationId xmlns:p14="http://schemas.microsoft.com/office/powerpoint/2010/main" val="33729196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2309906715"/>
                  </p:ext>
                </p:extLst>
              </p:nvPr>
            </p:nvGraphicFramePr>
            <p:xfrm>
              <a:off x="358570" y="1255172"/>
              <a:ext cx="11474238" cy="540144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358570" y="1255172"/>
                <a:ext cx="11474238" cy="5401441"/>
              </a:xfrm>
              <a:prstGeom prst="rect">
                <a:avLst/>
              </a:prstGeom>
            </p:spPr>
          </p:pic>
        </mc:Fallback>
      </mc:AlternateContent>
    </p:spTree>
    <p:extLst>
      <p:ext uri="{BB962C8B-B14F-4D97-AF65-F5344CB8AC3E}">
        <p14:creationId xmlns:p14="http://schemas.microsoft.com/office/powerpoint/2010/main" val="17371660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Python supports multiple inheritance</a:t>
            </a:r>
          </a:p>
        </p:txBody>
      </p:sp>
      <p:sp>
        <p:nvSpPr>
          <p:cNvPr id="5" name="Text Placeholder 4"/>
          <p:cNvSpPr>
            <a:spLocks noGrp="1"/>
          </p:cNvSpPr>
          <p:nvPr>
            <p:ph type="body" sz="quarter" idx="10"/>
          </p:nvPr>
        </p:nvSpPr>
        <p:spPr>
          <a:xfrm>
            <a:off x="358570" y="1344828"/>
            <a:ext cx="11474238" cy="2067425"/>
          </a:xfrm>
        </p:spPr>
        <p:txBody>
          <a:bodyPr/>
          <a:lstStyle/>
          <a:p>
            <a:pPr lvl="2"/>
            <a:r>
              <a:rPr lang="en-US" dirty="0"/>
              <a:t>				(deep breath... It will be ok...)</a:t>
            </a:r>
          </a:p>
          <a:p>
            <a:endParaRPr lang="en-US" dirty="0"/>
          </a:p>
          <a:p>
            <a:r>
              <a:rPr lang="en-US" dirty="0"/>
              <a:t>Multiple inheritance still isn't common</a:t>
            </a:r>
          </a:p>
          <a:p>
            <a:pPr lvl="1"/>
            <a:r>
              <a:rPr lang="en-US" dirty="0"/>
              <a:t>Or generally desirable</a:t>
            </a:r>
          </a:p>
          <a:p>
            <a:pPr lvl="1"/>
            <a:r>
              <a:rPr lang="en-US" dirty="0"/>
              <a:t>Most often used in frameworks</a:t>
            </a:r>
          </a:p>
        </p:txBody>
      </p:sp>
    </p:spTree>
    <p:extLst>
      <p:ext uri="{BB962C8B-B14F-4D97-AF65-F5344CB8AC3E}">
        <p14:creationId xmlns:p14="http://schemas.microsoft.com/office/powerpoint/2010/main" val="32292641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20195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Package management with pip</a:t>
            </a:r>
          </a:p>
        </p:txBody>
      </p:sp>
    </p:spTree>
    <p:extLst>
      <p:ext uri="{BB962C8B-B14F-4D97-AF65-F5344CB8AC3E}">
        <p14:creationId xmlns:p14="http://schemas.microsoft.com/office/powerpoint/2010/main" val="4205220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Requirements file</a:t>
            </a:r>
          </a:p>
        </p:txBody>
      </p:sp>
      <p:sp>
        <p:nvSpPr>
          <p:cNvPr id="5" name="Text Placeholder 4"/>
          <p:cNvSpPr>
            <a:spLocks noGrp="1"/>
          </p:cNvSpPr>
          <p:nvPr>
            <p:ph type="body" sz="quarter" idx="10"/>
          </p:nvPr>
        </p:nvSpPr>
        <p:spPr>
          <a:xfrm>
            <a:off x="358570" y="1344828"/>
            <a:ext cx="11474238" cy="4221733"/>
          </a:xfrm>
        </p:spPr>
        <p:txBody>
          <a:bodyPr/>
          <a:lstStyle/>
          <a:p>
            <a:r>
              <a:rPr lang="en-US" dirty="0">
                <a:solidFill>
                  <a:schemeClr val="tx2"/>
                </a:solidFill>
                <a:latin typeface="Consolas" panose="020B0609020204030204" pitchFamily="49" charset="0"/>
              </a:rPr>
              <a:t>## a comment</a:t>
            </a:r>
          </a:p>
          <a:p>
            <a:r>
              <a:rPr lang="en-US" dirty="0">
                <a:latin typeface="Consolas" panose="020B0609020204030204" pitchFamily="49" charset="0"/>
              </a:rPr>
              <a:t>package-name 				</a:t>
            </a:r>
            <a:r>
              <a:rPr lang="en-US" dirty="0">
                <a:solidFill>
                  <a:schemeClr val="tx2"/>
                </a:solidFill>
                <a:latin typeface="Consolas" panose="020B0609020204030204" pitchFamily="49" charset="0"/>
              </a:rPr>
              <a:t># use latest</a:t>
            </a:r>
          </a:p>
          <a:p>
            <a:r>
              <a:rPr lang="en-US" dirty="0">
                <a:latin typeface="Consolas" panose="020B0609020204030204" pitchFamily="49" charset="0"/>
              </a:rPr>
              <a:t>package-specific == 1.2.3	</a:t>
            </a:r>
            <a:r>
              <a:rPr lang="en-US" dirty="0">
                <a:solidFill>
                  <a:schemeClr val="tx2"/>
                </a:solidFill>
                <a:latin typeface="Consolas" panose="020B0609020204030204" pitchFamily="49" charset="0"/>
              </a:rPr>
              <a:t># only that version</a:t>
            </a:r>
          </a:p>
          <a:p>
            <a:r>
              <a:rPr lang="en-US" dirty="0">
                <a:latin typeface="Consolas" panose="020B0609020204030204" pitchFamily="49" charset="0"/>
              </a:rPr>
              <a:t>package-exclusion != 1.2.3	</a:t>
            </a:r>
            <a:r>
              <a:rPr lang="en-US" dirty="0">
                <a:solidFill>
                  <a:schemeClr val="tx2"/>
                </a:solidFill>
                <a:latin typeface="Consolas" panose="020B0609020204030204" pitchFamily="49" charset="0"/>
              </a:rPr>
              <a:t># don't use that version</a:t>
            </a:r>
          </a:p>
          <a:p>
            <a:r>
              <a:rPr lang="en-US" dirty="0">
                <a:latin typeface="Consolas" panose="020B0609020204030204" pitchFamily="49" charset="0"/>
              </a:rPr>
              <a:t>package-</a:t>
            </a:r>
            <a:r>
              <a:rPr lang="en-US" dirty="0" err="1">
                <a:latin typeface="Consolas" panose="020B0609020204030204" pitchFamily="49" charset="0"/>
              </a:rPr>
              <a:t>atleast</a:t>
            </a:r>
            <a:r>
              <a:rPr lang="en-US" dirty="0">
                <a:latin typeface="Consolas" panose="020B0609020204030204" pitchFamily="49" charset="0"/>
              </a:rPr>
              <a:t> &gt;= 1.2.3		</a:t>
            </a:r>
            <a:r>
              <a:rPr lang="en-US" dirty="0">
                <a:solidFill>
                  <a:schemeClr val="tx2"/>
                </a:solidFill>
                <a:latin typeface="Consolas" panose="020B0609020204030204" pitchFamily="49" charset="0"/>
              </a:rPr>
              <a:t># at least that version</a:t>
            </a:r>
          </a:p>
          <a:p>
            <a:r>
              <a:rPr lang="en-US" dirty="0">
                <a:latin typeface="Consolas" panose="020B0609020204030204" pitchFamily="49" charset="0"/>
              </a:rPr>
              <a:t>package-compatible ~= 1.2	</a:t>
            </a:r>
            <a:r>
              <a:rPr lang="en-US" dirty="0">
                <a:solidFill>
                  <a:schemeClr val="tx2"/>
                </a:solidFill>
                <a:latin typeface="Consolas" panose="020B0609020204030204" pitchFamily="49" charset="0"/>
              </a:rPr>
              <a:t># same as 1.*</a:t>
            </a:r>
          </a:p>
          <a:p>
            <a:endParaRPr lang="en-US" dirty="0">
              <a:latin typeface="Consolas" panose="020B0609020204030204" pitchFamily="49" charset="0"/>
            </a:endParaRPr>
          </a:p>
          <a:p>
            <a:r>
              <a:rPr lang="en-US" dirty="0">
                <a:latin typeface="Consolas" panose="020B0609020204030204" pitchFamily="49" charset="0"/>
              </a:rPr>
              <a:t>-r other-file.txt			</a:t>
            </a:r>
            <a:r>
              <a:rPr lang="en-US" dirty="0">
                <a:solidFill>
                  <a:schemeClr val="tx2"/>
                </a:solidFill>
                <a:latin typeface="Consolas" panose="020B0609020204030204" pitchFamily="49" charset="0"/>
              </a:rPr>
              <a:t># additional requirements file</a:t>
            </a:r>
          </a:p>
          <a:p>
            <a:r>
              <a:rPr lang="en-US" dirty="0">
                <a:latin typeface="Consolas" panose="020B0609020204030204" pitchFamily="49" charset="0"/>
              </a:rPr>
              <a:t>https://somewhere/py.whl		</a:t>
            </a:r>
            <a:r>
              <a:rPr lang="en-US" dirty="0">
                <a:solidFill>
                  <a:schemeClr val="tx2"/>
                </a:solidFill>
                <a:latin typeface="Consolas" panose="020B0609020204030204" pitchFamily="49" charset="0"/>
              </a:rPr>
              <a:t># install file</a:t>
            </a:r>
          </a:p>
        </p:txBody>
      </p:sp>
    </p:spTree>
    <p:extLst>
      <p:ext uri="{BB962C8B-B14F-4D97-AF65-F5344CB8AC3E}">
        <p14:creationId xmlns:p14="http://schemas.microsoft.com/office/powerpoint/2010/main" val="26496348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a:t>
            </a:r>
          </a:p>
        </p:txBody>
      </p:sp>
      <p:sp>
        <p:nvSpPr>
          <p:cNvPr id="3" name="Text Placeholder 2"/>
          <p:cNvSpPr>
            <a:spLocks noGrp="1"/>
          </p:cNvSpPr>
          <p:nvPr>
            <p:ph type="body" sz="quarter" idx="10"/>
          </p:nvPr>
        </p:nvSpPr>
        <p:spPr>
          <a:xfrm>
            <a:off x="358570" y="1344828"/>
            <a:ext cx="11474238" cy="4244367"/>
          </a:xfrm>
        </p:spPr>
        <p:txBody>
          <a:bodyPr/>
          <a:lstStyle/>
          <a:p>
            <a:r>
              <a:rPr lang="en-US" dirty="0"/>
              <a:t>pip install package</a:t>
            </a:r>
          </a:p>
          <a:p>
            <a:pPr lvl="1"/>
            <a:r>
              <a:rPr lang="en-US" dirty="0"/>
              <a:t>Installs into current environment (or global)</a:t>
            </a:r>
          </a:p>
          <a:p>
            <a:r>
              <a:rPr lang="en-US" dirty="0"/>
              <a:t>pip install package==1.2.3</a:t>
            </a:r>
          </a:p>
          <a:p>
            <a:pPr lvl="1"/>
            <a:r>
              <a:rPr lang="en-US" dirty="0"/>
              <a:t>Supports same versioning syntax</a:t>
            </a:r>
          </a:p>
          <a:p>
            <a:r>
              <a:rPr lang="en-US" dirty="0"/>
              <a:t>pip install -r requirements.txt</a:t>
            </a:r>
          </a:p>
          <a:p>
            <a:pPr lvl="1"/>
            <a:r>
              <a:rPr lang="en-US" dirty="0"/>
              <a:t>Uses requirements.txt file</a:t>
            </a:r>
          </a:p>
          <a:p>
            <a:r>
              <a:rPr lang="en-US" dirty="0"/>
              <a:t>pip install --upgrade package</a:t>
            </a:r>
          </a:p>
          <a:p>
            <a:pPr lvl="1"/>
            <a:r>
              <a:rPr lang="en-US" dirty="0"/>
              <a:t>Upgrade a package</a:t>
            </a:r>
          </a:p>
          <a:p>
            <a:r>
              <a:rPr lang="en-US" dirty="0"/>
              <a:t>pip install --pre package</a:t>
            </a:r>
          </a:p>
          <a:p>
            <a:pPr lvl="1"/>
            <a:r>
              <a:rPr lang="en-US" dirty="0"/>
              <a:t>Include non-stable</a:t>
            </a:r>
          </a:p>
        </p:txBody>
      </p:sp>
    </p:spTree>
    <p:extLst>
      <p:ext uri="{BB962C8B-B14F-4D97-AF65-F5344CB8AC3E}">
        <p14:creationId xmlns:p14="http://schemas.microsoft.com/office/powerpoint/2010/main" val="38398015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a:t>
            </a:r>
          </a:p>
        </p:txBody>
      </p:sp>
      <p:sp>
        <p:nvSpPr>
          <p:cNvPr id="3" name="Text Placeholder 2"/>
          <p:cNvSpPr>
            <a:spLocks noGrp="1"/>
          </p:cNvSpPr>
          <p:nvPr>
            <p:ph type="body" sz="quarter" idx="10"/>
          </p:nvPr>
        </p:nvSpPr>
        <p:spPr>
          <a:xfrm>
            <a:off x="358570" y="1344828"/>
            <a:ext cx="11474238" cy="2764411"/>
          </a:xfrm>
        </p:spPr>
        <p:txBody>
          <a:bodyPr/>
          <a:lstStyle/>
          <a:p>
            <a:r>
              <a:rPr lang="en-US" dirty="0"/>
              <a:t>Finding packages</a:t>
            </a:r>
            <a:endParaRPr lang="en-US" dirty="0">
              <a:hlinkClick r:id="rId2"/>
            </a:endParaRPr>
          </a:p>
          <a:p>
            <a:pPr lvl="1"/>
            <a:r>
              <a:rPr lang="en-US" dirty="0" err="1">
                <a:hlinkClick r:id="rId2"/>
              </a:rPr>
              <a:t>PyPI</a:t>
            </a:r>
            <a:r>
              <a:rPr lang="en-US" dirty="0">
                <a:hlinkClick r:id="rId2"/>
              </a:rPr>
              <a:t> Package Index</a:t>
            </a:r>
            <a:endParaRPr lang="en-US" dirty="0"/>
          </a:p>
          <a:p>
            <a:pPr lvl="1"/>
            <a:r>
              <a:rPr lang="en-US" dirty="0">
                <a:hlinkClick r:id="rId3"/>
              </a:rPr>
              <a:t>Python wiki</a:t>
            </a:r>
            <a:endParaRPr lang="en-US" dirty="0"/>
          </a:p>
          <a:p>
            <a:pPr lvl="1"/>
            <a:r>
              <a:rPr lang="en-US" dirty="0" err="1">
                <a:hlinkClick r:id="rId4"/>
              </a:rPr>
              <a:t>ActiveState</a:t>
            </a:r>
            <a:endParaRPr lang="en-US" dirty="0"/>
          </a:p>
          <a:p>
            <a:r>
              <a:rPr lang="en-US"/>
              <a:t>Must have support </a:t>
            </a:r>
            <a:r>
              <a:rPr lang="en-US" dirty="0"/>
              <a:t>packages</a:t>
            </a:r>
          </a:p>
          <a:p>
            <a:pPr lvl="1"/>
            <a:r>
              <a:rPr lang="en-US" dirty="0">
                <a:hlinkClick r:id="rId5"/>
              </a:rPr>
              <a:t>autopep8</a:t>
            </a:r>
            <a:endParaRPr lang="en-US" dirty="0"/>
          </a:p>
          <a:p>
            <a:pPr lvl="1"/>
            <a:r>
              <a:rPr lang="en-US" dirty="0" err="1">
                <a:hlinkClick r:id="rId6"/>
              </a:rPr>
              <a:t>pylint</a:t>
            </a:r>
            <a:endParaRPr lang="en-US" dirty="0"/>
          </a:p>
        </p:txBody>
      </p:sp>
    </p:spTree>
    <p:extLst>
      <p:ext uri="{BB962C8B-B14F-4D97-AF65-F5344CB8AC3E}">
        <p14:creationId xmlns:p14="http://schemas.microsoft.com/office/powerpoint/2010/main" val="2676741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Environments</a:t>
            </a:r>
          </a:p>
        </p:txBody>
      </p:sp>
      <p:sp>
        <p:nvSpPr>
          <p:cNvPr id="3" name="Text Placeholder 2"/>
          <p:cNvSpPr>
            <a:spLocks noGrp="1"/>
          </p:cNvSpPr>
          <p:nvPr>
            <p:ph type="body" sz="quarter" idx="10"/>
          </p:nvPr>
        </p:nvSpPr>
        <p:spPr>
          <a:xfrm>
            <a:off x="358570" y="1344828"/>
            <a:ext cx="11474238" cy="2176045"/>
          </a:xfrm>
        </p:spPr>
        <p:txBody>
          <a:bodyPr/>
          <a:lstStyle/>
          <a:p>
            <a:r>
              <a:rPr lang="en-US" dirty="0"/>
              <a:t>By default, packages are installed globally</a:t>
            </a:r>
          </a:p>
          <a:p>
            <a:r>
              <a:rPr lang="en-US" dirty="0" err="1">
                <a:hlinkClick r:id="rId2"/>
              </a:rPr>
              <a:t>virtualenv</a:t>
            </a:r>
            <a:endParaRPr lang="en-US" dirty="0"/>
          </a:p>
          <a:p>
            <a:pPr lvl="1"/>
            <a:r>
              <a:rPr lang="en-US" dirty="0"/>
              <a:t>Creates a separate folder</a:t>
            </a:r>
          </a:p>
          <a:p>
            <a:r>
              <a:rPr lang="en-US" dirty="0" err="1">
                <a:hlinkClick r:id="rId3"/>
              </a:rPr>
              <a:t>virtualenvwrapper</a:t>
            </a:r>
            <a:endParaRPr lang="en-US" dirty="0"/>
          </a:p>
          <a:p>
            <a:pPr lvl="1"/>
            <a:r>
              <a:rPr lang="en-US" dirty="0"/>
              <a:t>Simplifies working with virtual environments</a:t>
            </a:r>
          </a:p>
        </p:txBody>
      </p:sp>
    </p:spTree>
    <p:extLst>
      <p:ext uri="{BB962C8B-B14F-4D97-AF65-F5344CB8AC3E}">
        <p14:creationId xmlns:p14="http://schemas.microsoft.com/office/powerpoint/2010/main" val="304507843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Virtual environments</a:t>
            </a:r>
          </a:p>
        </p:txBody>
      </p:sp>
    </p:spTree>
    <p:extLst>
      <p:ext uri="{BB962C8B-B14F-4D97-AF65-F5344CB8AC3E}">
        <p14:creationId xmlns:p14="http://schemas.microsoft.com/office/powerpoint/2010/main" val="28705612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a:t>
            </a:r>
          </a:p>
        </p:txBody>
      </p:sp>
      <p:sp>
        <p:nvSpPr>
          <p:cNvPr id="3" name="Text Placeholder 2"/>
          <p:cNvSpPr>
            <a:spLocks noGrp="1"/>
          </p:cNvSpPr>
          <p:nvPr>
            <p:ph type="body" sz="quarter" idx="10"/>
          </p:nvPr>
        </p:nvSpPr>
        <p:spPr>
          <a:xfrm>
            <a:off x="358570" y="1344828"/>
            <a:ext cx="11474238" cy="4081438"/>
          </a:xfrm>
        </p:spPr>
        <p:txBody>
          <a:bodyPr/>
          <a:lstStyle/>
          <a:p>
            <a:r>
              <a:rPr lang="en-US" dirty="0"/>
              <a:t>Python is a widely used high-level, general-purpose, interpreted, dynamic programming language. (Wikipedia)</a:t>
            </a:r>
          </a:p>
          <a:p>
            <a:pPr lvl="1"/>
            <a:r>
              <a:rPr lang="en-US" dirty="0"/>
              <a:t>Open source</a:t>
            </a:r>
          </a:p>
          <a:p>
            <a:pPr lvl="1"/>
            <a:r>
              <a:rPr lang="en-US" dirty="0"/>
              <a:t>Flexible</a:t>
            </a:r>
          </a:p>
          <a:p>
            <a:pPr lvl="2"/>
            <a:r>
              <a:rPr lang="en-US" dirty="0"/>
              <a:t>Object oriented</a:t>
            </a:r>
          </a:p>
          <a:p>
            <a:pPr lvl="2"/>
            <a:r>
              <a:rPr lang="en-US" dirty="0"/>
              <a:t>Procedural</a:t>
            </a:r>
          </a:p>
          <a:p>
            <a:pPr lvl="2"/>
            <a:r>
              <a:rPr lang="en-US" dirty="0"/>
              <a:t>Functional</a:t>
            </a:r>
          </a:p>
          <a:p>
            <a:pPr lvl="1"/>
            <a:r>
              <a:rPr lang="en-US" dirty="0"/>
              <a:t>All sorts of uses</a:t>
            </a:r>
          </a:p>
          <a:p>
            <a:pPr lvl="2"/>
            <a:r>
              <a:rPr lang="en-US" dirty="0"/>
              <a:t>Common first language</a:t>
            </a:r>
          </a:p>
          <a:p>
            <a:pPr lvl="2"/>
            <a:r>
              <a:rPr lang="en-US" dirty="0"/>
              <a:t>Science &amp; machine learning</a:t>
            </a:r>
          </a:p>
          <a:p>
            <a:pPr lvl="2"/>
            <a:r>
              <a:rPr lang="en-US" dirty="0"/>
              <a:t>Web development</a:t>
            </a:r>
          </a:p>
        </p:txBody>
      </p:sp>
    </p:spTree>
    <p:extLst>
      <p:ext uri="{BB962C8B-B14F-4D97-AF65-F5344CB8AC3E}">
        <p14:creationId xmlns:p14="http://schemas.microsoft.com/office/powerpoint/2010/main" val="367141514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Creating </a:t>
            </a:r>
            <a:r>
              <a:rPr lang="en-US" dirty="0"/>
              <a:t>modules and packages</a:t>
            </a:r>
          </a:p>
        </p:txBody>
      </p:sp>
    </p:spTree>
    <p:extLst>
      <p:ext uri="{BB962C8B-B14F-4D97-AF65-F5344CB8AC3E}">
        <p14:creationId xmlns:p14="http://schemas.microsoft.com/office/powerpoint/2010/main" val="3901672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Python modules</a:t>
            </a:r>
          </a:p>
        </p:txBody>
      </p:sp>
      <p:sp>
        <p:nvSpPr>
          <p:cNvPr id="5" name="Text Placeholder 4"/>
          <p:cNvSpPr>
            <a:spLocks noGrp="1"/>
          </p:cNvSpPr>
          <p:nvPr>
            <p:ph type="body" sz="quarter" idx="10"/>
          </p:nvPr>
        </p:nvSpPr>
        <p:spPr>
          <a:xfrm>
            <a:off x="358570" y="1344828"/>
            <a:ext cx="11474238" cy="1610313"/>
          </a:xfrm>
        </p:spPr>
        <p:txBody>
          <a:bodyPr/>
          <a:lstStyle/>
          <a:p>
            <a:r>
              <a:rPr lang="en-US" dirty="0"/>
              <a:t>Simply files that contain</a:t>
            </a:r>
          </a:p>
          <a:p>
            <a:pPr lvl="1"/>
            <a:r>
              <a:rPr lang="en-US" dirty="0"/>
              <a:t>Functions</a:t>
            </a:r>
          </a:p>
          <a:p>
            <a:pPr lvl="1"/>
            <a:r>
              <a:rPr lang="en-US" dirty="0"/>
              <a:t>Classes</a:t>
            </a:r>
          </a:p>
          <a:p>
            <a:pPr lvl="1"/>
            <a:r>
              <a:rPr lang="en-US" dirty="0"/>
              <a:t>Code</a:t>
            </a:r>
          </a:p>
        </p:txBody>
      </p:sp>
    </p:spTree>
    <p:extLst>
      <p:ext uri="{BB962C8B-B14F-4D97-AF65-F5344CB8AC3E}">
        <p14:creationId xmlns:p14="http://schemas.microsoft.com/office/powerpoint/2010/main" val="40555744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a:t>
            </a:r>
          </a:p>
        </p:txBody>
      </p:sp>
      <p:sp>
        <p:nvSpPr>
          <p:cNvPr id="3" name="Text Placeholder 2"/>
          <p:cNvSpPr>
            <a:spLocks noGrp="1"/>
          </p:cNvSpPr>
          <p:nvPr>
            <p:ph type="body" sz="quarter" idx="10"/>
          </p:nvPr>
        </p:nvSpPr>
        <p:spPr>
          <a:xfrm>
            <a:off x="358570" y="1344828"/>
            <a:ext cx="11474238" cy="3112903"/>
          </a:xfrm>
        </p:spPr>
        <p:txBody>
          <a:bodyPr/>
          <a:lstStyle/>
          <a:p>
            <a:r>
              <a:rPr lang="en-US" dirty="0"/>
              <a:t>Structured module namespaces</a:t>
            </a:r>
          </a:p>
          <a:p>
            <a:endParaRPr lang="en-US" dirty="0"/>
          </a:p>
          <a:p>
            <a:pPr lvl="1"/>
            <a:r>
              <a:rPr lang="en-US" dirty="0" err="1">
                <a:latin typeface="Consolas" panose="020B0609020204030204" pitchFamily="49" charset="0"/>
              </a:rPr>
              <a:t>utils</a:t>
            </a:r>
            <a:r>
              <a:rPr lang="en-US" dirty="0">
                <a:latin typeface="Consolas" panose="020B0609020204030204" pitchFamily="49" charset="0"/>
              </a:rPr>
              <a:t> (folder)</a:t>
            </a:r>
          </a:p>
          <a:p>
            <a:pPr lvl="2"/>
            <a:r>
              <a:rPr lang="en-US" dirty="0">
                <a:latin typeface="Consolas" panose="020B0609020204030204" pitchFamily="49" charset="0"/>
              </a:rPr>
              <a:t>__init__.py</a:t>
            </a:r>
          </a:p>
          <a:p>
            <a:pPr lvl="2"/>
            <a:r>
              <a:rPr lang="en-US" dirty="0">
                <a:latin typeface="Consolas" panose="020B0609020204030204" pitchFamily="49" charset="0"/>
              </a:rPr>
              <a:t>datahelper.py</a:t>
            </a:r>
          </a:p>
          <a:p>
            <a:pPr lvl="2"/>
            <a:r>
              <a:rPr lang="en-US" dirty="0">
                <a:latin typeface="Consolas" panose="020B0609020204030204" pitchFamily="49" charset="0"/>
              </a:rPr>
              <a:t>filehelper.py</a:t>
            </a:r>
          </a:p>
          <a:p>
            <a:pPr lvl="1"/>
            <a:endParaRPr lang="en-US" dirty="0">
              <a:latin typeface="Consolas" panose="020B0609020204030204" pitchFamily="49" charset="0"/>
            </a:endParaRPr>
          </a:p>
          <a:p>
            <a:pPr lvl="1"/>
            <a:r>
              <a:rPr lang="en-US" dirty="0" err="1"/>
              <a:t>datahelper</a:t>
            </a:r>
            <a:r>
              <a:rPr lang="en-US" dirty="0"/>
              <a:t> would become available by using </a:t>
            </a:r>
            <a:r>
              <a:rPr lang="en-US" dirty="0" err="1">
                <a:latin typeface="Consolas" panose="020B0609020204030204" pitchFamily="49" charset="0"/>
              </a:rPr>
              <a:t>utils.datahelper</a:t>
            </a:r>
            <a:endParaRPr lang="en-US" dirty="0">
              <a:latin typeface="Consolas" panose="020B0609020204030204" pitchFamily="49" charset="0"/>
            </a:endParaRPr>
          </a:p>
        </p:txBody>
      </p:sp>
    </p:spTree>
    <p:extLst>
      <p:ext uri="{BB962C8B-B14F-4D97-AF65-F5344CB8AC3E}">
        <p14:creationId xmlns:p14="http://schemas.microsoft.com/office/powerpoint/2010/main" val="61169592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modules</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Code Presenter Pro"/>
              <p:cNvGraphicFramePr>
                <a:graphicFrameLocks noGrp="1"/>
              </p:cNvGraphicFramePr>
              <p:nvPr>
                <p:extLst>
                  <p:ext uri="{D42A27DB-BD31-4B8C-83A1-F6EECF244321}">
                    <p14:modId xmlns:p14="http://schemas.microsoft.com/office/powerpoint/2010/main" val="392202198"/>
                  </p:ext>
                </p:extLst>
              </p:nvPr>
            </p:nvGraphicFramePr>
            <p:xfrm>
              <a:off x="358570" y="1255173"/>
              <a:ext cx="7195621" cy="534305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6" name="Add-in 5" title="Code Presenter Pro"/>
              <p:cNvPicPr>
                <a:picLocks noGrp="1" noRot="1" noChangeAspect="1" noMove="1" noResize="1" noEditPoints="1" noAdjustHandles="1" noChangeArrowheads="1" noChangeShapeType="1"/>
              </p:cNvPicPr>
              <p:nvPr/>
            </p:nvPicPr>
            <p:blipFill>
              <a:blip r:embed="rId3"/>
              <a:stretch>
                <a:fillRect/>
              </a:stretch>
            </p:blipFill>
            <p:spPr>
              <a:xfrm>
                <a:off x="358570" y="1255173"/>
                <a:ext cx="7195621" cy="5343054"/>
              </a:xfrm>
              <a:prstGeom prst="rect">
                <a:avLst/>
              </a:prstGeom>
            </p:spPr>
          </p:pic>
        </mc:Fallback>
      </mc:AlternateContent>
      <p:sp>
        <p:nvSpPr>
          <p:cNvPr id="4" name="Rectangle 3"/>
          <p:cNvSpPr/>
          <p:nvPr/>
        </p:nvSpPr>
        <p:spPr>
          <a:xfrm>
            <a:off x="7769964" y="3005482"/>
            <a:ext cx="3609386" cy="1323439"/>
          </a:xfrm>
          <a:prstGeom prst="rect">
            <a:avLst/>
          </a:prstGeom>
        </p:spPr>
        <p:txBody>
          <a:bodyPr wrap="square">
            <a:spAutoFit/>
          </a:bodyPr>
          <a:lstStyle/>
          <a:p>
            <a:pPr lvl="1"/>
            <a:r>
              <a:rPr lang="en-US" sz="2000" dirty="0" err="1">
                <a:latin typeface="Consolas" panose="020B0609020204030204" pitchFamily="49" charset="0"/>
              </a:rPr>
              <a:t>utils</a:t>
            </a:r>
            <a:endParaRPr lang="en-US" sz="2000" dirty="0">
              <a:latin typeface="Consolas" panose="020B0609020204030204" pitchFamily="49" charset="0"/>
            </a:endParaRPr>
          </a:p>
          <a:p>
            <a:pPr lvl="2"/>
            <a:r>
              <a:rPr lang="en-US" sz="2000" dirty="0">
                <a:latin typeface="Consolas" panose="020B0609020204030204" pitchFamily="49" charset="0"/>
              </a:rPr>
              <a:t>__init__.py</a:t>
            </a:r>
          </a:p>
          <a:p>
            <a:pPr lvl="2"/>
            <a:r>
              <a:rPr lang="en-US" sz="2000" dirty="0">
                <a:latin typeface="Consolas" panose="020B0609020204030204" pitchFamily="49" charset="0"/>
              </a:rPr>
              <a:t>datahelper.py</a:t>
            </a:r>
          </a:p>
          <a:p>
            <a:pPr lvl="2"/>
            <a:r>
              <a:rPr lang="en-US" sz="2000" dirty="0">
                <a:latin typeface="Consolas" panose="020B0609020204030204" pitchFamily="49" charset="0"/>
              </a:rPr>
              <a:t>filehelper.py</a:t>
            </a:r>
          </a:p>
        </p:txBody>
      </p:sp>
    </p:spTree>
    <p:extLst>
      <p:ext uri="{BB962C8B-B14F-4D97-AF65-F5344CB8AC3E}">
        <p14:creationId xmlns:p14="http://schemas.microsoft.com/office/powerpoint/2010/main" val="43761105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Refactoring to packages</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112141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Python Standard Library</a:t>
            </a:r>
          </a:p>
        </p:txBody>
      </p:sp>
    </p:spTree>
    <p:extLst>
      <p:ext uri="{BB962C8B-B14F-4D97-AF65-F5344CB8AC3E}">
        <p14:creationId xmlns:p14="http://schemas.microsoft.com/office/powerpoint/2010/main" val="10255725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Python Standard Library</a:t>
            </a:r>
          </a:p>
        </p:txBody>
      </p:sp>
      <p:sp>
        <p:nvSpPr>
          <p:cNvPr id="5" name="Text Placeholder 4"/>
          <p:cNvSpPr>
            <a:spLocks noGrp="1"/>
          </p:cNvSpPr>
          <p:nvPr>
            <p:ph type="body" sz="quarter" idx="10"/>
          </p:nvPr>
        </p:nvSpPr>
        <p:spPr>
          <a:xfrm>
            <a:off x="358570" y="1344828"/>
            <a:ext cx="11474238" cy="2067425"/>
          </a:xfrm>
        </p:spPr>
        <p:txBody>
          <a:bodyPr/>
          <a:lstStyle/>
          <a:p>
            <a:r>
              <a:rPr lang="en-US" dirty="0"/>
              <a:t>Modules to support common operations</a:t>
            </a:r>
          </a:p>
          <a:p>
            <a:pPr lvl="1"/>
            <a:r>
              <a:rPr lang="en-US" dirty="0"/>
              <a:t>Math</a:t>
            </a:r>
          </a:p>
          <a:p>
            <a:pPr lvl="1"/>
            <a:r>
              <a:rPr lang="en-US" dirty="0"/>
              <a:t>JSON</a:t>
            </a:r>
          </a:p>
          <a:p>
            <a:pPr lvl="1"/>
            <a:r>
              <a:rPr lang="en-US" dirty="0"/>
              <a:t>Networking</a:t>
            </a:r>
          </a:p>
          <a:p>
            <a:r>
              <a:rPr lang="en-US" dirty="0"/>
              <a:t>https://docs.python.org/3/library/index.html</a:t>
            </a:r>
          </a:p>
        </p:txBody>
      </p:sp>
    </p:spTree>
    <p:extLst>
      <p:ext uri="{BB962C8B-B14F-4D97-AF65-F5344CB8AC3E}">
        <p14:creationId xmlns:p14="http://schemas.microsoft.com/office/powerpoint/2010/main" val="201166594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asyncio</a:t>
            </a:r>
            <a:r>
              <a:rPr lang="en-US" dirty="0"/>
              <a:t> and Event Loop</a:t>
            </a:r>
          </a:p>
        </p:txBody>
      </p:sp>
      <p:sp>
        <p:nvSpPr>
          <p:cNvPr id="3" name="Text Placeholder 2"/>
          <p:cNvSpPr>
            <a:spLocks noGrp="1"/>
          </p:cNvSpPr>
          <p:nvPr>
            <p:ph type="body" sz="quarter" idx="10"/>
          </p:nvPr>
        </p:nvSpPr>
        <p:spPr>
          <a:xfrm>
            <a:off x="358570" y="1344828"/>
            <a:ext cx="11474238" cy="1021946"/>
          </a:xfrm>
        </p:spPr>
        <p:txBody>
          <a:bodyPr/>
          <a:lstStyle/>
          <a:p>
            <a:r>
              <a:rPr lang="en-US" dirty="0" err="1">
                <a:hlinkClick r:id="rId2"/>
              </a:rPr>
              <a:t>asyncio</a:t>
            </a:r>
            <a:r>
              <a:rPr lang="en-US" dirty="0"/>
              <a:t> is the core module for threading and async development</a:t>
            </a:r>
          </a:p>
          <a:p>
            <a:r>
              <a:rPr lang="en-US" dirty="0">
                <a:hlinkClick r:id="rId3"/>
              </a:rPr>
              <a:t>Event loop</a:t>
            </a:r>
            <a:r>
              <a:rPr lang="en-US" dirty="0"/>
              <a:t> is the core object for managing threads and execution</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696620876"/>
                  </p:ext>
                </p:extLst>
              </p:nvPr>
            </p:nvGraphicFramePr>
            <p:xfrm>
              <a:off x="425224" y="2487385"/>
              <a:ext cx="11184390" cy="4299858"/>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4" name="Add-in 3" title="Code Presenter Pro"/>
              <p:cNvPicPr>
                <a:picLocks noGrp="1" noRot="1" noChangeAspect="1" noMove="1" noResize="1" noEditPoints="1" noAdjustHandles="1" noChangeArrowheads="1" noChangeShapeType="1"/>
              </p:cNvPicPr>
              <p:nvPr/>
            </p:nvPicPr>
            <p:blipFill>
              <a:blip r:embed="rId5"/>
              <a:stretch>
                <a:fillRect/>
              </a:stretch>
            </p:blipFill>
            <p:spPr>
              <a:xfrm>
                <a:off x="425224" y="2487385"/>
                <a:ext cx="11184390" cy="4299858"/>
              </a:xfrm>
              <a:prstGeom prst="rect">
                <a:avLst/>
              </a:prstGeom>
            </p:spPr>
          </p:pic>
        </mc:Fallback>
      </mc:AlternateContent>
    </p:spTree>
    <p:extLst>
      <p:ext uri="{BB962C8B-B14F-4D97-AF65-F5344CB8AC3E}">
        <p14:creationId xmlns:p14="http://schemas.microsoft.com/office/powerpoint/2010/main" val="40542888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 and tasks</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769107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unit testing with </a:t>
            </a:r>
            <a:r>
              <a:rPr lang="en-US" dirty="0" err="1"/>
              <a:t>doctest</a:t>
            </a:r>
            <a:endParaRPr lang="en-US" dirty="0"/>
          </a:p>
        </p:txBody>
      </p:sp>
      <p:sp>
        <p:nvSpPr>
          <p:cNvPr id="3" name="Text Placeholder 2"/>
          <p:cNvSpPr>
            <a:spLocks noGrp="1"/>
          </p:cNvSpPr>
          <p:nvPr>
            <p:ph type="body" sz="quarter" idx="10"/>
          </p:nvPr>
        </p:nvSpPr>
        <p:spPr>
          <a:xfrm>
            <a:off x="358570" y="1344828"/>
            <a:ext cx="11474238" cy="4963988"/>
          </a:xfrm>
        </p:spPr>
        <p:txBody>
          <a:bodyPr/>
          <a:lstStyle/>
          <a:p>
            <a:r>
              <a:rPr lang="en-US" dirty="0"/>
              <a:t>Write your tests into the docstring</a:t>
            </a:r>
          </a:p>
          <a:p>
            <a:pPr lvl="1"/>
            <a:r>
              <a:rPr lang="en-US" dirty="0">
                <a:latin typeface="Consolas" panose="020B0609020204030204" pitchFamily="49" charset="0"/>
              </a:rPr>
              <a:t> """</a:t>
            </a:r>
          </a:p>
          <a:p>
            <a:pPr lvl="1"/>
            <a:r>
              <a:rPr lang="en-US" dirty="0">
                <a:latin typeface="Consolas" panose="020B0609020204030204" pitchFamily="49" charset="0"/>
              </a:rPr>
              <a:t>    Sample function</a:t>
            </a:r>
          </a:p>
          <a:p>
            <a:pPr lvl="1"/>
            <a:endParaRPr lang="en-US" dirty="0">
              <a:latin typeface="Consolas" panose="020B0609020204030204" pitchFamily="49" charset="0"/>
            </a:endParaRPr>
          </a:p>
          <a:p>
            <a:pPr lvl="1"/>
            <a:r>
              <a:rPr lang="en-US" dirty="0">
                <a:latin typeface="Consolas" panose="020B0609020204030204" pitchFamily="49" charset="0"/>
              </a:rPr>
              <a:t>    Name must be at least two characters</a:t>
            </a:r>
          </a:p>
          <a:p>
            <a:pPr lvl="1"/>
            <a:endParaRPr lang="en-US" dirty="0">
              <a:latin typeface="Consolas" panose="020B0609020204030204" pitchFamily="49" charset="0"/>
            </a:endParaRPr>
          </a:p>
          <a:p>
            <a:pPr lvl="1"/>
            <a:r>
              <a:rPr lang="en-US" dirty="0">
                <a:latin typeface="Consolas" panose="020B0609020204030204" pitchFamily="49" charset="0"/>
              </a:rPr>
              <a:t>    &gt;&gt;&gt; </a:t>
            </a:r>
            <a:r>
              <a:rPr lang="en-US" dirty="0" err="1">
                <a:latin typeface="Consolas" panose="020B0609020204030204" pitchFamily="49" charset="0"/>
              </a:rPr>
              <a:t>sample_function</a:t>
            </a:r>
            <a:r>
              <a:rPr lang="en-US" dirty="0">
                <a:latin typeface="Consolas" panose="020B0609020204030204" pitchFamily="49" charset="0"/>
              </a:rPr>
              <a:t>('a')</a:t>
            </a:r>
          </a:p>
          <a:p>
            <a:pPr lvl="1"/>
            <a:r>
              <a:rPr lang="en-US" dirty="0">
                <a:latin typeface="Consolas" panose="020B0609020204030204" pitchFamily="49" charset="0"/>
              </a:rPr>
              <a:t>    Traceback (most recent call last):</a:t>
            </a:r>
          </a:p>
          <a:p>
            <a:pPr lvl="1"/>
            <a:r>
              <a:rPr lang="en-US" dirty="0">
                <a:latin typeface="Consolas" panose="020B0609020204030204" pitchFamily="49" charset="0"/>
              </a:rPr>
              <a:t>        ...</a:t>
            </a:r>
          </a:p>
          <a:p>
            <a:pPr lvl="1"/>
            <a:r>
              <a:rPr lang="en-US" dirty="0">
                <a:latin typeface="Consolas" panose="020B0609020204030204" pitchFamily="49" charset="0"/>
              </a:rPr>
              <a:t>    </a:t>
            </a:r>
            <a:r>
              <a:rPr lang="en-US" dirty="0" err="1">
                <a:latin typeface="Consolas" panose="020B0609020204030204" pitchFamily="49" charset="0"/>
              </a:rPr>
              <a:t>ValueError</a:t>
            </a:r>
            <a:r>
              <a:rPr lang="en-US" dirty="0">
                <a:latin typeface="Consolas" panose="020B0609020204030204" pitchFamily="49" charset="0"/>
              </a:rPr>
              <a:t>: Name must be at least two characters</a:t>
            </a:r>
          </a:p>
          <a:p>
            <a:pPr lvl="1"/>
            <a:r>
              <a:rPr lang="en-US" dirty="0">
                <a:latin typeface="Consolas" panose="020B0609020204030204" pitchFamily="49" charset="0"/>
              </a:rPr>
              <a:t>"""</a:t>
            </a:r>
            <a:endParaRPr lang="en-US" dirty="0"/>
          </a:p>
          <a:p>
            <a:endParaRPr lang="en-US" dirty="0"/>
          </a:p>
          <a:p>
            <a:r>
              <a:rPr lang="en-US" dirty="0"/>
              <a:t>Run </a:t>
            </a:r>
            <a:r>
              <a:rPr lang="en-US" dirty="0" err="1">
                <a:latin typeface="Consolas" panose="020B0609020204030204" pitchFamily="49" charset="0"/>
              </a:rPr>
              <a:t>doctest.testmethod</a:t>
            </a:r>
            <a:r>
              <a:rPr lang="en-US" dirty="0">
                <a:latin typeface="Consolas" panose="020B0609020204030204" pitchFamily="49" charset="0"/>
              </a:rPr>
              <a:t>()</a:t>
            </a:r>
          </a:p>
        </p:txBody>
      </p:sp>
    </p:spTree>
    <p:extLst>
      <p:ext uri="{BB962C8B-B14F-4D97-AF65-F5344CB8AC3E}">
        <p14:creationId xmlns:p14="http://schemas.microsoft.com/office/powerpoint/2010/main" val="34391577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US"/>
          </a:p>
        </p:txBody>
      </p:sp>
      <p:sp>
        <p:nvSpPr>
          <p:cNvPr id="4" name="Title 3"/>
          <p:cNvSpPr>
            <a:spLocks noGrp="1"/>
          </p:cNvSpPr>
          <p:nvPr>
            <p:ph type="title"/>
          </p:nvPr>
        </p:nvSpPr>
        <p:spPr/>
        <p:txBody>
          <a:bodyPr/>
          <a:lstStyle/>
          <a:p>
            <a:r>
              <a:rPr lang="en-US" dirty="0"/>
              <a:t>Getting started</a:t>
            </a:r>
          </a:p>
        </p:txBody>
      </p:sp>
    </p:spTree>
    <p:extLst>
      <p:ext uri="{BB962C8B-B14F-4D97-AF65-F5344CB8AC3E}">
        <p14:creationId xmlns:p14="http://schemas.microsoft.com/office/powerpoint/2010/main" val="2123724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docstring and </a:t>
            </a:r>
            <a:r>
              <a:rPr lang="en-US" dirty="0" err="1"/>
              <a:t>doctest</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0065381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Resources</a:t>
            </a:r>
            <a:endParaRPr lang="en-US" dirty="0"/>
          </a:p>
        </p:txBody>
      </p:sp>
      <p:sp>
        <p:nvSpPr>
          <p:cNvPr id="3" name="Text Placeholder 2"/>
          <p:cNvSpPr>
            <a:spLocks noGrp="1"/>
          </p:cNvSpPr>
          <p:nvPr>
            <p:ph type="body" sz="quarter" idx="10"/>
          </p:nvPr>
        </p:nvSpPr>
        <p:spPr>
          <a:xfrm>
            <a:off x="358570" y="1344828"/>
            <a:ext cx="11474238" cy="1021946"/>
          </a:xfrm>
        </p:spPr>
        <p:txBody>
          <a:bodyPr/>
          <a:lstStyle/>
          <a:p>
            <a:r>
              <a:rPr lang="en-US" dirty="0">
                <a:hlinkClick r:id="rId2"/>
              </a:rPr>
              <a:t>docs.python.org</a:t>
            </a:r>
            <a:endParaRPr lang="en-US" dirty="0"/>
          </a:p>
          <a:p>
            <a:r>
              <a:rPr lang="en-US" dirty="0">
                <a:hlinkClick r:id="rId3"/>
              </a:rPr>
              <a:t>The Hitchhiker's Guide to Python</a:t>
            </a:r>
            <a:endParaRPr lang="en-US" dirty="0"/>
          </a:p>
        </p:txBody>
      </p:sp>
    </p:spTree>
    <p:extLst>
      <p:ext uri="{BB962C8B-B14F-4D97-AF65-F5344CB8AC3E}">
        <p14:creationId xmlns:p14="http://schemas.microsoft.com/office/powerpoint/2010/main" val="265584604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Python</a:t>
            </a:r>
          </a:p>
        </p:txBody>
      </p:sp>
      <p:sp>
        <p:nvSpPr>
          <p:cNvPr id="3" name="Text Placeholder 2"/>
          <p:cNvSpPr>
            <a:spLocks noGrp="1"/>
          </p:cNvSpPr>
          <p:nvPr>
            <p:ph type="body" sz="quarter" idx="10"/>
          </p:nvPr>
        </p:nvSpPr>
        <p:spPr>
          <a:xfrm>
            <a:off x="358570" y="1344828"/>
            <a:ext cx="11474238" cy="4375621"/>
          </a:xfrm>
        </p:spPr>
        <p:txBody>
          <a:bodyPr/>
          <a:lstStyle/>
          <a:p>
            <a:r>
              <a:rPr lang="en-US" dirty="0"/>
              <a:t>Two versions:</a:t>
            </a:r>
          </a:p>
          <a:p>
            <a:pPr lvl="1"/>
            <a:r>
              <a:rPr lang="en-US" dirty="0"/>
              <a:t>2.x (legacy)</a:t>
            </a:r>
          </a:p>
          <a:p>
            <a:pPr lvl="2"/>
            <a:r>
              <a:rPr lang="en-US" dirty="0"/>
              <a:t>Presently </a:t>
            </a:r>
            <a:r>
              <a:rPr lang="en-US" dirty="0">
                <a:hlinkClick r:id="rId2"/>
              </a:rPr>
              <a:t>2.7.12</a:t>
            </a:r>
            <a:endParaRPr lang="en-US" dirty="0"/>
          </a:p>
          <a:p>
            <a:pPr lvl="1"/>
            <a:r>
              <a:rPr lang="en-US" dirty="0"/>
              <a:t>3.x (current)</a:t>
            </a:r>
          </a:p>
          <a:p>
            <a:pPr lvl="2"/>
            <a:r>
              <a:rPr lang="en-US" dirty="0"/>
              <a:t>Presently </a:t>
            </a:r>
            <a:r>
              <a:rPr lang="en-US" dirty="0">
                <a:hlinkClick r:id="rId3"/>
              </a:rPr>
              <a:t>3.5.2</a:t>
            </a:r>
            <a:endParaRPr lang="en-US" dirty="0"/>
          </a:p>
          <a:p>
            <a:r>
              <a:rPr lang="en-US" dirty="0"/>
              <a:t>Which version to choose?</a:t>
            </a:r>
          </a:p>
          <a:p>
            <a:pPr lvl="1"/>
            <a:r>
              <a:rPr lang="en-US" dirty="0"/>
              <a:t>3.x whenever possible</a:t>
            </a:r>
          </a:p>
          <a:p>
            <a:pPr lvl="2"/>
            <a:r>
              <a:rPr lang="en-US" dirty="0"/>
              <a:t>Some older libraries may not have been ported</a:t>
            </a:r>
          </a:p>
          <a:p>
            <a:pPr lvl="1"/>
            <a:r>
              <a:rPr lang="en-US" dirty="0">
                <a:hlinkClick r:id="rId4"/>
              </a:rPr>
              <a:t>https://wiki.python.org/moin/Python2orPython3</a:t>
            </a:r>
            <a:endParaRPr lang="en-US" dirty="0"/>
          </a:p>
          <a:p>
            <a:r>
              <a:rPr lang="en-US" dirty="0"/>
              <a:t>Note for Windows developers</a:t>
            </a:r>
          </a:p>
          <a:p>
            <a:pPr lvl="1"/>
            <a:r>
              <a:rPr lang="en-US" dirty="0"/>
              <a:t>Make sure you select "add to path" when installing</a:t>
            </a:r>
          </a:p>
        </p:txBody>
      </p:sp>
    </p:spTree>
    <p:extLst>
      <p:ext uri="{BB962C8B-B14F-4D97-AF65-F5344CB8AC3E}">
        <p14:creationId xmlns:p14="http://schemas.microsoft.com/office/powerpoint/2010/main" val="10748717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Tooling</a:t>
            </a:r>
          </a:p>
        </p:txBody>
      </p:sp>
      <p:sp>
        <p:nvSpPr>
          <p:cNvPr id="3" name="Text Placeholder 2"/>
          <p:cNvSpPr>
            <a:spLocks noGrp="1"/>
          </p:cNvSpPr>
          <p:nvPr>
            <p:ph type="body" sz="quarter" idx="10"/>
          </p:nvPr>
        </p:nvSpPr>
        <p:spPr>
          <a:xfrm>
            <a:off x="358570" y="1344828"/>
            <a:ext cx="11474238" cy="2415918"/>
          </a:xfrm>
        </p:spPr>
        <p:txBody>
          <a:bodyPr/>
          <a:lstStyle/>
          <a:p>
            <a:r>
              <a:rPr lang="en-US" dirty="0"/>
              <a:t>Any text editor will do</a:t>
            </a:r>
          </a:p>
          <a:p>
            <a:r>
              <a:rPr lang="en-US" dirty="0"/>
              <a:t>IDEs</a:t>
            </a:r>
          </a:p>
          <a:p>
            <a:pPr lvl="1"/>
            <a:r>
              <a:rPr lang="en-US" dirty="0" err="1">
                <a:hlinkClick r:id="rId2"/>
              </a:rPr>
              <a:t>PyDev</a:t>
            </a:r>
            <a:r>
              <a:rPr lang="en-US" dirty="0"/>
              <a:t> (for Eclipse)</a:t>
            </a:r>
          </a:p>
          <a:p>
            <a:pPr lvl="1"/>
            <a:r>
              <a:rPr lang="en-US" dirty="0" err="1">
                <a:hlinkClick r:id="rId3"/>
              </a:rPr>
              <a:t>Spyder</a:t>
            </a:r>
            <a:r>
              <a:rPr lang="en-US" dirty="0"/>
              <a:t> (Scientific </a:t>
            </a:r>
            <a:r>
              <a:rPr lang="en-US" dirty="0" err="1"/>
              <a:t>PYthon</a:t>
            </a:r>
            <a:r>
              <a:rPr lang="en-US" dirty="0"/>
              <a:t> Development </a:t>
            </a:r>
            <a:r>
              <a:rPr lang="en-US" dirty="0" err="1"/>
              <a:t>EnviRonment</a:t>
            </a:r>
            <a:r>
              <a:rPr lang="en-US" dirty="0"/>
              <a:t>)</a:t>
            </a:r>
          </a:p>
          <a:p>
            <a:pPr lvl="1"/>
            <a:r>
              <a:rPr lang="en-US" dirty="0" err="1">
                <a:hlinkClick r:id="rId4"/>
              </a:rPr>
              <a:t>PyCharm</a:t>
            </a:r>
            <a:endParaRPr lang="en-US" dirty="0"/>
          </a:p>
          <a:p>
            <a:pPr lvl="1"/>
            <a:r>
              <a:rPr lang="en-US" dirty="0">
                <a:hlinkClick r:id="rId5"/>
              </a:rPr>
              <a:t>Visual Studio Code</a:t>
            </a:r>
            <a:r>
              <a:rPr lang="en-US" dirty="0"/>
              <a:t> (with Python extension)</a:t>
            </a:r>
          </a:p>
        </p:txBody>
      </p:sp>
    </p:spTree>
    <p:extLst>
      <p:ext uri="{BB962C8B-B14F-4D97-AF65-F5344CB8AC3E}">
        <p14:creationId xmlns:p14="http://schemas.microsoft.com/office/powerpoint/2010/main" val="9904251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US"/>
          </a:p>
        </p:txBody>
      </p:sp>
      <p:sp>
        <p:nvSpPr>
          <p:cNvPr id="4" name="Title 3"/>
          <p:cNvSpPr>
            <a:spLocks noGrp="1"/>
          </p:cNvSpPr>
          <p:nvPr>
            <p:ph type="title"/>
          </p:nvPr>
        </p:nvSpPr>
        <p:spPr/>
        <p:txBody>
          <a:bodyPr/>
          <a:lstStyle/>
          <a:p>
            <a:r>
              <a:rPr lang="en-US" dirty="0"/>
              <a:t>Language basics</a:t>
            </a:r>
          </a:p>
        </p:txBody>
      </p:sp>
    </p:spTree>
    <p:extLst>
      <p:ext uri="{BB962C8B-B14F-4D97-AF65-F5344CB8AC3E}">
        <p14:creationId xmlns:p14="http://schemas.microsoft.com/office/powerpoint/2010/main" val="1654328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Python basics</a:t>
            </a:r>
          </a:p>
        </p:txBody>
      </p:sp>
      <p:sp>
        <p:nvSpPr>
          <p:cNvPr id="5" name="Text Placeholder 4"/>
          <p:cNvSpPr>
            <a:spLocks noGrp="1"/>
          </p:cNvSpPr>
          <p:nvPr>
            <p:ph type="body" sz="quarter" idx="10"/>
          </p:nvPr>
        </p:nvSpPr>
        <p:spPr>
          <a:xfrm>
            <a:off x="358570" y="1344828"/>
            <a:ext cx="11474238" cy="4267002"/>
          </a:xfrm>
        </p:spPr>
        <p:txBody>
          <a:bodyPr/>
          <a:lstStyle/>
          <a:p>
            <a:r>
              <a:rPr lang="en-US" dirty="0"/>
              <a:t>Positional language</a:t>
            </a:r>
          </a:p>
          <a:p>
            <a:pPr lvl="1"/>
            <a:r>
              <a:rPr lang="en-US" dirty="0"/>
              <a:t>No curly braces </a:t>
            </a:r>
            <a:r>
              <a:rPr lang="en-US" b="1" dirty="0">
                <a:latin typeface="Consolas" panose="020B0609020204030204" pitchFamily="49" charset="0"/>
              </a:rPr>
              <a:t>{ }</a:t>
            </a:r>
          </a:p>
          <a:p>
            <a:pPr lvl="1"/>
            <a:r>
              <a:rPr lang="en-US" dirty="0"/>
              <a:t>No </a:t>
            </a:r>
            <a:r>
              <a:rPr lang="en-US" b="1" dirty="0">
                <a:latin typeface="Consolas" panose="020B0609020204030204" pitchFamily="49" charset="0"/>
              </a:rPr>
              <a:t>end</a:t>
            </a:r>
            <a:r>
              <a:rPr lang="en-US" dirty="0"/>
              <a:t> statements</a:t>
            </a:r>
          </a:p>
          <a:p>
            <a:r>
              <a:rPr lang="en-US" dirty="0"/>
              <a:t>Tabs or spaces</a:t>
            </a:r>
          </a:p>
          <a:p>
            <a:pPr lvl="1"/>
            <a:r>
              <a:rPr lang="en-US" dirty="0"/>
              <a:t>Technically doesn't matter</a:t>
            </a:r>
          </a:p>
          <a:p>
            <a:pPr lvl="1"/>
            <a:r>
              <a:rPr lang="en-US" dirty="0">
                <a:hlinkClick r:id="rId2"/>
              </a:rPr>
              <a:t>PEP 8</a:t>
            </a:r>
            <a:r>
              <a:rPr lang="en-US" dirty="0"/>
              <a:t> style guide states 4-space indentation</a:t>
            </a:r>
          </a:p>
          <a:p>
            <a:pPr lvl="2"/>
            <a:r>
              <a:rPr lang="en-US" dirty="0"/>
              <a:t>(PEP: Python Enhancement Proposal)</a:t>
            </a:r>
          </a:p>
          <a:p>
            <a:r>
              <a:rPr lang="en-US" dirty="0"/>
              <a:t>Casing</a:t>
            </a:r>
          </a:p>
          <a:p>
            <a:pPr lvl="1"/>
            <a:r>
              <a:rPr lang="en-US" dirty="0" err="1"/>
              <a:t>ClassName</a:t>
            </a:r>
            <a:endParaRPr lang="en-US" dirty="0"/>
          </a:p>
          <a:p>
            <a:pPr lvl="1"/>
            <a:r>
              <a:rPr lang="en-US" dirty="0" err="1"/>
              <a:t>function_name</a:t>
            </a:r>
            <a:endParaRPr lang="en-US" dirty="0"/>
          </a:p>
          <a:p>
            <a:pPr lvl="1"/>
            <a:r>
              <a:rPr lang="en-US" dirty="0" err="1"/>
              <a:t>variable_name</a:t>
            </a:r>
            <a:endParaRPr lang="en-US" dirty="0"/>
          </a:p>
        </p:txBody>
      </p:sp>
    </p:spTree>
    <p:extLst>
      <p:ext uri="{BB962C8B-B14F-4D97-AF65-F5344CB8AC3E}">
        <p14:creationId xmlns:p14="http://schemas.microsoft.com/office/powerpoint/2010/main" val="8115489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declaration</a:t>
            </a:r>
          </a:p>
        </p:txBody>
      </p:sp>
      <p:sp>
        <p:nvSpPr>
          <p:cNvPr id="3" name="Text Placeholder 2"/>
          <p:cNvSpPr>
            <a:spLocks noGrp="1"/>
          </p:cNvSpPr>
          <p:nvPr>
            <p:ph type="body" sz="quarter" idx="10"/>
          </p:nvPr>
        </p:nvSpPr>
        <p:spPr>
          <a:xfrm>
            <a:off x="358570" y="1344828"/>
            <a:ext cx="11474238" cy="2524537"/>
          </a:xfrm>
        </p:spPr>
        <p:txBody>
          <a:bodyPr/>
          <a:lstStyle/>
          <a:p>
            <a:r>
              <a:rPr lang="en-US" dirty="0"/>
              <a:t>No keyword to declare variable or type</a:t>
            </a:r>
          </a:p>
          <a:p>
            <a:pPr lvl="1"/>
            <a:r>
              <a:rPr lang="en-US" dirty="0"/>
              <a:t>Python determines type on the fly (weakly typed)</a:t>
            </a:r>
          </a:p>
          <a:p>
            <a:r>
              <a:rPr lang="en-US" dirty="0"/>
              <a:t>No constants</a:t>
            </a:r>
          </a:p>
          <a:p>
            <a:pPr lvl="1"/>
            <a:r>
              <a:rPr lang="en-US" dirty="0"/>
              <a:t>Convention to declare in ALL CAPS</a:t>
            </a:r>
          </a:p>
          <a:p>
            <a:r>
              <a:rPr lang="en-US" dirty="0"/>
              <a:t>Scope for modules, classes, functions and structure</a:t>
            </a:r>
          </a:p>
          <a:p>
            <a:pPr lvl="1"/>
            <a:r>
              <a:rPr lang="en-US" dirty="0"/>
              <a:t>Variables declared in an if block are scoped to there</a:t>
            </a:r>
          </a:p>
        </p:txBody>
      </p:sp>
    </p:spTree>
    <p:extLst>
      <p:ext uri="{BB962C8B-B14F-4D97-AF65-F5344CB8AC3E}">
        <p14:creationId xmlns:p14="http://schemas.microsoft.com/office/powerpoint/2010/main" val="210399246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13.png"/></Relationships>
</file>

<file path=ppt/webextensions/webextension1.xml><?xml version="1.0" encoding="utf-8"?>
<we:webextension xmlns:we="http://schemas.microsoft.com/office/webextensions/webextension/2010/11" id="{4B182A9A-EFEA-424A-A0E7-8D6E20C0E379}">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true,&quot;code_lang&quot;:&quot;py&quot;,&quot;code&quot;:&quot;\&quot;\&quot;\&quot; Logic examples \&quot;\&quot;\&quot;\n\n## if statements\nX = 42\nif X == 42:\n    print('answer')\nelif X &gt; 100:\n    print('big number')\nelse:\n    print('some other number')\n\n## there is no switch or case\n\nNAMES = ['Christopher', 'Susan', 'Dave']\n\n## for (each?) loops\nfor name in NAMES:\n    print(name)\n\n## range (for?) loops\n# range provides a zero-based sequence\nfor index in range(len(NAMES)):\n    print(NAMES[index])&quot;,&quot;ctags&quot;:{&quot;NAMES&quot;:[{&quot;linenum&quot;:&quot;14&quot;,&quot;signature&quot;:&quot;NAMES = ['Christopher', 'Susan', 'Dave']&quot;}],&quot;X&quot;:[{&quot;linenum&quot;:&quot;4&quot;,&quot;signature&quot;:&quot;X = 42&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1FEC95E6-CFFA-4E29-8E40-0D344B398E60}">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true,&quot;code_lang&quot;:&quot;py&quot;,&quot;code&quot;:&quot;\&quot;\&quot;\&quot;\n    Docstring in Python is denoted by 3 quotes\n    Every file (or module) should start with a docstring\n\&quot;\&quot;\&quot;\n\ndef print_message(message: str='Default message') -&gt; None:\n    \&quot;\&quot;\&quot;\n        Simple demo function\n    \&quot;\&quot;\&quot;\n    print(message)\n\n# calling functions\n\nprint_message()                # output: Default message\nprint_message('hello, world')  # output: hello, world\nprint_message(message='named') # output: named&quot;,&quot;ctags&quot;:{&quot;print_message&quot;:[{&quot;linenum&quot;:&quot;6&quot;,&quot;signature&quot;:&quot;def print_message(message: str='Default message') -&gt; None:&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55C65988-81E3-428F-A9A8-D9252D0FB55C}">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true,&quot;code_lang&quot;:&quot;py&quot;,&quot;code&quot;:&quot;\&quot;\&quot;\&quot;\n    Lambda/delegate examples\n\&quot;\&quot;\&quot;\n\ndef print_message(message: str='Default message', log_function: callable(str)=None) -&gt; None:\n    \&quot;\&quot;\&quot;\n        Sample function showing delegate\n    \&quot;\&quot;\&quot;\n    if log_function:\n        log_function(message)\n    print(message)\n\n# Call examples\nprint_message('Hello, world')\n\n# Normal function\ndef sample_log(output: str) -&gt; None:\n    \&quot;\&quot;\&quot; Simulate logging \&quot;\&quot;\&quot;\n    print(output + ' has been logged')\n\nprint_message('Logging', sample_log)\n\n# Lambda\nprint_message('Logging', lambda message: print(message + ' logged using lambda'))\n&quot;,&quot;ctags&quot;:{&quot;print_message&quot;:[{&quot;linenum&quot;:&quot;5&quot;,&quot;signature&quot;:&quot;def print_message(message: str='Default message', log_function: callable(str)=None) -&gt; None:&quot;}],&quot;sample_log&quot;:[{&quot;linenum&quot;:&quot;17&quot;,&quot;signature&quot;:&quot;def sample_log(output: str) -&gt; None:&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A39C534E-DBE6-48BC-A8C3-B413DB6B93E3}">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true,&quot;code_lang&quot;:&quot;py&quot;,&quot;code&quot;:&quot;\&quot;\&quot;\&quot; Exception demos \&quot;\&quot;\&quot;\n\nimport sys\n\ntry:\n    print(42 / 0)\nexcept OSError as err:\n    print(err)\nexcept ZeroDivisionError:\n    print('Divide by zero')\nexcept:\n    print('Something went wrong')\n    print(sys.exec_info()[0])&quot;,&quot;ctags&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91F101D1-723C-431A-926B-8A5DAF093F39}">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true,&quot;code_lang&quot;:&quot;py&quot;,&quot;code&quot;:&quot;\&quot;\&quot;\&quot;\n    Demo class file\n    Note that all methods have self as first parameter\n        Provides access to current object (this)\n\&quot;\&quot;\&quot;\nclass Worker:\n    \&quot;\&quot;\&quot;\n        Sample class definition\n    \&quot;\&quot;\&quot;\n    type = 'Sample' # Class (or static)\n\n    def __init__(self, name: str, salary: int):\n        \&quot;\&quot;\&quot;\n            This is the constructor\n            Create all instance fields\n            No private fields - _convention\n        \&quot;\&quot;\&quot;\n        self._name = name\n        self._salary = salary\n\n    def get_name(self) -&gt; str:\n        \&quot;\&quot;\&quot; A sample getter \&quot;\&quot;\&quot;\n        return self._name\n\n    def set_name(self, value: str) -&gt; None:\n        \&quot;\&quot;\&quot; name setter \&quot;\&quot;\&quot;\n        self._name = value\n\n    name = property(get_name, set_name) # Creates name property\n\n    @property\n    def salary(self) -&gt; int:\n        \&quot;\&quot;\&quot;\n            Property using decorator\n            Define getter by using name\n        \&quot;\&quot;\&quot;\n        return self._salary\n\n    @salary.setter\n    def salary(self, value: int) -&gt; None:\n        \&quot;\&quot;\&quot; Add setter using decorator \&quot;\&quot;\&quot;\n        self._salary = value\n\n    def __str__(self) -&gt; str:\n        \&quot;\&quot;\&quot; Provides a string representation of the class \&quot;\&quot;\&quot;\n        # Using string format\n        # Empty {} indicate position\n        # Use {#} to indicate specific param\n        return '{} makes {}'.format(worker.name, worker.salary)\n\nworker = Worker('Christopher', 42)\n\nworker.name = 'Christopher Harrison'\nworker.salary = 206\n\nprint(worker)\n&quot;,&quot;ctags&quot;:{&quot;Worker&quot;:[{&quot;linenum&quot;:&quot;6&quot;,&quot;signature&quot;:&quot;class Worker:&quot;}],&quot;__init__&quot;:[{&quot;linenum&quot;:&quot;12&quot;,&quot;signature&quot;:&quot;Worker::__init__&quot;}],&quot;__str__&quot;:[{&quot;linenum&quot;:&quot;44&quot;,&quot;signature&quot;:&quot;Worker::__str__&quot;}],&quot;get_name&quot;:[{&quot;linenum&quot;:&quot;21&quot;,&quot;signature&quot;:&quot;Worker::get_name&quot;}],&quot;name&quot;:[{&quot;linenum&quot;:&quot;29&quot;,&quot;signature&quot;:&quot;Worker::name&quot;}],&quot;salary&quot;:[{&quot;linenum&quot;:&quot;32&quot;,&quot;signature&quot;:&quot;Worker::salary&quot;},{&quot;linenum&quot;:&quot;40&quot;,&quot;signature&quot;:&quot;Worker::salary&quot;}],&quot;set_name&quot;:[{&quot;linenum&quot;:&quot;25&quot;,&quot;signature&quot;:&quot;Worker::set_name&quot;}],&quot;type&quot;:[{&quot;linenum&quot;:&quot;10&quot;,&quot;signature&quot;:&quot;Worker::type&quot;}],&quot;worker&quot;:[{&quot;linenum&quot;:&quot;51&quot;,&quot;signature&quot;:&quot;worker = Worker('Christopher', 42)&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0B8B9A7D-1C82-4597-98F6-CCAC5F5EE097}">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true,&quot;code_lang&quot;:&quot;py&quot;,&quot;code&quot;:&quot;\&quot;\&quot;\&quot;\n    Demo inheritance file\n\&quot;\&quot;\&quot;\n\n\nclass Worker:\n    \&quot;\&quot;\&quot;\n        Sample class definition\n    \&quot;\&quot;\&quot;\n    type = 'Sample'  # Class (or static)\n\n    def __init__(self, name: str, salary: int):\n        \&quot;\&quot;\&quot;\n            This is the constructor\n        \&quot;\&quot;\&quot;\n        self._name = name\n        self._salary = salary\n\n    def get_name(self) -&gt; str:\n        \&quot;\&quot;\&quot; worker name \&quot;\&quot;\&quot;\n        return self._name\n\n    def set_name(self, value: str) -&gt; None:\n        \&quot;\&quot;\&quot; worker name \&quot;\&quot;\&quot;\n        self._name = value\n\n    name = property(get_name, set_name)  # Creates name property\n\n    @property\n    def salary(self) -&gt; int:\n        \&quot;\&quot;\&quot; worker salary \&quot;\&quot;\&quot;\n        return self._salary\n\n    @salary.setter\n    def salary(self, value: int) -&gt; None:\n        \&quot;\&quot;\&quot; worker salary \&quot;\&quot;\&quot;\n        self._salary = value\n\n    def __str__(self) -&gt; str:\n        \&quot;\&quot;\&quot; Provides a string representation of the class \&quot;\&quot;\&quot;\n        # Using string format\n        # Empty {} indicate position\n        # Use {#} to indicate specific param\n        return '{} makes {}'.format(worker.name, worker.salary)\n\n\nclass Developer(Worker):\n    \&quot;\&quot;\&quot; Sample class showing inheritance \&quot;\&quot;\&quot;\n\n    def __init__(self, name: str, salary: int, language: str):\n        \&quot;\&quot;\&quot; Constructor \&quot;\&quot;\&quot;\n        # call parent constructor\n        super(Developer, self).__init__(name, salary)\n        self._language = language\n\n    @property\n    def language(self):\n        \&quot;\&quot;\&quot;Programming language\&quot;\&quot;\&quot;\n        return self._language\n\n    @language.setter\n    def language(self, value):\n        \&quot;\&quot;\&quot;Update programming language\&quot;\&quot;\&quot;\n        self._language = value\n\n    def __str__(self) -&gt; str:\n        \&quot;\&quot;\&quot;Provides a string representation of developer\&quot;\&quot;\&quot;\n        '{} makes {} to write {}'.format(\n            developer.name, developer.salary, developer.language)\n\ndeveloper = Developer('Christopher', 42, 'Python')\n\nprint(developer)&quot;,&quot;ctags&quot;:{&quot;Developer&quot;:[{&quot;linenum&quot;:&quot;47&quot;,&quot;signature&quot;:&quot;class Developer(Worker):&quot;}],&quot;Worker&quot;:[{&quot;linenum&quot;:&quot;6&quot;,&quot;signature&quot;:&quot;class Worker:&quot;}],&quot;__init__&quot;:[{&quot;linenum&quot;:&quot;12&quot;,&quot;signature&quot;:&quot;Worker::__init__&quot;},{&quot;linenum&quot;:&quot;50&quot;,&quot;signature&quot;:&quot;Developer::__init__&quot;}],&quot;__str__&quot;:[{&quot;linenum&quot;:&quot;39&quot;,&quot;signature&quot;:&quot;Worker::__str__&quot;},{&quot;linenum&quot;:&quot;66&quot;,&quot;signature&quot;:&quot;Developer::__str__&quot;}],&quot;developer&quot;:[{&quot;linenum&quot;:&quot;71&quot;,&quot;signature&quot;:&quot;developer = Developer('Christopher', 42, 'Python')&quot;}],&quot;get_name&quot;:[{&quot;linenum&quot;:&quot;19&quot;,&quot;signature&quot;:&quot;Worker::get_name&quot;}],&quot;language&quot;:[{&quot;linenum&quot;:&quot;57&quot;,&quot;signature&quot;:&quot;Developer::language&quot;},{&quot;linenum&quot;:&quot;62&quot;,&quot;signature&quot;:&quot;Developer::language&quot;}],&quot;name&quot;:[{&quot;linenum&quot;:&quot;27&quot;,&quot;signature&quot;:&quot;Worker::name&quot;}],&quot;salary&quot;:[{&quot;linenum&quot;:&quot;30&quot;,&quot;signature&quot;:&quot;Worker::salary&quot;},{&quot;linenum&quot;:&quot;35&quot;,&quot;signature&quot;:&quot;Worker::salary&quot;}],&quot;set_name&quot;:[{&quot;linenum&quot;:&quot;23&quot;,&quot;signature&quot;:&quot;Worker::set_name&quot;}],&quot;type&quot;:[{&quot;linenum&quot;:&quot;10&quot;,&quot;signature&quot;:&quot;Worker::type&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43ED3BE3-FBEF-47B0-B381-E13674643606}">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true,&quot;code_lang&quot;:&quot;py&quot;,&quot;code&quot;:&quot;import utils.datahelper\n    # datahelper.demoFunction\n        # datahelper.demoFunction()\n    # datahelper.DemoClass\n        # instance = datahelper.DemoClass()\n\nfrom utils.datahelper import demoFunction\n    # demoFunction becomes \&quot;global\&quot;\n    # demoFunction()\n\nfrom utils.datahelper import DemoClass\n    # DemoClass becomes \&quot;global\&quot;\n    # instance = DemoClass()\n\nfrom utils.datahelper import *\n    # DemoClass and demoFunction become \&quot;global\&quot;\n    # instance = DemoClass()\n    # demoFunction()&quot;,&quot;ctags&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F45F7D3B-5DE0-4598-953F-6F88FD36EC9F}">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true,&quot;code_lang&quot;:&quot;py&quot;,&quot;code&quot;:&quot;import asyncio\n\nasync def do_work(worker_name, sleep_length):\n    print('{} is starting'.format(worker_name))\n    # simulate long running operation\n    # sleep execution until complete\n    await asyncio.sleep(sleep_length)\n    print('{} has completed'.format(worker_name))\n\nloop = asyncio.get_event_loop()\ntasks = [\n    asyncio.ensure_future(do_work('first', 3)),\n    asyncio.ensure_future(do_work('second', 2)),\n    asyncio.ensure_future(do_work('third', 4))\n]\nloop.run_until_complete(asyncio.gather(*tasks))\nloop.close()&quot;,&quot;ctags&quot;:{&quot;do_work&quot;:[{&quot;linenum&quot;:&quot;3&quot;,&quot;signature&quot;:&quot;async def do_work(worker_name, sleep_length):&quot;}],&quot;loop&quot;:[{&quot;linenum&quot;:&quot;10&quot;,&quot;signature&quot;:&quot;loop = asyncio.get_event_loop()&quot;}],&quot;tasks&quot;:[{&quot;linenum&quot;:&quot;11&quot;,&quot;signature&quot;:&quot;tasks = [&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Control xmlns="http://schemas.microsoft.com/VisualStudio/2011/storyboarding/control">
  <Id Name="fb22c541-ded0-47fa-8877-83a4c2d16227" Revision="1" Stencil="7276b9ef-3953-4dce-a89b-ed85f20b8b93" StencilVersion="1.0"/>
</Control>
</file>

<file path=customXml/item35.xml><?xml version="1.0" encoding="utf-8"?>
<Control xmlns="http://schemas.microsoft.com/VisualStudio/2011/storyboarding/control">
  <Id Name="a2191c86-fc50-4add-948c-129f6b5a88d8" Revision="1" Stencil="7276b9ef-3953-4dce-a89b-ed85f20b8b93" StencilVersion="1.0"/>
</Control>
</file>

<file path=customXml/item36.xml><?xml version="1.0" encoding="utf-8"?>
<Control xmlns="http://schemas.microsoft.com/VisualStudio/2011/storyboarding/control">
  <Id Name="a53d73d2-368b-429e-b817-1324eec1382c" Revision="1" Stencil="7276b9ef-3953-4dce-a89b-ed85f20b8b93" StencilVersion="1.0"/>
</Control>
</file>

<file path=customXml/item3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8.xml><?xml version="1.0" encoding="utf-8"?>
<Control xmlns="http://schemas.microsoft.com/VisualStudio/2011/storyboarding/control">
  <Id Name="a2191c86-fc50-4add-948c-129f6b5a88d8" Revision="1" Stencil="7276b9ef-3953-4dce-a89b-ed85f20b8b93" StencilVersion="1.0"/>
</Control>
</file>

<file path=customXml/item39.xml><?xml version="1.0" encoding="utf-8"?>
<Control xmlns="http://schemas.microsoft.com/VisualStudio/2011/storyboarding/control">
  <Id Name="d69996e1-3d61-4686-9b63-f1b855c596ab"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0.xml><?xml version="1.0" encoding="utf-8"?>
<Control xmlns="http://schemas.microsoft.com/VisualStudio/2011/storyboarding/control">
  <Id Name="fb22c541-ded0-47fa-8877-83a4c2d16227" Revision="1" Stencil="7276b9ef-3953-4dce-a89b-ed85f20b8b93" StencilVersion="1.0"/>
</Control>
</file>

<file path=customXml/item41.xml><?xml version="1.0" encoding="utf-8"?>
<Control xmlns="http://schemas.microsoft.com/VisualStudio/2011/storyboarding/control">
  <Id Name="a2191c86-fc50-4add-948c-129f6b5a88d8" Revision="1" Stencil="7276b9ef-3953-4dce-a89b-ed85f20b8b93" StencilVersion="1.0"/>
</Control>
</file>

<file path=customXml/item42.xml><?xml version="1.0" encoding="utf-8"?>
<Control xmlns="http://schemas.microsoft.com/VisualStudio/2011/storyboarding/control">
  <Id Name="a2191c86-fc50-4add-948c-129f6b5a88d8" Revision="1" Stencil="7276b9ef-3953-4dce-a89b-ed85f20b8b93" StencilVersion="1.0"/>
</Control>
</file>

<file path=customXml/item5.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29272D-6577-494D-A860-2A1D57271211}">
  <ds:schemaRef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83cd2334-221a-48c3-9034-bfd1542dfe28"/>
    <ds:schemaRef ds:uri="http://purl.org/dc/elements/1.1/"/>
    <ds:schemaRef ds:uri="http://schemas.microsoft.com/office/2006/metadata/properties"/>
    <ds:schemaRef ds:uri="http://purl.org/dc/terms/"/>
    <ds:schemaRef ds:uri="http://purl.org/dc/dcmitype/"/>
  </ds:schemaRefs>
</ds:datastoreItem>
</file>

<file path=customXml/itemProps10.xml><?xml version="1.0" encoding="utf-8"?>
<ds:datastoreItem xmlns:ds="http://schemas.openxmlformats.org/officeDocument/2006/customXml" ds:itemID="{7F6A7A28-F114-4E4A-8599-3B5F942E7503}">
  <ds:schemaRefs>
    <ds:schemaRef ds:uri="http://schemas.microsoft.com/sharepoint/v3/contenttype/forms"/>
  </ds:schemaRefs>
</ds:datastoreItem>
</file>

<file path=customXml/itemProps11.xml><?xml version="1.0" encoding="utf-8"?>
<ds:datastoreItem xmlns:ds="http://schemas.openxmlformats.org/officeDocument/2006/customXml" ds:itemID="{BF84B8DE-4F96-4479-9375-FF4F8D7470DA}">
  <ds:schemaRefs>
    <ds:schemaRef ds:uri="http://schemas.microsoft.com/sharepoint/v3/contenttype/forms"/>
  </ds:schemaRefs>
</ds:datastoreItem>
</file>

<file path=customXml/itemProps1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8.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9.xml><?xml version="1.0" encoding="utf-8"?>
<ds:datastoreItem xmlns:ds="http://schemas.openxmlformats.org/officeDocument/2006/customXml" ds:itemID="{2387B534-27F5-4E64-AC9D-A3FF8C37778E}">
  <ds:schemaRefs>
    <ds:schemaRef ds:uri="http://schemas.microsoft.com/sharepoint/v3/contenttype/forms"/>
  </ds:schemaRefs>
</ds:datastoreItem>
</file>

<file path=customXml/itemProps2.xml><?xml version="1.0" encoding="utf-8"?>
<ds:datastoreItem xmlns:ds="http://schemas.openxmlformats.org/officeDocument/2006/customXml" ds:itemID="{231699BC-403A-4D87-8133-17965591AB08}">
  <ds:schemaRefs>
    <ds:schemaRef ds:uri="http://schemas.microsoft.com/office/2006/metadata/properties"/>
    <ds:schemaRef ds:uri="http://schemas.microsoft.com/office/infopath/2007/PartnerControls"/>
    <ds:schemaRef ds:uri="83cd2334-221a-48c3-9034-bfd1542dfe28"/>
  </ds:schemaRefs>
</ds:datastoreItem>
</file>

<file path=customXml/itemProps20.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2.xml><?xml version="1.0" encoding="utf-8"?>
<ds:datastoreItem xmlns:ds="http://schemas.openxmlformats.org/officeDocument/2006/customXml" ds:itemID="{0D65C718-8AB6-4BC9-B705-38A5C8EF1C65}">
  <ds:schemaRefs>
    <ds:schemaRef ds:uri="http://schemas.microsoft.com/office/2006/metadata/properties"/>
    <ds:schemaRef ds:uri="http://schemas.microsoft.com/office/infopath/2007/PartnerControls"/>
    <ds:schemaRef ds:uri="83cd2334-221a-48c3-9034-bfd1542dfe28"/>
  </ds:schemaRefs>
</ds:datastoreItem>
</file>

<file path=customXml/itemProps3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5.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7.xml><?xml version="1.0" encoding="utf-8"?>
<ds:datastoreItem xmlns:ds="http://schemas.openxmlformats.org/officeDocument/2006/customXml" ds:itemID="{47B16A3B-4FE6-4F9C-9A94-2490A2DFBE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xml><?xml version="1.0" encoding="utf-8"?>
<ds:datastoreItem xmlns:ds="http://schemas.openxmlformats.org/officeDocument/2006/customXml" ds:itemID="{182C1F55-0D40-4A3A-B557-3C9D5ADDFF1E}">
  <ds:schemaRefs>
    <ds:schemaRef ds:uri="http://schemas.microsoft.com/office/2006/metadata/properties"/>
    <ds:schemaRef ds:uri="http://schemas.microsoft.com/office/infopath/2007/PartnerControls"/>
    <ds:schemaRef ds:uri="83cd2334-221a-48c3-9034-bfd1542dfe28"/>
  </ds:schemaRefs>
</ds:datastoreItem>
</file>

<file path=customXml/itemProps40.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1.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D4B9781C-2FBF-4BDF-B55D-974B1B80FA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8F5DE3D7-692C-472D-B0EC-39460B76F9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1F3D9556-5984-45CE-897C-B13F9E24A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E32DB2DD-EFC2-4483-8588-77C3BBE6BF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Template>
  <TotalTime>2368</TotalTime>
  <Words>676</Words>
  <Application>Microsoft Office PowerPoint</Application>
  <PresentationFormat>Widescreen</PresentationFormat>
  <Paragraphs>193</Paragraphs>
  <Slides>42</Slides>
  <Notes>0</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Consolas</vt:lpstr>
      <vt:lpstr>Segoe UI</vt:lpstr>
      <vt:lpstr>Segoe UI Light</vt:lpstr>
      <vt:lpstr>Wingdings</vt:lpstr>
      <vt:lpstr>WHITE TEMPLATE</vt:lpstr>
      <vt:lpstr>Python for non-Python Developers</vt:lpstr>
      <vt:lpstr>Setting expectations</vt:lpstr>
      <vt:lpstr>What is Python?</vt:lpstr>
      <vt:lpstr>Getting started</vt:lpstr>
      <vt:lpstr>Installing Python</vt:lpstr>
      <vt:lpstr>Tooling</vt:lpstr>
      <vt:lpstr>Language basics</vt:lpstr>
      <vt:lpstr>Python basics</vt:lpstr>
      <vt:lpstr>Variable declaration</vt:lpstr>
      <vt:lpstr>Logic</vt:lpstr>
      <vt:lpstr>Other keywords</vt:lpstr>
      <vt:lpstr>Functions and annotations</vt:lpstr>
      <vt:lpstr>Lambdas (anonymous functions)</vt:lpstr>
      <vt:lpstr>Hello, world</vt:lpstr>
      <vt:lpstr>Exceptions</vt:lpstr>
      <vt:lpstr>Exceptions</vt:lpstr>
      <vt:lpstr>Exceptions</vt:lpstr>
      <vt:lpstr>Creating classes</vt:lpstr>
      <vt:lpstr>Python classes</vt:lpstr>
      <vt:lpstr>Classes and properties</vt:lpstr>
      <vt:lpstr>Inheritance</vt:lpstr>
      <vt:lpstr>Python supports multiple inheritance</vt:lpstr>
      <vt:lpstr>Inheritance</vt:lpstr>
      <vt:lpstr>Package management with pip</vt:lpstr>
      <vt:lpstr>Requirements file</vt:lpstr>
      <vt:lpstr>Command line</vt:lpstr>
      <vt:lpstr>Packages</vt:lpstr>
      <vt:lpstr>Virtual Environments</vt:lpstr>
      <vt:lpstr>Virtual environments</vt:lpstr>
      <vt:lpstr>Creating modules and packages</vt:lpstr>
      <vt:lpstr>Python modules</vt:lpstr>
      <vt:lpstr>Packages</vt:lpstr>
      <vt:lpstr>Importing modules</vt:lpstr>
      <vt:lpstr>Refactoring to packages</vt:lpstr>
      <vt:lpstr>Python Standard Library</vt:lpstr>
      <vt:lpstr>Python Standard Library</vt:lpstr>
      <vt:lpstr>asyncio and Event Loop</vt:lpstr>
      <vt:lpstr>Async and tasks</vt:lpstr>
      <vt:lpstr>Simple unit testing with doctest</vt:lpstr>
      <vt:lpstr>docstring and doctest</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in the real world</dc:title>
  <dc:creator>Christopher Harrison</dc:creator>
  <cp:lastModifiedBy>Christopher Harrison</cp:lastModifiedBy>
  <cp:revision>75</cp:revision>
  <dcterms:created xsi:type="dcterms:W3CDTF">2015-12-10T20:07:53Z</dcterms:created>
  <dcterms:modified xsi:type="dcterms:W3CDTF">2017-03-08T22:17:15Z</dcterms:modified>
</cp:coreProperties>
</file>