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0" r:id="rId36"/>
    <p:sldId id="291" r:id="rId37"/>
    <p:sldId id="292" r:id="rId38"/>
    <p:sldId id="293" r:id="rId39"/>
    <p:sldId id="294" r:id="rId40"/>
    <p:sldId id="297" r:id="rId41"/>
    <p:sldId id="298" r:id="rId42"/>
    <p:sldId id="311" r:id="rId43"/>
    <p:sldId id="310" r:id="rId44"/>
    <p:sldId id="300" r:id="rId45"/>
    <p:sldId id="317" r:id="rId46"/>
    <p:sldId id="318" r:id="rId47"/>
    <p:sldId id="322" r:id="rId48"/>
    <p:sldId id="319" r:id="rId49"/>
    <p:sldId id="323" r:id="rId50"/>
    <p:sldId id="320" r:id="rId51"/>
    <p:sldId id="304" r:id="rId52"/>
    <p:sldId id="305" r:id="rId53"/>
    <p:sldId id="306" r:id="rId54"/>
    <p:sldId id="307" r:id="rId55"/>
    <p:sldId id="308" r:id="rId56"/>
    <p:sldId id="309" r:id="rId57"/>
    <p:sldId id="324"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7"/>
            <p14:sldId id="298"/>
            <p14:sldId id="311"/>
            <p14:sldId id="310"/>
            <p14:sldId id="300"/>
            <p14:sldId id="317"/>
            <p14:sldId id="318"/>
            <p14:sldId id="322"/>
            <p14:sldId id="319"/>
            <p14:sldId id="323"/>
            <p14:sldId id="320"/>
            <p14:sldId id="304"/>
            <p14:sldId id="305"/>
            <p14:sldId id="306"/>
            <p14:sldId id="307"/>
            <p14:sldId id="308"/>
            <p14:sldId id="309"/>
            <p14:sldId id="324"/>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0026" autoAdjust="0"/>
  </p:normalViewPr>
  <p:slideViewPr>
    <p:cSldViewPr>
      <p:cViewPr varScale="1">
        <p:scale>
          <a:sx n="74" d="100"/>
          <a:sy n="74" d="100"/>
        </p:scale>
        <p:origin x="816" y="2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dgm:spPr/>
      <dgm:t>
        <a:bodyPr/>
        <a:lstStyle/>
        <a:p>
          <a:r>
            <a:rPr lang="en-US" dirty="0" smtClean="0"/>
            <a:t>jQuery</a:t>
          </a:r>
          <a:endParaRPr lang="en-US"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r>
            <a:rPr lang="en-US" dirty="0" smtClean="0"/>
            <a:t>Angular</a:t>
          </a:r>
          <a:endParaRPr lang="en-US" dirty="0"/>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dgm:spPr/>
      <dgm:t>
        <a:bodyPr/>
        <a:lstStyle/>
        <a:p>
          <a:r>
            <a:rPr lang="en-US" dirty="0" smtClean="0"/>
            <a:t>Knockout</a:t>
          </a:r>
          <a:endParaRPr lang="en-US"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dgm:spPr/>
      <dgm:t>
        <a:bodyPr/>
        <a:lstStyle/>
        <a:p>
          <a:r>
            <a:rPr lang="en-US" dirty="0" smtClean="0"/>
            <a:t>Ember</a:t>
          </a:r>
          <a:endParaRPr lang="en-US"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dgm:pt>
    <dgm:pt modelId="{05674C17-A080-4F47-ACF7-FC3AA6573C28}" type="pres">
      <dgm:prSet presAssocID="{59606DBD-3D0B-411F-8482-7E618843941F}" presName="arrowDiagram4" presStyleCnt="0"/>
      <dgm:spPr/>
    </dgm:pt>
    <dgm:pt modelId="{3967C264-7665-4DB6-A915-732145222F38}" type="pres">
      <dgm:prSet presAssocID="{9D7CA6F3-A0EF-45A2-BC68-E02C6E0A897D}" presName="bullet4a" presStyleLbl="node1" presStyleIdx="0" presStyleCnt="4"/>
      <dgm:spPr/>
    </dgm:pt>
    <dgm:pt modelId="{E3772D35-DCC8-4778-A320-6AC874C23511}" type="pres">
      <dgm:prSet presAssocID="{9D7CA6F3-A0EF-45A2-BC68-E02C6E0A897D}" presName="textBox4a" presStyleLbl="revTx" presStyleIdx="0" presStyleCnt="4">
        <dgm:presLayoutVars>
          <dgm:bulletEnabled val="1"/>
        </dgm:presLayoutVars>
      </dgm:prSet>
      <dgm:spPr/>
      <dgm:t>
        <a:bodyPr/>
        <a:lstStyle/>
        <a:p>
          <a:endParaRPr lang="en-US"/>
        </a:p>
      </dgm:t>
    </dgm:pt>
    <dgm:pt modelId="{E1405A96-1CAE-4382-B6EC-1C1AFBED2F4B}" type="pres">
      <dgm:prSet presAssocID="{79114AEF-0CFD-414D-8EA9-02C9A5CB60B7}" presName="bullet4b" presStyleLbl="node1" presStyleIdx="1" presStyleCnt="4"/>
      <dgm:spPr/>
    </dgm:pt>
    <dgm:pt modelId="{539C2354-1789-440D-AD53-1DB1CC4F854A}" type="pres">
      <dgm:prSet presAssocID="{79114AEF-0CFD-414D-8EA9-02C9A5CB60B7}" presName="textBox4b" presStyleLbl="revTx" presStyleIdx="1" presStyleCnt="4">
        <dgm:presLayoutVars>
          <dgm:bulletEnabled val="1"/>
        </dgm:presLayoutVars>
      </dgm:prSet>
      <dgm:spPr/>
      <dgm:t>
        <a:bodyPr/>
        <a:lstStyle/>
        <a:p>
          <a:endParaRPr lang="en-US"/>
        </a:p>
      </dgm:t>
    </dgm:pt>
    <dgm:pt modelId="{4D9A6DD5-054F-48AC-A0A3-A61605CE5057}" type="pres">
      <dgm:prSet presAssocID="{A83637F0-5681-4374-8ECE-2D29943F8621}" presName="bullet4c" presStyleLbl="node1" presStyleIdx="2" presStyleCnt="4"/>
      <dgm:spPr/>
    </dgm:pt>
    <dgm:pt modelId="{6EE098BA-30F8-467E-9173-41D8A999FA07}" type="pres">
      <dgm:prSet presAssocID="{A83637F0-5681-4374-8ECE-2D29943F8621}" presName="textBox4c" presStyleLbl="revTx" presStyleIdx="2" presStyleCnt="4">
        <dgm:presLayoutVars>
          <dgm:bulletEnabled val="1"/>
        </dgm:presLayoutVars>
      </dgm:prSet>
      <dgm:spPr/>
      <dgm:t>
        <a:bodyPr/>
        <a:lstStyle/>
        <a:p>
          <a:endParaRPr lang="en-US"/>
        </a:p>
      </dgm:t>
    </dgm:pt>
    <dgm:pt modelId="{F7077EAC-AEE5-4FEE-871D-FA9D7D79F9FA}" type="pres">
      <dgm:prSet presAssocID="{69814B6E-35A6-4E4D-B40F-8BF4AE8EFD69}" presName="bullet4d" presStyleLbl="node1" presStyleIdx="3" presStyleCnt="4"/>
      <dgm:spPr/>
    </dgm:pt>
    <dgm:pt modelId="{EFACE698-9D94-4DE0-961F-033EB8384F47}" type="pres">
      <dgm:prSet presAssocID="{69814B6E-35A6-4E4D-B40F-8BF4AE8EFD69}" presName="textBox4d" presStyleLbl="revTx" presStyleIdx="3" presStyleCnt="4">
        <dgm:presLayoutVars>
          <dgm:bulletEnabled val="1"/>
        </dgm:presLayoutVars>
      </dgm:prSet>
      <dgm:spPr/>
      <dgm:t>
        <a:bodyPr/>
        <a:lstStyle/>
        <a:p>
          <a:endParaRPr lang="en-US"/>
        </a:p>
      </dgm:t>
    </dgm:pt>
  </dgm:ptLst>
  <dgm:cxnLst>
    <dgm:cxn modelId="{7ACE2438-CB3A-416C-AA5A-6445C6D3A7A1}" srcId="{59606DBD-3D0B-411F-8482-7E618843941F}" destId="{9D7CA6F3-A0EF-45A2-BC68-E02C6E0A897D}" srcOrd="0" destOrd="0" parTransId="{1C5E870F-E672-4329-A8AC-7EA462C69E24}" sibTransId="{2E3F8D2D-CE41-4167-B419-F18022452F8D}"/>
    <dgm:cxn modelId="{1C07E96C-6349-4E11-B2FD-CE4206AFDD20}" type="presOf" srcId="{A83637F0-5681-4374-8ECE-2D29943F8621}" destId="{6EE098BA-30F8-467E-9173-41D8A999FA07}"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52151298-5A24-43AE-BB4B-15AEC8A87DA9}" type="presOf" srcId="{69814B6E-35A6-4E4D-B40F-8BF4AE8EFD69}" destId="{EFACE698-9D94-4DE0-961F-033EB8384F47}" srcOrd="0" destOrd="0" presId="urn:microsoft.com/office/officeart/2005/8/layout/arrow2"/>
    <dgm:cxn modelId="{7E0929D7-899F-4608-A207-64700137A60D}" srcId="{59606DBD-3D0B-411F-8482-7E618843941F}" destId="{69814B6E-35A6-4E4D-B40F-8BF4AE8EFD69}" srcOrd="3" destOrd="0" parTransId="{0A597D6C-0014-48AE-B5DB-1EDD421CFF8B}" sibTransId="{3C74D518-4183-48E6-B0B1-765C603E5440}"/>
    <dgm:cxn modelId="{82ADAA40-4052-490B-A21D-1334CCBA52A4}" srcId="{59606DBD-3D0B-411F-8482-7E618843941F}" destId="{79114AEF-0CFD-414D-8EA9-02C9A5CB60B7}" srcOrd="1" destOrd="0" parTransId="{CB454C5D-A836-48A4-AD23-6897D54A68B8}" sibTransId="{873EAF95-36BB-43D1-A51F-9AC1A8D10480}"/>
    <dgm:cxn modelId="{598F0A71-4DFC-41FB-8518-D1C7C60260AD}" type="presOf" srcId="{9D7CA6F3-A0EF-45A2-BC68-E02C6E0A897D}" destId="{E3772D35-DCC8-4778-A320-6AC874C23511}" srcOrd="0" destOrd="0" presId="urn:microsoft.com/office/officeart/2005/8/layout/arrow2"/>
    <dgm:cxn modelId="{051B6502-591E-46F7-8F98-180881047333}" srcId="{59606DBD-3D0B-411F-8482-7E618843941F}" destId="{A83637F0-5681-4374-8ECE-2D29943F8621}" srcOrd="2" destOrd="0" parTransId="{86654439-FDC6-4CD1-B01E-A24EFBA7D247}" sibTransId="{BFA7A3B8-7F49-46CF-8917-8736BDD5E613}"/>
    <dgm:cxn modelId="{F249364A-2BEB-4C60-ACE5-B676FFB7E85A}" type="presOf" srcId="{79114AEF-0CFD-414D-8EA9-02C9A5CB60B7}" destId="{539C2354-1789-440D-AD53-1DB1CC4F854A}"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0A18ED9B-CC07-4F5F-829A-A1DC01BCF54B}" type="presParOf" srcId="{474B8229-B642-4BA5-990D-122E5987711B}" destId="{05674C17-A080-4F47-ACF7-FC3AA6573C28}" srcOrd="1" destOrd="0" presId="urn:microsoft.com/office/officeart/2005/8/layout/arrow2"/>
    <dgm:cxn modelId="{3ABBBF6E-E2D1-4DC8-8D2C-1D12EF90C359}" type="presParOf" srcId="{05674C17-A080-4F47-ACF7-FC3AA6573C28}" destId="{3967C264-7665-4DB6-A915-732145222F38}" srcOrd="0" destOrd="0" presId="urn:microsoft.com/office/officeart/2005/8/layout/arrow2"/>
    <dgm:cxn modelId="{15A51D24-6CFD-49F0-9ED7-9DBBDACE71F2}" type="presParOf" srcId="{05674C17-A080-4F47-ACF7-FC3AA6573C28}" destId="{E3772D35-DCC8-4778-A320-6AC874C23511}" srcOrd="1" destOrd="0" presId="urn:microsoft.com/office/officeart/2005/8/layout/arrow2"/>
    <dgm:cxn modelId="{932298DB-8225-470C-9009-120A19AD7EDF}" type="presParOf" srcId="{05674C17-A080-4F47-ACF7-FC3AA6573C28}" destId="{E1405A96-1CAE-4382-B6EC-1C1AFBED2F4B}" srcOrd="2" destOrd="0" presId="urn:microsoft.com/office/officeart/2005/8/layout/arrow2"/>
    <dgm:cxn modelId="{86B4138E-6CC5-4EA7-943C-F02DF9DBFE23}" type="presParOf" srcId="{05674C17-A080-4F47-ACF7-FC3AA6573C28}" destId="{539C2354-1789-440D-AD53-1DB1CC4F854A}" srcOrd="3" destOrd="0" presId="urn:microsoft.com/office/officeart/2005/8/layout/arrow2"/>
    <dgm:cxn modelId="{9827B8C4-9B45-4618-92E1-F126FB22C2FE}" type="presParOf" srcId="{05674C17-A080-4F47-ACF7-FC3AA6573C28}" destId="{4D9A6DD5-054F-48AC-A0A3-A61605CE5057}" srcOrd="4" destOrd="0" presId="urn:microsoft.com/office/officeart/2005/8/layout/arrow2"/>
    <dgm:cxn modelId="{1C8FAC67-A0B6-4F42-B0DA-A062B654F920}" type="presParOf" srcId="{05674C17-A080-4F47-ACF7-FC3AA6573C28}" destId="{6EE098BA-30F8-467E-9173-41D8A999FA07}" srcOrd="5" destOrd="0" presId="urn:microsoft.com/office/officeart/2005/8/layout/arrow2"/>
    <dgm:cxn modelId="{C8486DDC-327F-46F0-9142-AF9B5BFCB810}" type="presParOf" srcId="{05674C17-A080-4F47-ACF7-FC3AA6573C28}" destId="{F7077EAC-AEE5-4FEE-871D-FA9D7D79F9FA}" srcOrd="6" destOrd="0" presId="urn:microsoft.com/office/officeart/2005/8/layout/arrow2"/>
    <dgm:cxn modelId="{4C9B8D05-B99A-4798-BDC0-A947647662F7}" type="presParOf" srcId="{05674C17-A080-4F47-ACF7-FC3AA6573C28}" destId="{EFACE698-9D94-4DE0-961F-033EB8384F4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1560167" y="0"/>
          <a:ext cx="8634353" cy="5396471"/>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7C264-7665-4DB6-A915-732145222F38}">
      <dsp:nvSpPr>
        <dsp:cNvPr id="0" name=""/>
        <dsp:cNvSpPr/>
      </dsp:nvSpPr>
      <dsp:spPr>
        <a:xfrm>
          <a:off x="2410651" y="4012815"/>
          <a:ext cx="198590" cy="198590"/>
        </a:xfrm>
        <a:prstGeom prst="ellipse">
          <a:avLst/>
        </a:prstGeom>
        <a:solidFill>
          <a:schemeClr val="lt1">
            <a:hueOff val="0"/>
            <a:satOff val="0"/>
            <a:lumOff val="0"/>
            <a:alphaOff val="0"/>
          </a:schemeClr>
        </a:solidFill>
        <a:ln w="17145"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3772D35-DCC8-4778-A320-6AC874C23511}">
      <dsp:nvSpPr>
        <dsp:cNvPr id="0" name=""/>
        <dsp:cNvSpPr/>
      </dsp:nvSpPr>
      <dsp:spPr>
        <a:xfrm>
          <a:off x="2509946" y="4112110"/>
          <a:ext cx="1476474" cy="1284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29" tIns="0" rIns="0" bIns="0" numCol="1" spcCol="1270" anchor="t" anchorCtr="0">
          <a:noAutofit/>
        </a:bodyPr>
        <a:lstStyle/>
        <a:p>
          <a:pPr lvl="0" algn="l" defTabSz="1333500">
            <a:lnSpc>
              <a:spcPct val="90000"/>
            </a:lnSpc>
            <a:spcBef>
              <a:spcPct val="0"/>
            </a:spcBef>
            <a:spcAft>
              <a:spcPct val="35000"/>
            </a:spcAft>
          </a:pPr>
          <a:r>
            <a:rPr lang="en-US" sz="3000" kern="1200" dirty="0" smtClean="0"/>
            <a:t>jQuery</a:t>
          </a:r>
          <a:endParaRPr lang="en-US" sz="3000" kern="1200" dirty="0"/>
        </a:p>
      </dsp:txBody>
      <dsp:txXfrm>
        <a:off x="2509946" y="4112110"/>
        <a:ext cx="1476474" cy="1284360"/>
      </dsp:txXfrm>
    </dsp:sp>
    <dsp:sp modelId="{E1405A96-1CAE-4382-B6EC-1C1AFBED2F4B}">
      <dsp:nvSpPr>
        <dsp:cNvPr id="0" name=""/>
        <dsp:cNvSpPr/>
      </dsp:nvSpPr>
      <dsp:spPr>
        <a:xfrm>
          <a:off x="3813733" y="2757596"/>
          <a:ext cx="345374" cy="345374"/>
        </a:xfrm>
        <a:prstGeom prst="ellipse">
          <a:avLst/>
        </a:prstGeom>
        <a:solidFill>
          <a:schemeClr val="lt1">
            <a:hueOff val="0"/>
            <a:satOff val="0"/>
            <a:lumOff val="0"/>
            <a:alphaOff val="0"/>
          </a:schemeClr>
        </a:solidFill>
        <a:ln w="17145"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39C2354-1789-440D-AD53-1DB1CC4F854A}">
      <dsp:nvSpPr>
        <dsp:cNvPr id="0" name=""/>
        <dsp:cNvSpPr/>
      </dsp:nvSpPr>
      <dsp:spPr>
        <a:xfrm>
          <a:off x="3986420" y="2930283"/>
          <a:ext cx="1813214" cy="246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007" tIns="0" rIns="0" bIns="0" numCol="1" spcCol="1270" anchor="t" anchorCtr="0">
          <a:noAutofit/>
        </a:bodyPr>
        <a:lstStyle/>
        <a:p>
          <a:pPr lvl="0" algn="l" defTabSz="1333500">
            <a:lnSpc>
              <a:spcPct val="90000"/>
            </a:lnSpc>
            <a:spcBef>
              <a:spcPct val="0"/>
            </a:spcBef>
            <a:spcAft>
              <a:spcPct val="35000"/>
            </a:spcAft>
          </a:pPr>
          <a:r>
            <a:rPr lang="en-US" sz="3000" kern="1200" dirty="0" smtClean="0"/>
            <a:t>Knockout</a:t>
          </a:r>
          <a:endParaRPr lang="en-US" sz="3000" kern="1200" dirty="0"/>
        </a:p>
      </dsp:txBody>
      <dsp:txXfrm>
        <a:off x="3986420" y="2930283"/>
        <a:ext cx="1813214" cy="2466187"/>
      </dsp:txXfrm>
    </dsp:sp>
    <dsp:sp modelId="{4D9A6DD5-054F-48AC-A0A3-A61605CE5057}">
      <dsp:nvSpPr>
        <dsp:cNvPr id="0" name=""/>
        <dsp:cNvSpPr/>
      </dsp:nvSpPr>
      <dsp:spPr>
        <a:xfrm>
          <a:off x="5605361" y="1832641"/>
          <a:ext cx="457620" cy="457620"/>
        </a:xfrm>
        <a:prstGeom prst="ellipse">
          <a:avLst/>
        </a:prstGeom>
        <a:solidFill>
          <a:schemeClr val="lt1">
            <a:hueOff val="0"/>
            <a:satOff val="0"/>
            <a:lumOff val="0"/>
            <a:alphaOff val="0"/>
          </a:schemeClr>
        </a:solidFill>
        <a:ln w="17145"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EE098BA-30F8-467E-9173-41D8A999FA07}">
      <dsp:nvSpPr>
        <dsp:cNvPr id="0" name=""/>
        <dsp:cNvSpPr/>
      </dsp:nvSpPr>
      <dsp:spPr>
        <a:xfrm>
          <a:off x="5834172" y="2061451"/>
          <a:ext cx="1813214" cy="3335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484" tIns="0" rIns="0" bIns="0" numCol="1" spcCol="1270" anchor="t" anchorCtr="0">
          <a:noAutofit/>
        </a:bodyPr>
        <a:lstStyle/>
        <a:p>
          <a:pPr lvl="0" algn="l" defTabSz="1333500">
            <a:lnSpc>
              <a:spcPct val="90000"/>
            </a:lnSpc>
            <a:spcBef>
              <a:spcPct val="0"/>
            </a:spcBef>
            <a:spcAft>
              <a:spcPct val="35000"/>
            </a:spcAft>
          </a:pPr>
          <a:r>
            <a:rPr lang="en-US" sz="3000" kern="1200" dirty="0" smtClean="0"/>
            <a:t>Ember</a:t>
          </a:r>
          <a:endParaRPr lang="en-US" sz="3000" kern="1200" dirty="0"/>
        </a:p>
      </dsp:txBody>
      <dsp:txXfrm>
        <a:off x="5834172" y="2061451"/>
        <a:ext cx="1813214" cy="3335019"/>
      </dsp:txXfrm>
    </dsp:sp>
    <dsp:sp modelId="{F7077EAC-AEE5-4FEE-871D-FA9D7D79F9FA}">
      <dsp:nvSpPr>
        <dsp:cNvPr id="0" name=""/>
        <dsp:cNvSpPr/>
      </dsp:nvSpPr>
      <dsp:spPr>
        <a:xfrm>
          <a:off x="7556725" y="1220681"/>
          <a:ext cx="613039" cy="613039"/>
        </a:xfrm>
        <a:prstGeom prst="ellipse">
          <a:avLst/>
        </a:prstGeom>
        <a:solidFill>
          <a:schemeClr val="lt1">
            <a:hueOff val="0"/>
            <a:satOff val="0"/>
            <a:lumOff val="0"/>
            <a:alphaOff val="0"/>
          </a:schemeClr>
        </a:solidFill>
        <a:ln w="17145"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FACE698-9D94-4DE0-961F-033EB8384F47}">
      <dsp:nvSpPr>
        <dsp:cNvPr id="0" name=""/>
        <dsp:cNvSpPr/>
      </dsp:nvSpPr>
      <dsp:spPr>
        <a:xfrm>
          <a:off x="7863245" y="1527201"/>
          <a:ext cx="1813214" cy="386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837" tIns="0" rIns="0" bIns="0" numCol="1" spcCol="1270" anchor="t" anchorCtr="0">
          <a:noAutofit/>
        </a:bodyPr>
        <a:lstStyle/>
        <a:p>
          <a:pPr lvl="0" algn="l" defTabSz="1333500">
            <a:lnSpc>
              <a:spcPct val="90000"/>
            </a:lnSpc>
            <a:spcBef>
              <a:spcPct val="0"/>
            </a:spcBef>
            <a:spcAft>
              <a:spcPct val="35000"/>
            </a:spcAft>
          </a:pPr>
          <a:r>
            <a:rPr lang="en-US" sz="3000" kern="1200" dirty="0" smtClean="0"/>
            <a:t>Angular</a:t>
          </a:r>
          <a:endParaRPr lang="en-US" sz="3000" kern="1200" dirty="0"/>
        </a:p>
      </dsp:txBody>
      <dsp:txXfrm>
        <a:off x="7863245" y="1527201"/>
        <a:ext cx="1813214" cy="386926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3/8/2016 7:48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3/8/2016 7:48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443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basic</a:t>
            </a:r>
            <a:r>
              <a:rPr lang="en-US" baseline="0" dirty="0" smtClean="0"/>
              <a:t> structure</a:t>
            </a:r>
          </a:p>
          <a:p>
            <a:r>
              <a:rPr lang="en-US" baseline="0" dirty="0" smtClean="0"/>
              <a:t>Add binding to the text boxes</a:t>
            </a:r>
          </a:p>
          <a:p>
            <a:r>
              <a:rPr lang="en-US" baseline="0" dirty="0" smtClean="0"/>
              <a:t>Add </a:t>
            </a:r>
            <a:r>
              <a:rPr lang="en-US" baseline="0" dirty="0" err="1" smtClean="0"/>
              <a:t>ko.observable</a:t>
            </a:r>
            <a:r>
              <a:rPr lang="en-US" baseline="0" dirty="0" smtClean="0"/>
              <a:t> to the properties on the object</a:t>
            </a:r>
            <a:endParaRPr lang="en-US" dirty="0" smtClean="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356619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Script:</a:t>
            </a:r>
          </a:p>
          <a:p>
            <a:r>
              <a:rPr lang="en-US" baseline="0" dirty="0" smtClean="0"/>
              <a:t>  Make all properties </a:t>
            </a:r>
            <a:r>
              <a:rPr lang="en-US" baseline="0" dirty="0" err="1" smtClean="0"/>
              <a:t>ko.observable</a:t>
            </a:r>
            <a:endParaRPr lang="en-US" baseline="0" dirty="0" smtClean="0"/>
          </a:p>
          <a:p>
            <a:endParaRPr lang="en-US" baseline="0" dirty="0" smtClean="0"/>
          </a:p>
          <a:p>
            <a:r>
              <a:rPr lang="en-US" baseline="0" dirty="0" smtClean="0"/>
              <a:t>  </a:t>
            </a:r>
            <a:r>
              <a:rPr lang="en-US" baseline="0" dirty="0" err="1" smtClean="0"/>
              <a:t>ko.applyBindings</a:t>
            </a:r>
            <a:r>
              <a:rPr lang="en-US" baseline="0" dirty="0" smtClean="0"/>
              <a:t>(new Developer('Christopher', '@GeekTrainer');</a:t>
            </a:r>
          </a:p>
          <a:p>
            <a:endParaRPr lang="en-US" baseline="0" dirty="0" smtClean="0"/>
          </a:p>
          <a:p>
            <a:r>
              <a:rPr lang="en-US" baseline="0" dirty="0" smtClean="0"/>
              <a:t>HTML (List item for developer)</a:t>
            </a:r>
          </a:p>
          <a:p>
            <a:r>
              <a:rPr lang="en-US" baseline="0" dirty="0" smtClean="0"/>
              <a:t>  &lt;span data-bind="text: name"&gt;&lt;/span&gt;</a:t>
            </a:r>
          </a:p>
          <a:p>
            <a:r>
              <a:rPr lang="en-US" baseline="0" dirty="0" smtClean="0"/>
              <a:t>  (&lt;span data-bind="text: twitter"&gt;&lt;/span&gt;)</a:t>
            </a:r>
          </a:p>
          <a:p>
            <a:endParaRPr lang="en-US" baseline="0" dirty="0" smtClean="0"/>
          </a:p>
          <a:p>
            <a:r>
              <a:rPr lang="en-US" baseline="0" dirty="0" smtClean="0"/>
              <a:t>HTML (form)</a:t>
            </a:r>
          </a:p>
          <a:p>
            <a:r>
              <a:rPr lang="en-US" baseline="0" dirty="0" smtClean="0"/>
              <a:t>  &lt;input data-bind="value: name" …</a:t>
            </a:r>
          </a:p>
          <a:p>
            <a:r>
              <a:rPr lang="en-US" baseline="0" dirty="0" smtClean="0"/>
              <a:t>  &lt;input data-bind="value: twitter"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3155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AppViewModel</a:t>
            </a:r>
            <a:r>
              <a:rPr lang="en-US" dirty="0" smtClean="0"/>
              <a:t>:</a:t>
            </a:r>
          </a:p>
          <a:p>
            <a:r>
              <a:rPr lang="en-US" baseline="0" dirty="0" smtClean="0"/>
              <a:t> </a:t>
            </a:r>
            <a:r>
              <a:rPr lang="en-US" baseline="0" dirty="0" err="1" smtClean="0"/>
              <a:t>var</a:t>
            </a:r>
            <a:r>
              <a:rPr lang="en-US" baseline="0" dirty="0" smtClean="0"/>
              <a:t> </a:t>
            </a:r>
            <a:r>
              <a:rPr lang="en-US" baseline="0" dirty="0" err="1" smtClean="0"/>
              <a:t>AppViewModel</a:t>
            </a:r>
            <a:r>
              <a:rPr lang="en-US" baseline="0" dirty="0" smtClean="0"/>
              <a:t> = function() {</a:t>
            </a:r>
          </a:p>
          <a:p>
            <a:pPr lvl="0"/>
            <a:r>
              <a:rPr lang="en-US" baseline="0" dirty="0" smtClean="0"/>
              <a:t>                </a:t>
            </a:r>
            <a:r>
              <a:rPr lang="en-US" baseline="0" dirty="0" err="1" smtClean="0"/>
              <a:t>self.developers</a:t>
            </a:r>
            <a:r>
              <a:rPr lang="en-US" baseline="0" dirty="0" smtClean="0"/>
              <a:t> = </a:t>
            </a:r>
            <a:r>
              <a:rPr lang="en-US" baseline="0" dirty="0" err="1" smtClean="0"/>
              <a:t>ko.observableArray</a:t>
            </a:r>
            <a:r>
              <a:rPr lang="en-US" baseline="0" dirty="0" smtClean="0"/>
              <a:t>([new Developer('Christopher', '@</a:t>
            </a:r>
            <a:r>
              <a:rPr lang="en-US" baseline="0" dirty="0" err="1" smtClean="0"/>
              <a:t>geektrainer</a:t>
            </a:r>
            <a:r>
              <a:rPr lang="en-US" baseline="0" dirty="0" smtClean="0"/>
              <a:t>')]);</a:t>
            </a:r>
          </a:p>
          <a:p>
            <a:pPr lvl="0"/>
            <a:r>
              <a:rPr lang="en-US" baseline="0" dirty="0" smtClean="0"/>
              <a:t>                </a:t>
            </a:r>
            <a:r>
              <a:rPr lang="en-US" baseline="0" dirty="0" err="1" smtClean="0"/>
              <a:t>self.newDeveloper</a:t>
            </a:r>
            <a:r>
              <a:rPr lang="en-US" baseline="0" dirty="0" smtClean="0"/>
              <a:t> = </a:t>
            </a:r>
            <a:r>
              <a:rPr lang="en-US" baseline="0" dirty="0" err="1" smtClean="0"/>
              <a:t>ko.observable</a:t>
            </a:r>
            <a:r>
              <a:rPr lang="en-US" baseline="0" dirty="0" smtClean="0"/>
              <a:t>(new Developer('', ''));</a:t>
            </a:r>
          </a:p>
          <a:p>
            <a:pPr lvl="0"/>
            <a:r>
              <a:rPr lang="en-US" baseline="0" dirty="0" smtClean="0"/>
              <a:t>                </a:t>
            </a:r>
            <a:r>
              <a:rPr lang="en-US" baseline="0" dirty="0" err="1" smtClean="0"/>
              <a:t>self.saveDeveloper</a:t>
            </a:r>
            <a:r>
              <a:rPr lang="en-US" baseline="0" dirty="0" smtClean="0"/>
              <a:t> = function() {</a:t>
            </a:r>
          </a:p>
          <a:p>
            <a:pPr lvl="0"/>
            <a:r>
              <a:rPr lang="en-US" baseline="0" dirty="0" smtClean="0"/>
              <a:t>                    </a:t>
            </a:r>
            <a:r>
              <a:rPr lang="en-US" baseline="0" dirty="0" err="1" smtClean="0"/>
              <a:t>self.developers.unshift</a:t>
            </a:r>
            <a:r>
              <a:rPr lang="en-US" baseline="0" dirty="0" smtClean="0"/>
              <a:t>(</a:t>
            </a:r>
            <a:r>
              <a:rPr lang="en-US" baseline="0" dirty="0" err="1" smtClean="0"/>
              <a:t>self.newDeveloper</a:t>
            </a:r>
            <a:r>
              <a:rPr lang="en-US" baseline="0" dirty="0" smtClean="0"/>
              <a:t>());</a:t>
            </a:r>
          </a:p>
          <a:p>
            <a:pPr lvl="0"/>
            <a:r>
              <a:rPr lang="en-US" baseline="0" dirty="0" smtClean="0"/>
              <a:t>                    </a:t>
            </a:r>
            <a:r>
              <a:rPr lang="en-US" baseline="0" dirty="0" err="1" smtClean="0"/>
              <a:t>self.newDeveloper</a:t>
            </a:r>
            <a:r>
              <a:rPr lang="en-US" baseline="0" dirty="0" smtClean="0"/>
              <a:t>(new Developer('', ''));</a:t>
            </a:r>
          </a:p>
          <a:p>
            <a:pPr lvl="0"/>
            <a:r>
              <a:rPr lang="en-US" baseline="0" dirty="0" smtClean="0"/>
              <a:t>                }</a:t>
            </a:r>
          </a:p>
          <a:p>
            <a:pPr lvl="0"/>
            <a:r>
              <a:rPr lang="en-US" baseline="0" dirty="0" smtClean="0"/>
              <a:t>           }</a:t>
            </a:r>
          </a:p>
          <a:p>
            <a:endParaRPr lang="en-US" baseline="0" dirty="0" smtClean="0"/>
          </a:p>
          <a:p>
            <a:r>
              <a:rPr lang="en-US" baseline="0" dirty="0" smtClean="0"/>
              <a:t>Update bindings:</a:t>
            </a:r>
          </a:p>
          <a:p>
            <a:r>
              <a:rPr lang="en-US" baseline="0" dirty="0" smtClean="0"/>
              <a:t>  </a:t>
            </a:r>
            <a:r>
              <a:rPr lang="en-US" baseline="0" dirty="0" err="1" smtClean="0"/>
              <a:t>ko.applyBindings</a:t>
            </a:r>
            <a:r>
              <a:rPr lang="en-US" baseline="0" dirty="0" smtClean="0"/>
              <a:t>(new </a:t>
            </a:r>
            <a:r>
              <a:rPr lang="en-US" baseline="0" dirty="0" err="1" smtClean="0"/>
              <a:t>AppViewModel</a:t>
            </a:r>
            <a:r>
              <a:rPr lang="en-US" baseline="0" dirty="0" smtClean="0"/>
              <a:t>());</a:t>
            </a:r>
          </a:p>
          <a:p>
            <a:endParaRPr lang="en-US" baseline="0" dirty="0" smtClean="0"/>
          </a:p>
          <a:p>
            <a:r>
              <a:rPr lang="en-US" baseline="0" dirty="0" smtClean="0"/>
              <a:t>Update form:</a:t>
            </a:r>
          </a:p>
          <a:p>
            <a:r>
              <a:rPr lang="en-US" baseline="0" dirty="0" smtClean="0"/>
              <a:t> &lt;input data-bind="value: </a:t>
            </a:r>
            <a:r>
              <a:rPr lang="en-US" baseline="0" dirty="0" err="1" smtClean="0"/>
              <a:t>newDeveloper</a:t>
            </a:r>
            <a:r>
              <a:rPr lang="en-US" baseline="0" dirty="0" smtClean="0"/>
              <a:t>().name" …</a:t>
            </a:r>
          </a:p>
          <a:p>
            <a:r>
              <a:rPr lang="en-US" baseline="0" dirty="0" smtClean="0"/>
              <a:t> &lt;input data-bind="value: </a:t>
            </a:r>
            <a:r>
              <a:rPr lang="en-US" baseline="0" dirty="0" err="1" smtClean="0"/>
              <a:t>newDeveloper</a:t>
            </a:r>
            <a:r>
              <a:rPr lang="en-US" baseline="0" dirty="0" smtClean="0"/>
              <a:t>().twitter" …</a:t>
            </a:r>
          </a:p>
          <a:p>
            <a:endParaRPr lang="en-US" baseline="0" dirty="0" smtClean="0"/>
          </a:p>
          <a:p>
            <a:r>
              <a:rPr lang="en-US" baseline="0" dirty="0" smtClean="0"/>
              <a:t>  &lt;button data-bind="click: </a:t>
            </a:r>
            <a:r>
              <a:rPr lang="en-US" baseline="0" dirty="0" err="1" smtClean="0"/>
              <a:t>saveDeveloper</a:t>
            </a:r>
            <a:r>
              <a:rPr lang="en-US" baseline="0" dirty="0" smtClean="0"/>
              <a:t>" …</a:t>
            </a:r>
          </a:p>
          <a:p>
            <a:endParaRPr lang="en-US" baseline="0" dirty="0" smtClean="0"/>
          </a:p>
          <a:p>
            <a:r>
              <a:rPr lang="en-US" baseline="0" dirty="0" smtClean="0"/>
              <a:t>Update list:</a:t>
            </a:r>
          </a:p>
          <a:p>
            <a:r>
              <a:rPr lang="en-US" baseline="0" dirty="0" smtClean="0"/>
              <a:t>  &lt;</a:t>
            </a:r>
            <a:r>
              <a:rPr lang="en-US" baseline="0" dirty="0" err="1" smtClean="0"/>
              <a:t>ul</a:t>
            </a:r>
            <a:r>
              <a:rPr lang="en-US" baseline="0" dirty="0" smtClean="0"/>
              <a:t> data-bind="</a:t>
            </a:r>
            <a:r>
              <a:rPr lang="en-US" baseline="0" dirty="0" err="1" smtClean="0"/>
              <a:t>foreach</a:t>
            </a:r>
            <a:r>
              <a:rPr lang="en-US" baseline="0" dirty="0" smtClean="0"/>
              <a:t>: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7993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a:t>
            </a:r>
          </a:p>
          <a:p>
            <a:endParaRPr lang="en-US" dirty="0" smtClean="0"/>
          </a:p>
          <a:p>
            <a:r>
              <a:rPr lang="en-US" dirty="0" err="1" smtClean="0"/>
              <a:t>AppViewModel</a:t>
            </a:r>
            <a:endParaRPr lang="en-US" dirty="0" smtClean="0"/>
          </a:p>
          <a:p>
            <a:pPr marL="109306" lvl="1" indent="0">
              <a:buNone/>
            </a:pPr>
            <a:r>
              <a:rPr lang="en-US" dirty="0" smtClean="0"/>
              <a:t> </a:t>
            </a:r>
            <a:r>
              <a:rPr lang="en-US" dirty="0" err="1" smtClean="0"/>
              <a:t>self.newBug</a:t>
            </a:r>
            <a:r>
              <a:rPr lang="en-US" dirty="0" smtClean="0"/>
              <a:t> = </a:t>
            </a:r>
            <a:r>
              <a:rPr lang="en-US" dirty="0" err="1" smtClean="0"/>
              <a:t>ko.observable</a:t>
            </a:r>
            <a:r>
              <a:rPr lang="en-US" dirty="0" smtClean="0"/>
              <a:t>(new Bug());</a:t>
            </a:r>
          </a:p>
          <a:p>
            <a:pPr marL="109306" lvl="1" indent="0">
              <a:buNone/>
            </a:pPr>
            <a:r>
              <a:rPr lang="en-US" dirty="0" smtClean="0"/>
              <a:t>   </a:t>
            </a:r>
            <a:r>
              <a:rPr lang="en-US" dirty="0" err="1" smtClean="0"/>
              <a:t>self.saveBug</a:t>
            </a:r>
            <a:r>
              <a:rPr lang="en-US" dirty="0" smtClean="0"/>
              <a:t> = function() {</a:t>
            </a:r>
          </a:p>
          <a:p>
            <a:pPr marL="109306" lvl="1" indent="0">
              <a:buNone/>
            </a:pPr>
            <a:r>
              <a:rPr lang="en-US" dirty="0" smtClean="0"/>
              <a:t>   </a:t>
            </a:r>
            <a:r>
              <a:rPr lang="en-US" dirty="0" err="1" smtClean="0"/>
              <a:t>self.newBug</a:t>
            </a:r>
            <a:r>
              <a:rPr lang="en-US" dirty="0" smtClean="0"/>
              <a:t>().developer().</a:t>
            </a:r>
            <a:r>
              <a:rPr lang="en-US" dirty="0" err="1" smtClean="0"/>
              <a:t>addBug</a:t>
            </a:r>
            <a:r>
              <a:rPr lang="en-US" dirty="0" smtClean="0"/>
              <a:t>(</a:t>
            </a:r>
            <a:r>
              <a:rPr lang="en-US" dirty="0" err="1" smtClean="0"/>
              <a:t>self.newBug</a:t>
            </a:r>
            <a:r>
              <a:rPr lang="en-US" dirty="0" smtClean="0"/>
              <a:t>());</a:t>
            </a:r>
          </a:p>
          <a:p>
            <a:pPr marL="109306" lvl="1" indent="0">
              <a:buNone/>
            </a:pPr>
            <a:r>
              <a:rPr lang="en-US" baseline="0" dirty="0" smtClean="0"/>
              <a:t>   </a:t>
            </a:r>
            <a:r>
              <a:rPr lang="en-US" dirty="0" err="1" smtClean="0"/>
              <a:t>self.newBug</a:t>
            </a:r>
            <a:r>
              <a:rPr lang="en-US" dirty="0" smtClean="0"/>
              <a:t>(new Bug());</a:t>
            </a:r>
          </a:p>
          <a:p>
            <a:pPr marL="109306" lvl="1" indent="0">
              <a:buNone/>
            </a:pPr>
            <a:r>
              <a:rPr lang="en-US" dirty="0" smtClean="0"/>
              <a:t>}</a:t>
            </a:r>
          </a:p>
          <a:p>
            <a:pPr marL="0" lvl="0" indent="-107956">
              <a:buNone/>
            </a:pPr>
            <a:endParaRPr lang="en-US" dirty="0" smtClean="0"/>
          </a:p>
          <a:p>
            <a:pPr marL="0" lvl="0" indent="-107956">
              <a:buNone/>
            </a:pPr>
            <a:r>
              <a:rPr lang="en-US" dirty="0" smtClean="0"/>
              <a:t>Developer</a:t>
            </a:r>
          </a:p>
          <a:p>
            <a:pPr marL="217262" lvl="1" indent="-107956">
              <a:buNone/>
            </a:pPr>
            <a:r>
              <a:rPr lang="en-US" dirty="0" smtClean="0"/>
              <a:t> </a:t>
            </a:r>
            <a:r>
              <a:rPr lang="en-US" dirty="0" err="1" smtClean="0"/>
              <a:t>self.bugs</a:t>
            </a:r>
            <a:r>
              <a:rPr lang="en-US" dirty="0" smtClean="0"/>
              <a:t> = </a:t>
            </a:r>
            <a:r>
              <a:rPr lang="en-US" dirty="0" err="1" smtClean="0"/>
              <a:t>ko.observableArray</a:t>
            </a:r>
            <a:r>
              <a:rPr lang="en-US" dirty="0" smtClean="0"/>
              <a:t>([]);</a:t>
            </a:r>
          </a:p>
          <a:p>
            <a:pPr marL="217262" lvl="1" indent="-107956">
              <a:buNone/>
            </a:pPr>
            <a:r>
              <a:rPr lang="en-US" dirty="0" smtClean="0"/>
              <a:t> </a:t>
            </a:r>
            <a:r>
              <a:rPr lang="en-US" dirty="0" err="1" smtClean="0"/>
              <a:t>self.addBug</a:t>
            </a:r>
            <a:r>
              <a:rPr lang="en-US" dirty="0" smtClean="0"/>
              <a:t> = function(bug) {</a:t>
            </a:r>
          </a:p>
          <a:p>
            <a:pPr marL="217262" lvl="1" indent="-107956">
              <a:buNone/>
            </a:pPr>
            <a:r>
              <a:rPr lang="en-US" dirty="0" smtClean="0"/>
              <a:t>   </a:t>
            </a:r>
            <a:r>
              <a:rPr lang="en-US" dirty="0" err="1" smtClean="0"/>
              <a:t>self.bugs.unshift</a:t>
            </a:r>
            <a:r>
              <a:rPr lang="en-US" dirty="0" smtClean="0"/>
              <a:t>(bug);</a:t>
            </a:r>
          </a:p>
          <a:p>
            <a:pPr marL="217262" lvl="1" indent="-107956">
              <a:buNone/>
            </a:pPr>
            <a:r>
              <a:rPr lang="en-US" dirty="0" smtClean="0"/>
              <a:t> }</a:t>
            </a:r>
          </a:p>
          <a:p>
            <a:pPr marL="0" lvl="0" indent="-107956">
              <a:buNone/>
            </a:pPr>
            <a:endParaRPr lang="en-US" dirty="0" smtClean="0"/>
          </a:p>
          <a:p>
            <a:pPr marL="0" lvl="0" indent="-107956">
              <a:buNone/>
            </a:pPr>
            <a:r>
              <a:rPr lang="en-US" dirty="0" smtClean="0"/>
              <a:t>Form:</a:t>
            </a:r>
          </a:p>
          <a:p>
            <a:pPr marL="0" lvl="0" indent="-107956">
              <a:buNone/>
            </a:pPr>
            <a:r>
              <a:rPr lang="en-US" dirty="0" smtClean="0"/>
              <a:t>  &lt;form data-bind="submit: </a:t>
            </a:r>
            <a:r>
              <a:rPr lang="en-US" dirty="0" err="1" smtClean="0"/>
              <a:t>saveBug</a:t>
            </a:r>
            <a:r>
              <a:rPr lang="en-US" dirty="0" smtClean="0"/>
              <a:t>, with: </a:t>
            </a:r>
            <a:r>
              <a:rPr lang="en-US" dirty="0" err="1" smtClean="0"/>
              <a:t>newBug</a:t>
            </a:r>
            <a:r>
              <a:rPr lang="en-US" dirty="0" smtClean="0"/>
              <a:t>" class="form-horizontal"&gt;</a:t>
            </a:r>
          </a:p>
          <a:p>
            <a:pPr marL="0" lvl="0" indent="-107956">
              <a:buNone/>
            </a:pPr>
            <a:r>
              <a:rPr lang="en-US" dirty="0" smtClean="0"/>
              <a:t>  Add binding to form controls</a:t>
            </a:r>
          </a:p>
          <a:p>
            <a:pPr marL="0" lvl="0" indent="-107956">
              <a:buNone/>
            </a:pPr>
            <a:r>
              <a:rPr lang="en-US" dirty="0" smtClean="0"/>
              <a:t>  &lt;select data-bind="value: developer, options: developers, </a:t>
            </a:r>
            <a:r>
              <a:rPr lang="en-US" dirty="0" err="1" smtClean="0"/>
              <a:t>optionsText</a:t>
            </a:r>
            <a:r>
              <a:rPr lang="en-US" dirty="0" smtClean="0"/>
              <a:t>: 'name', </a:t>
            </a:r>
            <a:r>
              <a:rPr lang="en-US" dirty="0" err="1" smtClean="0"/>
              <a:t>optionsCaption</a:t>
            </a:r>
            <a:r>
              <a:rPr lang="en-US" dirty="0" smtClean="0"/>
              <a:t>: 'Choose a developer'"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762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735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ko.components.register</a:t>
            </a:r>
            <a:r>
              <a:rPr lang="en-US" dirty="0" smtClean="0"/>
              <a:t>('developer-list', {</a:t>
            </a:r>
          </a:p>
          <a:p>
            <a:r>
              <a:rPr lang="en-US" dirty="0" smtClean="0"/>
              <a:t>                    </a:t>
            </a:r>
            <a:r>
              <a:rPr lang="en-US" dirty="0" err="1" smtClean="0"/>
              <a:t>viewModel</a:t>
            </a:r>
            <a:r>
              <a:rPr lang="en-US" dirty="0" smtClean="0"/>
              <a:t>: function(</a:t>
            </a:r>
            <a:r>
              <a:rPr lang="en-US" dirty="0" err="1" smtClean="0"/>
              <a:t>params</a:t>
            </a:r>
            <a:r>
              <a:rPr lang="en-US" dirty="0" smtClean="0"/>
              <a:t>) {</a:t>
            </a:r>
          </a:p>
          <a:p>
            <a:r>
              <a:rPr lang="en-US" dirty="0" smtClean="0"/>
              <a:t>                        </a:t>
            </a:r>
            <a:r>
              <a:rPr lang="en-US" dirty="0" err="1" smtClean="0"/>
              <a:t>this.developers</a:t>
            </a:r>
            <a:r>
              <a:rPr lang="en-US" dirty="0" smtClean="0"/>
              <a:t> = </a:t>
            </a:r>
            <a:r>
              <a:rPr lang="en-US" dirty="0" err="1" smtClean="0"/>
              <a:t>params.developers</a:t>
            </a:r>
            <a:r>
              <a:rPr lang="en-US" dirty="0" smtClean="0"/>
              <a:t>;</a:t>
            </a:r>
          </a:p>
          <a:p>
            <a:r>
              <a:rPr lang="en-US" dirty="0" smtClean="0"/>
              <a:t>                    },</a:t>
            </a:r>
          </a:p>
          <a:p>
            <a:r>
              <a:rPr lang="en-US" dirty="0" smtClean="0"/>
              <a:t>                    template: '&lt;</a:t>
            </a:r>
            <a:r>
              <a:rPr lang="en-US" dirty="0" err="1" smtClean="0"/>
              <a:t>ul</a:t>
            </a:r>
            <a:r>
              <a:rPr lang="en-US" dirty="0" smtClean="0"/>
              <a:t> data-bind="</a:t>
            </a:r>
            <a:r>
              <a:rPr lang="en-US" dirty="0" err="1" smtClean="0"/>
              <a:t>foreach</a:t>
            </a:r>
            <a:r>
              <a:rPr lang="en-US" dirty="0" smtClean="0"/>
              <a:t>: developers" class="list-group"&gt;&lt;li class="list-group-item"&gt;&lt;span data-bind="text: name"&gt;&lt;/span&gt;(&lt;span data-bind="text: twitter"&gt;&lt;/span&gt;)&lt;span data-bind="text: bugs().length" class="badge"&gt;&lt;/span&gt;&lt;/li&gt;&lt;/</a:t>
            </a:r>
            <a:r>
              <a:rPr lang="en-US" dirty="0" err="1" smtClean="0"/>
              <a:t>ul</a:t>
            </a:r>
            <a:r>
              <a:rPr lang="en-US" dirty="0" smtClean="0"/>
              <a:t>&gt;'</a:t>
            </a:r>
          </a:p>
          <a:p>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5753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load developer and save developer functions</a:t>
            </a:r>
          </a:p>
          <a:p>
            <a:r>
              <a:rPr lang="en-US" dirty="0" smtClean="0"/>
              <a:t>Add URL:  </a:t>
            </a:r>
            <a:r>
              <a:rPr lang="en-US" dirty="0" err="1" smtClean="0"/>
              <a:t>var</a:t>
            </a:r>
            <a:r>
              <a:rPr lang="en-US" dirty="0" smtClean="0"/>
              <a:t> </a:t>
            </a:r>
            <a:r>
              <a:rPr lang="en-US" dirty="0" err="1" smtClean="0"/>
              <a:t>url</a:t>
            </a:r>
            <a:r>
              <a:rPr lang="en-US" dirty="0" smtClean="0"/>
              <a:t> = 'http://bugtrackerdemos.azurewebsites.net/</a:t>
            </a:r>
            <a:r>
              <a:rPr lang="en-US" dirty="0" err="1" smtClean="0"/>
              <a:t>api</a:t>
            </a:r>
            <a:r>
              <a:rPr lang="en-US" dirty="0" smtClean="0"/>
              <a:t>/developers';</a:t>
            </a:r>
          </a:p>
          <a:p>
            <a:r>
              <a:rPr lang="en-US" dirty="0" smtClean="0"/>
              <a:t> </a:t>
            </a:r>
            <a:r>
              <a:rPr lang="en-US" dirty="0" err="1" smtClean="0"/>
              <a:t>self.saveDeveloper</a:t>
            </a:r>
            <a:r>
              <a:rPr lang="en-US" dirty="0" smtClean="0"/>
              <a:t> = function() {</a:t>
            </a:r>
          </a:p>
          <a:p>
            <a:r>
              <a:rPr lang="en-US" dirty="0" smtClean="0"/>
              <a:t>                    $.post(</a:t>
            </a:r>
            <a:r>
              <a:rPr lang="en-US" dirty="0" err="1" smtClean="0"/>
              <a:t>url</a:t>
            </a:r>
            <a:r>
              <a:rPr lang="en-US" dirty="0" smtClean="0"/>
              <a:t>, </a:t>
            </a:r>
            <a:r>
              <a:rPr lang="en-US" dirty="0" err="1" smtClean="0"/>
              <a:t>ko.toJS</a:t>
            </a:r>
            <a:r>
              <a:rPr lang="en-US" dirty="0" smtClean="0"/>
              <a:t>(</a:t>
            </a:r>
            <a:r>
              <a:rPr lang="en-US" dirty="0" err="1" smtClean="0"/>
              <a:t>self.newDeveloper</a:t>
            </a:r>
            <a:r>
              <a:rPr lang="en-US" dirty="0" smtClean="0"/>
              <a:t>)).then(function() {</a:t>
            </a:r>
          </a:p>
          <a:p>
            <a:r>
              <a:rPr lang="en-US" dirty="0" smtClean="0"/>
              <a:t>                        </a:t>
            </a:r>
            <a:r>
              <a:rPr lang="en-US" dirty="0" err="1" smtClean="0"/>
              <a:t>self.newDeveloper</a:t>
            </a:r>
            <a:r>
              <a:rPr lang="en-US" dirty="0" smtClean="0"/>
              <a:t>().bugs([]);</a:t>
            </a:r>
          </a:p>
          <a:p>
            <a:r>
              <a:rPr lang="en-US" dirty="0" smtClean="0"/>
              <a:t>                        </a:t>
            </a:r>
            <a:r>
              <a:rPr lang="en-US" dirty="0" err="1" smtClean="0"/>
              <a:t>self.developers.unshift</a:t>
            </a:r>
            <a:r>
              <a:rPr lang="en-US" dirty="0" smtClean="0"/>
              <a:t>(</a:t>
            </a:r>
            <a:r>
              <a:rPr lang="en-US" dirty="0" err="1" smtClean="0"/>
              <a:t>self.newDeveloper</a:t>
            </a:r>
            <a:r>
              <a:rPr lang="en-US" dirty="0" smtClean="0"/>
              <a:t>());</a:t>
            </a:r>
          </a:p>
          <a:p>
            <a:r>
              <a:rPr lang="en-US" dirty="0" smtClean="0"/>
              <a:t>                        </a:t>
            </a:r>
            <a:r>
              <a:rPr lang="en-US" dirty="0" err="1" smtClean="0"/>
              <a:t>self.newDeveloper</a:t>
            </a:r>
            <a:r>
              <a:rPr lang="en-US" dirty="0" smtClean="0"/>
              <a:t>(new Developer('', ''));</a:t>
            </a:r>
          </a:p>
          <a:p>
            <a:r>
              <a:rPr lang="en-US" dirty="0" smtClean="0"/>
              <a:t>                    }, function(</a:t>
            </a:r>
            <a:r>
              <a:rPr lang="en-US" dirty="0" err="1" smtClean="0"/>
              <a:t>xhr</a:t>
            </a:r>
            <a:r>
              <a:rPr lang="en-US" dirty="0" smtClean="0"/>
              <a:t>) {</a:t>
            </a:r>
          </a:p>
          <a:p>
            <a:r>
              <a:rPr lang="en-US" dirty="0" smtClean="0"/>
              <a:t>                        console.log(</a:t>
            </a:r>
            <a:r>
              <a:rPr lang="en-US" dirty="0" err="1" smtClean="0"/>
              <a:t>xhr.responseText</a:t>
            </a:r>
            <a:r>
              <a:rPr lang="en-US" dirty="0" smtClean="0"/>
              <a:t>);</a:t>
            </a:r>
          </a:p>
          <a:p>
            <a:r>
              <a:rPr lang="en-US" dirty="0" smtClean="0"/>
              <a:t>                    });</a:t>
            </a:r>
          </a:p>
          <a:p>
            <a:r>
              <a:rPr lang="en-US" dirty="0" smtClean="0"/>
              <a:t>                }</a:t>
            </a:r>
          </a:p>
          <a:p>
            <a:endParaRPr lang="en-US" dirty="0" smtClean="0"/>
          </a:p>
          <a:p>
            <a:r>
              <a:rPr lang="en-US" dirty="0" smtClean="0"/>
              <a:t>                </a:t>
            </a:r>
            <a:r>
              <a:rPr lang="en-US" dirty="0" err="1" smtClean="0"/>
              <a:t>self.loadDevelopers</a:t>
            </a:r>
            <a:r>
              <a:rPr lang="en-US" dirty="0" smtClean="0"/>
              <a:t> = function() {</a:t>
            </a:r>
          </a:p>
          <a:p>
            <a:r>
              <a:rPr lang="en-US" dirty="0" smtClean="0"/>
              <a:t>                    $.</a:t>
            </a:r>
            <a:r>
              <a:rPr lang="en-US" dirty="0" err="1" smtClean="0"/>
              <a:t>getJSON</a:t>
            </a:r>
            <a:r>
              <a:rPr lang="en-US" dirty="0" smtClean="0"/>
              <a:t>(</a:t>
            </a:r>
            <a:r>
              <a:rPr lang="en-US" dirty="0" err="1" smtClean="0"/>
              <a:t>url</a:t>
            </a:r>
            <a:r>
              <a:rPr lang="en-US" dirty="0" smtClean="0"/>
              <a:t>).done(</a:t>
            </a:r>
          </a:p>
          <a:p>
            <a:r>
              <a:rPr lang="en-US" dirty="0" smtClean="0"/>
              <a:t>                    function(data) {</a:t>
            </a:r>
          </a:p>
          <a:p>
            <a:r>
              <a:rPr lang="en-US" dirty="0" smtClean="0"/>
              <a:t>                        </a:t>
            </a:r>
            <a:r>
              <a:rPr lang="en-US" dirty="0" err="1" smtClean="0"/>
              <a:t>var</a:t>
            </a:r>
            <a:r>
              <a:rPr lang="en-US" dirty="0" smtClean="0"/>
              <a:t> </a:t>
            </a:r>
            <a:r>
              <a:rPr lang="en-US" dirty="0" err="1" smtClean="0"/>
              <a:t>mappedDevs</a:t>
            </a:r>
            <a:r>
              <a:rPr lang="en-US" dirty="0" smtClean="0"/>
              <a:t> = $.map(data, function(item) {</a:t>
            </a:r>
          </a:p>
          <a:p>
            <a:r>
              <a:rPr lang="en-US" dirty="0" smtClean="0"/>
              <a:t>                            return new Developer(item.name, </a:t>
            </a:r>
            <a:r>
              <a:rPr lang="en-US" dirty="0" err="1" smtClean="0"/>
              <a:t>item.twitter</a:t>
            </a:r>
            <a:r>
              <a:rPr lang="en-US" dirty="0" smtClean="0"/>
              <a:t>);</a:t>
            </a:r>
          </a:p>
          <a:p>
            <a:r>
              <a:rPr lang="en-US" dirty="0" smtClean="0"/>
              <a:t>                        });</a:t>
            </a:r>
          </a:p>
          <a:p>
            <a:r>
              <a:rPr lang="en-US" dirty="0" smtClean="0"/>
              <a:t>                        </a:t>
            </a:r>
            <a:r>
              <a:rPr lang="en-US" dirty="0" err="1" smtClean="0"/>
              <a:t>self.developers</a:t>
            </a:r>
            <a:r>
              <a:rPr lang="en-US" dirty="0" smtClean="0"/>
              <a:t>(</a:t>
            </a:r>
            <a:r>
              <a:rPr lang="en-US" dirty="0" err="1" smtClean="0"/>
              <a:t>mappedDevs</a:t>
            </a:r>
            <a:r>
              <a:rPr lang="en-US" dirty="0" smtClean="0"/>
              <a:t>);</a:t>
            </a:r>
          </a:p>
          <a:p>
            <a:r>
              <a:rPr lang="en-US" dirty="0" smtClean="0"/>
              <a:t>                    }).fail(function(data, </a:t>
            </a:r>
            <a:r>
              <a:rPr lang="en-US" dirty="0" err="1" smtClean="0"/>
              <a:t>textStatus</a:t>
            </a:r>
            <a:r>
              <a:rPr lang="en-US" dirty="0" smtClean="0"/>
              <a:t>, </a:t>
            </a:r>
            <a:r>
              <a:rPr lang="en-US" dirty="0" err="1" smtClean="0"/>
              <a:t>xhr</a:t>
            </a:r>
            <a:r>
              <a:rPr lang="en-US" dirty="0" smtClean="0"/>
              <a:t>) {</a:t>
            </a:r>
          </a:p>
          <a:p>
            <a:r>
              <a:rPr lang="en-US" dirty="0" smtClean="0"/>
              <a:t>                        alert('Error!');</a:t>
            </a:r>
          </a:p>
          <a:p>
            <a:r>
              <a:rPr lang="en-US" dirty="0" smtClean="0"/>
              <a:t>                    });</a:t>
            </a:r>
          </a:p>
          <a:p>
            <a:r>
              <a:rPr lang="en-US" dirty="0" smtClean="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3/8/2016 7:48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5969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2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7070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smtClean="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smtClean="0"/>
              <a:t>Click to edit Master title style</a:t>
            </a:r>
            <a:endParaRPr lang="en-US" dirty="0"/>
          </a:p>
        </p:txBody>
      </p:sp>
      <p:sp>
        <p:nvSpPr>
          <p:cNvPr id="2" name="TextBox 1"/>
          <p:cNvSpPr txBox="1"/>
          <p:nvPr/>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8" y="181340"/>
            <a:ext cx="2914799" cy="1165754"/>
          </a:xfrm>
          <a:prstGeom prst="rect">
            <a:avLst/>
          </a:prstGeom>
        </p:spPr>
      </p:pic>
    </p:spTree>
    <p:extLst>
      <p:ext uri="{BB962C8B-B14F-4D97-AF65-F5344CB8AC3E}">
        <p14:creationId xmlns:p14="http://schemas.microsoft.com/office/powerpoint/2010/main" val="139587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63" Type="http://schemas.openxmlformats.org/officeDocument/2006/relationships/tags" Target="../tags/tag34.xml"/><Relationship Id="rId68"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66" Type="http://schemas.openxmlformats.org/officeDocument/2006/relationships/tags" Target="../tags/tag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61" Type="http://schemas.openxmlformats.org/officeDocument/2006/relationships/tags" Target="../tags/tag3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tags" Target="../tags/tag31.xml"/><Relationship Id="rId65"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64" Type="http://schemas.openxmlformats.org/officeDocument/2006/relationships/tags" Target="../tags/tag35.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67" Type="http://schemas.openxmlformats.org/officeDocument/2006/relationships/tags" Target="../tags/tag38.xml"/><Relationship Id="rId20" Type="http://schemas.openxmlformats.org/officeDocument/2006/relationships/slideLayout" Target="../slideLayouts/slideLayout20.xml"/><Relationship Id="rId41" Type="http://schemas.openxmlformats.org/officeDocument/2006/relationships/tags" Target="../tags/tag12.xml"/><Relationship Id="rId54" Type="http://schemas.openxmlformats.org/officeDocument/2006/relationships/tags" Target="../tags/tag25.xml"/><Relationship Id="rId62"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80876" y="36496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Christopher Harrison</a:t>
            </a:r>
          </a:p>
          <a:p>
            <a:pPr lvl="0"/>
            <a:r>
              <a:rPr lang="en-US" dirty="0" smtClean="0">
                <a:solidFill>
                  <a:schemeClr val="bg1"/>
                </a:solidFill>
              </a:rPr>
              <a:t>Senior Content Producer</a:t>
            </a:r>
          </a:p>
          <a:p>
            <a:pPr lvl="0"/>
            <a:r>
              <a:rPr lang="en-US" dirty="0" smtClean="0">
                <a:solidFill>
                  <a:schemeClr val="bg1"/>
                </a:solidFill>
              </a:rPr>
              <a:t>Microsoft Learning</a:t>
            </a:r>
          </a:p>
          <a:p>
            <a:pPr lvl="0"/>
            <a:r>
              <a:rPr lang="en-US" dirty="0" smtClean="0">
                <a:solidFill>
                  <a:schemeClr val="bg1"/>
                </a:solidFill>
              </a:rPr>
              <a:t>@</a:t>
            </a:r>
            <a:r>
              <a:rPr lang="en-US" dirty="0" err="1" smtClean="0">
                <a:solidFill>
                  <a:schemeClr val="bg1"/>
                </a:solidFill>
              </a:rPr>
              <a:t>geektrainer</a:t>
            </a:r>
            <a:endParaRPr lang="en-US" dirty="0" smtClean="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Knockout in 75 minutes</a:t>
            </a:r>
            <a:br>
              <a:rPr lang="en-US" dirty="0" smtClean="0">
                <a:solidFill>
                  <a:schemeClr val="bg1"/>
                </a:solidFill>
              </a:rPr>
            </a:br>
            <a:r>
              <a:rPr lang="en-US" sz="4800" dirty="0" smtClean="0">
                <a:solidFill>
                  <a:schemeClr val="bg1"/>
                </a:solidFill>
              </a:rPr>
              <a:t>(...or less)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design notes</a:t>
            </a:r>
            <a:endParaRPr lang="en-US" dirty="0"/>
          </a:p>
        </p:txBody>
      </p:sp>
      <p:sp>
        <p:nvSpPr>
          <p:cNvPr id="3" name="Content Placeholder 2"/>
          <p:cNvSpPr>
            <a:spLocks noGrp="1"/>
          </p:cNvSpPr>
          <p:nvPr>
            <p:ph type="body" sz="quarter" idx="10"/>
          </p:nvPr>
        </p:nvSpPr>
        <p:spPr>
          <a:xfrm>
            <a:off x="365760" y="1371600"/>
            <a:ext cx="11704320" cy="3382464"/>
          </a:xfrm>
        </p:spPr>
        <p:txBody>
          <a:bodyPr/>
          <a:lstStyle/>
          <a:p>
            <a:r>
              <a:rPr lang="en-US" dirty="0" smtClean="0"/>
              <a:t>Knockout’s observable is a wrapper for the actual value</a:t>
            </a:r>
          </a:p>
          <a:p>
            <a:pPr lvl="1"/>
            <a:endParaRPr lang="en-US" dirty="0" smtClean="0"/>
          </a:p>
          <a:p>
            <a:r>
              <a:rPr lang="en-US" dirty="0" smtClean="0"/>
              <a:t>If you </a:t>
            </a:r>
            <a:r>
              <a:rPr lang="en-US" dirty="0" smtClean="0"/>
              <a:t>want the actual value you need to call the function to retrieve it</a:t>
            </a:r>
          </a:p>
          <a:p>
            <a:pPr lvl="1"/>
            <a:r>
              <a:rPr lang="en-US" dirty="0" smtClean="0"/>
              <a:t>Binding to a second level</a:t>
            </a:r>
          </a:p>
          <a:p>
            <a:pPr lvl="1"/>
            <a:r>
              <a:rPr lang="en-US" dirty="0" smtClean="0"/>
              <a:t>Retrieving the real object</a:t>
            </a:r>
          </a:p>
          <a:p>
            <a:endParaRPr lang="en-US" dirty="0" smtClean="0"/>
          </a:p>
          <a:p>
            <a:r>
              <a:rPr lang="en-US" dirty="0" smtClean="0"/>
              <a:t>Call </a:t>
            </a:r>
            <a:r>
              <a:rPr lang="en-US" dirty="0" smtClean="0"/>
              <a:t>the function when you want to set the value</a:t>
            </a:r>
          </a:p>
          <a:p>
            <a:pPr lvl="1"/>
            <a:r>
              <a:rPr lang="en-US" dirty="0" smtClean="0">
                <a:latin typeface="Consolas" panose="020B0609020204030204" pitchFamily="49" charset="0"/>
              </a:rPr>
              <a:t>developer.name('Christopher');</a:t>
            </a:r>
            <a:endParaRPr lang="en-US" dirty="0">
              <a:latin typeface="Consolas" panose="020B0609020204030204" pitchFamily="49" charset="0"/>
            </a:endParaRPr>
          </a:p>
        </p:txBody>
      </p:sp>
    </p:spTree>
    <p:extLst>
      <p:ext uri="{BB962C8B-B14F-4D97-AF65-F5344CB8AC3E}">
        <p14:creationId xmlns:p14="http://schemas.microsoft.com/office/powerpoint/2010/main" val="12342047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Binding</a:t>
            </a:r>
            <a:endParaRPr lang="en-US" dirty="0"/>
          </a:p>
        </p:txBody>
      </p:sp>
      <p:sp>
        <p:nvSpPr>
          <p:cNvPr id="6" name="TextBox 5"/>
          <p:cNvSpPr txBox="1"/>
          <p:nvPr/>
        </p:nvSpPr>
        <p:spPr>
          <a:xfrm>
            <a:off x="274639" y="3954462"/>
            <a:ext cx="11353800"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Update developer for two-way binding</a:t>
            </a:r>
          </a:p>
          <a:p>
            <a:pPr>
              <a:lnSpc>
                <a:spcPct val="90000"/>
              </a:lnSpc>
              <a:spcAft>
                <a:spcPts val="600"/>
              </a:spcAft>
            </a:pPr>
            <a:r>
              <a:rPr lang="en-US" sz="2400" dirty="0" smtClean="0">
                <a:solidFill>
                  <a:schemeClr val="bg1"/>
                </a:solidFill>
              </a:rPr>
              <a:t>Add binding to form and list for single developer</a:t>
            </a:r>
          </a:p>
        </p:txBody>
      </p:sp>
    </p:spTree>
    <p:extLst>
      <p:ext uri="{BB962C8B-B14F-4D97-AF65-F5344CB8AC3E}">
        <p14:creationId xmlns:p14="http://schemas.microsoft.com/office/powerpoint/2010/main" val="898997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Knockout also allows collections to be observable</a:t>
            </a:r>
            <a:endParaRPr lang="en-US" dirty="0"/>
          </a:p>
        </p:txBody>
      </p:sp>
      <p:sp>
        <p:nvSpPr>
          <p:cNvPr id="5" name="Content Placeholder 4"/>
          <p:cNvSpPr>
            <a:spLocks noGrp="1"/>
          </p:cNvSpPr>
          <p:nvPr>
            <p:ph type="body" sz="quarter" idx="10"/>
          </p:nvPr>
        </p:nvSpPr>
        <p:spPr/>
        <p:txBody>
          <a:bodyPr>
            <a:noAutofit/>
          </a:bodyPr>
          <a:lstStyle/>
          <a:p>
            <a:r>
              <a:rPr lang="en-US" sz="3200" dirty="0" err="1" smtClean="0"/>
              <a:t>ko.observableCollection</a:t>
            </a:r>
            <a:endParaRPr lang="en-US" sz="3200" dirty="0" smtClean="0"/>
          </a:p>
          <a:p>
            <a:r>
              <a:rPr lang="en-US" sz="3200" dirty="0" smtClean="0"/>
              <a:t>Wrapper for JavaScript arrays</a:t>
            </a:r>
          </a:p>
          <a:p>
            <a:endParaRPr lang="en-US" sz="3200" dirty="0" smtClean="0"/>
          </a:p>
          <a:p>
            <a:r>
              <a:rPr lang="en-US" sz="3200" dirty="0" smtClean="0"/>
              <a:t>Provides </a:t>
            </a:r>
            <a:r>
              <a:rPr lang="en-US" sz="3200" dirty="0" smtClean="0"/>
              <a:t>additional functionality</a:t>
            </a:r>
          </a:p>
          <a:p>
            <a:pPr lvl="1"/>
            <a:r>
              <a:rPr lang="en-US" sz="1800" b="1" dirty="0" err="1" smtClean="0">
                <a:latin typeface="Consolas" panose="020B0609020204030204" pitchFamily="49" charset="0"/>
                <a:cs typeface="Consolas" panose="020B0609020204030204" pitchFamily="49" charset="0"/>
              </a:rPr>
              <a:t>unsplit</a:t>
            </a:r>
            <a:r>
              <a:rPr lang="en-US" sz="1800" b="1" dirty="0" smtClean="0">
                <a:latin typeface="Consolas" panose="020B0609020204030204" pitchFamily="49" charset="0"/>
                <a:cs typeface="Consolas" panose="020B0609020204030204" pitchFamily="49" charset="0"/>
              </a:rPr>
              <a:t>(object</a:t>
            </a:r>
            <a:r>
              <a:rPr lang="en-US" sz="1800" b="1" dirty="0">
                <a:latin typeface="Consolas" panose="020B0609020204030204" pitchFamily="49" charset="0"/>
                <a:cs typeface="Consolas" panose="020B0609020204030204" pitchFamily="49" charset="0"/>
              </a:rPr>
              <a:t>)</a:t>
            </a:r>
          </a:p>
          <a:p>
            <a:pPr lvl="2"/>
            <a:r>
              <a:rPr lang="en-US" sz="1800" dirty="0" smtClean="0"/>
              <a:t>Top of the list</a:t>
            </a:r>
          </a:p>
          <a:p>
            <a:pPr lvl="1"/>
            <a:r>
              <a:rPr lang="en-US" sz="1800" b="1" dirty="0" smtClean="0">
                <a:latin typeface="Consolas" panose="020B0609020204030204" pitchFamily="49" charset="0"/>
                <a:cs typeface="Consolas" panose="020B0609020204030204" pitchFamily="49" charset="0"/>
              </a:rPr>
              <a:t>push(object)</a:t>
            </a:r>
          </a:p>
          <a:p>
            <a:pPr lvl="2"/>
            <a:r>
              <a:rPr lang="en-US" sz="1800" dirty="0" smtClean="0"/>
              <a:t>Bottom of the list</a:t>
            </a:r>
          </a:p>
          <a:p>
            <a:pPr lvl="1"/>
            <a:r>
              <a:rPr lang="en-US" sz="1800" b="1" dirty="0">
                <a:latin typeface="Consolas" panose="020B0609020204030204" pitchFamily="49" charset="0"/>
                <a:cs typeface="Consolas" panose="020B0609020204030204" pitchFamily="49" charset="0"/>
              </a:rPr>
              <a:t>split</a:t>
            </a:r>
          </a:p>
          <a:p>
            <a:pPr lvl="2"/>
            <a:r>
              <a:rPr lang="en-US" sz="1800" dirty="0" smtClean="0"/>
              <a:t>Remove and return the top object</a:t>
            </a:r>
          </a:p>
          <a:p>
            <a:pPr lvl="1"/>
            <a:r>
              <a:rPr lang="en-US" sz="1800" b="1" dirty="0">
                <a:latin typeface="Consolas" panose="020B0609020204030204" pitchFamily="49" charset="0"/>
                <a:cs typeface="Consolas" panose="020B0609020204030204" pitchFamily="49" charset="0"/>
              </a:rPr>
              <a:t>pop</a:t>
            </a:r>
          </a:p>
          <a:p>
            <a:pPr lvl="2"/>
            <a:r>
              <a:rPr lang="en-US" sz="1800" dirty="0" smtClean="0"/>
              <a:t>Remove and return the bottom object</a:t>
            </a:r>
            <a:endParaRPr lang="en-US" sz="1800" dirty="0"/>
          </a:p>
        </p:txBody>
      </p:sp>
    </p:spTree>
    <p:extLst>
      <p:ext uri="{BB962C8B-B14F-4D97-AF65-F5344CB8AC3E}">
        <p14:creationId xmlns:p14="http://schemas.microsoft.com/office/powerpoint/2010/main" val="26512975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t>
            </a:r>
            <a:r>
              <a:rPr lang="en-US" dirty="0" err="1" smtClean="0"/>
              <a:t>foreach</a:t>
            </a:r>
            <a:r>
              <a:rPr lang="en-US" smtClean="0"/>
              <a:t> bindings</a:t>
            </a:r>
            <a:endParaRPr lang="en-US" dirty="0"/>
          </a:p>
        </p:txBody>
      </p:sp>
      <p:sp>
        <p:nvSpPr>
          <p:cNvPr id="4" name="TextBox 3"/>
          <p:cNvSpPr txBox="1"/>
          <p:nvPr/>
        </p:nvSpPr>
        <p:spPr>
          <a:xfrm>
            <a:off x="274639" y="3954462"/>
            <a:ext cx="11353800" cy="2674578"/>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Update </a:t>
            </a:r>
            <a:r>
              <a:rPr lang="en-US" sz="2400" dirty="0" err="1" smtClean="0">
                <a:solidFill>
                  <a:schemeClr val="bg1"/>
                </a:solidFill>
              </a:rPr>
              <a:t>AppViewModel</a:t>
            </a:r>
            <a:r>
              <a:rPr lang="en-US" sz="2400" dirty="0" smtClean="0">
                <a:solidFill>
                  <a:schemeClr val="bg1"/>
                </a:solidFill>
              </a:rPr>
              <a:t> to support adding developers</a:t>
            </a:r>
          </a:p>
          <a:p>
            <a:pPr lvl="1">
              <a:lnSpc>
                <a:spcPct val="90000"/>
              </a:lnSpc>
              <a:spcAft>
                <a:spcPts val="600"/>
              </a:spcAft>
            </a:pPr>
            <a:r>
              <a:rPr lang="en-US" sz="2400" dirty="0" smtClean="0">
                <a:solidFill>
                  <a:schemeClr val="bg1"/>
                </a:solidFill>
              </a:rPr>
              <a:t>List of developers</a:t>
            </a:r>
          </a:p>
          <a:p>
            <a:pPr lvl="1">
              <a:lnSpc>
                <a:spcPct val="90000"/>
              </a:lnSpc>
              <a:spcAft>
                <a:spcPts val="600"/>
              </a:spcAft>
            </a:pPr>
            <a:r>
              <a:rPr lang="en-US" sz="2400" dirty="0" smtClean="0">
                <a:solidFill>
                  <a:schemeClr val="bg1"/>
                </a:solidFill>
              </a:rPr>
              <a:t>New developer for form</a:t>
            </a:r>
          </a:p>
          <a:p>
            <a:pPr>
              <a:lnSpc>
                <a:spcPct val="90000"/>
              </a:lnSpc>
              <a:spcAft>
                <a:spcPts val="600"/>
              </a:spcAft>
            </a:pPr>
            <a:r>
              <a:rPr lang="en-US" sz="2400" dirty="0" smtClean="0">
                <a:solidFill>
                  <a:schemeClr val="bg1"/>
                </a:solidFill>
              </a:rPr>
              <a:t>Update bindings</a:t>
            </a:r>
          </a:p>
          <a:p>
            <a:pPr lvl="1">
              <a:lnSpc>
                <a:spcPct val="90000"/>
              </a:lnSpc>
              <a:spcAft>
                <a:spcPts val="600"/>
              </a:spcAft>
            </a:pPr>
            <a:r>
              <a:rPr lang="en-US" sz="2400" dirty="0" smtClean="0">
                <a:solidFill>
                  <a:schemeClr val="bg1"/>
                </a:solidFill>
              </a:rPr>
              <a:t>List points to developers</a:t>
            </a:r>
          </a:p>
          <a:p>
            <a:pPr lvl="1">
              <a:lnSpc>
                <a:spcPct val="90000"/>
              </a:lnSpc>
              <a:spcAft>
                <a:spcPts val="600"/>
              </a:spcAft>
            </a:pPr>
            <a:r>
              <a:rPr lang="en-US" sz="2400" dirty="0" smtClean="0">
                <a:solidFill>
                  <a:schemeClr val="bg1"/>
                </a:solidFill>
              </a:rPr>
              <a:t>Form points to new developer</a:t>
            </a:r>
          </a:p>
        </p:txBody>
      </p:sp>
    </p:spTree>
    <p:extLst>
      <p:ext uri="{BB962C8B-B14F-4D97-AF65-F5344CB8AC3E}">
        <p14:creationId xmlns:p14="http://schemas.microsoft.com/office/powerpoint/2010/main" val="30005622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binding</a:t>
            </a:r>
            <a:endParaRPr lang="en-US" dirty="0"/>
          </a:p>
        </p:txBody>
      </p:sp>
      <p:sp>
        <p:nvSpPr>
          <p:cNvPr id="3" name="Text Placeholder 2"/>
          <p:cNvSpPr>
            <a:spLocks noGrp="1"/>
          </p:cNvSpPr>
          <p:nvPr>
            <p:ph type="body" sz="quarter" idx="10"/>
          </p:nvPr>
        </p:nvSpPr>
        <p:spPr>
          <a:xfrm>
            <a:off x="365760" y="1371600"/>
            <a:ext cx="11704320" cy="1745093"/>
          </a:xfrm>
        </p:spPr>
        <p:txBody>
          <a:bodyPr/>
          <a:lstStyle/>
          <a:p>
            <a:r>
              <a:rPr lang="en-US" dirty="0" smtClean="0"/>
              <a:t>submit</a:t>
            </a:r>
          </a:p>
          <a:p>
            <a:pPr lvl="1"/>
            <a:r>
              <a:rPr lang="en-US" dirty="0" smtClean="0"/>
              <a:t>What function to call when the form is submitted</a:t>
            </a:r>
          </a:p>
          <a:p>
            <a:r>
              <a:rPr lang="en-US" dirty="0" smtClean="0"/>
              <a:t>with</a:t>
            </a:r>
          </a:p>
          <a:p>
            <a:pPr lvl="1"/>
            <a:r>
              <a:rPr lang="en-US" dirty="0" smtClean="0"/>
              <a:t>The object to bind the form to</a:t>
            </a:r>
            <a:endParaRPr lang="en-US" dirty="0"/>
          </a:p>
        </p:txBody>
      </p:sp>
    </p:spTree>
    <p:extLst>
      <p:ext uri="{BB962C8B-B14F-4D97-AF65-F5344CB8AC3E}">
        <p14:creationId xmlns:p14="http://schemas.microsoft.com/office/powerpoint/2010/main" val="30353917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Options binding</a:t>
            </a:r>
            <a:endParaRPr lang="en-US" dirty="0"/>
          </a:p>
        </p:txBody>
      </p:sp>
      <p:sp>
        <p:nvSpPr>
          <p:cNvPr id="4" name="Content Placeholder 3"/>
          <p:cNvSpPr>
            <a:spLocks noGrp="1"/>
          </p:cNvSpPr>
          <p:nvPr>
            <p:ph type="body" sz="quarter" idx="10"/>
          </p:nvPr>
        </p:nvSpPr>
        <p:spPr/>
        <p:txBody>
          <a:bodyPr>
            <a:noAutofit/>
          </a:bodyPr>
          <a:lstStyle/>
          <a:p>
            <a:r>
              <a:rPr lang="en-US" sz="3200" dirty="0" smtClean="0"/>
              <a:t>You can also bind an array to a dropdown list</a:t>
            </a:r>
          </a:p>
          <a:p>
            <a:endParaRPr lang="en-US" sz="3200" dirty="0"/>
          </a:p>
          <a:p>
            <a:r>
              <a:rPr lang="en-US" sz="3200" dirty="0" smtClean="0"/>
              <a:t>Bindings</a:t>
            </a:r>
          </a:p>
          <a:p>
            <a:pPr lvl="1"/>
            <a:r>
              <a:rPr lang="en-US" sz="1800" dirty="0" smtClean="0">
                <a:latin typeface="Consolas" panose="020B0609020204030204" pitchFamily="49" charset="0"/>
                <a:cs typeface="Consolas" panose="020B0609020204030204" pitchFamily="49" charset="0"/>
              </a:rPr>
              <a:t>options</a:t>
            </a:r>
          </a:p>
          <a:p>
            <a:pPr lvl="2"/>
            <a:r>
              <a:rPr lang="en-US" sz="1800" dirty="0" smtClean="0"/>
              <a:t>The array of objects</a:t>
            </a:r>
          </a:p>
          <a:p>
            <a:pPr lvl="1"/>
            <a:r>
              <a:rPr lang="en-US" sz="1800" dirty="0" err="1">
                <a:latin typeface="Consolas" panose="020B0609020204030204" pitchFamily="49" charset="0"/>
                <a:cs typeface="Consolas" panose="020B0609020204030204" pitchFamily="49" charset="0"/>
              </a:rPr>
              <a:t>optionsText</a:t>
            </a:r>
            <a:endParaRPr lang="en-US" sz="1800" dirty="0">
              <a:latin typeface="Consolas" panose="020B0609020204030204" pitchFamily="49" charset="0"/>
              <a:cs typeface="Consolas" panose="020B0609020204030204" pitchFamily="49" charset="0"/>
            </a:endParaRPr>
          </a:p>
          <a:p>
            <a:pPr lvl="2"/>
            <a:r>
              <a:rPr lang="en-US" sz="1800" dirty="0" smtClean="0"/>
              <a:t>Property to use for display</a:t>
            </a:r>
          </a:p>
          <a:p>
            <a:pPr lvl="3"/>
            <a:r>
              <a:rPr lang="en-US" sz="1800" dirty="0" smtClean="0"/>
              <a:t>Make sure you put the property name in quotes</a:t>
            </a:r>
          </a:p>
          <a:p>
            <a:pPr lvl="1"/>
            <a:r>
              <a:rPr lang="en-US" sz="1800" dirty="0" err="1">
                <a:latin typeface="Consolas" panose="020B0609020204030204" pitchFamily="49" charset="0"/>
                <a:cs typeface="Consolas" panose="020B0609020204030204" pitchFamily="49" charset="0"/>
              </a:rPr>
              <a:t>optionsCaption</a:t>
            </a:r>
            <a:endParaRPr lang="en-US" sz="1800" dirty="0">
              <a:latin typeface="Consolas" panose="020B0609020204030204" pitchFamily="49" charset="0"/>
              <a:cs typeface="Consolas" panose="020B0609020204030204" pitchFamily="49" charset="0"/>
            </a:endParaRPr>
          </a:p>
          <a:p>
            <a:pPr lvl="2"/>
            <a:r>
              <a:rPr lang="en-US" sz="1800" dirty="0" smtClean="0"/>
              <a:t>Text to display as prompt</a:t>
            </a:r>
          </a:p>
          <a:p>
            <a:pPr lvl="1"/>
            <a:r>
              <a:rPr lang="en-US" sz="1800" dirty="0">
                <a:latin typeface="Consolas" panose="020B0609020204030204" pitchFamily="49" charset="0"/>
                <a:cs typeface="Consolas" panose="020B0609020204030204" pitchFamily="49" charset="0"/>
              </a:rPr>
              <a:t>value</a:t>
            </a:r>
          </a:p>
          <a:p>
            <a:pPr lvl="2"/>
            <a:r>
              <a:rPr lang="en-US" sz="1800" dirty="0" smtClean="0"/>
              <a:t>Pre-bind selected value</a:t>
            </a:r>
            <a:endParaRPr lang="en-US" sz="1800" dirty="0"/>
          </a:p>
        </p:txBody>
      </p:sp>
    </p:spTree>
    <p:extLst>
      <p:ext uri="{BB962C8B-B14F-4D97-AF65-F5344CB8AC3E}">
        <p14:creationId xmlns:p14="http://schemas.microsoft.com/office/powerpoint/2010/main" val="41878854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binding keywords</a:t>
            </a:r>
            <a:endParaRPr lang="en-US" dirty="0"/>
          </a:p>
        </p:txBody>
      </p:sp>
      <p:sp>
        <p:nvSpPr>
          <p:cNvPr id="3" name="Content Placeholder 2"/>
          <p:cNvSpPr>
            <a:spLocks noGrp="1"/>
          </p:cNvSpPr>
          <p:nvPr>
            <p:ph type="body" sz="quarter" idx="10"/>
          </p:nvPr>
        </p:nvSpPr>
        <p:spPr/>
        <p:txBody>
          <a:bodyPr>
            <a:noAutofit/>
          </a:bodyPr>
          <a:lstStyle/>
          <a:p>
            <a:r>
              <a:rPr lang="en-US" dirty="0" smtClean="0"/>
              <a:t>Typically Knockout will figure out where you are automatically</a:t>
            </a:r>
          </a:p>
          <a:p>
            <a:pPr lvl="1"/>
            <a:r>
              <a:rPr lang="en-US" dirty="0" smtClean="0"/>
              <a:t>But there be times when you need to explain to Knockout where a particular object or function is</a:t>
            </a:r>
          </a:p>
          <a:p>
            <a:endParaRPr lang="en-US" dirty="0"/>
          </a:p>
          <a:p>
            <a:r>
              <a:rPr lang="en-US" dirty="0" smtClean="0"/>
              <a:t>Available keywords</a:t>
            </a:r>
          </a:p>
          <a:p>
            <a:pPr lvl="1"/>
            <a:r>
              <a:rPr lang="en-US" sz="1600" dirty="0" smtClean="0"/>
              <a:t>$data</a:t>
            </a:r>
          </a:p>
          <a:p>
            <a:pPr lvl="2"/>
            <a:r>
              <a:rPr lang="en-US" sz="1600" dirty="0" smtClean="0"/>
              <a:t>Current object</a:t>
            </a:r>
          </a:p>
          <a:p>
            <a:pPr lvl="1"/>
            <a:r>
              <a:rPr lang="en-US" sz="1600" dirty="0" smtClean="0"/>
              <a:t>$parent</a:t>
            </a:r>
          </a:p>
          <a:p>
            <a:pPr lvl="2"/>
            <a:r>
              <a:rPr lang="en-US" sz="1600" dirty="0" smtClean="0"/>
              <a:t>Parent of the current object</a:t>
            </a:r>
          </a:p>
          <a:p>
            <a:pPr lvl="1"/>
            <a:r>
              <a:rPr lang="en-US" sz="1600" dirty="0" smtClean="0"/>
              <a:t>$root</a:t>
            </a:r>
          </a:p>
          <a:p>
            <a:pPr lvl="2"/>
            <a:r>
              <a:rPr lang="en-US" sz="1600" dirty="0" smtClean="0"/>
              <a:t>Bound view model</a:t>
            </a:r>
            <a:endParaRPr lang="en-US" sz="1600" dirty="0"/>
          </a:p>
        </p:txBody>
      </p:sp>
    </p:spTree>
    <p:extLst>
      <p:ext uri="{BB962C8B-B14F-4D97-AF65-F5344CB8AC3E}">
        <p14:creationId xmlns:p14="http://schemas.microsoft.com/office/powerpoint/2010/main" val="9549373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bug</a:t>
            </a:r>
            <a:endParaRPr lang="en-US" dirty="0"/>
          </a:p>
        </p:txBody>
      </p:sp>
      <p:sp>
        <p:nvSpPr>
          <p:cNvPr id="5" name="TextBox 4"/>
          <p:cNvSpPr txBox="1"/>
          <p:nvPr/>
        </p:nvSpPr>
        <p:spPr>
          <a:xfrm>
            <a:off x="274639" y="3573462"/>
            <a:ext cx="11353800" cy="34932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Update Developer</a:t>
            </a:r>
          </a:p>
          <a:p>
            <a:pPr lvl="1">
              <a:lnSpc>
                <a:spcPct val="90000"/>
              </a:lnSpc>
              <a:spcAft>
                <a:spcPts val="600"/>
              </a:spcAft>
            </a:pPr>
            <a:r>
              <a:rPr lang="en-US" sz="2400" dirty="0" smtClean="0">
                <a:solidFill>
                  <a:schemeClr val="bg1"/>
                </a:solidFill>
              </a:rPr>
              <a:t>Add </a:t>
            </a:r>
            <a:r>
              <a:rPr lang="en-US" sz="2400" dirty="0" err="1" smtClean="0">
                <a:solidFill>
                  <a:schemeClr val="bg1"/>
                </a:solidFill>
              </a:rPr>
              <a:t>addBug</a:t>
            </a:r>
            <a:endParaRPr lang="en-US" sz="2400" dirty="0" smtClean="0">
              <a:solidFill>
                <a:schemeClr val="bg1"/>
              </a:solidFill>
            </a:endParaRPr>
          </a:p>
          <a:p>
            <a:pPr>
              <a:lnSpc>
                <a:spcPct val="90000"/>
              </a:lnSpc>
              <a:spcAft>
                <a:spcPts val="600"/>
              </a:spcAft>
            </a:pPr>
            <a:r>
              <a:rPr lang="en-US" sz="2400" dirty="0" smtClean="0">
                <a:solidFill>
                  <a:schemeClr val="bg1"/>
                </a:solidFill>
              </a:rPr>
              <a:t>Update </a:t>
            </a:r>
            <a:r>
              <a:rPr lang="en-US" sz="2400" dirty="0" err="1">
                <a:solidFill>
                  <a:schemeClr val="bg1"/>
                </a:solidFill>
              </a:rPr>
              <a:t>AppViewModel</a:t>
            </a:r>
            <a:endParaRPr lang="en-US" sz="2400" dirty="0">
              <a:solidFill>
                <a:schemeClr val="bg1"/>
              </a:solidFill>
            </a:endParaRPr>
          </a:p>
          <a:p>
            <a:pPr lvl="1">
              <a:lnSpc>
                <a:spcPct val="90000"/>
              </a:lnSpc>
              <a:spcAft>
                <a:spcPts val="600"/>
              </a:spcAft>
            </a:pPr>
            <a:r>
              <a:rPr lang="en-US" sz="2400" dirty="0">
                <a:solidFill>
                  <a:schemeClr val="bg1"/>
                </a:solidFill>
              </a:rPr>
              <a:t>Add </a:t>
            </a:r>
            <a:r>
              <a:rPr lang="en-US" sz="2400" dirty="0" err="1">
                <a:solidFill>
                  <a:schemeClr val="bg1"/>
                </a:solidFill>
              </a:rPr>
              <a:t>newBug</a:t>
            </a:r>
            <a:endParaRPr lang="en-US" sz="2400" dirty="0">
              <a:solidFill>
                <a:schemeClr val="bg1"/>
              </a:solidFill>
            </a:endParaRPr>
          </a:p>
          <a:p>
            <a:pPr lvl="1">
              <a:lnSpc>
                <a:spcPct val="90000"/>
              </a:lnSpc>
              <a:spcAft>
                <a:spcPts val="600"/>
              </a:spcAft>
            </a:pPr>
            <a:r>
              <a:rPr lang="en-US" sz="2400" dirty="0">
                <a:solidFill>
                  <a:schemeClr val="bg1"/>
                </a:solidFill>
              </a:rPr>
              <a:t>Add </a:t>
            </a:r>
            <a:r>
              <a:rPr lang="en-US" sz="2400" dirty="0" err="1">
                <a:solidFill>
                  <a:schemeClr val="bg1"/>
                </a:solidFill>
              </a:rPr>
              <a:t>saveBug</a:t>
            </a:r>
            <a:endParaRPr lang="en-US" sz="2400" dirty="0">
              <a:solidFill>
                <a:schemeClr val="bg1"/>
              </a:solidFill>
            </a:endParaRPr>
          </a:p>
          <a:p>
            <a:pPr>
              <a:lnSpc>
                <a:spcPct val="90000"/>
              </a:lnSpc>
              <a:spcAft>
                <a:spcPts val="600"/>
              </a:spcAft>
            </a:pPr>
            <a:r>
              <a:rPr lang="en-US" sz="2400" dirty="0" smtClean="0">
                <a:solidFill>
                  <a:schemeClr val="bg1"/>
                </a:solidFill>
              </a:rPr>
              <a:t>Update create bug form</a:t>
            </a:r>
          </a:p>
          <a:p>
            <a:pPr lvl="1">
              <a:lnSpc>
                <a:spcPct val="90000"/>
              </a:lnSpc>
              <a:spcAft>
                <a:spcPts val="600"/>
              </a:spcAft>
            </a:pPr>
            <a:r>
              <a:rPr lang="en-US" sz="2400" dirty="0" smtClean="0">
                <a:solidFill>
                  <a:schemeClr val="bg1"/>
                </a:solidFill>
              </a:rPr>
              <a:t>Bind dropdown list</a:t>
            </a:r>
          </a:p>
          <a:p>
            <a:pPr lvl="1">
              <a:lnSpc>
                <a:spcPct val="90000"/>
              </a:lnSpc>
              <a:spcAft>
                <a:spcPts val="600"/>
              </a:spcAft>
            </a:pPr>
            <a:r>
              <a:rPr lang="en-US" sz="2400" dirty="0" smtClean="0">
                <a:solidFill>
                  <a:schemeClr val="bg1"/>
                </a:solidFill>
              </a:rPr>
              <a:t>Bind form</a:t>
            </a:r>
          </a:p>
        </p:txBody>
      </p:sp>
    </p:spTree>
    <p:extLst>
      <p:ext uri="{BB962C8B-B14F-4D97-AF65-F5344CB8AC3E}">
        <p14:creationId xmlns:p14="http://schemas.microsoft.com/office/powerpoint/2010/main" val="1656113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Componentized solution</a:t>
            </a:r>
            <a:endParaRPr lang="en-US" dirty="0"/>
          </a:p>
        </p:txBody>
      </p:sp>
      <p:sp>
        <p:nvSpPr>
          <p:cNvPr id="5" name="Content Placeholder 4"/>
          <p:cNvSpPr>
            <a:spLocks noGrp="1"/>
          </p:cNvSpPr>
          <p:nvPr>
            <p:ph type="body" sz="quarter" idx="10"/>
          </p:nvPr>
        </p:nvSpPr>
        <p:spPr/>
        <p:txBody>
          <a:bodyPr/>
          <a:lstStyle/>
          <a:p>
            <a:r>
              <a:rPr lang="en-US" dirty="0" smtClean="0"/>
              <a:t>Whenever possible, it’s best to break an application down into components</a:t>
            </a:r>
          </a:p>
          <a:p>
            <a:pPr lvl="1"/>
            <a:r>
              <a:rPr lang="en-US" dirty="0" smtClean="0"/>
              <a:t>Code reuse</a:t>
            </a:r>
          </a:p>
          <a:p>
            <a:pPr lvl="1"/>
            <a:r>
              <a:rPr lang="en-US" dirty="0" smtClean="0"/>
              <a:t>Focus on what you care about</a:t>
            </a:r>
          </a:p>
          <a:p>
            <a:pPr lvl="1"/>
            <a:r>
              <a:rPr lang="en-US" dirty="0" smtClean="0"/>
              <a:t>Easier to collaborate</a:t>
            </a:r>
          </a:p>
          <a:p>
            <a:r>
              <a:rPr lang="en-US" dirty="0" smtClean="0"/>
              <a:t>To support components, Knockout offers both components and custom elements</a:t>
            </a:r>
            <a:endParaRPr lang="en-US" dirty="0"/>
          </a:p>
        </p:txBody>
      </p:sp>
    </p:spTree>
    <p:extLst>
      <p:ext uri="{BB962C8B-B14F-4D97-AF65-F5344CB8AC3E}">
        <p14:creationId xmlns:p14="http://schemas.microsoft.com/office/powerpoint/2010/main" val="23626583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component</a:t>
            </a:r>
            <a:endParaRPr lang="en-US" dirty="0"/>
          </a:p>
        </p:txBody>
      </p:sp>
      <p:sp>
        <p:nvSpPr>
          <p:cNvPr id="3" name="Content Placeholder 2"/>
          <p:cNvSpPr>
            <a:spLocks noGrp="1"/>
          </p:cNvSpPr>
          <p:nvPr>
            <p:ph type="body" sz="quarter" idx="10"/>
          </p:nvPr>
        </p:nvSpPr>
        <p:spPr/>
        <p:txBody>
          <a:bodyPr/>
          <a:lstStyle/>
          <a:p>
            <a:r>
              <a:rPr lang="en-US" dirty="0" smtClean="0"/>
              <a:t>To create and register a component, call </a:t>
            </a:r>
            <a:r>
              <a:rPr lang="en-US" dirty="0" err="1" smtClean="0">
                <a:latin typeface="Consolas" panose="020B0609020204030204" pitchFamily="49" charset="0"/>
                <a:cs typeface="Consolas" panose="020B0609020204030204" pitchFamily="49" charset="0"/>
              </a:rPr>
              <a:t>ko.components.register</a:t>
            </a:r>
            <a:endParaRPr lang="en-US" dirty="0" smtClean="0">
              <a:latin typeface="Consolas" panose="020B0609020204030204" pitchFamily="49" charset="0"/>
              <a:cs typeface="Consolas" panose="020B0609020204030204" pitchFamily="49" charset="0"/>
            </a:endParaRPr>
          </a:p>
          <a:p>
            <a:pPr lvl="1"/>
            <a:r>
              <a:rPr lang="en-US" dirty="0"/>
              <a:t>Name</a:t>
            </a:r>
          </a:p>
          <a:p>
            <a:pPr lvl="1"/>
            <a:r>
              <a:rPr lang="en-US" dirty="0"/>
              <a:t>Object with </a:t>
            </a:r>
            <a:r>
              <a:rPr lang="en-US" dirty="0" err="1">
                <a:latin typeface="Consolas" panose="020B0609020204030204" pitchFamily="49" charset="0"/>
                <a:cs typeface="Consolas" panose="020B0609020204030204" pitchFamily="49" charset="0"/>
              </a:rPr>
              <a:t>viewModel</a:t>
            </a:r>
            <a:r>
              <a:rPr lang="en-US" dirty="0"/>
              <a:t> and </a:t>
            </a:r>
            <a:r>
              <a:rPr lang="en-US" dirty="0">
                <a:latin typeface="Consolas" panose="020B0609020204030204" pitchFamily="49" charset="0"/>
                <a:cs typeface="Consolas" panose="020B0609020204030204" pitchFamily="49" charset="0"/>
              </a:rPr>
              <a:t>template</a:t>
            </a:r>
            <a:r>
              <a:rPr lang="en-US" dirty="0"/>
              <a:t> properties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201541378"/>
                  </p:ext>
                </p:extLst>
              </p:nvPr>
            </p:nvGraphicFramePr>
            <p:xfrm>
              <a:off x="882" y="2887662"/>
              <a:ext cx="12350750" cy="410686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4"/>
              <a:stretch>
                <a:fillRect/>
              </a:stretch>
            </p:blipFill>
            <p:spPr>
              <a:xfrm>
                <a:off x="882" y="2887662"/>
                <a:ext cx="12350750" cy="4106861"/>
              </a:xfrm>
              <a:prstGeom prst="rect">
                <a:avLst/>
              </a:prstGeom>
            </p:spPr>
          </p:pic>
        </mc:Fallback>
      </mc:AlternateContent>
    </p:spTree>
    <p:extLst>
      <p:ext uri="{BB962C8B-B14F-4D97-AF65-F5344CB8AC3E}">
        <p14:creationId xmlns:p14="http://schemas.microsoft.com/office/powerpoint/2010/main" val="2937866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365760" y="1371600"/>
            <a:ext cx="11704320" cy="1037207"/>
          </a:xfrm>
        </p:spPr>
        <p:txBody>
          <a:bodyPr/>
          <a:lstStyle/>
          <a:p>
            <a:r>
              <a:rPr lang="en-US" dirty="0" smtClean="0"/>
              <a:t>Define Knockout in the grand scheme of MVVM frameworks</a:t>
            </a:r>
          </a:p>
          <a:p>
            <a:r>
              <a:rPr lang="en-US" dirty="0" smtClean="0"/>
              <a:t>Get up and running quickly with Knockout</a:t>
            </a:r>
            <a:endParaRPr lang="en-US" dirty="0"/>
          </a:p>
        </p:txBody>
      </p:sp>
    </p:spTree>
    <p:extLst>
      <p:ext uri="{BB962C8B-B14F-4D97-AF65-F5344CB8AC3E}">
        <p14:creationId xmlns:p14="http://schemas.microsoft.com/office/powerpoint/2010/main" val="1920220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about just creating a custom element?</a:t>
            </a:r>
            <a:endParaRPr lang="en-US" dirty="0"/>
          </a:p>
        </p:txBody>
      </p:sp>
      <p:sp>
        <p:nvSpPr>
          <p:cNvPr id="5" name="Content Placeholder 4"/>
          <p:cNvSpPr>
            <a:spLocks noGrp="1"/>
          </p:cNvSpPr>
          <p:nvPr>
            <p:ph type="body" sz="quarter" idx="10"/>
          </p:nvPr>
        </p:nvSpPr>
        <p:spPr/>
        <p:txBody>
          <a:bodyPr/>
          <a:lstStyle/>
          <a:p>
            <a:r>
              <a:rPr lang="en-US" dirty="0" smtClean="0"/>
              <a:t>Guess what – it’s already done!</a:t>
            </a:r>
          </a:p>
          <a:p>
            <a:endParaRPr lang="en-US" dirty="0"/>
          </a:p>
          <a:p>
            <a:r>
              <a:rPr lang="en-US" dirty="0" smtClean="0"/>
              <a:t>Components automatically register custom elements</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params</a:t>
            </a:r>
            <a:r>
              <a:rPr lang="en-US" dirty="0">
                <a:solidFill>
                  <a:srgbClr val="0000FF"/>
                </a:solidFill>
                <a:highlight>
                  <a:srgbClr val="FFFFFF"/>
                </a:highlight>
                <a:latin typeface="Consolas" panose="020B0609020204030204" pitchFamily="49" charset="0"/>
              </a:rPr>
              <a:t>="developers: developers</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FF"/>
                </a:solidFill>
                <a:highlight>
                  <a:srgbClr val="FFFFFF"/>
                </a:highlight>
                <a:latin typeface="Consolas" panose="020B0609020204030204" pitchFamily="49" charset="0"/>
              </a:rPr>
              <a:t>&gt;</a:t>
            </a:r>
            <a:endParaRPr lang="en-US" dirty="0"/>
          </a:p>
        </p:txBody>
      </p:sp>
      <p:sp>
        <p:nvSpPr>
          <p:cNvPr id="6" name="Rounded Rectangle 5"/>
          <p:cNvSpPr/>
          <p:nvPr/>
        </p:nvSpPr>
        <p:spPr>
          <a:xfrm>
            <a:off x="7138662" y="5123832"/>
            <a:ext cx="5003143" cy="1687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48" b="1" dirty="0"/>
              <a:t>Warning:</a:t>
            </a:r>
          </a:p>
          <a:p>
            <a:pPr algn="ctr"/>
            <a:endParaRPr lang="en-US" sz="1836" dirty="0"/>
          </a:p>
          <a:p>
            <a:pPr algn="ctr"/>
            <a:r>
              <a:rPr lang="en-US" sz="1836" dirty="0"/>
              <a:t>You must provide a closing tag</a:t>
            </a:r>
          </a:p>
        </p:txBody>
      </p:sp>
    </p:spTree>
    <p:extLst>
      <p:ext uri="{BB962C8B-B14F-4D97-AF65-F5344CB8AC3E}">
        <p14:creationId xmlns:p14="http://schemas.microsoft.com/office/powerpoint/2010/main" val="35338825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
        <p:nvSpPr>
          <p:cNvPr id="6" name="TextBox 5"/>
          <p:cNvSpPr txBox="1"/>
          <p:nvPr/>
        </p:nvSpPr>
        <p:spPr>
          <a:xfrm>
            <a:off x="274639" y="3573462"/>
            <a:ext cx="11353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Convert the developer list into a component/custom element</a:t>
            </a:r>
          </a:p>
        </p:txBody>
      </p:sp>
    </p:spTree>
    <p:extLst>
      <p:ext uri="{BB962C8B-B14F-4D97-AF65-F5344CB8AC3E}">
        <p14:creationId xmlns:p14="http://schemas.microsoft.com/office/powerpoint/2010/main" val="3820588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Calling the server</a:t>
            </a:r>
            <a:endParaRPr lang="en-US" dirty="0"/>
          </a:p>
        </p:txBody>
      </p:sp>
      <p:sp>
        <p:nvSpPr>
          <p:cNvPr id="5" name="Text Placeholder 4"/>
          <p:cNvSpPr>
            <a:spLocks noGrp="1"/>
          </p:cNvSpPr>
          <p:nvPr>
            <p:ph type="body" sz="quarter" idx="10"/>
          </p:nvPr>
        </p:nvSpPr>
        <p:spPr>
          <a:xfrm>
            <a:off x="365760" y="1371600"/>
            <a:ext cx="11704320" cy="2099036"/>
          </a:xfrm>
        </p:spPr>
        <p:txBody>
          <a:bodyPr/>
          <a:lstStyle/>
          <a:p>
            <a:r>
              <a:rPr lang="en-US" dirty="0" smtClean="0"/>
              <a:t>Knockout doesn't provide a mechanism to call the server</a:t>
            </a:r>
          </a:p>
          <a:p>
            <a:r>
              <a:rPr lang="en-US" dirty="0" smtClean="0"/>
              <a:t>Use whatever you're already using!</a:t>
            </a:r>
          </a:p>
          <a:p>
            <a:pPr lvl="1"/>
            <a:r>
              <a:rPr lang="en-US" dirty="0" smtClean="0"/>
              <a:t>jQuery</a:t>
            </a:r>
          </a:p>
          <a:p>
            <a:pPr lvl="1"/>
            <a:r>
              <a:rPr lang="en-US" dirty="0" smtClean="0"/>
              <a:t>Web sockets</a:t>
            </a:r>
          </a:p>
          <a:p>
            <a:pPr lvl="1"/>
            <a:r>
              <a:rPr lang="en-US" dirty="0" smtClean="0"/>
              <a:t>SignalR</a:t>
            </a:r>
            <a:endParaRPr lang="en-US" dirty="0"/>
          </a:p>
        </p:txBody>
      </p:sp>
    </p:spTree>
    <p:extLst>
      <p:ext uri="{BB962C8B-B14F-4D97-AF65-F5344CB8AC3E}">
        <p14:creationId xmlns:p14="http://schemas.microsoft.com/office/powerpoint/2010/main" val="3217744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Loading and saving data</a:t>
            </a:r>
            <a:endParaRPr lang="en-US" dirty="0"/>
          </a:p>
        </p:txBody>
      </p:sp>
      <p:sp>
        <p:nvSpPr>
          <p:cNvPr id="6" name="TextBox 5"/>
          <p:cNvSpPr txBox="1"/>
          <p:nvPr/>
        </p:nvSpPr>
        <p:spPr>
          <a:xfrm>
            <a:off x="274639" y="3573462"/>
            <a:ext cx="11353800"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1"/>
                </a:solidFill>
              </a:rPr>
              <a:t>Add jQuery Ajax calls</a:t>
            </a:r>
          </a:p>
          <a:p>
            <a:pPr lvl="1">
              <a:lnSpc>
                <a:spcPct val="90000"/>
              </a:lnSpc>
              <a:spcAft>
                <a:spcPts val="600"/>
              </a:spcAft>
            </a:pPr>
            <a:r>
              <a:rPr lang="en-US" sz="2400" dirty="0" smtClean="0">
                <a:solidFill>
                  <a:schemeClr val="bg1"/>
                </a:solidFill>
              </a:rPr>
              <a:t>Save developer</a:t>
            </a:r>
          </a:p>
          <a:p>
            <a:pPr lvl="1">
              <a:lnSpc>
                <a:spcPct val="90000"/>
              </a:lnSpc>
              <a:spcAft>
                <a:spcPts val="600"/>
              </a:spcAft>
            </a:pPr>
            <a:r>
              <a:rPr lang="en-US" sz="2400" smtClean="0">
                <a:solidFill>
                  <a:schemeClr val="bg1"/>
                </a:solidFill>
              </a:rPr>
              <a:t>Load developers</a:t>
            </a:r>
            <a:endParaRPr lang="en-US" sz="2400" dirty="0" smtClean="0">
              <a:solidFill>
                <a:schemeClr val="bg1"/>
              </a:solidFill>
            </a:endParaRPr>
          </a:p>
        </p:txBody>
      </p:sp>
    </p:spTree>
    <p:extLst>
      <p:ext uri="{BB962C8B-B14F-4D97-AF65-F5344CB8AC3E}">
        <p14:creationId xmlns:p14="http://schemas.microsoft.com/office/powerpoint/2010/main" val="1383258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257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Knockout provides</a:t>
            </a:r>
            <a:endParaRPr lang="en-US" dirty="0"/>
          </a:p>
        </p:txBody>
      </p:sp>
      <p:sp>
        <p:nvSpPr>
          <p:cNvPr id="5" name="Content Placeholder 4"/>
          <p:cNvSpPr>
            <a:spLocks noGrp="1"/>
          </p:cNvSpPr>
          <p:nvPr>
            <p:ph type="body" sz="quarter" idx="10"/>
          </p:nvPr>
        </p:nvSpPr>
        <p:spPr>
          <a:xfrm>
            <a:off x="365760" y="1371600"/>
            <a:ext cx="11704320" cy="2674578"/>
          </a:xfrm>
        </p:spPr>
        <p:txBody>
          <a:bodyPr/>
          <a:lstStyle/>
          <a:p>
            <a:r>
              <a:rPr lang="en-US" dirty="0" smtClean="0"/>
              <a:t>An MVVM library</a:t>
            </a:r>
          </a:p>
          <a:p>
            <a:pPr lvl="1"/>
            <a:r>
              <a:rPr lang="en-US" dirty="0" smtClean="0"/>
              <a:t>Automatic UI refresh and updates</a:t>
            </a:r>
          </a:p>
          <a:p>
            <a:r>
              <a:rPr lang="en-US" dirty="0" smtClean="0"/>
              <a:t>Reusable templates</a:t>
            </a:r>
          </a:p>
          <a:p>
            <a:r>
              <a:rPr lang="en-US" dirty="0"/>
              <a:t>Focused on data binding</a:t>
            </a:r>
          </a:p>
          <a:p>
            <a:pPr lvl="1"/>
            <a:r>
              <a:rPr lang="en-US" dirty="0" smtClean="0"/>
              <a:t>Can be used with nearly any framework</a:t>
            </a:r>
          </a:p>
          <a:p>
            <a:r>
              <a:rPr lang="en-US" dirty="0" smtClean="0"/>
              <a:t>Small library size</a:t>
            </a:r>
            <a:endParaRPr lang="en-US" dirty="0"/>
          </a:p>
        </p:txBody>
      </p:sp>
    </p:spTree>
    <p:extLst>
      <p:ext uri="{BB962C8B-B14F-4D97-AF65-F5344CB8AC3E}">
        <p14:creationId xmlns:p14="http://schemas.microsoft.com/office/powerpoint/2010/main" val="34904767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Knockout isn’t</a:t>
            </a:r>
            <a:endParaRPr lang="en-US" dirty="0"/>
          </a:p>
        </p:txBody>
      </p:sp>
      <p:sp>
        <p:nvSpPr>
          <p:cNvPr id="3" name="Content Placeholder 2"/>
          <p:cNvSpPr>
            <a:spLocks noGrp="1"/>
          </p:cNvSpPr>
          <p:nvPr>
            <p:ph type="body" sz="quarter" idx="10"/>
          </p:nvPr>
        </p:nvSpPr>
        <p:spPr/>
        <p:txBody>
          <a:bodyPr/>
          <a:lstStyle/>
          <a:p>
            <a:r>
              <a:rPr lang="en-US" dirty="0" smtClean="0"/>
              <a:t>A full framework</a:t>
            </a:r>
          </a:p>
          <a:p>
            <a:endParaRPr lang="en-US" dirty="0"/>
          </a:p>
          <a:p>
            <a:r>
              <a:rPr lang="en-US" dirty="0" smtClean="0"/>
              <a:t>Knockout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878372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nvPr>
        </p:nvGraphicFramePr>
        <p:xfrm>
          <a:off x="387847" y="1415095"/>
          <a:ext cx="11754688" cy="5396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72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type="body" sz="quarter" idx="10"/>
          </p:nvPr>
        </p:nvSpPr>
        <p:spPr/>
        <p:txBody>
          <a:bodyPr/>
          <a:lstStyle/>
          <a:p>
            <a:r>
              <a:rPr lang="en-US" dirty="0" smtClean="0"/>
              <a:t>Model</a:t>
            </a:r>
          </a:p>
          <a:p>
            <a:pPr lvl="1"/>
            <a:r>
              <a:rPr lang="en-US" dirty="0" smtClean="0"/>
              <a:t>Domain model (or data access layer)</a:t>
            </a:r>
          </a:p>
          <a:p>
            <a:r>
              <a:rPr lang="en-US" dirty="0" smtClean="0"/>
              <a:t>View</a:t>
            </a:r>
          </a:p>
          <a:p>
            <a:pPr lvl="1"/>
            <a:r>
              <a:rPr lang="en-US" dirty="0" smtClean="0"/>
              <a:t>The display the user will see</a:t>
            </a:r>
          </a:p>
          <a:p>
            <a:r>
              <a:rPr lang="en-US" dirty="0" smtClean="0"/>
              <a:t>View model</a:t>
            </a:r>
          </a:p>
          <a:p>
            <a:pPr lvl="1"/>
            <a:r>
              <a:rPr lang="en-US" dirty="0" smtClean="0"/>
              <a:t>The data the user will see</a:t>
            </a:r>
          </a:p>
          <a:p>
            <a:pPr lvl="1"/>
            <a:r>
              <a:rPr lang="en-US" dirty="0" smtClean="0"/>
              <a:t>A “pure-code </a:t>
            </a:r>
            <a:r>
              <a:rPr lang="en-US" dirty="0"/>
              <a:t>representation of the data and operations on a </a:t>
            </a:r>
            <a:r>
              <a:rPr lang="en-US" dirty="0" smtClean="0"/>
              <a:t>UI”</a:t>
            </a:r>
            <a:endParaRPr lang="en-US" dirty="0"/>
          </a:p>
        </p:txBody>
      </p:sp>
    </p:spTree>
    <p:extLst>
      <p:ext uri="{BB962C8B-B14F-4D97-AF65-F5344CB8AC3E}">
        <p14:creationId xmlns:p14="http://schemas.microsoft.com/office/powerpoint/2010/main" val="25191568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goal of Knockout is to ease data binding</a:t>
            </a:r>
            <a:endParaRPr lang="en-US" dirty="0"/>
          </a:p>
        </p:txBody>
      </p:sp>
      <p:sp>
        <p:nvSpPr>
          <p:cNvPr id="5" name="Content Placeholder 4"/>
          <p:cNvSpPr>
            <a:spLocks noGrp="1"/>
          </p:cNvSpPr>
          <p:nvPr>
            <p:ph type="body" sz="quarter" idx="10"/>
          </p:nvPr>
        </p:nvSpPr>
        <p:spPr>
          <a:xfrm>
            <a:off x="365760" y="1371600"/>
            <a:ext cx="11704320" cy="4721292"/>
          </a:xfrm>
        </p:spPr>
        <p:txBody>
          <a:bodyPr/>
          <a:lstStyle/>
          <a:p>
            <a:r>
              <a:rPr lang="en-US" dirty="0" smtClean="0"/>
              <a:t>You can bind pretty much any JavaScript object’s property to pretty much any property in HTML</a:t>
            </a:r>
          </a:p>
          <a:p>
            <a:endParaRPr lang="en-US" dirty="0"/>
          </a:p>
          <a:p>
            <a:r>
              <a:rPr lang="en-US" dirty="0" smtClean="0"/>
              <a:t>Common bindings</a:t>
            </a:r>
          </a:p>
          <a:p>
            <a:pPr lvl="1"/>
            <a:r>
              <a:rPr lang="en-US" dirty="0" smtClean="0"/>
              <a:t>value</a:t>
            </a:r>
          </a:p>
          <a:p>
            <a:pPr lvl="2"/>
            <a:r>
              <a:rPr lang="en-US" dirty="0" smtClean="0"/>
              <a:t>Form controls</a:t>
            </a:r>
          </a:p>
          <a:p>
            <a:pPr lvl="1"/>
            <a:r>
              <a:rPr lang="en-US" dirty="0" smtClean="0"/>
              <a:t>text</a:t>
            </a:r>
          </a:p>
          <a:p>
            <a:pPr lvl="2"/>
            <a:r>
              <a:rPr lang="en-US" dirty="0" smtClean="0"/>
              <a:t>Other HTML elements</a:t>
            </a:r>
          </a:p>
          <a:p>
            <a:pPr lvl="1"/>
            <a:r>
              <a:rPr lang="en-US" dirty="0" smtClean="0"/>
              <a:t>submit</a:t>
            </a:r>
          </a:p>
          <a:p>
            <a:pPr lvl="2"/>
            <a:r>
              <a:rPr lang="en-US" dirty="0" smtClean="0"/>
              <a:t>Actions for forms</a:t>
            </a:r>
          </a:p>
          <a:p>
            <a:pPr lvl="1"/>
            <a:r>
              <a:rPr lang="en-US" dirty="0" smtClean="0"/>
              <a:t>click</a:t>
            </a:r>
          </a:p>
          <a:p>
            <a:pPr lvl="2"/>
            <a:r>
              <a:rPr lang="en-US" dirty="0" smtClean="0"/>
              <a:t>Wire up buttons</a:t>
            </a:r>
          </a:p>
        </p:txBody>
      </p:sp>
      <p:sp>
        <p:nvSpPr>
          <p:cNvPr id="2" name="Rounded Rectangle 1"/>
          <p:cNvSpPr/>
          <p:nvPr/>
        </p:nvSpPr>
        <p:spPr>
          <a:xfrm>
            <a:off x="5532438" y="5097462"/>
            <a:ext cx="6903156" cy="18970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See knockoutjs.com documentation for the full list of bindings. There’s a lot of them!</a:t>
            </a:r>
          </a:p>
        </p:txBody>
      </p:sp>
    </p:spTree>
    <p:extLst>
      <p:ext uri="{BB962C8B-B14F-4D97-AF65-F5344CB8AC3E}">
        <p14:creationId xmlns:p14="http://schemas.microsoft.com/office/powerpoint/2010/main" val="4234660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Knockout</a:t>
            </a:r>
            <a:endParaRPr lang="en-US" dirty="0"/>
          </a:p>
        </p:txBody>
      </p:sp>
    </p:spTree>
    <p:extLst>
      <p:ext uri="{BB962C8B-B14F-4D97-AF65-F5344CB8AC3E}">
        <p14:creationId xmlns:p14="http://schemas.microsoft.com/office/powerpoint/2010/main" val="2461438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Observable</a:t>
            </a:r>
            <a:endParaRPr lang="en-US" dirty="0"/>
          </a:p>
        </p:txBody>
      </p:sp>
      <p:sp>
        <p:nvSpPr>
          <p:cNvPr id="3" name="Text Placeholder 2"/>
          <p:cNvSpPr>
            <a:spLocks noGrp="1"/>
          </p:cNvSpPr>
          <p:nvPr>
            <p:ph type="body" sz="quarter" idx="10"/>
          </p:nvPr>
        </p:nvSpPr>
        <p:spPr>
          <a:xfrm>
            <a:off x="365760" y="1371600"/>
            <a:ext cx="11704320" cy="3173176"/>
          </a:xfrm>
        </p:spPr>
        <p:txBody>
          <a:bodyPr/>
          <a:lstStyle/>
          <a:p>
            <a:r>
              <a:rPr lang="en-US" dirty="0" smtClean="0"/>
              <a:t>Creates an observable property</a:t>
            </a:r>
          </a:p>
          <a:p>
            <a:pPr lvl="1"/>
            <a:r>
              <a:rPr lang="en-US" altLang="ja-JP" dirty="0" smtClean="0"/>
              <a:t>Similar to WPF/XAML binding and observables</a:t>
            </a:r>
          </a:p>
          <a:p>
            <a:r>
              <a:rPr lang="en-US" dirty="0" smtClean="0"/>
              <a:t>Two way binding</a:t>
            </a:r>
          </a:p>
          <a:p>
            <a:endParaRPr lang="en-US" dirty="0"/>
          </a:p>
          <a:p>
            <a:r>
              <a:rPr lang="en-US" dirty="0" err="1" smtClean="0">
                <a:solidFill>
                  <a:schemeClr val="tx1"/>
                </a:solidFill>
                <a:latin typeface="Consolas" panose="020B0609020204030204" pitchFamily="49" charset="0"/>
              </a:rPr>
              <a:t>var</a:t>
            </a:r>
            <a:r>
              <a:rPr lang="en-US" dirty="0" smtClean="0">
                <a:solidFill>
                  <a:schemeClr val="tx1"/>
                </a:solidFill>
                <a:latin typeface="Consolas" panose="020B0609020204030204" pitchFamily="49" charset="0"/>
              </a:rPr>
              <a:t> Developer = function() {</a:t>
            </a:r>
            <a:br>
              <a:rPr lang="en-US" dirty="0" smtClean="0">
                <a:solidFill>
                  <a:schemeClr val="tx1"/>
                </a:solidFill>
                <a:latin typeface="Consolas" panose="020B0609020204030204" pitchFamily="49" charset="0"/>
              </a:rPr>
            </a:br>
            <a:r>
              <a:rPr lang="en-US" dirty="0" smtClean="0">
                <a:solidFill>
                  <a:schemeClr val="tx1"/>
                </a:solidFill>
                <a:latin typeface="Consolas" panose="020B0609020204030204" pitchFamily="49" charset="0"/>
              </a:rPr>
              <a:t>    </a:t>
            </a:r>
            <a:r>
              <a:rPr lang="en-US" dirty="0" err="1" smtClean="0">
                <a:solidFill>
                  <a:schemeClr val="tx1"/>
                </a:solidFill>
                <a:latin typeface="Consolas" panose="020B0609020204030204" pitchFamily="49" charset="0"/>
              </a:rPr>
              <a:t>this.firstName</a:t>
            </a:r>
            <a:r>
              <a:rPr lang="en-US" dirty="0" smtClean="0">
                <a:solidFill>
                  <a:schemeClr val="tx1"/>
                </a:solidFill>
                <a:latin typeface="Consolas" panose="020B0609020204030204" pitchFamily="49" charset="0"/>
              </a:rPr>
              <a:t> = </a:t>
            </a:r>
            <a:r>
              <a:rPr lang="en-US" dirty="0" err="1" smtClean="0">
                <a:solidFill>
                  <a:schemeClr val="tx1"/>
                </a:solidFill>
                <a:latin typeface="Consolas" panose="020B0609020204030204" pitchFamily="49" charset="0"/>
              </a:rPr>
              <a:t>ko.observable</a:t>
            </a:r>
            <a:r>
              <a:rPr lang="en-US" dirty="0" smtClean="0">
                <a:solidFill>
                  <a:schemeClr val="tx1"/>
                </a:solidFill>
                <a:latin typeface="Consolas" panose="020B0609020204030204" pitchFamily="49" charset="0"/>
              </a:rPr>
              <a:t>('');</a:t>
            </a:r>
          </a:p>
          <a:p>
            <a:r>
              <a:rPr lang="en-US" dirty="0" smtClean="0">
                <a:solidFill>
                  <a:schemeClr val="tx1"/>
                </a:solidFill>
                <a:latin typeface="Consolas" panose="020B0609020204030204" pitchFamily="49" charset="0"/>
              </a:rPr>
              <a:t>}</a:t>
            </a:r>
            <a:endParaRPr lang="en-US"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95243421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202A7AD8-5CD1-453C-84B6-2D80873A2736}">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ko.components.register('developer-component', {\n    viewModel: function(params) {\n        this.developers = params.developers;\n    },\n    template: \n        'HTML here using same binding';\n});&quot;,&quot;ctags&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www.w3.org/XML/1998/namespace"/>
    <ds:schemaRef ds:uri="http://purl.org/dc/elements/1.1/"/>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4724</TotalTime>
  <Words>1287</Words>
  <Application>Microsoft Office PowerPoint</Application>
  <PresentationFormat>Custom</PresentationFormat>
  <Paragraphs>262</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Segoe UI</vt:lpstr>
      <vt:lpstr>Segoe UI Light</vt:lpstr>
      <vt:lpstr>Wingdings</vt:lpstr>
      <vt:lpstr>WHITE TEMPLATE</vt:lpstr>
      <vt:lpstr>Knockout in 75 minutes (...or less)</vt:lpstr>
      <vt:lpstr>Agenda</vt:lpstr>
      <vt:lpstr>What Knockout provides</vt:lpstr>
      <vt:lpstr>What Knockout isn’t</vt:lpstr>
      <vt:lpstr>Lightweight vs full framework</vt:lpstr>
      <vt:lpstr>What is MVVM?</vt:lpstr>
      <vt:lpstr>The goal of Knockout is to ease data binding</vt:lpstr>
      <vt:lpstr>Hello, Knockout</vt:lpstr>
      <vt:lpstr>Knockout Observable</vt:lpstr>
      <vt:lpstr>Binding design notes</vt:lpstr>
      <vt:lpstr>Binding</vt:lpstr>
      <vt:lpstr>Knockout also allows collections to be observable</vt:lpstr>
      <vt:lpstr>Arrays and foreach bindings</vt:lpstr>
      <vt:lpstr>Form binding</vt:lpstr>
      <vt:lpstr>Options binding</vt:lpstr>
      <vt:lpstr>Some binding keywords</vt:lpstr>
      <vt:lpstr>Create bug</vt:lpstr>
      <vt:lpstr>Componentized solution</vt:lpstr>
      <vt:lpstr>Creating a component</vt:lpstr>
      <vt:lpstr>How about just creating a custom element?</vt:lpstr>
      <vt:lpstr>Components</vt:lpstr>
      <vt:lpstr>Calling the server</vt:lpstr>
      <vt:lpstr>Loading and saving data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235</cp:revision>
  <dcterms:created xsi:type="dcterms:W3CDTF">2015-06-04T21:40:17Z</dcterms:created>
  <dcterms:modified xsi:type="dcterms:W3CDTF">2016-03-08T19:41:41Z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