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9" r:id="rId3"/>
    <p:sldId id="284" r:id="rId4"/>
    <p:sldId id="267" r:id="rId5"/>
    <p:sldId id="285" r:id="rId6"/>
    <p:sldId id="293" r:id="rId7"/>
    <p:sldId id="294" r:id="rId8"/>
    <p:sldId id="289" r:id="rId9"/>
    <p:sldId id="296" r:id="rId10"/>
    <p:sldId id="290" r:id="rId11"/>
    <p:sldId id="262" r:id="rId12"/>
    <p:sldId id="292" r:id="rId13"/>
    <p:sldId id="295" r:id="rId14"/>
    <p:sldId id="265" r:id="rId15"/>
    <p:sldId id="288" r:id="rId1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8" d="100"/>
          <a:sy n="98" d="100"/>
        </p:scale>
        <p:origin x="55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922784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338101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306416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447870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51150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27404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7797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5858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01533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2019/4/17</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270845" y="1105434"/>
            <a:ext cx="5340191" cy="1054135"/>
          </a:xfrm>
          <a:prstGeom prst="rect">
            <a:avLst/>
          </a:prstGeom>
          <a:noFill/>
        </p:spPr>
        <p:txBody>
          <a:bodyPr wrap="square" lIns="68580" tIns="34290" rIns="68580" bIns="34290" rtlCol="0">
            <a:spAutoFit/>
          </a:bodyPr>
          <a:lstStyle/>
          <a:p>
            <a:r>
              <a:rPr lang="zh-CN" altLang="en-US" sz="3200" b="1" dirty="0">
                <a:solidFill>
                  <a:srgbClr val="1B4367"/>
                </a:solidFill>
                <a:cs typeface="+mn-ea"/>
                <a:sym typeface="+mn-lt"/>
              </a:rPr>
              <a:t>基于</a:t>
            </a:r>
            <a:r>
              <a:rPr lang="en-US" altLang="zh-CN" sz="3200" b="1" dirty="0">
                <a:solidFill>
                  <a:srgbClr val="1B4367"/>
                </a:solidFill>
                <a:cs typeface="+mn-ea"/>
                <a:sym typeface="+mn-lt"/>
              </a:rPr>
              <a:t>node.js</a:t>
            </a:r>
            <a:r>
              <a:rPr lang="zh-CN" altLang="en-US" sz="3200" b="1" dirty="0">
                <a:solidFill>
                  <a:srgbClr val="1B4367"/>
                </a:solidFill>
                <a:cs typeface="+mn-ea"/>
                <a:sym typeface="+mn-lt"/>
              </a:rPr>
              <a:t>和</a:t>
            </a:r>
            <a:r>
              <a:rPr lang="en-US" altLang="zh-CN" sz="3200" b="1" dirty="0">
                <a:solidFill>
                  <a:srgbClr val="1B4367"/>
                </a:solidFill>
                <a:cs typeface="+mn-ea"/>
                <a:sym typeface="+mn-lt"/>
              </a:rPr>
              <a:t>vue.js</a:t>
            </a:r>
            <a:r>
              <a:rPr lang="zh-CN" altLang="en-US" sz="3200" b="1" dirty="0">
                <a:solidFill>
                  <a:srgbClr val="1B4367"/>
                </a:solidFill>
                <a:cs typeface="+mn-ea"/>
                <a:sym typeface="+mn-lt"/>
              </a:rPr>
              <a:t>的二手</a:t>
            </a:r>
            <a:r>
              <a:rPr lang="zh-CN" altLang="en-US" sz="3200" b="1" dirty="0" smtClean="0">
                <a:solidFill>
                  <a:srgbClr val="1B4367"/>
                </a:solidFill>
                <a:cs typeface="+mn-ea"/>
                <a:sym typeface="+mn-lt"/>
              </a:rPr>
              <a:t>交易</a:t>
            </a:r>
            <a:r>
              <a:rPr lang="zh-CN" altLang="en-US" sz="3200" b="1" dirty="0">
                <a:solidFill>
                  <a:srgbClr val="1B4367"/>
                </a:solidFill>
                <a:cs typeface="+mn-ea"/>
                <a:sym typeface="+mn-lt"/>
              </a:rPr>
              <a:t>平台</a:t>
            </a:r>
            <a:r>
              <a:rPr lang="zh-CN" altLang="en-US" sz="3200" b="1" dirty="0" smtClean="0">
                <a:solidFill>
                  <a:srgbClr val="1B4367"/>
                </a:solidFill>
                <a:cs typeface="+mn-ea"/>
                <a:sym typeface="+mn-lt"/>
              </a:rPr>
              <a:t>设计</a:t>
            </a:r>
            <a:r>
              <a:rPr lang="zh-CN" altLang="en-US" sz="3200" b="1" dirty="0">
                <a:solidFill>
                  <a:srgbClr val="1B4367"/>
                </a:solidFill>
                <a:cs typeface="+mn-ea"/>
                <a:sym typeface="+mn-lt"/>
              </a:rPr>
              <a:t>与</a:t>
            </a:r>
            <a:r>
              <a:rPr lang="zh-CN" altLang="en-US" sz="3200" b="1" dirty="0" smtClean="0">
                <a:solidFill>
                  <a:srgbClr val="1B4367"/>
                </a:solidFill>
                <a:cs typeface="+mn-ea"/>
                <a:sym typeface="+mn-lt"/>
              </a:rPr>
              <a:t>实现</a:t>
            </a:r>
            <a:endParaRPr lang="zh-CN" altLang="en-US" sz="3200" b="1" dirty="0">
              <a:solidFill>
                <a:srgbClr val="1B4367"/>
              </a:solidFill>
              <a:cs typeface="+mn-ea"/>
              <a:sym typeface="+mn-lt"/>
            </a:endParaRPr>
          </a:p>
        </p:txBody>
      </p:sp>
      <p:sp>
        <p:nvSpPr>
          <p:cNvPr id="3075" name="文本框 3074"/>
          <p:cNvSpPr txBox="1"/>
          <p:nvPr/>
        </p:nvSpPr>
        <p:spPr>
          <a:xfrm>
            <a:off x="3270845" y="3273792"/>
            <a:ext cx="5038731" cy="253916"/>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答辩</a:t>
            </a:r>
            <a:r>
              <a:rPr lang="zh-CN" altLang="en-US" sz="1200" dirty="0" smtClean="0">
                <a:solidFill>
                  <a:schemeClr val="tx1">
                    <a:lumMod val="75000"/>
                    <a:lumOff val="25000"/>
                  </a:schemeClr>
                </a:solidFill>
                <a:cs typeface="+mn-ea"/>
                <a:sym typeface="+mn-lt"/>
              </a:rPr>
              <a:t>人：</a:t>
            </a:r>
            <a:r>
              <a:rPr lang="zh-CN" altLang="en-US" sz="1200" dirty="0">
                <a:solidFill>
                  <a:schemeClr val="tx1">
                    <a:lumMod val="75000"/>
                    <a:lumOff val="25000"/>
                  </a:schemeClr>
                </a:solidFill>
                <a:cs typeface="+mn-ea"/>
                <a:sym typeface="+mn-lt"/>
              </a:rPr>
              <a:t>元萌萌</a:t>
            </a:r>
            <a:r>
              <a:rPr lang="zh-CN" altLang="en-US" sz="1200" dirty="0" smtClean="0">
                <a:solidFill>
                  <a:schemeClr val="tx1">
                    <a:lumMod val="75000"/>
                    <a:lumOff val="25000"/>
                  </a:schemeClr>
                </a:solidFill>
                <a:cs typeface="+mn-ea"/>
                <a:sym typeface="+mn-lt"/>
              </a:rPr>
              <a:t>           时间：</a:t>
            </a:r>
            <a:r>
              <a:rPr lang="en-US" altLang="zh-CN" sz="1200" dirty="0" smtClean="0">
                <a:solidFill>
                  <a:schemeClr val="tx1">
                    <a:lumMod val="75000"/>
                    <a:lumOff val="25000"/>
                  </a:schemeClr>
                </a:solidFill>
                <a:cs typeface="+mn-ea"/>
                <a:sym typeface="+mn-lt"/>
              </a:rPr>
              <a:t>2019</a:t>
            </a:r>
            <a:r>
              <a:rPr lang="zh-CN" altLang="en-US" sz="1200" dirty="0" smtClean="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4</a:t>
            </a:r>
            <a:r>
              <a:rPr lang="zh-CN" altLang="en-US" sz="1200" smtClean="0">
                <a:solidFill>
                  <a:schemeClr val="tx1">
                    <a:lumMod val="75000"/>
                    <a:lumOff val="25000"/>
                  </a:schemeClr>
                </a:solidFill>
                <a:cs typeface="+mn-ea"/>
                <a:sym typeface="+mn-lt"/>
              </a:rPr>
              <a:t>月           </a:t>
            </a:r>
            <a:r>
              <a:rPr lang="zh-CN" altLang="en-US" sz="1200" dirty="0" smtClean="0">
                <a:solidFill>
                  <a:schemeClr val="tx1">
                    <a:lumMod val="75000"/>
                    <a:lumOff val="25000"/>
                  </a:schemeClr>
                </a:solidFill>
                <a:cs typeface="+mn-ea"/>
                <a:sym typeface="+mn-lt"/>
              </a:rPr>
              <a:t>指导</a:t>
            </a:r>
            <a:r>
              <a:rPr lang="zh-CN" altLang="en-US" sz="1200" dirty="0">
                <a:solidFill>
                  <a:schemeClr val="tx1">
                    <a:lumMod val="75000"/>
                    <a:lumOff val="25000"/>
                  </a:schemeClr>
                </a:solidFill>
                <a:cs typeface="+mn-ea"/>
                <a:sym typeface="+mn-lt"/>
              </a:rPr>
              <a:t>教师</a:t>
            </a:r>
            <a:r>
              <a:rPr lang="zh-CN" altLang="en-US" sz="1200" dirty="0" smtClean="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龙文佳</a:t>
            </a:r>
          </a:p>
        </p:txBody>
      </p:sp>
      <p:sp>
        <p:nvSpPr>
          <p:cNvPr id="121" name="TextBox 120"/>
          <p:cNvSpPr txBox="1"/>
          <p:nvPr/>
        </p:nvSpPr>
        <p:spPr>
          <a:xfrm>
            <a:off x="3458667" y="2626926"/>
            <a:ext cx="2786489" cy="306467"/>
          </a:xfrm>
          <a:prstGeom prst="roundRect">
            <a:avLst/>
          </a:prstGeom>
          <a:solidFill>
            <a:srgbClr val="1B4367"/>
          </a:solidFill>
        </p:spPr>
        <p:txBody>
          <a:bodyPr wrap="square" rtlCol="0">
            <a:spAutoFit/>
          </a:bodyPr>
          <a:lstStyle/>
          <a:p>
            <a:r>
              <a:rPr lang="zh-CN" altLang="en-US" sz="1200" dirty="0" smtClean="0">
                <a:solidFill>
                  <a:schemeClr val="bg1"/>
                </a:solidFill>
                <a:cs typeface="+mn-ea"/>
                <a:sym typeface="+mn-lt"/>
              </a:rPr>
              <a:t>湖北大学知行学院              计软</a:t>
            </a:r>
            <a:r>
              <a:rPr lang="en-US" altLang="zh-CN" sz="1200" dirty="0" smtClean="0">
                <a:solidFill>
                  <a:schemeClr val="bg1"/>
                </a:solidFill>
                <a:cs typeface="+mn-ea"/>
                <a:sym typeface="+mn-lt"/>
              </a:rPr>
              <a:t>1502</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85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par>
                          <p:cTn id="16" fill="hold">
                            <p:stCondLst>
                              <p:cond delay="2350"/>
                            </p:stCondLst>
                            <p:childTnLst>
                              <p:par>
                                <p:cTn id="17" presetID="12" presetClass="entr" presetSubtype="8" fill="hold" grpId="0" nodeType="after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additive="base">
                                        <p:cTn id="19" dur="500"/>
                                        <p:tgtEl>
                                          <p:spTgt spid="3075"/>
                                        </p:tgtEl>
                                        <p:attrNameLst>
                                          <p:attrName>ppt_x</p:attrName>
                                        </p:attrNameLst>
                                      </p:cBhvr>
                                      <p:tavLst>
                                        <p:tav tm="0">
                                          <p:val>
                                            <p:strVal val="#ppt_x-#ppt_w*1.125000"/>
                                          </p:val>
                                        </p:tav>
                                        <p:tav tm="100000">
                                          <p:val>
                                            <p:strVal val="#ppt_x"/>
                                          </p:val>
                                        </p:tav>
                                      </p:tavLst>
                                    </p:anim>
                                    <p:animEffect transition="in" filter="wipe(right)">
                                      <p:cBhvr>
                                        <p:cTn id="2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研究意义和目的</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236467533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
          <p:cNvSpPr/>
          <p:nvPr/>
        </p:nvSpPr>
        <p:spPr bwMode="auto">
          <a:xfrm>
            <a:off x="4597480" y="1362762"/>
            <a:ext cx="1210866" cy="1210866"/>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0" name="Freeform 6"/>
          <p:cNvSpPr/>
          <p:nvPr/>
        </p:nvSpPr>
        <p:spPr bwMode="auto">
          <a:xfrm>
            <a:off x="3317558" y="1362762"/>
            <a:ext cx="1227535" cy="1210866"/>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1" name="Freeform 7"/>
          <p:cNvSpPr/>
          <p:nvPr/>
        </p:nvSpPr>
        <p:spPr bwMode="auto">
          <a:xfrm>
            <a:off x="4597480" y="2631969"/>
            <a:ext cx="1210866" cy="1221581"/>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blipFill dpi="0" rotWithShape="1">
            <a:blip r:embed="rId5" cstate="print">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2" name="Freeform 8"/>
          <p:cNvSpPr/>
          <p:nvPr/>
        </p:nvSpPr>
        <p:spPr bwMode="auto">
          <a:xfrm>
            <a:off x="3317558" y="2631969"/>
            <a:ext cx="1227535" cy="1221581"/>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blipFill dpi="0" rotWithShape="1">
            <a:blip r:embed="rId6" cstate="print">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nvGrpSpPr>
          <p:cNvPr id="10" name="组合 9"/>
          <p:cNvGrpSpPr/>
          <p:nvPr/>
        </p:nvGrpSpPr>
        <p:grpSpPr>
          <a:xfrm>
            <a:off x="4024789" y="2069994"/>
            <a:ext cx="1081088" cy="1070372"/>
            <a:chOff x="5175885" y="2926715"/>
            <a:chExt cx="1441450" cy="1427163"/>
          </a:xfrm>
        </p:grpSpPr>
        <p:sp>
          <p:nvSpPr>
            <p:cNvPr id="33" name="Oval 9"/>
            <p:cNvSpPr>
              <a:spLocks noChangeArrowheads="1"/>
            </p:cNvSpPr>
            <p:nvPr/>
          </p:nvSpPr>
          <p:spPr bwMode="auto">
            <a:xfrm>
              <a:off x="5175885" y="2926715"/>
              <a:ext cx="1441450" cy="1427163"/>
            </a:xfrm>
            <a:prstGeom prst="ellipse">
              <a:avLst/>
            </a:prstGeom>
            <a:solidFill>
              <a:srgbClr val="1B436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cs typeface="+mn-ea"/>
                <a:sym typeface="+mn-lt"/>
              </a:endParaRPr>
            </a:p>
          </p:txBody>
        </p:sp>
        <p:sp>
          <p:nvSpPr>
            <p:cNvPr id="44042" name="矩形 33"/>
            <p:cNvSpPr/>
            <p:nvPr/>
          </p:nvSpPr>
          <p:spPr>
            <a:xfrm>
              <a:off x="5412424" y="3093403"/>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01</a:t>
              </a:r>
              <a:endParaRPr lang="zh-CN" altLang="en-US" sz="1800" dirty="0">
                <a:solidFill>
                  <a:schemeClr val="bg1"/>
                </a:solidFill>
                <a:cs typeface="+mn-ea"/>
                <a:sym typeface="+mn-lt"/>
              </a:endParaRPr>
            </a:p>
          </p:txBody>
        </p:sp>
        <p:sp>
          <p:nvSpPr>
            <p:cNvPr id="44043" name="矩形 34"/>
            <p:cNvSpPr/>
            <p:nvPr/>
          </p:nvSpPr>
          <p:spPr>
            <a:xfrm>
              <a:off x="5955349" y="3093403"/>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02</a:t>
              </a:r>
              <a:endParaRPr lang="zh-CN" altLang="en-US" sz="1800" dirty="0">
                <a:solidFill>
                  <a:schemeClr val="bg1"/>
                </a:solidFill>
                <a:cs typeface="+mn-ea"/>
                <a:sym typeface="+mn-lt"/>
              </a:endParaRPr>
            </a:p>
          </p:txBody>
        </p:sp>
        <p:sp>
          <p:nvSpPr>
            <p:cNvPr id="44044" name="矩形 35"/>
            <p:cNvSpPr/>
            <p:nvPr/>
          </p:nvSpPr>
          <p:spPr>
            <a:xfrm>
              <a:off x="5391785" y="3704590"/>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04</a:t>
              </a:r>
              <a:endParaRPr lang="zh-CN" altLang="en-US" sz="1800" dirty="0">
                <a:solidFill>
                  <a:schemeClr val="bg1"/>
                </a:solidFill>
                <a:cs typeface="+mn-ea"/>
                <a:sym typeface="+mn-lt"/>
              </a:endParaRPr>
            </a:p>
          </p:txBody>
        </p:sp>
        <p:sp>
          <p:nvSpPr>
            <p:cNvPr id="44045" name="矩形 36"/>
            <p:cNvSpPr/>
            <p:nvPr/>
          </p:nvSpPr>
          <p:spPr>
            <a:xfrm>
              <a:off x="5917249" y="3695065"/>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03</a:t>
              </a:r>
              <a:endParaRPr lang="zh-CN" altLang="en-US" sz="1800" dirty="0">
                <a:solidFill>
                  <a:schemeClr val="bg1"/>
                </a:solidFill>
                <a:cs typeface="+mn-ea"/>
                <a:sym typeface="+mn-lt"/>
              </a:endParaRPr>
            </a:p>
          </p:txBody>
        </p:sp>
      </p:grpSp>
      <p:sp>
        <p:nvSpPr>
          <p:cNvPr id="7" name="文本框 6"/>
          <p:cNvSpPr txBox="1"/>
          <p:nvPr/>
        </p:nvSpPr>
        <p:spPr>
          <a:xfrm>
            <a:off x="1014607" y="2852742"/>
            <a:ext cx="2196465"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100" dirty="0">
                <a:solidFill>
                  <a:schemeClr val="tx1">
                    <a:lumMod val="75000"/>
                    <a:lumOff val="25000"/>
                  </a:schemeClr>
                </a:solidFill>
                <a:cs typeface="+mn-ea"/>
                <a:sym typeface="+mn-lt"/>
              </a:rPr>
              <a:t>有人会拿到当地的二手交易市场去交易，有人会因离二手市场较远或二手物品不易搬运而把它当废品卖掉甚至扔掉。这不仅不利于环保，还浪费了社会资源。</a:t>
            </a:r>
            <a:endParaRPr lang="en-US" altLang="zh-CN" sz="1100" dirty="0">
              <a:solidFill>
                <a:schemeClr val="tx1">
                  <a:lumMod val="75000"/>
                  <a:lumOff val="25000"/>
                </a:schemeClr>
              </a:solidFill>
              <a:cs typeface="+mn-ea"/>
              <a:sym typeface="+mn-lt"/>
            </a:endParaRPr>
          </a:p>
        </p:txBody>
      </p:sp>
      <p:sp>
        <p:nvSpPr>
          <p:cNvPr id="9" name="文本框 8"/>
          <p:cNvSpPr txBox="1"/>
          <p:nvPr/>
        </p:nvSpPr>
        <p:spPr>
          <a:xfrm>
            <a:off x="5987192" y="3221710"/>
            <a:ext cx="2196465" cy="63184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100" dirty="0"/>
              <a:t>可以说二手交易平台极大的推动了用户买卖二手的热情，也促进了社会资源的有效利用。</a:t>
            </a:r>
            <a:endParaRPr lang="en-US" altLang="zh-CN" sz="1100" dirty="0">
              <a:solidFill>
                <a:schemeClr val="tx1">
                  <a:lumMod val="75000"/>
                  <a:lumOff val="25000"/>
                </a:schemeClr>
              </a:solidFill>
              <a:cs typeface="+mn-ea"/>
              <a:sym typeface="+mn-lt"/>
            </a:endParaRPr>
          </a:p>
        </p:txBody>
      </p:sp>
      <p:sp>
        <p:nvSpPr>
          <p:cNvPr id="6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研究意义和目的</a:t>
            </a: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47599" y="1362762"/>
            <a:ext cx="2196465"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zh-CN" sz="1100" dirty="0"/>
              <a:t>时代的发展，科技的进步，新旧物品的交替日新月异，每个家庭，每个人都会有更新过的物品在闲置，如何处理这些物品也成为了人们日常关注的问题。</a:t>
            </a:r>
            <a:endParaRPr lang="en-US" altLang="zh-CN" sz="1100" dirty="0">
              <a:solidFill>
                <a:schemeClr val="tx1">
                  <a:lumMod val="75000"/>
                  <a:lumOff val="25000"/>
                </a:schemeClr>
              </a:solidFill>
              <a:cs typeface="+mn-ea"/>
              <a:sym typeface="+mn-lt"/>
            </a:endParaRPr>
          </a:p>
        </p:txBody>
      </p:sp>
      <p:sp>
        <p:nvSpPr>
          <p:cNvPr id="23" name="文本框 22"/>
          <p:cNvSpPr txBox="1"/>
          <p:nvPr/>
        </p:nvSpPr>
        <p:spPr>
          <a:xfrm>
            <a:off x="5987193" y="1267554"/>
            <a:ext cx="2196465" cy="140128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100" dirty="0"/>
              <a:t>由于二手交易平台的诞生就使得二手交易不再局限于一定要去二手交易市场实行交易。由于网络的方便性，让很大部分人选择了上二手交易平台发布二手买卖信息，足不出户就可以买卖二手，极大的方便了老百姓。</a:t>
            </a:r>
            <a:endParaRPr lang="en-US" altLang="zh-CN" sz="11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1100"/>
                            </p:stCondLst>
                            <p:childTnLst>
                              <p:par>
                                <p:cTn id="17" presetID="53" presetClass="entr" presetSubtype="52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anim calcmode="lin" valueType="num">
                                      <p:cBhvr>
                                        <p:cTn id="22" dur="500" fill="hold"/>
                                        <p:tgtEl>
                                          <p:spTgt spid="30"/>
                                        </p:tgtEl>
                                        <p:attrNameLst>
                                          <p:attrName>ppt_x</p:attrName>
                                        </p:attrNameLst>
                                      </p:cBhvr>
                                      <p:tavLst>
                                        <p:tav tm="0">
                                          <p:val>
                                            <p:fltVal val="0.5"/>
                                          </p:val>
                                        </p:tav>
                                        <p:tav tm="100000">
                                          <p:val>
                                            <p:strVal val="#ppt_x"/>
                                          </p:val>
                                        </p:tav>
                                      </p:tavLst>
                                    </p:anim>
                                    <p:anim calcmode="lin" valueType="num">
                                      <p:cBhvr>
                                        <p:cTn id="23" dur="500" fill="hold"/>
                                        <p:tgtEl>
                                          <p:spTgt spid="30"/>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anim calcmode="lin" valueType="num">
                                      <p:cBhvr>
                                        <p:cTn id="29" dur="500" fill="hold"/>
                                        <p:tgtEl>
                                          <p:spTgt spid="29"/>
                                        </p:tgtEl>
                                        <p:attrNameLst>
                                          <p:attrName>ppt_x</p:attrName>
                                        </p:attrNameLst>
                                      </p:cBhvr>
                                      <p:tavLst>
                                        <p:tav tm="0">
                                          <p:val>
                                            <p:fltVal val="0.5"/>
                                          </p:val>
                                        </p:tav>
                                        <p:tav tm="100000">
                                          <p:val>
                                            <p:strVal val="#ppt_x"/>
                                          </p:val>
                                        </p:tav>
                                      </p:tavLst>
                                    </p:anim>
                                    <p:anim calcmode="lin" valueType="num">
                                      <p:cBhvr>
                                        <p:cTn id="30" dur="500" fill="hold"/>
                                        <p:tgtEl>
                                          <p:spTgt spid="29"/>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fltVal val="0.5"/>
                                          </p:val>
                                        </p:tav>
                                        <p:tav tm="100000">
                                          <p:val>
                                            <p:strVal val="#ppt_x"/>
                                          </p:val>
                                        </p:tav>
                                      </p:tavLst>
                                    </p:anim>
                                    <p:anim calcmode="lin" valueType="num">
                                      <p:cBhvr>
                                        <p:cTn id="37" dur="500" fill="hold"/>
                                        <p:tgtEl>
                                          <p:spTgt spid="31"/>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fltVal val="0"/>
                                          </p:val>
                                        </p:tav>
                                        <p:tav tm="100000">
                                          <p:val>
                                            <p:strVal val="#ppt_h"/>
                                          </p:val>
                                        </p:tav>
                                      </p:tavLst>
                                    </p:anim>
                                    <p:animEffect transition="in" filter="fade">
                                      <p:cBhvr>
                                        <p:cTn id="42" dur="500"/>
                                        <p:tgtEl>
                                          <p:spTgt spid="32"/>
                                        </p:tgtEl>
                                      </p:cBhvr>
                                    </p:animEffect>
                                    <p:anim calcmode="lin" valueType="num">
                                      <p:cBhvr>
                                        <p:cTn id="43" dur="500" fill="hold"/>
                                        <p:tgtEl>
                                          <p:spTgt spid="32"/>
                                        </p:tgtEl>
                                        <p:attrNameLst>
                                          <p:attrName>ppt_x</p:attrName>
                                        </p:attrNameLst>
                                      </p:cBhvr>
                                      <p:tavLst>
                                        <p:tav tm="0">
                                          <p:val>
                                            <p:fltVal val="0.5"/>
                                          </p:val>
                                        </p:tav>
                                        <p:tav tm="100000">
                                          <p:val>
                                            <p:strVal val="#ppt_x"/>
                                          </p:val>
                                        </p:tav>
                                      </p:tavLst>
                                    </p:anim>
                                    <p:anim calcmode="lin" valueType="num">
                                      <p:cBhvr>
                                        <p:cTn id="44" dur="500" fill="hold"/>
                                        <p:tgtEl>
                                          <p:spTgt spid="32"/>
                                        </p:tgtEl>
                                        <p:attrNameLst>
                                          <p:attrName>ppt_y</p:attrName>
                                        </p:attrNameLst>
                                      </p:cBhvr>
                                      <p:tavLst>
                                        <p:tav tm="0">
                                          <p:val>
                                            <p:fltVal val="0.5"/>
                                          </p:val>
                                        </p:tav>
                                        <p:tav tm="100000">
                                          <p:val>
                                            <p:strVal val="#ppt_y"/>
                                          </p:val>
                                        </p:tav>
                                      </p:tavLst>
                                    </p:anim>
                                  </p:childTnLst>
                                </p:cTn>
                              </p:par>
                            </p:childTnLst>
                          </p:cTn>
                        </p:par>
                        <p:par>
                          <p:cTn id="45" fill="hold">
                            <p:stCondLst>
                              <p:cond delay="1600"/>
                            </p:stCondLst>
                            <p:childTnLst>
                              <p:par>
                                <p:cTn id="46" presetID="53" presetClass="entr" presetSubtype="16"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par>
                                <p:cTn id="51" presetID="2" presetClass="entr" presetSubtype="8"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0-#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0-#ppt_w/2"/>
                                          </p:val>
                                        </p:tav>
                                        <p:tav tm="100000">
                                          <p:val>
                                            <p:strVal val="#ppt_x"/>
                                          </p:val>
                                        </p:tav>
                                      </p:tavLst>
                                    </p:anim>
                                    <p:anim calcmode="lin" valueType="num">
                                      <p:cBhvr additive="base">
                                        <p:cTn id="58" dur="500" fill="hold"/>
                                        <p:tgtEl>
                                          <p:spTgt spid="7"/>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0-#ppt_w/2"/>
                                          </p:val>
                                        </p:tav>
                                        <p:tav tm="100000">
                                          <p:val>
                                            <p:strVal val="#ppt_x"/>
                                          </p:val>
                                        </p:tav>
                                      </p:tavLst>
                                    </p:anim>
                                    <p:anim calcmode="lin" valueType="num">
                                      <p:cBhvr additive="base">
                                        <p:cTn id="62" dur="500" fill="hold"/>
                                        <p:tgtEl>
                                          <p:spTgt spid="22"/>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0-#ppt_w/2"/>
                                          </p:val>
                                        </p:tav>
                                        <p:tav tm="100000">
                                          <p:val>
                                            <p:strVal val="#ppt_x"/>
                                          </p:val>
                                        </p:tav>
                                      </p:tavLst>
                                    </p:anim>
                                    <p:anim calcmode="lin" valueType="num">
                                      <p:cBhvr additive="base">
                                        <p:cTn id="6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7" grpId="0"/>
      <p:bldP spid="9" grpId="0"/>
      <p:bldP spid="68"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研究方法和研究过程</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05</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275982384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00681" y="1346836"/>
            <a:ext cx="1067276" cy="1067276"/>
            <a:chOff x="1833245" y="2037080"/>
            <a:chExt cx="1423035" cy="1423035"/>
          </a:xfrm>
          <a:solidFill>
            <a:schemeClr val="bg1"/>
          </a:solidFill>
        </p:grpSpPr>
        <p:sp>
          <p:nvSpPr>
            <p:cNvPr id="50" name="泪滴形 49"/>
            <p:cNvSpPr/>
            <p:nvPr/>
          </p:nvSpPr>
          <p:spPr>
            <a:xfrm rot="8100000">
              <a:off x="183324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3" name="Freeform 36"/>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grpFill/>
            <a:ln w="9525">
              <a:noFill/>
            </a:ln>
          </p:spPr>
          <p:txBody>
            <a:bodyPr/>
            <a:lstStyle/>
            <a:p>
              <a:endParaRPr lang="zh-CN" altLang="en-US">
                <a:cs typeface="+mn-ea"/>
                <a:sym typeface="+mn-lt"/>
              </a:endParaRPr>
            </a:p>
          </p:txBody>
        </p:sp>
      </p:grpSp>
      <p:grpSp>
        <p:nvGrpSpPr>
          <p:cNvPr id="7" name="组合 6"/>
          <p:cNvGrpSpPr/>
          <p:nvPr/>
        </p:nvGrpSpPr>
        <p:grpSpPr>
          <a:xfrm>
            <a:off x="3146720" y="1346836"/>
            <a:ext cx="1067276" cy="1067276"/>
            <a:chOff x="4164965" y="2037080"/>
            <a:chExt cx="1423035" cy="1423035"/>
          </a:xfrm>
          <a:solidFill>
            <a:schemeClr val="bg1"/>
          </a:solidFill>
        </p:grpSpPr>
        <p:sp>
          <p:nvSpPr>
            <p:cNvPr id="51" name="泪滴形 50"/>
            <p:cNvSpPr/>
            <p:nvPr/>
          </p:nvSpPr>
          <p:spPr>
            <a:xfrm rot="8100000">
              <a:off x="416496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4" name="Freeform 28"/>
            <p:cNvSpPr>
              <a:spLocks noEditPoints="1"/>
            </p:cNvSpPr>
            <p:nvPr/>
          </p:nvSpPr>
          <p:spPr>
            <a:xfrm>
              <a:off x="4559300" y="2414905"/>
              <a:ext cx="668020" cy="66802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grpFill/>
            <a:ln w="9525">
              <a:noFill/>
            </a:ln>
          </p:spPr>
          <p:txBody>
            <a:bodyPr/>
            <a:lstStyle/>
            <a:p>
              <a:endParaRPr lang="zh-CN" altLang="en-US">
                <a:cs typeface="+mn-ea"/>
                <a:sym typeface="+mn-lt"/>
              </a:endParaRPr>
            </a:p>
          </p:txBody>
        </p:sp>
      </p:grpSp>
      <p:grpSp>
        <p:nvGrpSpPr>
          <p:cNvPr id="8" name="组合 7"/>
          <p:cNvGrpSpPr/>
          <p:nvPr/>
        </p:nvGrpSpPr>
        <p:grpSpPr>
          <a:xfrm>
            <a:off x="4891088" y="1346836"/>
            <a:ext cx="1067276" cy="1067276"/>
            <a:chOff x="6496050" y="2037080"/>
            <a:chExt cx="1423035" cy="1423035"/>
          </a:xfrm>
          <a:solidFill>
            <a:schemeClr val="bg1"/>
          </a:solidFill>
        </p:grpSpPr>
        <p:sp>
          <p:nvSpPr>
            <p:cNvPr id="52" name="泪滴形 51"/>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5" name="Freeform 12"/>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grpSp>
        <p:nvGrpSpPr>
          <p:cNvPr id="9" name="组合 8"/>
          <p:cNvGrpSpPr/>
          <p:nvPr/>
        </p:nvGrpSpPr>
        <p:grpSpPr>
          <a:xfrm>
            <a:off x="6655875" y="1346836"/>
            <a:ext cx="1067276" cy="1067276"/>
            <a:chOff x="8827770" y="2037080"/>
            <a:chExt cx="1423035" cy="1423035"/>
          </a:xfrm>
          <a:solidFill>
            <a:schemeClr val="bg1"/>
          </a:solidFill>
        </p:grpSpPr>
        <p:sp>
          <p:nvSpPr>
            <p:cNvPr id="53" name="泪滴形 52"/>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6" name="Freeform 10"/>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研究方法和研究过程</a:t>
            </a:r>
          </a:p>
        </p:txBody>
      </p:sp>
      <p:sp>
        <p:nvSpPr>
          <p:cNvPr id="20" name="TextBox 1210"/>
          <p:cNvSpPr/>
          <p:nvPr/>
        </p:nvSpPr>
        <p:spPr>
          <a:xfrm>
            <a:off x="1685535" y="276529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发布</a:t>
            </a:r>
            <a:endParaRPr lang="zh-CN" altLang="en-US" b="1" dirty="0">
              <a:solidFill>
                <a:srgbClr val="1B4367"/>
              </a:solidFill>
              <a:cs typeface="+mn-ea"/>
              <a:sym typeface="+mn-lt"/>
            </a:endParaRPr>
          </a:p>
        </p:txBody>
      </p:sp>
      <p:sp>
        <p:nvSpPr>
          <p:cNvPr id="21" name="文本框 8"/>
          <p:cNvSpPr txBox="1"/>
          <p:nvPr/>
        </p:nvSpPr>
        <p:spPr>
          <a:xfrm>
            <a:off x="1148406" y="3040888"/>
            <a:ext cx="1571826"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用户使用微信登陆后可以在小程序端发布二手商品</a:t>
            </a:r>
            <a:endParaRPr lang="en-US" altLang="zh-CN" sz="1000" dirty="0">
              <a:solidFill>
                <a:schemeClr val="tx1">
                  <a:lumMod val="75000"/>
                  <a:lumOff val="25000"/>
                </a:schemeClr>
              </a:solidFill>
              <a:cs typeface="+mn-ea"/>
              <a:sym typeface="+mn-lt"/>
            </a:endParaRPr>
          </a:p>
        </p:txBody>
      </p:sp>
      <p:sp>
        <p:nvSpPr>
          <p:cNvPr id="22" name="TextBox 1210"/>
          <p:cNvSpPr/>
          <p:nvPr/>
        </p:nvSpPr>
        <p:spPr>
          <a:xfrm>
            <a:off x="3431575" y="276529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展示</a:t>
            </a:r>
            <a:endParaRPr lang="zh-CN" altLang="en-US" b="1" dirty="0">
              <a:solidFill>
                <a:srgbClr val="1B4367"/>
              </a:solidFill>
              <a:cs typeface="+mn-ea"/>
              <a:sym typeface="+mn-lt"/>
            </a:endParaRPr>
          </a:p>
        </p:txBody>
      </p:sp>
      <p:sp>
        <p:nvSpPr>
          <p:cNvPr id="23" name="文本框 8"/>
          <p:cNvSpPr txBox="1"/>
          <p:nvPr/>
        </p:nvSpPr>
        <p:spPr>
          <a:xfrm>
            <a:off x="2894445" y="3040888"/>
            <a:ext cx="1571826"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平台在后台审核后在小程序端展示</a:t>
            </a:r>
            <a:endParaRPr lang="en-US" altLang="zh-CN" sz="1000" dirty="0">
              <a:solidFill>
                <a:schemeClr val="tx1">
                  <a:lumMod val="75000"/>
                  <a:lumOff val="25000"/>
                </a:schemeClr>
              </a:solidFill>
              <a:cs typeface="+mn-ea"/>
              <a:sym typeface="+mn-lt"/>
            </a:endParaRPr>
          </a:p>
        </p:txBody>
      </p:sp>
      <p:sp>
        <p:nvSpPr>
          <p:cNvPr id="24" name="TextBox 1210"/>
          <p:cNvSpPr/>
          <p:nvPr/>
        </p:nvSpPr>
        <p:spPr>
          <a:xfrm>
            <a:off x="5175942" y="276529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下单</a:t>
            </a:r>
            <a:endParaRPr lang="zh-CN" altLang="en-US" b="1" dirty="0">
              <a:solidFill>
                <a:srgbClr val="1B4367"/>
              </a:solidFill>
              <a:cs typeface="+mn-ea"/>
              <a:sym typeface="+mn-lt"/>
            </a:endParaRPr>
          </a:p>
        </p:txBody>
      </p:sp>
      <p:sp>
        <p:nvSpPr>
          <p:cNvPr id="25" name="文本框 8"/>
          <p:cNvSpPr txBox="1"/>
          <p:nvPr/>
        </p:nvSpPr>
        <p:spPr>
          <a:xfrm>
            <a:off x="4735296" y="3040888"/>
            <a:ext cx="1571826"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用户浏览或者搜索到需要商品可以和卖家沟通交易</a:t>
            </a:r>
            <a:endParaRPr lang="en-US" altLang="zh-CN" sz="1000" dirty="0">
              <a:solidFill>
                <a:schemeClr val="tx1">
                  <a:lumMod val="75000"/>
                  <a:lumOff val="25000"/>
                </a:schemeClr>
              </a:solidFill>
              <a:cs typeface="+mn-ea"/>
              <a:sym typeface="+mn-lt"/>
            </a:endParaRPr>
          </a:p>
        </p:txBody>
      </p:sp>
      <p:sp>
        <p:nvSpPr>
          <p:cNvPr id="26" name="TextBox 1210"/>
          <p:cNvSpPr/>
          <p:nvPr/>
        </p:nvSpPr>
        <p:spPr>
          <a:xfrm>
            <a:off x="6940730" y="276529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评论</a:t>
            </a:r>
          </a:p>
        </p:txBody>
      </p:sp>
      <p:sp>
        <p:nvSpPr>
          <p:cNvPr id="27" name="文本框 8"/>
          <p:cNvSpPr txBox="1"/>
          <p:nvPr/>
        </p:nvSpPr>
        <p:spPr>
          <a:xfrm>
            <a:off x="6576147" y="3040888"/>
            <a:ext cx="1571826"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交易成功可以给商品评价以及发布买家秀</a:t>
            </a:r>
            <a:endParaRPr lang="en-US" altLang="zh-CN" sz="1000" dirty="0">
              <a:solidFill>
                <a:schemeClr val="tx1">
                  <a:lumMod val="75000"/>
                  <a:lumOff val="25000"/>
                </a:schemeClr>
              </a:solidFill>
              <a:cs typeface="+mn-ea"/>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8179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par>
                          <p:cTn id="16" fill="hold">
                            <p:stCondLst>
                              <p:cond delay="12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par>
                          <p:cTn id="22" fill="hold">
                            <p:stCondLst>
                              <p:cond delay="1700"/>
                            </p:stCondLst>
                            <p:childTnLst>
                              <p:par>
                                <p:cTn id="23" presetID="53" presetClass="entr" presetSubtype="16"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par>
                          <p:cTn id="28" fill="hold">
                            <p:stCondLst>
                              <p:cond delay="2200"/>
                            </p:stCondLst>
                            <p:childTnLst>
                              <p:par>
                                <p:cTn id="29" presetID="1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ppt_x</p:attrName>
                                        </p:attrNameLst>
                                      </p:cBhvr>
                                      <p:tavLst>
                                        <p:tav tm="0">
                                          <p:val>
                                            <p:strVal val="#ppt_x-#ppt_w*1.125000"/>
                                          </p:val>
                                        </p:tav>
                                        <p:tav tm="100000">
                                          <p:val>
                                            <p:strVal val="#ppt_x"/>
                                          </p:val>
                                        </p:tav>
                                      </p:tavLst>
                                    </p:anim>
                                    <p:animEffect transition="in" filter="wipe(right)">
                                      <p:cBhvr>
                                        <p:cTn id="32" dur="500"/>
                                        <p:tgtEl>
                                          <p:spTgt spid="21"/>
                                        </p:tgtEl>
                                      </p:cBhvr>
                                    </p:animEffect>
                                  </p:childTnLst>
                                </p:cTn>
                              </p:par>
                            </p:childTnLst>
                          </p:cTn>
                        </p:par>
                        <p:par>
                          <p:cTn id="33" fill="hold">
                            <p:stCondLst>
                              <p:cond delay="2700"/>
                            </p:stCondLst>
                            <p:childTnLst>
                              <p:par>
                                <p:cTn id="34" presetID="53" presetClass="entr" presetSubtype="16"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par>
                          <p:cTn id="39" fill="hold">
                            <p:stCondLst>
                              <p:cond delay="3200"/>
                            </p:stCondLst>
                            <p:childTnLst>
                              <p:par>
                                <p:cTn id="40" presetID="53" presetClass="entr" presetSubtype="16"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childTnLst>
                          </p:cTn>
                        </p:par>
                        <p:par>
                          <p:cTn id="45" fill="hold">
                            <p:stCondLst>
                              <p:cond delay="3700"/>
                            </p:stCondLst>
                            <p:childTnLst>
                              <p:par>
                                <p:cTn id="46" presetID="12" presetClass="entr" presetSubtype="8"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p:tgtEl>
                                          <p:spTgt spid="23"/>
                                        </p:tgtEl>
                                        <p:attrNameLst>
                                          <p:attrName>ppt_x</p:attrName>
                                        </p:attrNameLst>
                                      </p:cBhvr>
                                      <p:tavLst>
                                        <p:tav tm="0">
                                          <p:val>
                                            <p:strVal val="#ppt_x-#ppt_w*1.125000"/>
                                          </p:val>
                                        </p:tav>
                                        <p:tav tm="100000">
                                          <p:val>
                                            <p:strVal val="#ppt_x"/>
                                          </p:val>
                                        </p:tav>
                                      </p:tavLst>
                                    </p:anim>
                                    <p:animEffect transition="in" filter="wipe(right)">
                                      <p:cBhvr>
                                        <p:cTn id="49" dur="500"/>
                                        <p:tgtEl>
                                          <p:spTgt spid="23"/>
                                        </p:tgtEl>
                                      </p:cBhvr>
                                    </p:animEffect>
                                  </p:childTnLst>
                                </p:cTn>
                              </p:par>
                            </p:childTnLst>
                          </p:cTn>
                        </p:par>
                        <p:par>
                          <p:cTn id="50" fill="hold">
                            <p:stCondLst>
                              <p:cond delay="4200"/>
                            </p:stCondLst>
                            <p:childTnLst>
                              <p:par>
                                <p:cTn id="51" presetID="53" presetClass="entr" presetSubtype="16"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par>
                          <p:cTn id="56" fill="hold">
                            <p:stCondLst>
                              <p:cond delay="4700"/>
                            </p:stCondLst>
                            <p:childTnLst>
                              <p:par>
                                <p:cTn id="57" presetID="53" presetClass="entr" presetSubtype="16"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Effect transition="in" filter="fade">
                                      <p:cBhvr>
                                        <p:cTn id="61" dur="500"/>
                                        <p:tgtEl>
                                          <p:spTgt spid="24"/>
                                        </p:tgtEl>
                                      </p:cBhvr>
                                    </p:animEffect>
                                  </p:childTnLst>
                                </p:cTn>
                              </p:par>
                            </p:childTnLst>
                          </p:cTn>
                        </p:par>
                        <p:par>
                          <p:cTn id="62" fill="hold">
                            <p:stCondLst>
                              <p:cond delay="5200"/>
                            </p:stCondLst>
                            <p:childTnLst>
                              <p:par>
                                <p:cTn id="63" presetID="12" presetClass="entr" presetSubtype="8"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p:tgtEl>
                                          <p:spTgt spid="25"/>
                                        </p:tgtEl>
                                        <p:attrNameLst>
                                          <p:attrName>ppt_x</p:attrName>
                                        </p:attrNameLst>
                                      </p:cBhvr>
                                      <p:tavLst>
                                        <p:tav tm="0">
                                          <p:val>
                                            <p:strVal val="#ppt_x-#ppt_w*1.125000"/>
                                          </p:val>
                                        </p:tav>
                                        <p:tav tm="100000">
                                          <p:val>
                                            <p:strVal val="#ppt_x"/>
                                          </p:val>
                                        </p:tav>
                                      </p:tavLst>
                                    </p:anim>
                                    <p:animEffect transition="in" filter="wipe(right)">
                                      <p:cBhvr>
                                        <p:cTn id="66" dur="500"/>
                                        <p:tgtEl>
                                          <p:spTgt spid="25"/>
                                        </p:tgtEl>
                                      </p:cBhvr>
                                    </p:animEffect>
                                  </p:childTnLst>
                                </p:cTn>
                              </p:par>
                            </p:childTnLst>
                          </p:cTn>
                        </p:par>
                        <p:par>
                          <p:cTn id="67" fill="hold">
                            <p:stCondLst>
                              <p:cond delay="5700"/>
                            </p:stCondLst>
                            <p:childTnLst>
                              <p:par>
                                <p:cTn id="68" presetID="53" presetClass="entr" presetSubtype="16" fill="hold" nodeType="after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animEffect transition="in" filter="fade">
                                      <p:cBhvr>
                                        <p:cTn id="72" dur="500"/>
                                        <p:tgtEl>
                                          <p:spTgt spid="9"/>
                                        </p:tgtEl>
                                      </p:cBhvr>
                                    </p:animEffect>
                                  </p:childTnLst>
                                </p:cTn>
                              </p:par>
                            </p:childTnLst>
                          </p:cTn>
                        </p:par>
                        <p:par>
                          <p:cTn id="73" fill="hold">
                            <p:stCondLst>
                              <p:cond delay="6200"/>
                            </p:stCondLst>
                            <p:childTnLst>
                              <p:par>
                                <p:cTn id="74" presetID="53" presetClass="entr" presetSubtype="16"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ppt_w</p:attrName>
                                        </p:attrNameLst>
                                      </p:cBhvr>
                                      <p:tavLst>
                                        <p:tav tm="0">
                                          <p:val>
                                            <p:fltVal val="0"/>
                                          </p:val>
                                        </p:tav>
                                        <p:tav tm="100000">
                                          <p:val>
                                            <p:strVal val="#ppt_w"/>
                                          </p:val>
                                        </p:tav>
                                      </p:tavLst>
                                    </p:anim>
                                    <p:anim calcmode="lin" valueType="num">
                                      <p:cBhvr>
                                        <p:cTn id="77" dur="500" fill="hold"/>
                                        <p:tgtEl>
                                          <p:spTgt spid="26"/>
                                        </p:tgtEl>
                                        <p:attrNameLst>
                                          <p:attrName>ppt_h</p:attrName>
                                        </p:attrNameLst>
                                      </p:cBhvr>
                                      <p:tavLst>
                                        <p:tav tm="0">
                                          <p:val>
                                            <p:fltVal val="0"/>
                                          </p:val>
                                        </p:tav>
                                        <p:tav tm="100000">
                                          <p:val>
                                            <p:strVal val="#ppt_h"/>
                                          </p:val>
                                        </p:tav>
                                      </p:tavLst>
                                    </p:anim>
                                    <p:animEffect transition="in" filter="fade">
                                      <p:cBhvr>
                                        <p:cTn id="78" dur="500"/>
                                        <p:tgtEl>
                                          <p:spTgt spid="26"/>
                                        </p:tgtEl>
                                      </p:cBhvr>
                                    </p:animEffect>
                                  </p:childTnLst>
                                </p:cTn>
                              </p:par>
                            </p:childTnLst>
                          </p:cTn>
                        </p:par>
                        <p:par>
                          <p:cTn id="79" fill="hold">
                            <p:stCondLst>
                              <p:cond delay="6700"/>
                            </p:stCondLst>
                            <p:childTnLst>
                              <p:par>
                                <p:cTn id="80" presetID="1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p:tgtEl>
                                          <p:spTgt spid="27"/>
                                        </p:tgtEl>
                                        <p:attrNameLst>
                                          <p:attrName>ppt_x</p:attrName>
                                        </p:attrNameLst>
                                      </p:cBhvr>
                                      <p:tavLst>
                                        <p:tav tm="0">
                                          <p:val>
                                            <p:strVal val="#ppt_x-#ppt_w*1.125000"/>
                                          </p:val>
                                        </p:tav>
                                        <p:tav tm="100000">
                                          <p:val>
                                            <p:strVal val="#ppt_x"/>
                                          </p:val>
                                        </p:tav>
                                      </p:tavLst>
                                    </p:anim>
                                    <p:animEffect transition="in" filter="wipe(right)">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研究方法和研究过程</a:t>
            </a:r>
          </a:p>
        </p:txBody>
      </p:sp>
      <p:sp>
        <p:nvSpPr>
          <p:cNvPr id="52" name="TextBox 29"/>
          <p:cNvSpPr txBox="1">
            <a:spLocks noChangeArrowheads="1"/>
          </p:cNvSpPr>
          <p:nvPr/>
        </p:nvSpPr>
        <p:spPr bwMode="auto">
          <a:xfrm>
            <a:off x="5915025" y="1116807"/>
            <a:ext cx="1866900" cy="82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000" dirty="0">
                <a:solidFill>
                  <a:schemeClr val="tx1">
                    <a:lumMod val="75000"/>
                    <a:lumOff val="25000"/>
                  </a:schemeClr>
                </a:solidFill>
              </a:rPr>
              <a:t>进行详细的软件设计，包括模块划分，数据库设计等，制作出详细的软件设计报告；</a:t>
            </a:r>
            <a:r>
              <a:rPr lang="en-US" altLang="zh-CN" sz="1000" dirty="0">
                <a:solidFill>
                  <a:schemeClr val="tx1">
                    <a:lumMod val="75000"/>
                    <a:lumOff val="25000"/>
                  </a:schemeClr>
                </a:solidFill>
              </a:rPr>
              <a:t>(2018.11.15-2012.18.15)</a:t>
            </a:r>
            <a:endParaRPr lang="zh-CN" altLang="en-US" sz="1000" dirty="0">
              <a:solidFill>
                <a:schemeClr val="tx1">
                  <a:lumMod val="75000"/>
                  <a:lumOff val="25000"/>
                </a:schemeClr>
              </a:solidFill>
            </a:endParaRPr>
          </a:p>
        </p:txBody>
      </p:sp>
      <p:sp>
        <p:nvSpPr>
          <p:cNvPr id="53" name="TextBox 30"/>
          <p:cNvSpPr txBox="1">
            <a:spLocks noChangeArrowheads="1"/>
          </p:cNvSpPr>
          <p:nvPr/>
        </p:nvSpPr>
        <p:spPr bwMode="auto">
          <a:xfrm>
            <a:off x="1325167" y="1116807"/>
            <a:ext cx="1868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r">
              <a:lnSpc>
                <a:spcPts val="1500"/>
              </a:lnSpc>
            </a:pPr>
            <a:r>
              <a:rPr lang="zh-CN" altLang="en-US" sz="1000" dirty="0">
                <a:solidFill>
                  <a:schemeClr val="tx1">
                    <a:lumMod val="75000"/>
                    <a:lumOff val="25000"/>
                  </a:schemeClr>
                </a:solidFill>
              </a:rPr>
              <a:t>对课题进行整体分析、规划和设计，书写开题报告；（</a:t>
            </a:r>
            <a:r>
              <a:rPr lang="en-US" altLang="zh-CN" sz="1000" dirty="0">
                <a:solidFill>
                  <a:schemeClr val="tx1">
                    <a:lumMod val="75000"/>
                    <a:lumOff val="25000"/>
                  </a:schemeClr>
                </a:solidFill>
              </a:rPr>
              <a:t>2018.11.01-2018.11.15</a:t>
            </a:r>
            <a:r>
              <a:rPr lang="zh-CN" altLang="en-US" sz="1000" dirty="0">
                <a:solidFill>
                  <a:schemeClr val="tx1">
                    <a:lumMod val="75000"/>
                    <a:lumOff val="25000"/>
                  </a:schemeClr>
                </a:solidFill>
              </a:rPr>
              <a:t>）</a:t>
            </a:r>
          </a:p>
        </p:txBody>
      </p:sp>
      <p:sp>
        <p:nvSpPr>
          <p:cNvPr id="54" name="TextBox 31"/>
          <p:cNvSpPr txBox="1">
            <a:spLocks noChangeArrowheads="1"/>
          </p:cNvSpPr>
          <p:nvPr/>
        </p:nvSpPr>
        <p:spPr bwMode="auto">
          <a:xfrm>
            <a:off x="965598" y="2518173"/>
            <a:ext cx="1868090" cy="82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r">
              <a:lnSpc>
                <a:spcPts val="1500"/>
              </a:lnSpc>
            </a:pPr>
            <a:r>
              <a:rPr lang="zh-CN" altLang="en-US" sz="1000" dirty="0">
                <a:solidFill>
                  <a:schemeClr val="tx1">
                    <a:lumMod val="75000"/>
                    <a:lumOff val="25000"/>
                  </a:schemeClr>
                </a:solidFill>
              </a:rPr>
              <a:t>开始整理材料、书写毕业论文，上交毕业设计论文初稿，修改定稿，准备答辩。（</a:t>
            </a:r>
            <a:r>
              <a:rPr lang="en-US" altLang="zh-CN" sz="1000" dirty="0">
                <a:solidFill>
                  <a:schemeClr val="tx1">
                    <a:lumMod val="75000"/>
                    <a:lumOff val="25000"/>
                  </a:schemeClr>
                </a:solidFill>
              </a:rPr>
              <a:t>2019.03.15-2019.04.19</a:t>
            </a:r>
            <a:r>
              <a:rPr lang="zh-CN" altLang="en-US" sz="1000" dirty="0">
                <a:solidFill>
                  <a:schemeClr val="tx1">
                    <a:lumMod val="75000"/>
                    <a:lumOff val="25000"/>
                  </a:schemeClr>
                </a:solidFill>
              </a:rPr>
              <a:t>）</a:t>
            </a:r>
          </a:p>
        </p:txBody>
      </p:sp>
      <p:sp>
        <p:nvSpPr>
          <p:cNvPr id="55" name="TextBox 32"/>
          <p:cNvSpPr txBox="1">
            <a:spLocks noChangeArrowheads="1"/>
          </p:cNvSpPr>
          <p:nvPr/>
        </p:nvSpPr>
        <p:spPr bwMode="auto">
          <a:xfrm>
            <a:off x="6222206" y="2518173"/>
            <a:ext cx="1866900" cy="4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000" dirty="0">
                <a:solidFill>
                  <a:schemeClr val="tx1">
                    <a:lumMod val="75000"/>
                    <a:lumOff val="25000"/>
                  </a:schemeClr>
                </a:solidFill>
              </a:rPr>
              <a:t>设计和编码，以及数据编码与实现；</a:t>
            </a:r>
            <a:r>
              <a:rPr lang="en-US" altLang="zh-CN" sz="1000" dirty="0">
                <a:solidFill>
                  <a:schemeClr val="tx1">
                    <a:lumMod val="75000"/>
                    <a:lumOff val="25000"/>
                  </a:schemeClr>
                </a:solidFill>
              </a:rPr>
              <a:t>(2018.12.15-2019.02.15)</a:t>
            </a:r>
            <a:endParaRPr lang="zh-CN" altLang="en-US" sz="1000" dirty="0">
              <a:solidFill>
                <a:schemeClr val="tx1">
                  <a:lumMod val="75000"/>
                  <a:lumOff val="25000"/>
                </a:schemeClr>
              </a:solidFill>
            </a:endParaRPr>
          </a:p>
        </p:txBody>
      </p:sp>
      <p:sp>
        <p:nvSpPr>
          <p:cNvPr id="56" name="TextBox 33"/>
          <p:cNvSpPr txBox="1">
            <a:spLocks noChangeArrowheads="1"/>
          </p:cNvSpPr>
          <p:nvPr/>
        </p:nvSpPr>
        <p:spPr bwMode="auto">
          <a:xfrm>
            <a:off x="3600450" y="4007644"/>
            <a:ext cx="18669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lnSpc>
                <a:spcPts val="1500"/>
              </a:lnSpc>
            </a:pPr>
            <a:r>
              <a:rPr lang="zh-CN" altLang="en-US" sz="1000" dirty="0">
                <a:solidFill>
                  <a:schemeClr val="tx1">
                    <a:lumMod val="75000"/>
                    <a:lumOff val="25000"/>
                  </a:schemeClr>
                </a:solidFill>
              </a:rPr>
              <a:t>对软件进行测试、调试、修改及完善；（</a:t>
            </a:r>
            <a:r>
              <a:rPr lang="en-US" altLang="zh-CN" sz="1000" dirty="0">
                <a:solidFill>
                  <a:schemeClr val="tx1">
                    <a:lumMod val="75000"/>
                    <a:lumOff val="25000"/>
                  </a:schemeClr>
                </a:solidFill>
              </a:rPr>
              <a:t>2019.02.15-2019.03.15</a:t>
            </a:r>
            <a:r>
              <a:rPr lang="zh-CN" altLang="en-US" sz="1000" dirty="0">
                <a:solidFill>
                  <a:schemeClr val="tx1">
                    <a:lumMod val="75000"/>
                    <a:lumOff val="25000"/>
                  </a:schemeClr>
                </a:solidFill>
              </a:rPr>
              <a:t>）</a:t>
            </a:r>
          </a:p>
        </p:txBody>
      </p:sp>
      <p:sp>
        <p:nvSpPr>
          <p:cNvPr id="57" name="环形箭头 15"/>
          <p:cNvSpPr>
            <a:spLocks/>
          </p:cNvSpPr>
          <p:nvPr/>
        </p:nvSpPr>
        <p:spPr bwMode="auto">
          <a:xfrm>
            <a:off x="3118247" y="990601"/>
            <a:ext cx="2870597" cy="2870597"/>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8" name="环形箭头 17"/>
          <p:cNvSpPr>
            <a:spLocks/>
          </p:cNvSpPr>
          <p:nvPr/>
        </p:nvSpPr>
        <p:spPr bwMode="auto">
          <a:xfrm>
            <a:off x="3118247" y="990601"/>
            <a:ext cx="2870597" cy="2870597"/>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9" name="环形箭头 19"/>
          <p:cNvSpPr>
            <a:spLocks/>
          </p:cNvSpPr>
          <p:nvPr/>
        </p:nvSpPr>
        <p:spPr bwMode="auto">
          <a:xfrm>
            <a:off x="3118247" y="990601"/>
            <a:ext cx="2870597" cy="2870597"/>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0" name="环形箭头 21"/>
          <p:cNvSpPr>
            <a:spLocks/>
          </p:cNvSpPr>
          <p:nvPr/>
        </p:nvSpPr>
        <p:spPr bwMode="auto">
          <a:xfrm>
            <a:off x="3118247" y="990601"/>
            <a:ext cx="2870597" cy="2870597"/>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1" name="环形箭头 23"/>
          <p:cNvSpPr>
            <a:spLocks/>
          </p:cNvSpPr>
          <p:nvPr/>
        </p:nvSpPr>
        <p:spPr bwMode="auto">
          <a:xfrm>
            <a:off x="3118247" y="990601"/>
            <a:ext cx="2870597" cy="2870597"/>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62" name="组合 35"/>
          <p:cNvGrpSpPr>
            <a:grpSpLocks/>
          </p:cNvGrpSpPr>
          <p:nvPr/>
        </p:nvGrpSpPr>
        <p:grpSpPr bwMode="auto">
          <a:xfrm>
            <a:off x="3373042" y="1102519"/>
            <a:ext cx="639365" cy="639366"/>
            <a:chOff x="0" y="0"/>
            <a:chExt cx="914400"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64" name="TextBox 24"/>
            <p:cNvSpPr txBox="1">
              <a:spLocks noChangeArrowheads="1"/>
            </p:cNvSpPr>
            <p:nvPr/>
          </p:nvSpPr>
          <p:spPr bwMode="auto">
            <a:xfrm>
              <a:off x="68381" y="257145"/>
              <a:ext cx="777639"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smtClean="0">
                  <a:solidFill>
                    <a:schemeClr val="bg1"/>
                  </a:solidFill>
                </a:rPr>
                <a:t>分析</a:t>
              </a:r>
              <a:endParaRPr lang="zh-CN" b="1" dirty="0">
                <a:solidFill>
                  <a:schemeClr val="bg1"/>
                </a:solidFill>
              </a:endParaRPr>
            </a:p>
          </p:txBody>
        </p:sp>
      </p:grpSp>
      <p:grpSp>
        <p:nvGrpSpPr>
          <p:cNvPr id="65" name="组合 36"/>
          <p:cNvGrpSpPr>
            <a:grpSpLocks/>
          </p:cNvGrpSpPr>
          <p:nvPr/>
        </p:nvGrpSpPr>
        <p:grpSpPr bwMode="auto">
          <a:xfrm>
            <a:off x="5050631" y="1102519"/>
            <a:ext cx="639366" cy="639366"/>
            <a:chOff x="0" y="0"/>
            <a:chExt cx="914400" cy="914400"/>
          </a:xfrm>
        </p:grpSpPr>
        <p:sp>
          <p:nvSpPr>
            <p:cNvPr id="66" name="椭圆 37"/>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67" name="TextBox 38"/>
            <p:cNvSpPr txBox="1">
              <a:spLocks noChangeArrowheads="1"/>
            </p:cNvSpPr>
            <p:nvPr/>
          </p:nvSpPr>
          <p:spPr bwMode="auto">
            <a:xfrm>
              <a:off x="68383" y="257145"/>
              <a:ext cx="777637"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smtClean="0">
                  <a:solidFill>
                    <a:schemeClr val="bg1"/>
                  </a:solidFill>
                </a:rPr>
                <a:t>设计</a:t>
              </a:r>
              <a:endParaRPr lang="zh-CN" b="1" dirty="0">
                <a:solidFill>
                  <a:schemeClr val="bg1"/>
                </a:solidFill>
              </a:endParaRPr>
            </a:p>
          </p:txBody>
        </p:sp>
      </p:grpSp>
      <p:grpSp>
        <p:nvGrpSpPr>
          <p:cNvPr id="68" name="组合 39"/>
          <p:cNvGrpSpPr>
            <a:grpSpLocks/>
          </p:cNvGrpSpPr>
          <p:nvPr/>
        </p:nvGrpSpPr>
        <p:grpSpPr bwMode="auto">
          <a:xfrm>
            <a:off x="5441156" y="2491979"/>
            <a:ext cx="639366" cy="639365"/>
            <a:chOff x="0" y="0"/>
            <a:chExt cx="914400" cy="914400"/>
          </a:xfrm>
        </p:grpSpPr>
        <p:sp>
          <p:nvSpPr>
            <p:cNvPr id="69" name="椭圆 40"/>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0" name="TextBox 41"/>
            <p:cNvSpPr txBox="1">
              <a:spLocks noChangeArrowheads="1"/>
            </p:cNvSpPr>
            <p:nvPr/>
          </p:nvSpPr>
          <p:spPr bwMode="auto">
            <a:xfrm>
              <a:off x="68383" y="257144"/>
              <a:ext cx="77763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smtClean="0">
                  <a:solidFill>
                    <a:schemeClr val="bg1"/>
                  </a:solidFill>
                </a:rPr>
                <a:t>实现</a:t>
              </a:r>
              <a:endParaRPr lang="zh-CN" b="1" dirty="0">
                <a:solidFill>
                  <a:schemeClr val="bg1"/>
                </a:solidFill>
              </a:endParaRPr>
            </a:p>
          </p:txBody>
        </p:sp>
      </p:grpSp>
      <p:grpSp>
        <p:nvGrpSpPr>
          <p:cNvPr id="71" name="组合 42"/>
          <p:cNvGrpSpPr>
            <a:grpSpLocks/>
          </p:cNvGrpSpPr>
          <p:nvPr/>
        </p:nvGrpSpPr>
        <p:grpSpPr bwMode="auto">
          <a:xfrm>
            <a:off x="2987280" y="2491979"/>
            <a:ext cx="639365" cy="639365"/>
            <a:chOff x="0" y="0"/>
            <a:chExt cx="914400"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3" name="TextBox 44"/>
            <p:cNvSpPr txBox="1">
              <a:spLocks noChangeArrowheads="1"/>
            </p:cNvSpPr>
            <p:nvPr/>
          </p:nvSpPr>
          <p:spPr bwMode="auto">
            <a:xfrm>
              <a:off x="68381" y="257144"/>
              <a:ext cx="777638"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smtClean="0">
                  <a:solidFill>
                    <a:schemeClr val="bg1"/>
                  </a:solidFill>
                </a:rPr>
                <a:t>完善</a:t>
              </a:r>
              <a:endParaRPr lang="zh-CN" b="1" dirty="0">
                <a:solidFill>
                  <a:schemeClr val="bg1"/>
                </a:solidFill>
              </a:endParaRPr>
            </a:p>
          </p:txBody>
        </p:sp>
      </p:grpSp>
      <p:grpSp>
        <p:nvGrpSpPr>
          <p:cNvPr id="74" name="组合 45"/>
          <p:cNvGrpSpPr>
            <a:grpSpLocks/>
          </p:cNvGrpSpPr>
          <p:nvPr/>
        </p:nvGrpSpPr>
        <p:grpSpPr bwMode="auto">
          <a:xfrm>
            <a:off x="4233863" y="3311129"/>
            <a:ext cx="639366" cy="639365"/>
            <a:chOff x="0" y="0"/>
            <a:chExt cx="914400"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6" name="TextBox 47"/>
            <p:cNvSpPr txBox="1">
              <a:spLocks noChangeArrowheads="1"/>
            </p:cNvSpPr>
            <p:nvPr/>
          </p:nvSpPr>
          <p:spPr bwMode="auto">
            <a:xfrm>
              <a:off x="68382" y="257144"/>
              <a:ext cx="77763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b="1" dirty="0" smtClean="0">
                  <a:solidFill>
                    <a:schemeClr val="bg1"/>
                  </a:solidFill>
                </a:rPr>
                <a:t>测试</a:t>
              </a:r>
              <a:endParaRPr lang="zh-CN" b="1" dirty="0">
                <a:solidFill>
                  <a:schemeClr val="bg1"/>
                </a:solidFill>
              </a:endParaRPr>
            </a:p>
          </p:txBody>
        </p:sp>
      </p:grpSp>
      <p:sp>
        <p:nvSpPr>
          <p:cNvPr id="77" name="Freeform 711"/>
          <p:cNvSpPr>
            <a:spLocks/>
          </p:cNvSpPr>
          <p:nvPr/>
        </p:nvSpPr>
        <p:spPr bwMode="auto">
          <a:xfrm>
            <a:off x="4042172" y="2088357"/>
            <a:ext cx="984647" cy="675085"/>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70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animEffect transition="in" filter="fade">
                                      <p:cBhvr>
                                        <p:cTn id="27" dur="500"/>
                                        <p:tgtEl>
                                          <p:spTgt spid="62"/>
                                        </p:tgtEl>
                                      </p:cBhvr>
                                    </p:animEffect>
                                  </p:childTnLst>
                                </p:cTn>
                              </p:par>
                            </p:childTnLst>
                          </p:cTn>
                        </p:par>
                        <p:par>
                          <p:cTn id="28" fill="hold">
                            <p:stCondLst>
                              <p:cond delay="2200"/>
                            </p:stCondLst>
                            <p:childTnLst>
                              <p:par>
                                <p:cTn id="29" presetID="22" presetClass="entr" presetSubtype="8"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childTnLst>
                          </p:cTn>
                        </p:par>
                        <p:par>
                          <p:cTn id="32" fill="hold">
                            <p:stCondLst>
                              <p:cond delay="2700"/>
                            </p:stCondLst>
                            <p:childTnLst>
                              <p:par>
                                <p:cTn id="33" presetID="10"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childTnLst>
                          </p:cTn>
                        </p:par>
                        <p:par>
                          <p:cTn id="38" fill="hold">
                            <p:stCondLst>
                              <p:cond delay="3200"/>
                            </p:stCondLst>
                            <p:childTnLst>
                              <p:par>
                                <p:cTn id="39" presetID="22" presetClass="entr" presetSubtype="1"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3700"/>
                            </p:stCondLst>
                            <p:childTnLst>
                              <p:par>
                                <p:cTn id="43" presetID="10"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par>
                          <p:cTn id="48" fill="hold">
                            <p:stCondLst>
                              <p:cond delay="4200"/>
                            </p:stCondLst>
                            <p:childTnLst>
                              <p:par>
                                <p:cTn id="49" presetID="22" presetClass="entr" presetSubtype="1"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up)">
                                      <p:cBhvr>
                                        <p:cTn id="51" dur="500"/>
                                        <p:tgtEl>
                                          <p:spTgt spid="58"/>
                                        </p:tgtEl>
                                      </p:cBhvr>
                                    </p:animEffect>
                                  </p:childTnLst>
                                </p:cTn>
                              </p:par>
                            </p:childTnLst>
                          </p:cTn>
                        </p:par>
                        <p:par>
                          <p:cTn id="52" fill="hold">
                            <p:stCondLst>
                              <p:cond delay="4700"/>
                            </p:stCondLst>
                            <p:childTnLst>
                              <p:par>
                                <p:cTn id="53" presetID="10" presetClass="entr" presetSubtype="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Effect transition="in" filter="fade">
                                      <p:cBhvr>
                                        <p:cTn id="57" dur="500"/>
                                        <p:tgtEl>
                                          <p:spTgt spid="74"/>
                                        </p:tgtEl>
                                      </p:cBhvr>
                                    </p:animEffect>
                                  </p:childTnLst>
                                </p:cTn>
                              </p:par>
                            </p:childTnLst>
                          </p:cTn>
                        </p:par>
                        <p:par>
                          <p:cTn id="58" fill="hold">
                            <p:stCondLst>
                              <p:cond delay="5200"/>
                            </p:stCondLst>
                            <p:childTnLst>
                              <p:par>
                                <p:cTn id="59" presetID="22" presetClass="entr" presetSubtype="2"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right)">
                                      <p:cBhvr>
                                        <p:cTn id="61" dur="500"/>
                                        <p:tgtEl>
                                          <p:spTgt spid="59"/>
                                        </p:tgtEl>
                                      </p:cBhvr>
                                    </p:animEffect>
                                  </p:childTnLst>
                                </p:cTn>
                              </p:par>
                            </p:childTnLst>
                          </p:cTn>
                        </p:par>
                        <p:par>
                          <p:cTn id="62" fill="hold">
                            <p:stCondLst>
                              <p:cond delay="5700"/>
                            </p:stCondLst>
                            <p:childTnLst>
                              <p:par>
                                <p:cTn id="63" presetID="10" presetClass="entr" presetSubtype="0"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childTnLst>
                          </p:cTn>
                        </p:par>
                        <p:par>
                          <p:cTn id="68" fill="hold">
                            <p:stCondLst>
                              <p:cond delay="6200"/>
                            </p:stCondLst>
                            <p:childTnLst>
                              <p:par>
                                <p:cTn id="69" presetID="22" presetClass="entr" presetSubtype="4"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500"/>
                                        <p:tgtEl>
                                          <p:spTgt spid="60"/>
                                        </p:tgtEl>
                                      </p:cBhvr>
                                    </p:animEffect>
                                  </p:childTnLst>
                                </p:cTn>
                              </p:par>
                            </p:childTnLst>
                          </p:cTn>
                        </p:par>
                        <p:par>
                          <p:cTn id="72" fill="hold">
                            <p:stCondLst>
                              <p:cond delay="6700"/>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200"/>
                            </p:stCondLst>
                            <p:childTnLst>
                              <p:par>
                                <p:cTn id="77" presetID="10"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par>
                          <p:cTn id="80" fill="hold">
                            <p:stCondLst>
                              <p:cond delay="7700"/>
                            </p:stCondLst>
                            <p:childTnLst>
                              <p:par>
                                <p:cTn id="81" presetID="10" presetClass="entr" presetSubtype="0" fill="hold" grpId="0" nodeType="after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childTnLst>
                          </p:cTn>
                        </p:par>
                        <p:par>
                          <p:cTn id="84" fill="hold">
                            <p:stCondLst>
                              <p:cond delay="8200"/>
                            </p:stCondLst>
                            <p:childTnLst>
                              <p:par>
                                <p:cTn id="85" presetID="10" presetClass="entr" presetSubtype="0" fill="hold" grpId="0" nodeType="after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childTnLst>
                          </p:cTn>
                        </p:par>
                        <p:par>
                          <p:cTn id="88" fill="hold">
                            <p:stCondLst>
                              <p:cond delay="8700"/>
                            </p:stCondLst>
                            <p:childTnLst>
                              <p:par>
                                <p:cTn id="89" presetID="10" presetClass="entr" presetSubtype="0"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autoUpdateAnimBg="0"/>
      <p:bldP spid="53" grpId="0" autoUpdateAnimBg="0"/>
      <p:bldP spid="54" grpId="0" autoUpdateAnimBg="0"/>
      <p:bldP spid="55" grpId="0" autoUpdateAnimBg="0"/>
      <p:bldP spid="56" grpId="0" autoUpdateAnimBg="0"/>
      <p:bldP spid="57" grpId="0" animBg="1"/>
      <p:bldP spid="58" grpId="0" animBg="1"/>
      <p:bldP spid="59" grpId="0" animBg="1"/>
      <p:bldP spid="60" grpId="0" animBg="1"/>
      <p:bldP spid="61" grpId="0" animBg="1"/>
      <p:bldP spid="7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750475" y="831339"/>
            <a:ext cx="2214693" cy="391597"/>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选题</a:t>
            </a:r>
            <a:r>
              <a:rPr lang="zh-CN" altLang="en-US" sz="1700" dirty="0" smtClean="0">
                <a:solidFill>
                  <a:schemeClr val="bg1"/>
                </a:solidFill>
                <a:cs typeface="+mn-ea"/>
                <a:sym typeface="+mn-lt"/>
              </a:rPr>
              <a:t>思路和技术选型</a:t>
            </a:r>
            <a:endParaRPr lang="zh-CN" altLang="en-US" sz="1700" dirty="0">
              <a:solidFill>
                <a:schemeClr val="bg1"/>
              </a:solidFill>
              <a:cs typeface="+mn-ea"/>
              <a:sym typeface="+mn-lt"/>
            </a:endParaRPr>
          </a:p>
        </p:txBody>
      </p:sp>
      <p:grpSp>
        <p:nvGrpSpPr>
          <p:cNvPr id="2" name="组合 1"/>
          <p:cNvGrpSpPr/>
          <p:nvPr/>
        </p:nvGrpSpPr>
        <p:grpSpPr>
          <a:xfrm>
            <a:off x="5241198" y="831205"/>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750475" y="1568563"/>
            <a:ext cx="2214693" cy="391597"/>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产品页面展示</a:t>
            </a:r>
            <a:endParaRPr lang="zh-CN" altLang="en-US" sz="1700" dirty="0">
              <a:solidFill>
                <a:schemeClr val="bg1"/>
              </a:solidFill>
              <a:cs typeface="+mn-ea"/>
              <a:sym typeface="+mn-lt"/>
            </a:endParaRPr>
          </a:p>
        </p:txBody>
      </p:sp>
      <p:grpSp>
        <p:nvGrpSpPr>
          <p:cNvPr id="80" name="组合 79"/>
          <p:cNvGrpSpPr/>
          <p:nvPr/>
        </p:nvGrpSpPr>
        <p:grpSpPr>
          <a:xfrm>
            <a:off x="5241198" y="1548749"/>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750475" y="2286107"/>
            <a:ext cx="2214693" cy="391597"/>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后端管理系统的设计</a:t>
            </a:r>
            <a:endParaRPr lang="zh-CN" altLang="en-US" sz="1700" dirty="0">
              <a:solidFill>
                <a:schemeClr val="bg1"/>
              </a:solidFill>
              <a:cs typeface="+mn-ea"/>
              <a:sym typeface="+mn-lt"/>
            </a:endParaRPr>
          </a:p>
        </p:txBody>
      </p:sp>
      <p:grpSp>
        <p:nvGrpSpPr>
          <p:cNvPr id="84" name="组合 83"/>
          <p:cNvGrpSpPr/>
          <p:nvPr/>
        </p:nvGrpSpPr>
        <p:grpSpPr>
          <a:xfrm>
            <a:off x="5241198" y="2266293"/>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87" name="文本框 10"/>
          <p:cNvSpPr txBox="1"/>
          <p:nvPr/>
        </p:nvSpPr>
        <p:spPr>
          <a:xfrm>
            <a:off x="5750475" y="3003651"/>
            <a:ext cx="2214693" cy="391597"/>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后台接口设计</a:t>
            </a:r>
            <a:endParaRPr lang="zh-CN" altLang="en-US" sz="1700" dirty="0">
              <a:solidFill>
                <a:schemeClr val="bg1"/>
              </a:solidFill>
              <a:cs typeface="+mn-ea"/>
              <a:sym typeface="+mn-lt"/>
            </a:endParaRPr>
          </a:p>
        </p:txBody>
      </p:sp>
      <p:grpSp>
        <p:nvGrpSpPr>
          <p:cNvPr id="88" name="组合 87"/>
          <p:cNvGrpSpPr/>
          <p:nvPr/>
        </p:nvGrpSpPr>
        <p:grpSpPr>
          <a:xfrm>
            <a:off x="5241198" y="2983837"/>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781219" y="3766588"/>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研究</a:t>
            </a:r>
            <a:r>
              <a:rPr lang="zh-CN" altLang="en-US" sz="1700" dirty="0" smtClean="0">
                <a:solidFill>
                  <a:schemeClr val="bg1"/>
                </a:solidFill>
                <a:cs typeface="+mn-ea"/>
                <a:sym typeface="+mn-lt"/>
              </a:rPr>
              <a:t>的</a:t>
            </a:r>
            <a:r>
              <a:rPr lang="zh-CN" altLang="en-US" sz="1700" dirty="0">
                <a:solidFill>
                  <a:schemeClr val="bg1"/>
                </a:solidFill>
                <a:cs typeface="+mn-ea"/>
                <a:sym typeface="+mn-lt"/>
              </a:rPr>
              <a:t>方法与</a:t>
            </a:r>
            <a:r>
              <a:rPr lang="zh-CN" altLang="en-US" sz="1700" dirty="0" smtClean="0">
                <a:solidFill>
                  <a:schemeClr val="bg1"/>
                </a:solidFill>
                <a:cs typeface="+mn-ea"/>
                <a:sym typeface="+mn-lt"/>
              </a:rPr>
              <a:t>过程</a:t>
            </a:r>
            <a:endParaRPr lang="zh-CN" altLang="en-US" sz="1700" dirty="0">
              <a:solidFill>
                <a:schemeClr val="bg1"/>
              </a:solidFill>
              <a:cs typeface="+mn-ea"/>
              <a:sym typeface="+mn-lt"/>
            </a:endParaRPr>
          </a:p>
        </p:txBody>
      </p:sp>
      <p:grpSp>
        <p:nvGrpSpPr>
          <p:cNvPr id="37" name="组合 36"/>
          <p:cNvGrpSpPr/>
          <p:nvPr/>
        </p:nvGrpSpPr>
        <p:grpSpPr>
          <a:xfrm>
            <a:off x="5245178" y="3752050"/>
            <a:ext cx="478533" cy="393570"/>
            <a:chOff x="5640108" y="966369"/>
            <a:chExt cx="476097" cy="391567"/>
          </a:xfrm>
        </p:grpSpPr>
        <p:sp>
          <p:nvSpPr>
            <p:cNvPr id="38" name="椭圆 37"/>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9"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05</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53" presetClass="entr" presetSubtype="528" fill="hold" nodeType="afterEffect">
                                  <p:stCondLst>
                                    <p:cond delay="0"/>
                                  </p:stCondLst>
                                  <p:childTnLst>
                                    <p:set>
                                      <p:cBhvr>
                                        <p:cTn id="73" dur="1" fill="hold">
                                          <p:stCondLst>
                                            <p:cond delay="0"/>
                                          </p:stCondLst>
                                        </p:cTn>
                                        <p:tgtEl>
                                          <p:spTgt spid="37"/>
                                        </p:tgtEl>
                                        <p:attrNameLst>
                                          <p:attrName>style.visibility</p:attrName>
                                        </p:attrNameLst>
                                      </p:cBhvr>
                                      <p:to>
                                        <p:strVal val="visible"/>
                                      </p:to>
                                    </p:set>
                                    <p:anim calcmode="lin" valueType="num">
                                      <p:cBhvr>
                                        <p:cTn id="74" dur="500" fill="hold"/>
                                        <p:tgtEl>
                                          <p:spTgt spid="37"/>
                                        </p:tgtEl>
                                        <p:attrNameLst>
                                          <p:attrName>ppt_w</p:attrName>
                                        </p:attrNameLst>
                                      </p:cBhvr>
                                      <p:tavLst>
                                        <p:tav tm="0">
                                          <p:val>
                                            <p:fltVal val="0"/>
                                          </p:val>
                                        </p:tav>
                                        <p:tav tm="100000">
                                          <p:val>
                                            <p:strVal val="#ppt_w"/>
                                          </p:val>
                                        </p:tav>
                                      </p:tavLst>
                                    </p:anim>
                                    <p:anim calcmode="lin" valueType="num">
                                      <p:cBhvr>
                                        <p:cTn id="75" dur="500" fill="hold"/>
                                        <p:tgtEl>
                                          <p:spTgt spid="37"/>
                                        </p:tgtEl>
                                        <p:attrNameLst>
                                          <p:attrName>ppt_h</p:attrName>
                                        </p:attrNameLst>
                                      </p:cBhvr>
                                      <p:tavLst>
                                        <p:tav tm="0">
                                          <p:val>
                                            <p:fltVal val="0"/>
                                          </p:val>
                                        </p:tav>
                                        <p:tav tm="100000">
                                          <p:val>
                                            <p:strVal val="#ppt_h"/>
                                          </p:val>
                                        </p:tav>
                                      </p:tavLst>
                                    </p:anim>
                                    <p:animEffect transition="in" filter="fade">
                                      <p:cBhvr>
                                        <p:cTn id="76" dur="500"/>
                                        <p:tgtEl>
                                          <p:spTgt spid="37"/>
                                        </p:tgtEl>
                                      </p:cBhvr>
                                    </p:animEffect>
                                    <p:anim calcmode="lin" valueType="num">
                                      <p:cBhvr>
                                        <p:cTn id="77" dur="500" fill="hold"/>
                                        <p:tgtEl>
                                          <p:spTgt spid="37"/>
                                        </p:tgtEl>
                                        <p:attrNameLst>
                                          <p:attrName>ppt_x</p:attrName>
                                        </p:attrNameLst>
                                      </p:cBhvr>
                                      <p:tavLst>
                                        <p:tav tm="0">
                                          <p:val>
                                            <p:fltVal val="0.5"/>
                                          </p:val>
                                        </p:tav>
                                        <p:tav tm="100000">
                                          <p:val>
                                            <p:strVal val="#ppt_x"/>
                                          </p:val>
                                        </p:tav>
                                      </p:tavLst>
                                    </p:anim>
                                    <p:anim calcmode="lin" valueType="num">
                                      <p:cBhvr>
                                        <p:cTn id="78" dur="500" fill="hold"/>
                                        <p:tgtEl>
                                          <p:spTgt spid="37"/>
                                        </p:tgtEl>
                                        <p:attrNameLst>
                                          <p:attrName>ppt_y</p:attrName>
                                        </p:attrNameLst>
                                      </p:cBhvr>
                                      <p:tavLst>
                                        <p:tav tm="0">
                                          <p:val>
                                            <p:fltVal val="0.5"/>
                                          </p:val>
                                        </p:tav>
                                        <p:tav tm="100000">
                                          <p:val>
                                            <p:strVal val="#ppt_y"/>
                                          </p:val>
                                        </p:tav>
                                      </p:tavLst>
                                    </p:anim>
                                  </p:childTnLst>
                                </p:cTn>
                              </p:par>
                            </p:childTnLst>
                          </p:cTn>
                        </p:par>
                        <p:par>
                          <p:cTn id="79" fill="hold">
                            <p:stCondLst>
                              <p:cond delay="6000"/>
                            </p:stCondLst>
                            <p:childTnLst>
                              <p:par>
                                <p:cTn id="80" presetID="2" presetClass="entr" presetSubtype="2" fill="hold" grpId="0" nodeType="after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additive="base">
                                        <p:cTn id="82" dur="500" fill="hold"/>
                                        <p:tgtEl>
                                          <p:spTgt spid="36"/>
                                        </p:tgtEl>
                                        <p:attrNameLst>
                                          <p:attrName>ppt_x</p:attrName>
                                        </p:attrNameLst>
                                      </p:cBhvr>
                                      <p:tavLst>
                                        <p:tav tm="0">
                                          <p:val>
                                            <p:strVal val="1+#ppt_w/2"/>
                                          </p:val>
                                        </p:tav>
                                        <p:tav tm="100000">
                                          <p:val>
                                            <p:strVal val="#ppt_x"/>
                                          </p:val>
                                        </p:tav>
                                      </p:tavLst>
                                    </p:anim>
                                    <p:anim calcmode="lin" valueType="num">
                                      <p:cBhvr additive="base">
                                        <p:cTn id="83"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87" grpId="0" animBg="1"/>
      <p:bldP spid="4"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
        <p:nvSpPr>
          <p:cNvPr id="6"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思路和技术选型</a:t>
            </a:r>
            <a:endParaRPr lang="zh-CN" altLang="en-US" sz="34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 calcmode="lin" valueType="num">
                                      <p:cBhvr>
                                        <p:cTn id="1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8871" y="2888875"/>
            <a:ext cx="1202531" cy="1202531"/>
            <a:chOff x="4420032" y="1854736"/>
            <a:chExt cx="1603375" cy="1603375"/>
          </a:xfrm>
          <a:solidFill>
            <a:srgbClr val="1B4367"/>
          </a:solidFill>
        </p:grpSpPr>
        <p:sp>
          <p:nvSpPr>
            <p:cNvPr id="20486" name="Rectangle 5"/>
            <p:cNvSpPr/>
            <p:nvPr/>
          </p:nvSpPr>
          <p:spPr>
            <a:xfrm>
              <a:off x="4420032"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89"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chemeClr val="bg1"/>
            </a:solidFill>
            <a:ln w="9525">
              <a:noFill/>
            </a:ln>
          </p:spPr>
          <p:txBody>
            <a:bodyPr/>
            <a:lstStyle/>
            <a:p>
              <a:endParaRPr lang="zh-CN" altLang="en-US">
                <a:cs typeface="+mn-ea"/>
                <a:sym typeface="+mn-lt"/>
              </a:endParaRPr>
            </a:p>
          </p:txBody>
        </p:sp>
      </p:grpSp>
      <p:grpSp>
        <p:nvGrpSpPr>
          <p:cNvPr id="7" name="组合 6"/>
          <p:cNvGrpSpPr/>
          <p:nvPr/>
        </p:nvGrpSpPr>
        <p:grpSpPr>
          <a:xfrm>
            <a:off x="824718" y="1120238"/>
            <a:ext cx="1202531" cy="1202531"/>
            <a:chOff x="2361414" y="1854736"/>
            <a:chExt cx="1603375" cy="1603375"/>
          </a:xfrm>
          <a:solidFill>
            <a:srgbClr val="1B4367"/>
          </a:solidFill>
        </p:grpSpPr>
        <p:sp>
          <p:nvSpPr>
            <p:cNvPr id="20485" name="Rectangle 3"/>
            <p:cNvSpPr/>
            <p:nvPr/>
          </p:nvSpPr>
          <p:spPr>
            <a:xfrm>
              <a:off x="2361414"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solidFill>
            <a:ln w="9525">
              <a:noFill/>
            </a:ln>
          </p:spPr>
          <p:txBody>
            <a:bodyPr/>
            <a:lstStyle/>
            <a:p>
              <a:endParaRPr lang="zh-CN" altLang="en-US">
                <a:cs typeface="+mn-ea"/>
                <a:sym typeface="+mn-lt"/>
              </a:endParaRPr>
            </a:p>
          </p:txBody>
        </p:sp>
      </p:grpSp>
      <p:grpSp>
        <p:nvGrpSpPr>
          <p:cNvPr id="2" name="组合 1"/>
          <p:cNvGrpSpPr/>
          <p:nvPr/>
        </p:nvGrpSpPr>
        <p:grpSpPr>
          <a:xfrm>
            <a:off x="4765723" y="2888875"/>
            <a:ext cx="1181100" cy="1202531"/>
            <a:chOff x="8565208" y="1856641"/>
            <a:chExt cx="1574800" cy="1603375"/>
          </a:xfrm>
          <a:solidFill>
            <a:srgbClr val="1B4367"/>
          </a:solidFill>
        </p:grpSpPr>
        <p:sp>
          <p:nvSpPr>
            <p:cNvPr id="20488" name="Rectangle 7"/>
            <p:cNvSpPr/>
            <p:nvPr/>
          </p:nvSpPr>
          <p:spPr>
            <a:xfrm>
              <a:off x="8565208" y="1856641"/>
              <a:ext cx="1574800"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2" name="Freeform 289"/>
            <p:cNvSpPr>
              <a:spLocks noEditPoints="1"/>
            </p:cNvSpPr>
            <p:nvPr/>
          </p:nvSpPr>
          <p:spPr>
            <a:xfrm>
              <a:off x="9100279" y="2382692"/>
              <a:ext cx="557770" cy="565878"/>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chemeClr val="bg1"/>
            </a:solidFill>
            <a:ln w="9525">
              <a:noFill/>
            </a:ln>
          </p:spPr>
          <p:txBody>
            <a:bodyPr/>
            <a:lstStyle/>
            <a:p>
              <a:endParaRPr lang="zh-CN" altLang="en-US">
                <a:cs typeface="+mn-ea"/>
                <a:sym typeface="+mn-lt"/>
              </a:endParaRPr>
            </a:p>
          </p:txBody>
        </p:sp>
      </p:grpSp>
      <p:sp>
        <p:nvSpPr>
          <p:cNvPr id="20493" name="TextBox 13"/>
          <p:cNvSpPr txBox="1"/>
          <p:nvPr/>
        </p:nvSpPr>
        <p:spPr>
          <a:xfrm>
            <a:off x="2151948" y="1065054"/>
            <a:ext cx="1401112" cy="215444"/>
          </a:xfrm>
          <a:prstGeom prst="rect">
            <a:avLst/>
          </a:prstGeom>
          <a:noFill/>
          <a:ln w="9525">
            <a:noFill/>
            <a:miter/>
          </a:ln>
        </p:spPr>
        <p:txBody>
          <a:bodyPr wrap="square" lIns="0" tIns="0" rIns="0" bIns="0">
            <a:spAutoFit/>
          </a:bodyPr>
          <a:lstStyle/>
          <a:p>
            <a:pPr defTabSz="683419">
              <a:spcBef>
                <a:spcPct val="20000"/>
              </a:spcBef>
            </a:pPr>
            <a:r>
              <a:rPr lang="zh-CN" altLang="en-US" b="1" dirty="0" smtClean="0">
                <a:solidFill>
                  <a:srgbClr val="1B4367"/>
                </a:solidFill>
                <a:cs typeface="+mn-ea"/>
                <a:sym typeface="+mn-lt"/>
              </a:rPr>
              <a:t>移动端</a:t>
            </a:r>
            <a:endParaRPr lang="zh-CN" altLang="en-US" b="1" dirty="0">
              <a:solidFill>
                <a:srgbClr val="1B4367"/>
              </a:solidFill>
              <a:cs typeface="+mn-ea"/>
              <a:sym typeface="+mn-lt"/>
            </a:endParaRPr>
          </a:p>
        </p:txBody>
      </p:sp>
      <p:sp>
        <p:nvSpPr>
          <p:cNvPr id="20494" name="TextBox 13"/>
          <p:cNvSpPr txBox="1"/>
          <p:nvPr/>
        </p:nvSpPr>
        <p:spPr>
          <a:xfrm>
            <a:off x="2151948" y="1503157"/>
            <a:ext cx="2157202" cy="384721"/>
          </a:xfrm>
          <a:prstGeom prst="rect">
            <a:avLst/>
          </a:prstGeom>
          <a:noFill/>
          <a:ln w="9525">
            <a:noFill/>
            <a:miter/>
          </a:ln>
        </p:spPr>
        <p:txBody>
          <a:bodyPr wrap="square" lIns="0" tIns="0" rIns="0" bIns="0">
            <a:spAutoFit/>
          </a:bodyPr>
          <a:lstStyle/>
          <a:p>
            <a:pPr>
              <a:lnSpc>
                <a:spcPts val="1500"/>
              </a:lnSpc>
            </a:pPr>
            <a:r>
              <a:rPr lang="zh-CN" altLang="en-US" sz="1000" dirty="0" smtClean="0">
                <a:solidFill>
                  <a:schemeClr val="tx1">
                    <a:lumMod val="75000"/>
                    <a:lumOff val="25000"/>
                  </a:schemeClr>
                </a:solidFill>
                <a:cs typeface="+mn-ea"/>
                <a:sym typeface="+mn-lt"/>
              </a:rPr>
              <a:t>依托微信生态，兼顾</a:t>
            </a:r>
            <a:r>
              <a:rPr lang="en-US" altLang="zh-CN" sz="1000" dirty="0" err="1" smtClean="0">
                <a:solidFill>
                  <a:schemeClr val="tx1">
                    <a:lumMod val="75000"/>
                    <a:lumOff val="25000"/>
                  </a:schemeClr>
                </a:solidFill>
                <a:cs typeface="+mn-ea"/>
                <a:sym typeface="+mn-lt"/>
              </a:rPr>
              <a:t>iOS</a:t>
            </a:r>
            <a:r>
              <a:rPr lang="zh-CN" altLang="en-US" sz="1000" dirty="0" smtClean="0">
                <a:solidFill>
                  <a:schemeClr val="tx1">
                    <a:lumMod val="75000"/>
                    <a:lumOff val="25000"/>
                  </a:schemeClr>
                </a:solidFill>
                <a:cs typeface="+mn-ea"/>
                <a:sym typeface="+mn-lt"/>
              </a:rPr>
              <a:t>和安卓，选择了微信小程序作为客户端</a:t>
            </a:r>
            <a:endParaRPr lang="zh-CN" altLang="en-US" sz="10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思路和技术选型</a:t>
            </a:r>
            <a:endParaRPr lang="zh-CN" altLang="en-US" sz="1700" b="1" dirty="0">
              <a:solidFill>
                <a:srgbClr val="1B4367"/>
              </a:solidFill>
              <a:cs typeface="+mn-ea"/>
              <a:sym typeface="+mn-lt"/>
            </a:endParaRPr>
          </a:p>
        </p:txBody>
      </p:sp>
      <p:grpSp>
        <p:nvGrpSpPr>
          <p:cNvPr id="4" name="组合 3"/>
          <p:cNvGrpSpPr/>
          <p:nvPr/>
        </p:nvGrpSpPr>
        <p:grpSpPr>
          <a:xfrm>
            <a:off x="4755722" y="1121666"/>
            <a:ext cx="1201103" cy="1202531"/>
            <a:chOff x="4856202" y="1222146"/>
            <a:chExt cx="1201103" cy="1202531"/>
          </a:xfrm>
          <a:solidFill>
            <a:srgbClr val="1B4367"/>
          </a:solidFill>
        </p:grpSpPr>
        <p:sp>
          <p:nvSpPr>
            <p:cNvPr id="2048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5" name="KSO_Shape"/>
            <p:cNvSpPr>
              <a:spLocks/>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TextBox 13"/>
          <p:cNvSpPr txBox="1"/>
          <p:nvPr/>
        </p:nvSpPr>
        <p:spPr>
          <a:xfrm>
            <a:off x="6131100" y="1065054"/>
            <a:ext cx="1401112" cy="215444"/>
          </a:xfrm>
          <a:prstGeom prst="rect">
            <a:avLst/>
          </a:prstGeom>
          <a:noFill/>
          <a:ln w="9525">
            <a:noFill/>
            <a:miter/>
          </a:ln>
        </p:spPr>
        <p:txBody>
          <a:bodyPr wrap="square" lIns="0" tIns="0" rIns="0" bIns="0">
            <a:spAutoFit/>
          </a:bodyPr>
          <a:lstStyle/>
          <a:p>
            <a:pPr defTabSz="683419">
              <a:spcBef>
                <a:spcPct val="20000"/>
              </a:spcBef>
            </a:pPr>
            <a:r>
              <a:rPr lang="zh-CN" altLang="en-US" b="1" dirty="0" smtClean="0">
                <a:solidFill>
                  <a:srgbClr val="1B4367"/>
                </a:solidFill>
                <a:cs typeface="+mn-ea"/>
                <a:sym typeface="+mn-lt"/>
              </a:rPr>
              <a:t>管理页面</a:t>
            </a:r>
            <a:endParaRPr lang="zh-CN" altLang="en-US" b="1" dirty="0">
              <a:solidFill>
                <a:srgbClr val="1B4367"/>
              </a:solidFill>
              <a:cs typeface="+mn-ea"/>
              <a:sym typeface="+mn-lt"/>
            </a:endParaRPr>
          </a:p>
        </p:txBody>
      </p:sp>
      <p:sp>
        <p:nvSpPr>
          <p:cNvPr id="30" name="TextBox 13"/>
          <p:cNvSpPr txBox="1"/>
          <p:nvPr/>
        </p:nvSpPr>
        <p:spPr>
          <a:xfrm>
            <a:off x="6131100" y="1590552"/>
            <a:ext cx="2157202" cy="384721"/>
          </a:xfrm>
          <a:prstGeom prst="rect">
            <a:avLst/>
          </a:prstGeom>
          <a:noFill/>
          <a:ln w="9525">
            <a:noFill/>
            <a:miter/>
          </a:ln>
        </p:spPr>
        <p:txBody>
          <a:bodyPr wrap="square" lIns="0" tIns="0" rIns="0" bIns="0">
            <a:spAutoFit/>
          </a:bodyPr>
          <a:lstStyle/>
          <a:p>
            <a:pPr>
              <a:lnSpc>
                <a:spcPts val="1500"/>
              </a:lnSpc>
            </a:pPr>
            <a:r>
              <a:rPr lang="zh-CN" altLang="en-US" sz="1000" dirty="0" smtClean="0">
                <a:solidFill>
                  <a:schemeClr val="tx1">
                    <a:lumMod val="75000"/>
                    <a:lumOff val="25000"/>
                  </a:schemeClr>
                </a:solidFill>
                <a:cs typeface="+mn-ea"/>
                <a:sym typeface="+mn-lt"/>
              </a:rPr>
              <a:t>前端渐进式框架，生态完整，社区活跃。选择</a:t>
            </a:r>
            <a:r>
              <a:rPr lang="en-US" altLang="zh-CN" sz="1000" dirty="0" err="1" smtClean="0">
                <a:solidFill>
                  <a:schemeClr val="tx1">
                    <a:lumMod val="75000"/>
                    <a:lumOff val="25000"/>
                  </a:schemeClr>
                </a:solidFill>
                <a:cs typeface="+mn-ea"/>
                <a:sym typeface="+mn-lt"/>
              </a:rPr>
              <a:t>vue</a:t>
            </a:r>
            <a:r>
              <a:rPr lang="zh-CN" altLang="en-US" sz="1000" dirty="0" smtClean="0">
                <a:solidFill>
                  <a:schemeClr val="tx1">
                    <a:lumMod val="75000"/>
                    <a:lumOff val="25000"/>
                  </a:schemeClr>
                </a:solidFill>
                <a:cs typeface="+mn-ea"/>
                <a:sym typeface="+mn-lt"/>
              </a:rPr>
              <a:t>可以做到兼顾效率和时间</a:t>
            </a:r>
            <a:endParaRPr lang="zh-CN" altLang="en-US" sz="1000" dirty="0">
              <a:solidFill>
                <a:schemeClr val="tx1">
                  <a:lumMod val="75000"/>
                  <a:lumOff val="25000"/>
                </a:schemeClr>
              </a:solidFill>
              <a:cs typeface="+mn-ea"/>
              <a:sym typeface="+mn-lt"/>
            </a:endParaRPr>
          </a:p>
        </p:txBody>
      </p:sp>
      <p:sp>
        <p:nvSpPr>
          <p:cNvPr id="31" name="TextBox 13"/>
          <p:cNvSpPr txBox="1"/>
          <p:nvPr/>
        </p:nvSpPr>
        <p:spPr>
          <a:xfrm>
            <a:off x="2151948" y="2828587"/>
            <a:ext cx="1401112" cy="215444"/>
          </a:xfrm>
          <a:prstGeom prst="rect">
            <a:avLst/>
          </a:prstGeom>
          <a:noFill/>
          <a:ln w="9525">
            <a:noFill/>
            <a:miter/>
          </a:ln>
        </p:spPr>
        <p:txBody>
          <a:bodyPr wrap="square" lIns="0" tIns="0" rIns="0" bIns="0">
            <a:spAutoFit/>
          </a:bodyPr>
          <a:lstStyle/>
          <a:p>
            <a:pPr defTabSz="683419">
              <a:spcBef>
                <a:spcPct val="20000"/>
              </a:spcBef>
            </a:pPr>
            <a:r>
              <a:rPr lang="zh-CN" altLang="en-US" b="1" dirty="0">
                <a:solidFill>
                  <a:srgbClr val="1B4367"/>
                </a:solidFill>
                <a:cs typeface="+mn-ea"/>
                <a:sym typeface="+mn-lt"/>
              </a:rPr>
              <a:t>后端</a:t>
            </a:r>
            <a:r>
              <a:rPr lang="zh-CN" altLang="en-US" b="1" dirty="0" smtClean="0">
                <a:solidFill>
                  <a:srgbClr val="1B4367"/>
                </a:solidFill>
                <a:cs typeface="+mn-ea"/>
                <a:sym typeface="+mn-lt"/>
              </a:rPr>
              <a:t>开发</a:t>
            </a:r>
            <a:endParaRPr lang="zh-CN" altLang="en-US" b="1" dirty="0">
              <a:solidFill>
                <a:srgbClr val="1B4367"/>
              </a:solidFill>
              <a:cs typeface="+mn-ea"/>
              <a:sym typeface="+mn-lt"/>
            </a:endParaRPr>
          </a:p>
        </p:txBody>
      </p:sp>
      <p:sp>
        <p:nvSpPr>
          <p:cNvPr id="32" name="TextBox 13"/>
          <p:cNvSpPr txBox="1"/>
          <p:nvPr/>
        </p:nvSpPr>
        <p:spPr>
          <a:xfrm>
            <a:off x="2151948" y="3312937"/>
            <a:ext cx="2157202" cy="577081"/>
          </a:xfrm>
          <a:prstGeom prst="rect">
            <a:avLst/>
          </a:prstGeom>
          <a:noFill/>
          <a:ln w="9525">
            <a:noFill/>
            <a:miter/>
          </a:ln>
        </p:spPr>
        <p:txBody>
          <a:bodyPr wrap="square" lIns="0" tIns="0" rIns="0" bIns="0">
            <a:spAutoFit/>
          </a:bodyPr>
          <a:lstStyle/>
          <a:p>
            <a:pPr>
              <a:lnSpc>
                <a:spcPts val="1500"/>
              </a:lnSpc>
            </a:pPr>
            <a:r>
              <a:rPr lang="zh-CN" altLang="en-US" sz="1000" dirty="0" smtClean="0">
                <a:solidFill>
                  <a:schemeClr val="tx1">
                    <a:lumMod val="75000"/>
                    <a:lumOff val="25000"/>
                  </a:schemeClr>
                </a:solidFill>
                <a:cs typeface="+mn-ea"/>
                <a:sym typeface="+mn-lt"/>
              </a:rPr>
              <a:t>选用</a:t>
            </a:r>
            <a:r>
              <a:rPr lang="en-US" altLang="zh-CN" sz="1000" dirty="0" smtClean="0">
                <a:solidFill>
                  <a:schemeClr val="tx1">
                    <a:lumMod val="75000"/>
                    <a:lumOff val="25000"/>
                  </a:schemeClr>
                </a:solidFill>
                <a:cs typeface="+mn-ea"/>
                <a:sym typeface="+mn-lt"/>
              </a:rPr>
              <a:t>node.js</a:t>
            </a:r>
            <a:r>
              <a:rPr lang="zh-CN" altLang="en-US" sz="1000" dirty="0" smtClean="0">
                <a:solidFill>
                  <a:schemeClr val="tx1">
                    <a:lumMod val="75000"/>
                    <a:lumOff val="25000"/>
                  </a:schemeClr>
                </a:solidFill>
                <a:cs typeface="+mn-ea"/>
                <a:sym typeface="+mn-lt"/>
              </a:rPr>
              <a:t>的核心原因在于上手快，得益于</a:t>
            </a:r>
            <a:r>
              <a:rPr lang="en-US" altLang="zh-CN" sz="1000" dirty="0" err="1" smtClean="0">
                <a:solidFill>
                  <a:schemeClr val="tx1">
                    <a:lumMod val="75000"/>
                    <a:lumOff val="25000"/>
                  </a:schemeClr>
                </a:solidFill>
                <a:cs typeface="+mn-ea"/>
                <a:sym typeface="+mn-lt"/>
              </a:rPr>
              <a:t>javascript</a:t>
            </a:r>
            <a:r>
              <a:rPr lang="zh-CN" altLang="en-US" sz="1000" dirty="0" smtClean="0">
                <a:solidFill>
                  <a:schemeClr val="tx1">
                    <a:lumMod val="75000"/>
                    <a:lumOff val="25000"/>
                  </a:schemeClr>
                </a:solidFill>
                <a:cs typeface="+mn-ea"/>
                <a:sym typeface="+mn-lt"/>
              </a:rPr>
              <a:t>语法不需要更多的熟悉成本</a:t>
            </a:r>
            <a:endParaRPr lang="zh-CN" altLang="en-US" sz="1000" dirty="0">
              <a:solidFill>
                <a:schemeClr val="tx1">
                  <a:lumMod val="75000"/>
                  <a:lumOff val="25000"/>
                </a:schemeClr>
              </a:solidFill>
              <a:cs typeface="+mn-ea"/>
              <a:sym typeface="+mn-lt"/>
            </a:endParaRPr>
          </a:p>
        </p:txBody>
      </p:sp>
      <p:sp>
        <p:nvSpPr>
          <p:cNvPr id="33" name="TextBox 13"/>
          <p:cNvSpPr txBox="1"/>
          <p:nvPr/>
        </p:nvSpPr>
        <p:spPr>
          <a:xfrm>
            <a:off x="6131100" y="2828587"/>
            <a:ext cx="1401112" cy="215444"/>
          </a:xfrm>
          <a:prstGeom prst="rect">
            <a:avLst/>
          </a:prstGeom>
          <a:noFill/>
          <a:ln w="9525">
            <a:noFill/>
            <a:miter/>
          </a:ln>
        </p:spPr>
        <p:txBody>
          <a:bodyPr wrap="square" lIns="0" tIns="0" rIns="0" bIns="0">
            <a:spAutoFit/>
          </a:bodyPr>
          <a:lstStyle/>
          <a:p>
            <a:pPr defTabSz="683419">
              <a:spcBef>
                <a:spcPct val="20000"/>
              </a:spcBef>
            </a:pPr>
            <a:r>
              <a:rPr lang="zh-CN" altLang="en-US" b="1" dirty="0" smtClean="0">
                <a:solidFill>
                  <a:srgbClr val="1B4367"/>
                </a:solidFill>
                <a:cs typeface="+mn-ea"/>
                <a:sym typeface="+mn-lt"/>
              </a:rPr>
              <a:t>前后端分离</a:t>
            </a:r>
            <a:endParaRPr lang="zh-CN" altLang="en-US" b="1" dirty="0">
              <a:solidFill>
                <a:srgbClr val="1B4367"/>
              </a:solidFill>
              <a:cs typeface="+mn-ea"/>
              <a:sym typeface="+mn-lt"/>
            </a:endParaRPr>
          </a:p>
        </p:txBody>
      </p:sp>
      <p:sp>
        <p:nvSpPr>
          <p:cNvPr id="34" name="TextBox 13"/>
          <p:cNvSpPr txBox="1"/>
          <p:nvPr/>
        </p:nvSpPr>
        <p:spPr>
          <a:xfrm>
            <a:off x="6131100" y="3418833"/>
            <a:ext cx="2157202" cy="384721"/>
          </a:xfrm>
          <a:prstGeom prst="rect">
            <a:avLst/>
          </a:prstGeom>
          <a:noFill/>
          <a:ln w="9525">
            <a:noFill/>
            <a:miter/>
          </a:ln>
        </p:spPr>
        <p:txBody>
          <a:bodyPr wrap="square" lIns="0" tIns="0" rIns="0" bIns="0">
            <a:spAutoFit/>
          </a:bodyPr>
          <a:lstStyle/>
          <a:p>
            <a:pPr>
              <a:lnSpc>
                <a:spcPts val="1500"/>
              </a:lnSpc>
            </a:pPr>
            <a:r>
              <a:rPr lang="en-US" altLang="zh-CN" sz="1000" dirty="0" smtClean="0">
                <a:solidFill>
                  <a:schemeClr val="tx1">
                    <a:lumMod val="75000"/>
                    <a:lumOff val="25000"/>
                  </a:schemeClr>
                </a:solidFill>
                <a:cs typeface="+mn-ea"/>
                <a:sym typeface="+mn-lt"/>
              </a:rPr>
              <a:t>REST</a:t>
            </a:r>
            <a:r>
              <a:rPr lang="zh-CN" altLang="en-US" sz="1000" dirty="0" smtClean="0">
                <a:solidFill>
                  <a:schemeClr val="tx1">
                    <a:lumMod val="75000"/>
                    <a:lumOff val="25000"/>
                  </a:schemeClr>
                </a:solidFill>
                <a:cs typeface="+mn-ea"/>
                <a:sym typeface="+mn-lt"/>
              </a:rPr>
              <a:t>接口设计风格让前后分离可以变得唾手可得</a:t>
            </a:r>
            <a:endParaRPr lang="zh-CN" altLang="en-US" sz="1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00"/>
                            </p:stCondLst>
                            <p:childTnLst>
                              <p:par>
                                <p:cTn id="17" presetID="53" presetClass="entr" presetSubtype="52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anim calcmode="lin" valueType="num">
                                      <p:cBhvr>
                                        <p:cTn id="22" dur="500" fill="hold"/>
                                        <p:tgtEl>
                                          <p:spTgt spid="7"/>
                                        </p:tgtEl>
                                        <p:attrNameLst>
                                          <p:attrName>ppt_x</p:attrName>
                                        </p:attrNameLst>
                                      </p:cBhvr>
                                      <p:tavLst>
                                        <p:tav tm="0">
                                          <p:val>
                                            <p:fltVal val="0.5"/>
                                          </p:val>
                                        </p:tav>
                                        <p:tav tm="100000">
                                          <p:val>
                                            <p:strVal val="#ppt_x"/>
                                          </p:val>
                                        </p:tav>
                                      </p:tavLst>
                                    </p:anim>
                                    <p:anim calcmode="lin" valueType="num">
                                      <p:cBhvr>
                                        <p:cTn id="23" dur="500" fill="hold"/>
                                        <p:tgtEl>
                                          <p:spTgt spid="7"/>
                                        </p:tgtEl>
                                        <p:attrNameLst>
                                          <p:attrName>ppt_y</p:attrName>
                                        </p:attrNameLst>
                                      </p:cBhvr>
                                      <p:tavLst>
                                        <p:tav tm="0">
                                          <p:val>
                                            <p:fltVal val="0.5"/>
                                          </p:val>
                                        </p:tav>
                                        <p:tav tm="100000">
                                          <p:val>
                                            <p:strVal val="#ppt_y"/>
                                          </p:val>
                                        </p:tav>
                                      </p:tavLst>
                                    </p:anim>
                                  </p:childTnLst>
                                </p:cTn>
                              </p:par>
                            </p:childTnLst>
                          </p:cTn>
                        </p:par>
                        <p:par>
                          <p:cTn id="24" fill="hold">
                            <p:stCondLst>
                              <p:cond delay="1600"/>
                            </p:stCondLst>
                            <p:childTnLst>
                              <p:par>
                                <p:cTn id="25" presetID="42" presetClass="entr" presetSubtype="0"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fade">
                                      <p:cBhvr>
                                        <p:cTn id="27" dur="500"/>
                                        <p:tgtEl>
                                          <p:spTgt spid="20493"/>
                                        </p:tgtEl>
                                      </p:cBhvr>
                                    </p:animEffect>
                                    <p:anim calcmode="lin" valueType="num">
                                      <p:cBhvr>
                                        <p:cTn id="28" dur="500" fill="hold"/>
                                        <p:tgtEl>
                                          <p:spTgt spid="20493"/>
                                        </p:tgtEl>
                                        <p:attrNameLst>
                                          <p:attrName>ppt_x</p:attrName>
                                        </p:attrNameLst>
                                      </p:cBhvr>
                                      <p:tavLst>
                                        <p:tav tm="0">
                                          <p:val>
                                            <p:strVal val="#ppt_x"/>
                                          </p:val>
                                        </p:tav>
                                        <p:tav tm="100000">
                                          <p:val>
                                            <p:strVal val="#ppt_x"/>
                                          </p:val>
                                        </p:tav>
                                      </p:tavLst>
                                    </p:anim>
                                    <p:anim calcmode="lin" valueType="num">
                                      <p:cBhvr>
                                        <p:cTn id="29" dur="500" fill="hold"/>
                                        <p:tgtEl>
                                          <p:spTgt spid="2049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494"/>
                                        </p:tgtEl>
                                        <p:attrNameLst>
                                          <p:attrName>style.visibility</p:attrName>
                                        </p:attrNameLst>
                                      </p:cBhvr>
                                      <p:to>
                                        <p:strVal val="visible"/>
                                      </p:to>
                                    </p:set>
                                    <p:animEffect transition="in" filter="fade">
                                      <p:cBhvr>
                                        <p:cTn id="32" dur="500"/>
                                        <p:tgtEl>
                                          <p:spTgt spid="20494"/>
                                        </p:tgtEl>
                                      </p:cBhvr>
                                    </p:animEffect>
                                    <p:anim calcmode="lin" valueType="num">
                                      <p:cBhvr>
                                        <p:cTn id="33" dur="500" fill="hold"/>
                                        <p:tgtEl>
                                          <p:spTgt spid="20494"/>
                                        </p:tgtEl>
                                        <p:attrNameLst>
                                          <p:attrName>ppt_x</p:attrName>
                                        </p:attrNameLst>
                                      </p:cBhvr>
                                      <p:tavLst>
                                        <p:tav tm="0">
                                          <p:val>
                                            <p:strVal val="#ppt_x"/>
                                          </p:val>
                                        </p:tav>
                                        <p:tav tm="100000">
                                          <p:val>
                                            <p:strVal val="#ppt_x"/>
                                          </p:val>
                                        </p:tav>
                                      </p:tavLst>
                                    </p:anim>
                                    <p:anim calcmode="lin" valueType="num">
                                      <p:cBhvr>
                                        <p:cTn id="34" dur="500" fill="hold"/>
                                        <p:tgtEl>
                                          <p:spTgt spid="20494"/>
                                        </p:tgtEl>
                                        <p:attrNameLst>
                                          <p:attrName>ppt_y</p:attrName>
                                        </p:attrNameLst>
                                      </p:cBhvr>
                                      <p:tavLst>
                                        <p:tav tm="0">
                                          <p:val>
                                            <p:strVal val="#ppt_y+.1"/>
                                          </p:val>
                                        </p:tav>
                                        <p:tav tm="100000">
                                          <p:val>
                                            <p:strVal val="#ppt_y"/>
                                          </p:val>
                                        </p:tav>
                                      </p:tavLst>
                                    </p:anim>
                                  </p:childTnLst>
                                </p:cTn>
                              </p:par>
                            </p:childTnLst>
                          </p:cTn>
                        </p:par>
                        <p:par>
                          <p:cTn id="35" fill="hold">
                            <p:stCondLst>
                              <p:cond delay="2100"/>
                            </p:stCondLst>
                            <p:childTnLst>
                              <p:par>
                                <p:cTn id="36" presetID="53" presetClass="entr" presetSubtype="52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anim calcmode="lin" valueType="num">
                                      <p:cBhvr>
                                        <p:cTn id="41" dur="500" fill="hold"/>
                                        <p:tgtEl>
                                          <p:spTgt spid="4"/>
                                        </p:tgtEl>
                                        <p:attrNameLst>
                                          <p:attrName>ppt_x</p:attrName>
                                        </p:attrNameLst>
                                      </p:cBhvr>
                                      <p:tavLst>
                                        <p:tav tm="0">
                                          <p:val>
                                            <p:fltVal val="0.5"/>
                                          </p:val>
                                        </p:tav>
                                        <p:tav tm="100000">
                                          <p:val>
                                            <p:strVal val="#ppt_x"/>
                                          </p:val>
                                        </p:tav>
                                      </p:tavLst>
                                    </p:anim>
                                    <p:anim calcmode="lin" valueType="num">
                                      <p:cBhvr>
                                        <p:cTn id="42" dur="500" fill="hold"/>
                                        <p:tgtEl>
                                          <p:spTgt spid="4"/>
                                        </p:tgtEl>
                                        <p:attrNameLst>
                                          <p:attrName>ppt_y</p:attrName>
                                        </p:attrNameLst>
                                      </p:cBhvr>
                                      <p:tavLst>
                                        <p:tav tm="0">
                                          <p:val>
                                            <p:fltVal val="0.5"/>
                                          </p:val>
                                        </p:tav>
                                        <p:tav tm="100000">
                                          <p:val>
                                            <p:strVal val="#ppt_y"/>
                                          </p:val>
                                        </p:tav>
                                      </p:tavLst>
                                    </p:anim>
                                  </p:childTnLst>
                                </p:cTn>
                              </p:par>
                            </p:childTnLst>
                          </p:cTn>
                        </p:par>
                        <p:par>
                          <p:cTn id="43" fill="hold">
                            <p:stCondLst>
                              <p:cond delay="2600"/>
                            </p:stCondLst>
                            <p:childTnLst>
                              <p:par>
                                <p:cTn id="44" presetID="42"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anim calcmode="lin" valueType="num">
                                      <p:cBhvr>
                                        <p:cTn id="47" dur="500" fill="hold"/>
                                        <p:tgtEl>
                                          <p:spTgt spid="29"/>
                                        </p:tgtEl>
                                        <p:attrNameLst>
                                          <p:attrName>ppt_x</p:attrName>
                                        </p:attrNameLst>
                                      </p:cBhvr>
                                      <p:tavLst>
                                        <p:tav tm="0">
                                          <p:val>
                                            <p:strVal val="#ppt_x"/>
                                          </p:val>
                                        </p:tav>
                                        <p:tav tm="100000">
                                          <p:val>
                                            <p:strVal val="#ppt_x"/>
                                          </p:val>
                                        </p:tav>
                                      </p:tavLst>
                                    </p:anim>
                                    <p:anim calcmode="lin" valueType="num">
                                      <p:cBhvr>
                                        <p:cTn id="48" dur="5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anim calcmode="lin" valueType="num">
                                      <p:cBhvr>
                                        <p:cTn id="52" dur="500" fill="hold"/>
                                        <p:tgtEl>
                                          <p:spTgt spid="30"/>
                                        </p:tgtEl>
                                        <p:attrNameLst>
                                          <p:attrName>ppt_x</p:attrName>
                                        </p:attrNameLst>
                                      </p:cBhvr>
                                      <p:tavLst>
                                        <p:tav tm="0">
                                          <p:val>
                                            <p:strVal val="#ppt_x"/>
                                          </p:val>
                                        </p:tav>
                                        <p:tav tm="100000">
                                          <p:val>
                                            <p:strVal val="#ppt_x"/>
                                          </p:val>
                                        </p:tav>
                                      </p:tavLst>
                                    </p:anim>
                                    <p:anim calcmode="lin" valueType="num">
                                      <p:cBhvr>
                                        <p:cTn id="53" dur="500" fill="hold"/>
                                        <p:tgtEl>
                                          <p:spTgt spid="30"/>
                                        </p:tgtEl>
                                        <p:attrNameLst>
                                          <p:attrName>ppt_y</p:attrName>
                                        </p:attrNameLst>
                                      </p:cBhvr>
                                      <p:tavLst>
                                        <p:tav tm="0">
                                          <p:val>
                                            <p:strVal val="#ppt_y+.1"/>
                                          </p:val>
                                        </p:tav>
                                        <p:tav tm="100000">
                                          <p:val>
                                            <p:strVal val="#ppt_y"/>
                                          </p:val>
                                        </p:tav>
                                      </p:tavLst>
                                    </p:anim>
                                  </p:childTnLst>
                                </p:cTn>
                              </p:par>
                            </p:childTnLst>
                          </p:cTn>
                        </p:par>
                        <p:par>
                          <p:cTn id="54" fill="hold">
                            <p:stCondLst>
                              <p:cond delay="3100"/>
                            </p:stCondLst>
                            <p:childTnLst>
                              <p:par>
                                <p:cTn id="55" presetID="53" presetClass="entr" presetSubtype="52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anim calcmode="lin" valueType="num">
                                      <p:cBhvr>
                                        <p:cTn id="60" dur="500" fill="hold"/>
                                        <p:tgtEl>
                                          <p:spTgt spid="5"/>
                                        </p:tgtEl>
                                        <p:attrNameLst>
                                          <p:attrName>ppt_x</p:attrName>
                                        </p:attrNameLst>
                                      </p:cBhvr>
                                      <p:tavLst>
                                        <p:tav tm="0">
                                          <p:val>
                                            <p:fltVal val="0.5"/>
                                          </p:val>
                                        </p:tav>
                                        <p:tav tm="100000">
                                          <p:val>
                                            <p:strVal val="#ppt_x"/>
                                          </p:val>
                                        </p:tav>
                                      </p:tavLst>
                                    </p:anim>
                                    <p:anim calcmode="lin" valueType="num">
                                      <p:cBhvr>
                                        <p:cTn id="61" dur="500" fill="hold"/>
                                        <p:tgtEl>
                                          <p:spTgt spid="5"/>
                                        </p:tgtEl>
                                        <p:attrNameLst>
                                          <p:attrName>ppt_y</p:attrName>
                                        </p:attrNameLst>
                                      </p:cBhvr>
                                      <p:tavLst>
                                        <p:tav tm="0">
                                          <p:val>
                                            <p:fltVal val="0.5"/>
                                          </p:val>
                                        </p:tav>
                                        <p:tav tm="100000">
                                          <p:val>
                                            <p:strVal val="#ppt_y"/>
                                          </p:val>
                                        </p:tav>
                                      </p:tavLst>
                                    </p:anim>
                                  </p:childTnLst>
                                </p:cTn>
                              </p:par>
                            </p:childTnLst>
                          </p:cTn>
                        </p:par>
                        <p:par>
                          <p:cTn id="62" fill="hold">
                            <p:stCondLst>
                              <p:cond delay="3600"/>
                            </p:stCondLst>
                            <p:childTnLst>
                              <p:par>
                                <p:cTn id="63" presetID="42"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anim calcmode="lin" valueType="num">
                                      <p:cBhvr>
                                        <p:cTn id="66" dur="500" fill="hold"/>
                                        <p:tgtEl>
                                          <p:spTgt spid="31"/>
                                        </p:tgtEl>
                                        <p:attrNameLst>
                                          <p:attrName>ppt_x</p:attrName>
                                        </p:attrNameLst>
                                      </p:cBhvr>
                                      <p:tavLst>
                                        <p:tav tm="0">
                                          <p:val>
                                            <p:strVal val="#ppt_x"/>
                                          </p:val>
                                        </p:tav>
                                        <p:tav tm="100000">
                                          <p:val>
                                            <p:strVal val="#ppt_x"/>
                                          </p:val>
                                        </p:tav>
                                      </p:tavLst>
                                    </p:anim>
                                    <p:anim calcmode="lin" valueType="num">
                                      <p:cBhvr>
                                        <p:cTn id="67" dur="500" fill="hold"/>
                                        <p:tgtEl>
                                          <p:spTgt spid="3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anim calcmode="lin" valueType="num">
                                      <p:cBhvr>
                                        <p:cTn id="71" dur="500" fill="hold"/>
                                        <p:tgtEl>
                                          <p:spTgt spid="32"/>
                                        </p:tgtEl>
                                        <p:attrNameLst>
                                          <p:attrName>ppt_x</p:attrName>
                                        </p:attrNameLst>
                                      </p:cBhvr>
                                      <p:tavLst>
                                        <p:tav tm="0">
                                          <p:val>
                                            <p:strVal val="#ppt_x"/>
                                          </p:val>
                                        </p:tav>
                                        <p:tav tm="100000">
                                          <p:val>
                                            <p:strVal val="#ppt_x"/>
                                          </p:val>
                                        </p:tav>
                                      </p:tavLst>
                                    </p:anim>
                                    <p:anim calcmode="lin" valueType="num">
                                      <p:cBhvr>
                                        <p:cTn id="72" dur="500" fill="hold"/>
                                        <p:tgtEl>
                                          <p:spTgt spid="32"/>
                                        </p:tgtEl>
                                        <p:attrNameLst>
                                          <p:attrName>ppt_y</p:attrName>
                                        </p:attrNameLst>
                                      </p:cBhvr>
                                      <p:tavLst>
                                        <p:tav tm="0">
                                          <p:val>
                                            <p:strVal val="#ppt_y+.1"/>
                                          </p:val>
                                        </p:tav>
                                        <p:tav tm="100000">
                                          <p:val>
                                            <p:strVal val="#ppt_y"/>
                                          </p:val>
                                        </p:tav>
                                      </p:tavLst>
                                    </p:anim>
                                  </p:childTnLst>
                                </p:cTn>
                              </p:par>
                            </p:childTnLst>
                          </p:cTn>
                        </p:par>
                        <p:par>
                          <p:cTn id="73" fill="hold">
                            <p:stCondLst>
                              <p:cond delay="4100"/>
                            </p:stCondLst>
                            <p:childTnLst>
                              <p:par>
                                <p:cTn id="74" presetID="53" presetClass="entr" presetSubtype="528"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 calcmode="lin" valueType="num">
                                      <p:cBhvr>
                                        <p:cTn id="76" dur="500" fill="hold"/>
                                        <p:tgtEl>
                                          <p:spTgt spid="2"/>
                                        </p:tgtEl>
                                        <p:attrNameLst>
                                          <p:attrName>ppt_w</p:attrName>
                                        </p:attrNameLst>
                                      </p:cBhvr>
                                      <p:tavLst>
                                        <p:tav tm="0">
                                          <p:val>
                                            <p:fltVal val="0"/>
                                          </p:val>
                                        </p:tav>
                                        <p:tav tm="100000">
                                          <p:val>
                                            <p:strVal val="#ppt_w"/>
                                          </p:val>
                                        </p:tav>
                                      </p:tavLst>
                                    </p:anim>
                                    <p:anim calcmode="lin" valueType="num">
                                      <p:cBhvr>
                                        <p:cTn id="77" dur="500" fill="hold"/>
                                        <p:tgtEl>
                                          <p:spTgt spid="2"/>
                                        </p:tgtEl>
                                        <p:attrNameLst>
                                          <p:attrName>ppt_h</p:attrName>
                                        </p:attrNameLst>
                                      </p:cBhvr>
                                      <p:tavLst>
                                        <p:tav tm="0">
                                          <p:val>
                                            <p:fltVal val="0"/>
                                          </p:val>
                                        </p:tav>
                                        <p:tav tm="100000">
                                          <p:val>
                                            <p:strVal val="#ppt_h"/>
                                          </p:val>
                                        </p:tav>
                                      </p:tavLst>
                                    </p:anim>
                                    <p:animEffect transition="in" filter="fade">
                                      <p:cBhvr>
                                        <p:cTn id="78" dur="500"/>
                                        <p:tgtEl>
                                          <p:spTgt spid="2"/>
                                        </p:tgtEl>
                                      </p:cBhvr>
                                    </p:animEffect>
                                    <p:anim calcmode="lin" valueType="num">
                                      <p:cBhvr>
                                        <p:cTn id="79" dur="500" fill="hold"/>
                                        <p:tgtEl>
                                          <p:spTgt spid="2"/>
                                        </p:tgtEl>
                                        <p:attrNameLst>
                                          <p:attrName>ppt_x</p:attrName>
                                        </p:attrNameLst>
                                      </p:cBhvr>
                                      <p:tavLst>
                                        <p:tav tm="0">
                                          <p:val>
                                            <p:fltVal val="0.5"/>
                                          </p:val>
                                        </p:tav>
                                        <p:tav tm="100000">
                                          <p:val>
                                            <p:strVal val="#ppt_x"/>
                                          </p:val>
                                        </p:tav>
                                      </p:tavLst>
                                    </p:anim>
                                    <p:anim calcmode="lin" valueType="num">
                                      <p:cBhvr>
                                        <p:cTn id="80" dur="500" fill="hold"/>
                                        <p:tgtEl>
                                          <p:spTgt spid="2"/>
                                        </p:tgtEl>
                                        <p:attrNameLst>
                                          <p:attrName>ppt_y</p:attrName>
                                        </p:attrNameLst>
                                      </p:cBhvr>
                                      <p:tavLst>
                                        <p:tav tm="0">
                                          <p:val>
                                            <p:fltVal val="0.5"/>
                                          </p:val>
                                        </p:tav>
                                        <p:tav tm="100000">
                                          <p:val>
                                            <p:strVal val="#ppt_y"/>
                                          </p:val>
                                        </p:tav>
                                      </p:tavLst>
                                    </p:anim>
                                  </p:childTnLst>
                                </p:cTn>
                              </p:par>
                            </p:childTnLst>
                          </p:cTn>
                        </p:par>
                        <p:par>
                          <p:cTn id="81" fill="hold">
                            <p:stCondLst>
                              <p:cond delay="4600"/>
                            </p:stCondLst>
                            <p:childTnLst>
                              <p:par>
                                <p:cTn id="82" presetID="42" presetClass="entr" presetSubtype="0"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anim calcmode="lin" valueType="num">
                                      <p:cBhvr>
                                        <p:cTn id="85" dur="500" fill="hold"/>
                                        <p:tgtEl>
                                          <p:spTgt spid="33"/>
                                        </p:tgtEl>
                                        <p:attrNameLst>
                                          <p:attrName>ppt_x</p:attrName>
                                        </p:attrNameLst>
                                      </p:cBhvr>
                                      <p:tavLst>
                                        <p:tav tm="0">
                                          <p:val>
                                            <p:strVal val="#ppt_x"/>
                                          </p:val>
                                        </p:tav>
                                        <p:tav tm="100000">
                                          <p:val>
                                            <p:strVal val="#ppt_x"/>
                                          </p:val>
                                        </p:tav>
                                      </p:tavLst>
                                    </p:anim>
                                    <p:anim calcmode="lin" valueType="num">
                                      <p:cBhvr>
                                        <p:cTn id="86" dur="5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anim calcmode="lin" valueType="num">
                                      <p:cBhvr>
                                        <p:cTn id="90" dur="500" fill="hold"/>
                                        <p:tgtEl>
                                          <p:spTgt spid="34"/>
                                        </p:tgtEl>
                                        <p:attrNameLst>
                                          <p:attrName>ppt_x</p:attrName>
                                        </p:attrNameLst>
                                      </p:cBhvr>
                                      <p:tavLst>
                                        <p:tav tm="0">
                                          <p:val>
                                            <p:strVal val="#ppt_x"/>
                                          </p:val>
                                        </p:tav>
                                        <p:tav tm="100000">
                                          <p:val>
                                            <p:strVal val="#ppt_x"/>
                                          </p:val>
                                        </p:tav>
                                      </p:tavLst>
                                    </p:anim>
                                    <p:anim calcmode="lin" valueType="num">
                                      <p:cBhvr>
                                        <p:cTn id="91"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P spid="20494" grpId="0"/>
      <p:bldP spid="24" grpId="0"/>
      <p:bldP spid="29" grpId="0"/>
      <p:bldP spid="30" grpId="0"/>
      <p:bldP spid="31"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产品页面展示</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产品页面展示</a:t>
            </a:r>
          </a:p>
        </p:txBody>
      </p:sp>
      <p:sp>
        <p:nvSpPr>
          <p:cNvPr id="26" name="文本框 26"/>
          <p:cNvSpPr txBox="1"/>
          <p:nvPr/>
        </p:nvSpPr>
        <p:spPr>
          <a:xfrm>
            <a:off x="1359928" y="979202"/>
            <a:ext cx="960626" cy="587395"/>
          </a:xfrm>
          <a:prstGeom prst="roundRect">
            <a:avLst/>
          </a:prstGeom>
          <a:solidFill>
            <a:srgbClr val="1B4367"/>
          </a:solidFill>
          <a:ln w="9525">
            <a:noFill/>
          </a:ln>
        </p:spPr>
        <p:txBody>
          <a:bodyPr wrap="none" lIns="68580" tIns="34290" rIns="68580" bIns="34290" rtlCol="0">
            <a:spAutoFit/>
          </a:bodyPr>
          <a:lstStyle/>
          <a:p>
            <a:r>
              <a:rPr lang="zh-CN" altLang="en-US" sz="3000" dirty="0">
                <a:solidFill>
                  <a:schemeClr val="bg1"/>
                </a:solidFill>
              </a:rPr>
              <a:t>论文</a:t>
            </a:r>
          </a:p>
        </p:txBody>
      </p:sp>
      <p:sp>
        <p:nvSpPr>
          <p:cNvPr id="27" name="文本框 31"/>
          <p:cNvSpPr txBox="1"/>
          <p:nvPr/>
        </p:nvSpPr>
        <p:spPr>
          <a:xfrm>
            <a:off x="1268625" y="1695462"/>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参考文献</a:t>
            </a:r>
            <a:endParaRPr lang="zh-CN" altLang="en-US" sz="4800" b="1" dirty="0">
              <a:solidFill>
                <a:srgbClr val="1B4367"/>
              </a:solidFill>
            </a:endParaRPr>
          </a:p>
        </p:txBody>
      </p:sp>
      <p:sp>
        <p:nvSpPr>
          <p:cNvPr id="28" name="TextBox 1957"/>
          <p:cNvSpPr/>
          <p:nvPr/>
        </p:nvSpPr>
        <p:spPr>
          <a:xfrm>
            <a:off x="1367505" y="2672652"/>
            <a:ext cx="2387371" cy="284693"/>
          </a:xfrm>
          <a:prstGeom prst="rect">
            <a:avLst/>
          </a:prstGeom>
          <a:noFill/>
          <a:ln w="9525">
            <a:noFill/>
            <a:miter/>
          </a:ln>
        </p:spPr>
        <p:txBody>
          <a:bodyPr wrap="square" lIns="68580" tIns="34290" rIns="68580" bIns="34290">
            <a:spAutoFit/>
          </a:bodyPr>
          <a:lstStyle/>
          <a:p>
            <a:pPr lvl="0"/>
            <a:r>
              <a:rPr lang="zh-CN" altLang="en-US" b="1" dirty="0">
                <a:solidFill>
                  <a:srgbClr val="1B4367"/>
                </a:solidFill>
                <a:cs typeface="+mn-ea"/>
                <a:sym typeface="+mn-lt"/>
              </a:rPr>
              <a:t>高性能</a:t>
            </a:r>
            <a:r>
              <a:rPr lang="en-US" altLang="zh-CN" b="1" dirty="0">
                <a:solidFill>
                  <a:srgbClr val="1B4367"/>
                </a:solidFill>
                <a:cs typeface="+mn-ea"/>
                <a:sym typeface="+mn-lt"/>
              </a:rPr>
              <a:t>MySQL</a:t>
            </a:r>
            <a:r>
              <a:rPr lang="zh-CN" altLang="en-US" b="1" dirty="0">
                <a:solidFill>
                  <a:srgbClr val="1B4367"/>
                </a:solidFill>
                <a:cs typeface="+mn-ea"/>
                <a:sym typeface="+mn-lt"/>
              </a:rPr>
              <a:t>（第</a:t>
            </a:r>
            <a:r>
              <a:rPr lang="en-US" altLang="zh-CN" b="1" dirty="0">
                <a:solidFill>
                  <a:srgbClr val="1B4367"/>
                </a:solidFill>
                <a:cs typeface="+mn-ea"/>
                <a:sym typeface="+mn-lt"/>
              </a:rPr>
              <a:t>3</a:t>
            </a:r>
            <a:r>
              <a:rPr lang="zh-CN" altLang="en-US" b="1" dirty="0">
                <a:solidFill>
                  <a:srgbClr val="1B4367"/>
                </a:solidFill>
                <a:cs typeface="+mn-ea"/>
                <a:sym typeface="+mn-lt"/>
              </a:rPr>
              <a:t>版</a:t>
            </a:r>
            <a:r>
              <a:rPr lang="zh-CN" altLang="en-US" b="1" dirty="0" smtClean="0">
                <a:solidFill>
                  <a:srgbClr val="1B4367"/>
                </a:solidFill>
                <a:cs typeface="+mn-ea"/>
                <a:sym typeface="+mn-lt"/>
              </a:rPr>
              <a:t>）</a:t>
            </a:r>
            <a:r>
              <a:rPr lang="en-US" altLang="zh-CN" b="1" dirty="0" smtClean="0">
                <a:solidFill>
                  <a:srgbClr val="1B4367"/>
                </a:solidFill>
                <a:cs typeface="+mn-ea"/>
                <a:sym typeface="+mn-lt"/>
              </a:rPr>
              <a:t> </a:t>
            </a:r>
            <a:endParaRPr lang="zh-CN" altLang="en-US" b="1" dirty="0">
              <a:solidFill>
                <a:srgbClr val="1B4367"/>
              </a:solidFill>
              <a:cs typeface="+mn-ea"/>
              <a:sym typeface="+mn-lt"/>
            </a:endParaRPr>
          </a:p>
        </p:txBody>
      </p:sp>
      <p:sp>
        <p:nvSpPr>
          <p:cNvPr id="29" name="文本框 19"/>
          <p:cNvSpPr txBox="1"/>
          <p:nvPr/>
        </p:nvSpPr>
        <p:spPr>
          <a:xfrm>
            <a:off x="1367506" y="2907626"/>
            <a:ext cx="3003877" cy="628762"/>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000" kern="0" dirty="0" smtClean="0">
                <a:solidFill>
                  <a:schemeClr val="tx1">
                    <a:lumMod val="75000"/>
                    <a:lumOff val="25000"/>
                  </a:schemeClr>
                </a:solidFill>
                <a:cs typeface="+mn-ea"/>
                <a:sym typeface="+mn-lt"/>
              </a:rPr>
              <a:t>编者</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美</a:t>
            </a:r>
            <a:r>
              <a:rPr lang="en-US" altLang="zh-CN" sz="1000" kern="0" dirty="0">
                <a:solidFill>
                  <a:schemeClr val="tx1">
                    <a:lumMod val="75000"/>
                    <a:lumOff val="25000"/>
                  </a:schemeClr>
                </a:solidFill>
                <a:cs typeface="+mn-ea"/>
                <a:sym typeface="+mn-lt"/>
              </a:rPr>
              <a:t>)Baron Schwartz</a:t>
            </a:r>
            <a:r>
              <a:rPr lang="zh-CN" altLang="en-US" sz="1000" kern="0" dirty="0">
                <a:solidFill>
                  <a:schemeClr val="tx1">
                    <a:lumMod val="75000"/>
                    <a:lumOff val="25000"/>
                  </a:schemeClr>
                </a:solidFill>
                <a:cs typeface="+mn-ea"/>
                <a:sym typeface="+mn-lt"/>
              </a:rPr>
              <a:t>，</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美</a:t>
            </a:r>
            <a:r>
              <a:rPr lang="en-US" altLang="zh-CN" sz="1000" kern="0" dirty="0">
                <a:solidFill>
                  <a:schemeClr val="tx1">
                    <a:lumMod val="75000"/>
                    <a:lumOff val="25000"/>
                  </a:schemeClr>
                </a:solidFill>
                <a:cs typeface="+mn-ea"/>
                <a:sym typeface="+mn-lt"/>
              </a:rPr>
              <a:t>)Peter </a:t>
            </a:r>
            <a:r>
              <a:rPr lang="en-US" altLang="zh-CN" sz="1000" kern="0" dirty="0" err="1">
                <a:solidFill>
                  <a:schemeClr val="tx1">
                    <a:lumMod val="75000"/>
                    <a:lumOff val="25000"/>
                  </a:schemeClr>
                </a:solidFill>
                <a:cs typeface="+mn-ea"/>
                <a:sym typeface="+mn-lt"/>
              </a:rPr>
              <a:t>Zaitsev</a:t>
            </a:r>
            <a:r>
              <a:rPr lang="zh-CN" altLang="en-US" sz="1000" kern="0" dirty="0">
                <a:solidFill>
                  <a:schemeClr val="tx1">
                    <a:lumMod val="75000"/>
                    <a:lumOff val="25000"/>
                  </a:schemeClr>
                </a:solidFill>
                <a:cs typeface="+mn-ea"/>
                <a:sym typeface="+mn-lt"/>
              </a:rPr>
              <a:t>，</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美</a:t>
            </a:r>
            <a:r>
              <a:rPr lang="en-US" altLang="zh-CN" sz="1000" kern="0" dirty="0">
                <a:solidFill>
                  <a:schemeClr val="tx1">
                    <a:lumMod val="75000"/>
                    <a:lumOff val="25000"/>
                  </a:schemeClr>
                </a:solidFill>
                <a:cs typeface="+mn-ea"/>
                <a:sym typeface="+mn-lt"/>
              </a:rPr>
              <a:t>)</a:t>
            </a:r>
            <a:r>
              <a:rPr lang="en-US" altLang="zh-CN" sz="1000" kern="0" dirty="0" err="1">
                <a:solidFill>
                  <a:schemeClr val="tx1">
                    <a:lumMod val="75000"/>
                    <a:lumOff val="25000"/>
                  </a:schemeClr>
                </a:solidFill>
                <a:cs typeface="+mn-ea"/>
                <a:sym typeface="+mn-lt"/>
              </a:rPr>
              <a:t>Vadim</a:t>
            </a:r>
            <a:r>
              <a:rPr lang="en-US" altLang="zh-CN" sz="1000" kern="0" dirty="0">
                <a:solidFill>
                  <a:schemeClr val="tx1">
                    <a:lumMod val="75000"/>
                    <a:lumOff val="25000"/>
                  </a:schemeClr>
                </a:solidFill>
                <a:cs typeface="+mn-ea"/>
                <a:sym typeface="+mn-lt"/>
              </a:rPr>
              <a:t> </a:t>
            </a:r>
            <a:r>
              <a:rPr lang="en-US" altLang="zh-CN" sz="1000" kern="0" dirty="0" err="1">
                <a:solidFill>
                  <a:schemeClr val="tx1">
                    <a:lumMod val="75000"/>
                    <a:lumOff val="25000"/>
                  </a:schemeClr>
                </a:solidFill>
                <a:cs typeface="+mn-ea"/>
                <a:sym typeface="+mn-lt"/>
              </a:rPr>
              <a:t>Tkachenko</a:t>
            </a:r>
            <a:r>
              <a:rPr lang="en-US" altLang="zh-CN" sz="1000" kern="0" dirty="0">
                <a:solidFill>
                  <a:schemeClr val="tx1">
                    <a:lumMod val="75000"/>
                    <a:lumOff val="25000"/>
                  </a:schemeClr>
                </a:solidFill>
                <a:cs typeface="+mn-ea"/>
                <a:sym typeface="+mn-lt"/>
              </a:rPr>
              <a:t> . </a:t>
            </a:r>
            <a:r>
              <a:rPr lang="zh-CN" altLang="en-US" sz="1000" kern="0" dirty="0">
                <a:solidFill>
                  <a:schemeClr val="tx1">
                    <a:lumMod val="75000"/>
                    <a:lumOff val="25000"/>
                  </a:schemeClr>
                </a:solidFill>
                <a:cs typeface="+mn-ea"/>
                <a:sym typeface="+mn-lt"/>
              </a:rPr>
              <a:t>译者</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宁海元，周振兴，彭立勋</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电子工业出版社</a:t>
            </a:r>
            <a:r>
              <a:rPr lang="en-US" altLang="zh-CN" sz="1000" kern="0" dirty="0">
                <a:solidFill>
                  <a:schemeClr val="tx1">
                    <a:lumMod val="75000"/>
                    <a:lumOff val="25000"/>
                  </a:schemeClr>
                </a:solidFill>
                <a:cs typeface="+mn-ea"/>
                <a:sym typeface="+mn-lt"/>
              </a:rPr>
              <a:t>,2013 </a:t>
            </a:r>
            <a:endParaRPr lang="zh-CN" altLang="en-US" sz="1000" kern="0" dirty="0">
              <a:solidFill>
                <a:schemeClr val="tx1">
                  <a:lumMod val="75000"/>
                  <a:lumOff val="25000"/>
                </a:schemeClr>
              </a:solidFill>
              <a:cs typeface="+mn-ea"/>
              <a:sym typeface="+mn-lt"/>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8" name="TextBox 1957"/>
          <p:cNvSpPr/>
          <p:nvPr/>
        </p:nvSpPr>
        <p:spPr>
          <a:xfrm>
            <a:off x="1367506" y="3570120"/>
            <a:ext cx="1276350" cy="284693"/>
          </a:xfrm>
          <a:prstGeom prst="rect">
            <a:avLst/>
          </a:prstGeom>
          <a:noFill/>
          <a:ln w="9525">
            <a:noFill/>
            <a:miter/>
          </a:ln>
        </p:spPr>
        <p:txBody>
          <a:bodyPr wrap="square" lIns="68580" tIns="34290" rIns="68580" bIns="34290">
            <a:spAutoFit/>
          </a:bodyPr>
          <a:lstStyle/>
          <a:p>
            <a:pPr lvl="0"/>
            <a:r>
              <a:rPr lang="en-US" altLang="zh-CN" b="1" dirty="0">
                <a:solidFill>
                  <a:srgbClr val="1B4367"/>
                </a:solidFill>
                <a:cs typeface="+mn-ea"/>
                <a:sym typeface="+mn-lt"/>
              </a:rPr>
              <a:t>Vue.js</a:t>
            </a:r>
            <a:r>
              <a:rPr lang="zh-CN" altLang="en-US" b="1" dirty="0">
                <a:solidFill>
                  <a:srgbClr val="1B4367"/>
                </a:solidFill>
                <a:cs typeface="+mn-ea"/>
                <a:sym typeface="+mn-lt"/>
              </a:rPr>
              <a:t>实战</a:t>
            </a:r>
          </a:p>
        </p:txBody>
      </p:sp>
      <p:sp>
        <p:nvSpPr>
          <p:cNvPr id="23" name="文本框 19"/>
          <p:cNvSpPr txBox="1"/>
          <p:nvPr/>
        </p:nvSpPr>
        <p:spPr>
          <a:xfrm>
            <a:off x="1367506" y="3910058"/>
            <a:ext cx="3003877" cy="24404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altLang="zh-CN" sz="1000" kern="0" dirty="0">
                <a:solidFill>
                  <a:schemeClr val="tx1">
                    <a:lumMod val="75000"/>
                    <a:lumOff val="25000"/>
                  </a:schemeClr>
                </a:solidFill>
                <a:cs typeface="+mn-ea"/>
                <a:sym typeface="+mn-lt"/>
              </a:rPr>
              <a:t>Vue.js</a:t>
            </a:r>
            <a:r>
              <a:rPr lang="zh-CN" altLang="en-US" sz="1000" kern="0" dirty="0">
                <a:solidFill>
                  <a:schemeClr val="tx1">
                    <a:lumMod val="75000"/>
                    <a:lumOff val="25000"/>
                  </a:schemeClr>
                </a:solidFill>
                <a:cs typeface="+mn-ea"/>
                <a:sym typeface="+mn-lt"/>
              </a:rPr>
              <a:t>实战</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编者：梁灏</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清华大学出版社</a:t>
            </a:r>
            <a:r>
              <a:rPr lang="en-US" altLang="zh-CN" sz="1000" kern="0" dirty="0">
                <a:solidFill>
                  <a:schemeClr val="tx1">
                    <a:lumMod val="75000"/>
                    <a:lumOff val="25000"/>
                  </a:schemeClr>
                </a:solidFill>
                <a:cs typeface="+mn-ea"/>
                <a:sym typeface="+mn-lt"/>
              </a:rPr>
              <a:t>,2017</a:t>
            </a:r>
            <a:endParaRPr lang="zh-CN" altLang="en-US" sz="1000" kern="0" dirty="0">
              <a:solidFill>
                <a:schemeClr val="tx1">
                  <a:lumMod val="75000"/>
                  <a:lumOff val="25000"/>
                </a:schemeClr>
              </a:solidFill>
              <a:cs typeface="+mn-ea"/>
              <a:sym typeface="+mn-lt"/>
            </a:endParaRPr>
          </a:p>
        </p:txBody>
      </p:sp>
      <p:sp>
        <p:nvSpPr>
          <p:cNvPr id="34" name="TextBox 1957"/>
          <p:cNvSpPr/>
          <p:nvPr/>
        </p:nvSpPr>
        <p:spPr>
          <a:xfrm>
            <a:off x="4923507" y="982801"/>
            <a:ext cx="2022042" cy="284693"/>
          </a:xfrm>
          <a:prstGeom prst="rect">
            <a:avLst/>
          </a:prstGeom>
          <a:noFill/>
          <a:ln w="9525">
            <a:noFill/>
            <a:miter/>
          </a:ln>
        </p:spPr>
        <p:txBody>
          <a:bodyPr wrap="square" lIns="68580" tIns="34290" rIns="68580" bIns="34290">
            <a:spAutoFit/>
          </a:bodyPr>
          <a:lstStyle/>
          <a:p>
            <a:pPr lvl="0"/>
            <a:r>
              <a:rPr lang="en-US" altLang="zh-CN" b="1" dirty="0">
                <a:solidFill>
                  <a:srgbClr val="1B4367"/>
                </a:solidFill>
                <a:cs typeface="+mn-ea"/>
                <a:sym typeface="+mn-lt"/>
              </a:rPr>
              <a:t>JavaScript</a:t>
            </a:r>
            <a:r>
              <a:rPr lang="zh-CN" altLang="en-US" b="1" dirty="0">
                <a:solidFill>
                  <a:srgbClr val="1B4367"/>
                </a:solidFill>
                <a:cs typeface="+mn-ea"/>
                <a:sym typeface="+mn-lt"/>
              </a:rPr>
              <a:t>设计模式</a:t>
            </a:r>
          </a:p>
        </p:txBody>
      </p:sp>
      <p:sp>
        <p:nvSpPr>
          <p:cNvPr id="35" name="文本框 19"/>
          <p:cNvSpPr txBox="1"/>
          <p:nvPr/>
        </p:nvSpPr>
        <p:spPr>
          <a:xfrm>
            <a:off x="4923507" y="1223181"/>
            <a:ext cx="3003877" cy="436402"/>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altLang="zh-CN" sz="1000" kern="0" dirty="0">
                <a:solidFill>
                  <a:schemeClr val="tx1">
                    <a:lumMod val="75000"/>
                    <a:lumOff val="25000"/>
                  </a:schemeClr>
                </a:solidFill>
                <a:cs typeface="+mn-ea"/>
                <a:sym typeface="+mn-lt"/>
              </a:rPr>
              <a:t>JavaScript</a:t>
            </a:r>
            <a:r>
              <a:rPr lang="zh-CN" altLang="en-US" sz="1000" kern="0" dirty="0">
                <a:solidFill>
                  <a:schemeClr val="tx1">
                    <a:lumMod val="75000"/>
                    <a:lumOff val="25000"/>
                  </a:schemeClr>
                </a:solidFill>
                <a:cs typeface="+mn-ea"/>
                <a:sym typeface="+mn-lt"/>
              </a:rPr>
              <a:t>设计模式</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编者：</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美</a:t>
            </a:r>
            <a:r>
              <a:rPr lang="en-US" altLang="zh-CN" sz="1000" kern="0" dirty="0">
                <a:solidFill>
                  <a:schemeClr val="tx1">
                    <a:lumMod val="75000"/>
                    <a:lumOff val="25000"/>
                  </a:schemeClr>
                </a:solidFill>
                <a:cs typeface="+mn-ea"/>
                <a:sym typeface="+mn-lt"/>
              </a:rPr>
              <a:t>)</a:t>
            </a:r>
            <a:r>
              <a:rPr lang="en-US" altLang="zh-CN" sz="1000" kern="0" dirty="0" err="1">
                <a:solidFill>
                  <a:schemeClr val="tx1">
                    <a:lumMod val="75000"/>
                    <a:lumOff val="25000"/>
                  </a:schemeClr>
                </a:solidFill>
                <a:cs typeface="+mn-ea"/>
                <a:sym typeface="+mn-lt"/>
              </a:rPr>
              <a:t>Addy</a:t>
            </a:r>
            <a:r>
              <a:rPr lang="en-US" altLang="zh-CN" sz="1000" kern="0" dirty="0">
                <a:solidFill>
                  <a:schemeClr val="tx1">
                    <a:lumMod val="75000"/>
                    <a:lumOff val="25000"/>
                  </a:schemeClr>
                </a:solidFill>
                <a:cs typeface="+mn-ea"/>
                <a:sym typeface="+mn-lt"/>
              </a:rPr>
              <a:t> </a:t>
            </a:r>
            <a:r>
              <a:rPr lang="en-US" altLang="zh-CN" sz="1000" kern="0" dirty="0" err="1">
                <a:solidFill>
                  <a:schemeClr val="tx1">
                    <a:lumMod val="75000"/>
                    <a:lumOff val="25000"/>
                  </a:schemeClr>
                </a:solidFill>
                <a:cs typeface="+mn-ea"/>
                <a:sym typeface="+mn-lt"/>
              </a:rPr>
              <a:t>Osmani</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人民邮电出版社</a:t>
            </a:r>
            <a:r>
              <a:rPr lang="en-US" altLang="zh-CN" sz="1000" kern="0" dirty="0">
                <a:solidFill>
                  <a:schemeClr val="tx1">
                    <a:lumMod val="75000"/>
                    <a:lumOff val="25000"/>
                  </a:schemeClr>
                </a:solidFill>
                <a:cs typeface="+mn-ea"/>
                <a:sym typeface="+mn-lt"/>
              </a:rPr>
              <a:t>,2013</a:t>
            </a:r>
            <a:endParaRPr lang="zh-CN" altLang="en-US" sz="1000" kern="0" dirty="0">
              <a:solidFill>
                <a:schemeClr val="tx1">
                  <a:lumMod val="75000"/>
                  <a:lumOff val="25000"/>
                </a:schemeClr>
              </a:solidFill>
              <a:cs typeface="+mn-ea"/>
              <a:sym typeface="+mn-lt"/>
            </a:endParaRPr>
          </a:p>
        </p:txBody>
      </p:sp>
      <p:sp>
        <p:nvSpPr>
          <p:cNvPr id="36" name="TextBox 1957"/>
          <p:cNvSpPr/>
          <p:nvPr/>
        </p:nvSpPr>
        <p:spPr>
          <a:xfrm>
            <a:off x="4923507" y="1885675"/>
            <a:ext cx="2148502" cy="284693"/>
          </a:xfrm>
          <a:prstGeom prst="rect">
            <a:avLst/>
          </a:prstGeom>
          <a:noFill/>
          <a:ln w="9525">
            <a:noFill/>
            <a:miter/>
          </a:ln>
        </p:spPr>
        <p:txBody>
          <a:bodyPr wrap="square" lIns="68580" tIns="34290" rIns="68580" bIns="34290">
            <a:spAutoFit/>
          </a:bodyPr>
          <a:lstStyle/>
          <a:p>
            <a:pPr lvl="0"/>
            <a:r>
              <a:rPr lang="en-US" altLang="zh-CN" b="1" dirty="0">
                <a:solidFill>
                  <a:srgbClr val="1B4367"/>
                </a:solidFill>
                <a:cs typeface="+mn-ea"/>
                <a:sym typeface="+mn-lt"/>
              </a:rPr>
              <a:t>Node.js</a:t>
            </a:r>
            <a:r>
              <a:rPr lang="zh-CN" altLang="en-US" b="1" dirty="0">
                <a:solidFill>
                  <a:srgbClr val="1B4367"/>
                </a:solidFill>
                <a:cs typeface="+mn-ea"/>
                <a:sym typeface="+mn-lt"/>
              </a:rPr>
              <a:t>实战 第</a:t>
            </a:r>
            <a:r>
              <a:rPr lang="en-US" altLang="zh-CN" b="1" dirty="0">
                <a:solidFill>
                  <a:srgbClr val="1B4367"/>
                </a:solidFill>
                <a:cs typeface="+mn-ea"/>
                <a:sym typeface="+mn-lt"/>
              </a:rPr>
              <a:t>2</a:t>
            </a:r>
            <a:r>
              <a:rPr lang="zh-CN" altLang="en-US" b="1" dirty="0">
                <a:solidFill>
                  <a:srgbClr val="1B4367"/>
                </a:solidFill>
                <a:cs typeface="+mn-ea"/>
                <a:sym typeface="+mn-lt"/>
              </a:rPr>
              <a:t>版</a:t>
            </a:r>
            <a:r>
              <a:rPr lang="en-US" altLang="zh-CN" b="1" dirty="0">
                <a:solidFill>
                  <a:srgbClr val="1B4367"/>
                </a:solidFill>
                <a:cs typeface="+mn-ea"/>
                <a:sym typeface="+mn-lt"/>
              </a:rPr>
              <a:t>.</a:t>
            </a:r>
            <a:endParaRPr lang="zh-CN" altLang="en-US" b="1" dirty="0">
              <a:solidFill>
                <a:srgbClr val="1B4367"/>
              </a:solidFill>
              <a:cs typeface="+mn-ea"/>
              <a:sym typeface="+mn-lt"/>
            </a:endParaRPr>
          </a:p>
        </p:txBody>
      </p:sp>
      <p:sp>
        <p:nvSpPr>
          <p:cNvPr id="37" name="文本框 19"/>
          <p:cNvSpPr txBox="1"/>
          <p:nvPr/>
        </p:nvSpPr>
        <p:spPr>
          <a:xfrm>
            <a:off x="4942531" y="2139217"/>
            <a:ext cx="3003877" cy="83869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000" kern="0" dirty="0" smtClean="0">
                <a:solidFill>
                  <a:schemeClr val="tx1">
                    <a:lumMod val="75000"/>
                    <a:lumOff val="25000"/>
                  </a:schemeClr>
                </a:solidFill>
                <a:cs typeface="+mn-ea"/>
                <a:sym typeface="+mn-lt"/>
              </a:rPr>
              <a:t>编者</a:t>
            </a:r>
            <a:r>
              <a:rPr lang="zh-CN" altLang="en-US" sz="1000" kern="0" dirty="0">
                <a:solidFill>
                  <a:schemeClr val="tx1">
                    <a:lumMod val="75000"/>
                    <a:lumOff val="25000"/>
                  </a:schemeClr>
                </a:solidFill>
                <a:cs typeface="+mn-ea"/>
                <a:sym typeface="+mn-lt"/>
              </a:rPr>
              <a:t>：</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英</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亚历克斯</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杨（</a:t>
            </a:r>
            <a:r>
              <a:rPr lang="en-US" altLang="zh-CN" sz="1000" kern="0" dirty="0">
                <a:solidFill>
                  <a:schemeClr val="tx1">
                    <a:lumMod val="75000"/>
                    <a:lumOff val="25000"/>
                  </a:schemeClr>
                </a:solidFill>
                <a:cs typeface="+mn-ea"/>
                <a:sym typeface="+mn-lt"/>
              </a:rPr>
              <a:t>Alex Young</a:t>
            </a:r>
            <a:r>
              <a:rPr lang="zh-CN" altLang="en-US" sz="1000" kern="0" dirty="0">
                <a:solidFill>
                  <a:schemeClr val="tx1">
                    <a:lumMod val="75000"/>
                    <a:lumOff val="25000"/>
                  </a:schemeClr>
                </a:solidFill>
                <a:cs typeface="+mn-ea"/>
                <a:sym typeface="+mn-lt"/>
              </a:rPr>
              <a:t>），布拉德利</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马克（</a:t>
            </a:r>
            <a:r>
              <a:rPr lang="en-US" altLang="zh-CN" sz="1000" kern="0" dirty="0">
                <a:solidFill>
                  <a:schemeClr val="tx1">
                    <a:lumMod val="75000"/>
                    <a:lumOff val="25000"/>
                  </a:schemeClr>
                </a:solidFill>
                <a:cs typeface="+mn-ea"/>
                <a:sym typeface="+mn-lt"/>
              </a:rPr>
              <a:t>Bradley </a:t>
            </a:r>
            <a:r>
              <a:rPr lang="en-US" altLang="zh-CN" sz="1000" kern="0" dirty="0" err="1">
                <a:solidFill>
                  <a:schemeClr val="tx1">
                    <a:lumMod val="75000"/>
                    <a:lumOff val="25000"/>
                  </a:schemeClr>
                </a:solidFill>
                <a:cs typeface="+mn-ea"/>
                <a:sym typeface="+mn-lt"/>
              </a:rPr>
              <a:t>Meck</a:t>
            </a:r>
            <a:r>
              <a:rPr lang="zh-CN" altLang="en-US" sz="1000" kern="0" dirty="0">
                <a:solidFill>
                  <a:schemeClr val="tx1">
                    <a:lumMod val="75000"/>
                    <a:lumOff val="25000"/>
                  </a:schemeClr>
                </a:solidFill>
                <a:cs typeface="+mn-ea"/>
                <a:sym typeface="+mn-lt"/>
              </a:rPr>
              <a:t>），</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美</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麦克</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坎特伦（</a:t>
            </a:r>
            <a:r>
              <a:rPr lang="en-US" altLang="zh-CN" sz="1000" kern="0" dirty="0">
                <a:solidFill>
                  <a:schemeClr val="tx1">
                    <a:lumMod val="75000"/>
                    <a:lumOff val="25000"/>
                  </a:schemeClr>
                </a:solidFill>
                <a:cs typeface="+mn-ea"/>
                <a:sym typeface="+mn-lt"/>
              </a:rPr>
              <a:t>Mike </a:t>
            </a:r>
            <a:r>
              <a:rPr lang="en-US" altLang="zh-CN" sz="1000" kern="0" dirty="0" err="1">
                <a:solidFill>
                  <a:schemeClr val="tx1">
                    <a:lumMod val="75000"/>
                    <a:lumOff val="25000"/>
                  </a:schemeClr>
                </a:solidFill>
                <a:cs typeface="+mn-ea"/>
                <a:sym typeface="+mn-lt"/>
              </a:rPr>
              <a:t>Cantelon</a:t>
            </a:r>
            <a:r>
              <a:rPr lang="zh-CN" altLang="en-US" sz="1000" kern="0" dirty="0">
                <a:solidFill>
                  <a:schemeClr val="tx1">
                    <a:lumMod val="75000"/>
                    <a:lumOff val="25000"/>
                  </a:schemeClr>
                </a:solidFill>
                <a:cs typeface="+mn-ea"/>
                <a:sym typeface="+mn-lt"/>
              </a:rPr>
              <a:t>） 著，吴海星 译</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人民邮电出版社</a:t>
            </a:r>
            <a:r>
              <a:rPr lang="en-US" altLang="zh-CN" sz="1000" kern="0" dirty="0">
                <a:solidFill>
                  <a:schemeClr val="tx1">
                    <a:lumMod val="75000"/>
                    <a:lumOff val="25000"/>
                  </a:schemeClr>
                </a:solidFill>
                <a:cs typeface="+mn-ea"/>
                <a:sym typeface="+mn-lt"/>
              </a:rPr>
              <a:t>,2018</a:t>
            </a:r>
            <a:endParaRPr lang="zh-CN" altLang="en-US" sz="1000" kern="0" dirty="0">
              <a:solidFill>
                <a:schemeClr val="tx1">
                  <a:lumMod val="75000"/>
                  <a:lumOff val="25000"/>
                </a:schemeClr>
              </a:solidFill>
              <a:cs typeface="+mn-ea"/>
              <a:sym typeface="+mn-lt"/>
            </a:endParaRPr>
          </a:p>
        </p:txBody>
      </p:sp>
      <p:sp>
        <p:nvSpPr>
          <p:cNvPr id="44" name="TextBox 1957"/>
          <p:cNvSpPr/>
          <p:nvPr/>
        </p:nvSpPr>
        <p:spPr>
          <a:xfrm>
            <a:off x="4883509" y="3251695"/>
            <a:ext cx="1886942" cy="284693"/>
          </a:xfrm>
          <a:prstGeom prst="rect">
            <a:avLst/>
          </a:prstGeom>
          <a:noFill/>
          <a:ln w="9525">
            <a:noFill/>
            <a:miter/>
          </a:ln>
        </p:spPr>
        <p:txBody>
          <a:bodyPr wrap="square" lIns="68580" tIns="34290" rIns="68580" bIns="34290">
            <a:spAutoFit/>
          </a:bodyPr>
          <a:lstStyle/>
          <a:p>
            <a:pPr lvl="0"/>
            <a:r>
              <a:rPr lang="zh-CN" altLang="en-US" b="1" dirty="0">
                <a:solidFill>
                  <a:srgbClr val="1B4367"/>
                </a:solidFill>
                <a:cs typeface="+mn-ea"/>
                <a:sym typeface="+mn-lt"/>
              </a:rPr>
              <a:t>深入理解</a:t>
            </a:r>
            <a:r>
              <a:rPr lang="en-US" altLang="zh-CN" b="1" dirty="0" err="1" smtClean="0">
                <a:solidFill>
                  <a:srgbClr val="1B4367"/>
                </a:solidFill>
                <a:cs typeface="+mn-ea"/>
                <a:sym typeface="+mn-lt"/>
              </a:rPr>
              <a:t>Nginx</a:t>
            </a:r>
            <a:endParaRPr lang="zh-CN" altLang="en-US" b="1" dirty="0">
              <a:solidFill>
                <a:srgbClr val="1B4367"/>
              </a:solidFill>
              <a:cs typeface="+mn-ea"/>
              <a:sym typeface="+mn-lt"/>
            </a:endParaRPr>
          </a:p>
        </p:txBody>
      </p:sp>
      <p:sp>
        <p:nvSpPr>
          <p:cNvPr id="45" name="文本框 19"/>
          <p:cNvSpPr txBox="1"/>
          <p:nvPr/>
        </p:nvSpPr>
        <p:spPr>
          <a:xfrm>
            <a:off x="4883509" y="3596248"/>
            <a:ext cx="3003877" cy="4539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000" kern="0" dirty="0" smtClean="0">
                <a:solidFill>
                  <a:schemeClr val="tx1">
                    <a:lumMod val="75000"/>
                    <a:lumOff val="25000"/>
                  </a:schemeClr>
                </a:solidFill>
                <a:cs typeface="+mn-ea"/>
                <a:sym typeface="+mn-lt"/>
              </a:rPr>
              <a:t>模块</a:t>
            </a:r>
            <a:r>
              <a:rPr lang="zh-CN" altLang="en-US" sz="1000" kern="0" dirty="0">
                <a:solidFill>
                  <a:schemeClr val="tx1">
                    <a:lumMod val="75000"/>
                    <a:lumOff val="25000"/>
                  </a:schemeClr>
                </a:solidFill>
                <a:cs typeface="+mn-ea"/>
                <a:sym typeface="+mn-lt"/>
              </a:rPr>
              <a:t>开发与架构解析（第</a:t>
            </a:r>
            <a:r>
              <a:rPr lang="en-US" altLang="zh-CN" sz="1000" kern="0" dirty="0">
                <a:solidFill>
                  <a:schemeClr val="tx1">
                    <a:lumMod val="75000"/>
                    <a:lumOff val="25000"/>
                  </a:schemeClr>
                </a:solidFill>
                <a:cs typeface="+mn-ea"/>
                <a:sym typeface="+mn-lt"/>
              </a:rPr>
              <a:t>2</a:t>
            </a:r>
            <a:r>
              <a:rPr lang="zh-CN" altLang="en-US" sz="1000" kern="0" dirty="0">
                <a:solidFill>
                  <a:schemeClr val="tx1">
                    <a:lumMod val="75000"/>
                    <a:lumOff val="25000"/>
                  </a:schemeClr>
                </a:solidFill>
                <a:cs typeface="+mn-ea"/>
                <a:sym typeface="+mn-lt"/>
              </a:rPr>
              <a:t>版）</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编者：陶辉著</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机械工业出版社</a:t>
            </a:r>
            <a:r>
              <a:rPr lang="en-US" altLang="zh-CN" sz="1000" kern="0" dirty="0">
                <a:solidFill>
                  <a:schemeClr val="tx1">
                    <a:lumMod val="75000"/>
                    <a:lumOff val="25000"/>
                  </a:schemeClr>
                </a:solidFill>
                <a:cs typeface="+mn-ea"/>
                <a:sym typeface="+mn-lt"/>
              </a:rPr>
              <a:t>,2016</a:t>
            </a:r>
            <a:endParaRPr lang="zh-CN" altLang="en-US" sz="1000" kern="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4905609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par>
                          <p:cTn id="20" fill="hold">
                            <p:stCondLst>
                              <p:cond delay="1550"/>
                            </p:stCondLst>
                            <p:childTnLst>
                              <p:par>
                                <p:cTn id="21" presetID="53" presetClass="entr" presetSubtype="52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anim calcmode="lin" valueType="num">
                                      <p:cBhvr>
                                        <p:cTn id="26" dur="500" fill="hold"/>
                                        <p:tgtEl>
                                          <p:spTgt spid="27"/>
                                        </p:tgtEl>
                                        <p:attrNameLst>
                                          <p:attrName>ppt_x</p:attrName>
                                        </p:attrNameLst>
                                      </p:cBhvr>
                                      <p:tavLst>
                                        <p:tav tm="0">
                                          <p:val>
                                            <p:fltVal val="0.5"/>
                                          </p:val>
                                        </p:tav>
                                        <p:tav tm="100000">
                                          <p:val>
                                            <p:strVal val="#ppt_x"/>
                                          </p:val>
                                        </p:tav>
                                      </p:tavLst>
                                    </p:anim>
                                    <p:anim calcmode="lin" valueType="num">
                                      <p:cBhvr>
                                        <p:cTn id="27" dur="500" fill="hold"/>
                                        <p:tgtEl>
                                          <p:spTgt spid="27"/>
                                        </p:tgtEl>
                                        <p:attrNameLst>
                                          <p:attrName>ppt_y</p:attrName>
                                        </p:attrNameLst>
                                      </p:cBhvr>
                                      <p:tavLst>
                                        <p:tav tm="0">
                                          <p:val>
                                            <p:fltVal val="0.5"/>
                                          </p:val>
                                        </p:tav>
                                        <p:tav tm="100000">
                                          <p:val>
                                            <p:strVal val="#ppt_y"/>
                                          </p:val>
                                        </p:tav>
                                      </p:tavLst>
                                    </p:anim>
                                  </p:childTnLst>
                                </p:cTn>
                              </p:par>
                            </p:childTnLst>
                          </p:cTn>
                        </p:par>
                        <p:par>
                          <p:cTn id="28" fill="hold">
                            <p:stCondLst>
                              <p:cond delay="2050"/>
                            </p:stCondLst>
                            <p:childTnLst>
                              <p:par>
                                <p:cTn id="29" presetID="2" presetClass="entr" presetSubtype="2"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childTnLst>
                          </p:cTn>
                        </p:par>
                        <p:par>
                          <p:cTn id="33" fill="hold">
                            <p:stCondLst>
                              <p:cond delay="2550"/>
                            </p:stCondLst>
                            <p:childTnLst>
                              <p:par>
                                <p:cTn id="34" presetID="2" presetClass="entr" presetSubtype="2"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1+#ppt_w/2"/>
                                          </p:val>
                                        </p:tav>
                                        <p:tav tm="100000">
                                          <p:val>
                                            <p:strVal val="#ppt_x"/>
                                          </p:val>
                                        </p:tav>
                                      </p:tavLst>
                                    </p:anim>
                                    <p:anim calcmode="lin" valueType="num">
                                      <p:cBhvr additive="base">
                                        <p:cTn id="37" dur="500" fill="hold"/>
                                        <p:tgtEl>
                                          <p:spTgt spid="29"/>
                                        </p:tgtEl>
                                        <p:attrNameLst>
                                          <p:attrName>ppt_y</p:attrName>
                                        </p:attrNameLst>
                                      </p:cBhvr>
                                      <p:tavLst>
                                        <p:tav tm="0">
                                          <p:val>
                                            <p:strVal val="#ppt_y"/>
                                          </p:val>
                                        </p:tav>
                                        <p:tav tm="100000">
                                          <p:val>
                                            <p:strVal val="#ppt_y"/>
                                          </p:val>
                                        </p:tav>
                                      </p:tavLst>
                                    </p:anim>
                                  </p:childTnLst>
                                </p:cTn>
                              </p:par>
                            </p:childTnLst>
                          </p:cTn>
                        </p:par>
                        <p:par>
                          <p:cTn id="38" fill="hold">
                            <p:stCondLst>
                              <p:cond delay="3050"/>
                            </p:stCondLst>
                            <p:childTnLst>
                              <p:par>
                                <p:cTn id="39" presetID="2" presetClass="entr" presetSubtype="2"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1+#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par>
                          <p:cTn id="43" fill="hold">
                            <p:stCondLst>
                              <p:cond delay="3550"/>
                            </p:stCondLst>
                            <p:childTnLst>
                              <p:par>
                                <p:cTn id="44" presetID="2" presetClass="entr" presetSubtype="2"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1+#ppt_w/2"/>
                                          </p:val>
                                        </p:tav>
                                        <p:tav tm="100000">
                                          <p:val>
                                            <p:strVal val="#ppt_x"/>
                                          </p:val>
                                        </p:tav>
                                      </p:tavLst>
                                    </p:anim>
                                    <p:anim calcmode="lin" valueType="num">
                                      <p:cBhvr additive="base">
                                        <p:cTn id="47" dur="500" fill="hold"/>
                                        <p:tgtEl>
                                          <p:spTgt spid="23"/>
                                        </p:tgtEl>
                                        <p:attrNameLst>
                                          <p:attrName>ppt_y</p:attrName>
                                        </p:attrNameLst>
                                      </p:cBhvr>
                                      <p:tavLst>
                                        <p:tav tm="0">
                                          <p:val>
                                            <p:strVal val="#ppt_y"/>
                                          </p:val>
                                        </p:tav>
                                        <p:tav tm="100000">
                                          <p:val>
                                            <p:strVal val="#ppt_y"/>
                                          </p:val>
                                        </p:tav>
                                      </p:tavLst>
                                    </p:anim>
                                  </p:childTnLst>
                                </p:cTn>
                              </p:par>
                            </p:childTnLst>
                          </p:cTn>
                        </p:par>
                        <p:par>
                          <p:cTn id="48" fill="hold">
                            <p:stCondLst>
                              <p:cond delay="4050"/>
                            </p:stCondLst>
                            <p:childTnLst>
                              <p:par>
                                <p:cTn id="49" presetID="2" presetClass="entr" presetSubtype="2"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1+#ppt_w/2"/>
                                          </p:val>
                                        </p:tav>
                                        <p:tav tm="100000">
                                          <p:val>
                                            <p:strVal val="#ppt_x"/>
                                          </p:val>
                                        </p:tav>
                                      </p:tavLst>
                                    </p:anim>
                                    <p:anim calcmode="lin" valueType="num">
                                      <p:cBhvr additive="base">
                                        <p:cTn id="52" dur="500" fill="hold"/>
                                        <p:tgtEl>
                                          <p:spTgt spid="34"/>
                                        </p:tgtEl>
                                        <p:attrNameLst>
                                          <p:attrName>ppt_y</p:attrName>
                                        </p:attrNameLst>
                                      </p:cBhvr>
                                      <p:tavLst>
                                        <p:tav tm="0">
                                          <p:val>
                                            <p:strVal val="#ppt_y"/>
                                          </p:val>
                                        </p:tav>
                                        <p:tav tm="100000">
                                          <p:val>
                                            <p:strVal val="#ppt_y"/>
                                          </p:val>
                                        </p:tav>
                                      </p:tavLst>
                                    </p:anim>
                                  </p:childTnLst>
                                </p:cTn>
                              </p:par>
                            </p:childTnLst>
                          </p:cTn>
                        </p:par>
                        <p:par>
                          <p:cTn id="53" fill="hold">
                            <p:stCondLst>
                              <p:cond delay="4550"/>
                            </p:stCondLst>
                            <p:childTnLst>
                              <p:par>
                                <p:cTn id="54" presetID="2" presetClass="entr" presetSubtype="2"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 fill="hold"/>
                                        <p:tgtEl>
                                          <p:spTgt spid="35"/>
                                        </p:tgtEl>
                                        <p:attrNameLst>
                                          <p:attrName>ppt_x</p:attrName>
                                        </p:attrNameLst>
                                      </p:cBhvr>
                                      <p:tavLst>
                                        <p:tav tm="0">
                                          <p:val>
                                            <p:strVal val="1+#ppt_w/2"/>
                                          </p:val>
                                        </p:tav>
                                        <p:tav tm="100000">
                                          <p:val>
                                            <p:strVal val="#ppt_x"/>
                                          </p:val>
                                        </p:tav>
                                      </p:tavLst>
                                    </p:anim>
                                    <p:anim calcmode="lin" valueType="num">
                                      <p:cBhvr additive="base">
                                        <p:cTn id="57" dur="500" fill="hold"/>
                                        <p:tgtEl>
                                          <p:spTgt spid="35"/>
                                        </p:tgtEl>
                                        <p:attrNameLst>
                                          <p:attrName>ppt_y</p:attrName>
                                        </p:attrNameLst>
                                      </p:cBhvr>
                                      <p:tavLst>
                                        <p:tav tm="0">
                                          <p:val>
                                            <p:strVal val="#ppt_y"/>
                                          </p:val>
                                        </p:tav>
                                        <p:tav tm="100000">
                                          <p:val>
                                            <p:strVal val="#ppt_y"/>
                                          </p:val>
                                        </p:tav>
                                      </p:tavLst>
                                    </p:anim>
                                  </p:childTnLst>
                                </p:cTn>
                              </p:par>
                            </p:childTnLst>
                          </p:cTn>
                        </p:par>
                        <p:par>
                          <p:cTn id="58" fill="hold">
                            <p:stCondLst>
                              <p:cond delay="5050"/>
                            </p:stCondLst>
                            <p:childTnLst>
                              <p:par>
                                <p:cTn id="59" presetID="2" presetClass="entr" presetSubtype="2"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childTnLst>
                          </p:cTn>
                        </p:par>
                        <p:par>
                          <p:cTn id="63" fill="hold">
                            <p:stCondLst>
                              <p:cond delay="5550"/>
                            </p:stCondLst>
                            <p:childTnLst>
                              <p:par>
                                <p:cTn id="64" presetID="2" presetClass="entr" presetSubtype="2"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additive="base">
                                        <p:cTn id="66" dur="500" fill="hold"/>
                                        <p:tgtEl>
                                          <p:spTgt spid="37"/>
                                        </p:tgtEl>
                                        <p:attrNameLst>
                                          <p:attrName>ppt_x</p:attrName>
                                        </p:attrNameLst>
                                      </p:cBhvr>
                                      <p:tavLst>
                                        <p:tav tm="0">
                                          <p:val>
                                            <p:strVal val="1+#ppt_w/2"/>
                                          </p:val>
                                        </p:tav>
                                        <p:tav tm="100000">
                                          <p:val>
                                            <p:strVal val="#ppt_x"/>
                                          </p:val>
                                        </p:tav>
                                      </p:tavLst>
                                    </p:anim>
                                    <p:anim calcmode="lin" valueType="num">
                                      <p:cBhvr additive="base">
                                        <p:cTn id="67" dur="500" fill="hold"/>
                                        <p:tgtEl>
                                          <p:spTgt spid="37"/>
                                        </p:tgtEl>
                                        <p:attrNameLst>
                                          <p:attrName>ppt_y</p:attrName>
                                        </p:attrNameLst>
                                      </p:cBhvr>
                                      <p:tavLst>
                                        <p:tav tm="0">
                                          <p:val>
                                            <p:strVal val="#ppt_y"/>
                                          </p:val>
                                        </p:tav>
                                        <p:tav tm="100000">
                                          <p:val>
                                            <p:strVal val="#ppt_y"/>
                                          </p:val>
                                        </p:tav>
                                      </p:tavLst>
                                    </p:anim>
                                  </p:childTnLst>
                                </p:cTn>
                              </p:par>
                            </p:childTnLst>
                          </p:cTn>
                        </p:par>
                        <p:par>
                          <p:cTn id="68" fill="hold">
                            <p:stCondLst>
                              <p:cond delay="6050"/>
                            </p:stCondLst>
                            <p:childTnLst>
                              <p:par>
                                <p:cTn id="69" presetID="2" presetClass="entr" presetSubtype="2"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1+#ppt_w/2"/>
                                          </p:val>
                                        </p:tav>
                                        <p:tav tm="100000">
                                          <p:val>
                                            <p:strVal val="#ppt_x"/>
                                          </p:val>
                                        </p:tav>
                                      </p:tavLst>
                                    </p:anim>
                                    <p:anim calcmode="lin" valueType="num">
                                      <p:cBhvr additive="base">
                                        <p:cTn id="72" dur="500" fill="hold"/>
                                        <p:tgtEl>
                                          <p:spTgt spid="44"/>
                                        </p:tgtEl>
                                        <p:attrNameLst>
                                          <p:attrName>ppt_y</p:attrName>
                                        </p:attrNameLst>
                                      </p:cBhvr>
                                      <p:tavLst>
                                        <p:tav tm="0">
                                          <p:val>
                                            <p:strVal val="#ppt_y"/>
                                          </p:val>
                                        </p:tav>
                                        <p:tav tm="100000">
                                          <p:val>
                                            <p:strVal val="#ppt_y"/>
                                          </p:val>
                                        </p:tav>
                                      </p:tavLst>
                                    </p:anim>
                                  </p:childTnLst>
                                </p:cTn>
                              </p:par>
                            </p:childTnLst>
                          </p:cTn>
                        </p:par>
                        <p:par>
                          <p:cTn id="73" fill="hold">
                            <p:stCondLst>
                              <p:cond delay="6550"/>
                            </p:stCondLst>
                            <p:childTnLst>
                              <p:par>
                                <p:cTn id="74" presetID="2" presetClass="entr" presetSubtype="2"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additive="base">
                                        <p:cTn id="76" dur="500" fill="hold"/>
                                        <p:tgtEl>
                                          <p:spTgt spid="45"/>
                                        </p:tgtEl>
                                        <p:attrNameLst>
                                          <p:attrName>ppt_x</p:attrName>
                                        </p:attrNameLst>
                                      </p:cBhvr>
                                      <p:tavLst>
                                        <p:tav tm="0">
                                          <p:val>
                                            <p:strVal val="1+#ppt_w/2"/>
                                          </p:val>
                                        </p:tav>
                                        <p:tav tm="100000">
                                          <p:val>
                                            <p:strVal val="#ppt_x"/>
                                          </p:val>
                                        </p:tav>
                                      </p:tavLst>
                                    </p:anim>
                                    <p:anim calcmode="lin" valueType="num">
                                      <p:cBhvr additive="base">
                                        <p:cTn id="7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animBg="1"/>
      <p:bldP spid="27" grpId="0"/>
      <p:bldP spid="28" grpId="0"/>
      <p:bldP spid="29" grpId="0"/>
      <p:bldP spid="18" grpId="0"/>
      <p:bldP spid="23" grpId="0"/>
      <p:bldP spid="34" grpId="0"/>
      <p:bldP spid="35" grpId="0"/>
      <p:bldP spid="36" grpId="0"/>
      <p:bldP spid="37" grpId="0"/>
      <p:bldP spid="44"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文献资料查阅情况</a:t>
            </a:r>
          </a:p>
        </p:txBody>
      </p:sp>
      <p:sp>
        <p:nvSpPr>
          <p:cNvPr id="26" name="文本框 26"/>
          <p:cNvSpPr txBox="1"/>
          <p:nvPr/>
        </p:nvSpPr>
        <p:spPr>
          <a:xfrm>
            <a:off x="1359928" y="979202"/>
            <a:ext cx="960626" cy="587395"/>
          </a:xfrm>
          <a:prstGeom prst="roundRect">
            <a:avLst/>
          </a:prstGeom>
          <a:solidFill>
            <a:srgbClr val="1B4367"/>
          </a:solidFill>
          <a:ln w="9525">
            <a:noFill/>
          </a:ln>
        </p:spPr>
        <p:txBody>
          <a:bodyPr wrap="none" lIns="68580" tIns="34290" rIns="68580" bIns="34290" rtlCol="0">
            <a:spAutoFit/>
          </a:bodyPr>
          <a:lstStyle/>
          <a:p>
            <a:r>
              <a:rPr lang="zh-CN" altLang="en-US" sz="3000" dirty="0">
                <a:solidFill>
                  <a:schemeClr val="bg1"/>
                </a:solidFill>
              </a:rPr>
              <a:t>论文</a:t>
            </a:r>
          </a:p>
        </p:txBody>
      </p:sp>
      <p:sp>
        <p:nvSpPr>
          <p:cNvPr id="27" name="文本框 31"/>
          <p:cNvSpPr txBox="1"/>
          <p:nvPr/>
        </p:nvSpPr>
        <p:spPr>
          <a:xfrm>
            <a:off x="1268625" y="1695462"/>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参考文献</a:t>
            </a:r>
            <a:endParaRPr lang="zh-CN" altLang="en-US" sz="4800" b="1" dirty="0">
              <a:solidFill>
                <a:srgbClr val="1B4367"/>
              </a:solidFill>
            </a:endParaRPr>
          </a:p>
        </p:txBody>
      </p:sp>
      <p:sp>
        <p:nvSpPr>
          <p:cNvPr id="28" name="TextBox 1957"/>
          <p:cNvSpPr/>
          <p:nvPr/>
        </p:nvSpPr>
        <p:spPr>
          <a:xfrm>
            <a:off x="1326387" y="2672652"/>
            <a:ext cx="2737567" cy="500137"/>
          </a:xfrm>
          <a:prstGeom prst="rect">
            <a:avLst/>
          </a:prstGeom>
          <a:noFill/>
          <a:ln w="9525">
            <a:noFill/>
            <a:miter/>
          </a:ln>
        </p:spPr>
        <p:txBody>
          <a:bodyPr wrap="square" lIns="68580" tIns="34290" rIns="68580" bIns="34290">
            <a:spAutoFit/>
          </a:bodyPr>
          <a:lstStyle/>
          <a:p>
            <a:pPr lvl="0"/>
            <a:r>
              <a:rPr lang="en-US" altLang="zh-CN" b="1" dirty="0">
                <a:solidFill>
                  <a:srgbClr val="1B4367"/>
                </a:solidFill>
                <a:cs typeface="+mn-ea"/>
                <a:sym typeface="+mn-lt"/>
              </a:rPr>
              <a:t>Hands-On </a:t>
            </a:r>
            <a:r>
              <a:rPr lang="en-US" altLang="zh-CN" b="1" dirty="0" err="1">
                <a:solidFill>
                  <a:srgbClr val="1B4367"/>
                </a:solidFill>
                <a:cs typeface="+mn-ea"/>
                <a:sym typeface="+mn-lt"/>
              </a:rPr>
              <a:t>Microservices</a:t>
            </a:r>
            <a:r>
              <a:rPr lang="en-US" altLang="zh-CN" b="1" dirty="0">
                <a:solidFill>
                  <a:srgbClr val="1B4367"/>
                </a:solidFill>
                <a:cs typeface="+mn-ea"/>
                <a:sym typeface="+mn-lt"/>
              </a:rPr>
              <a:t> with </a:t>
            </a:r>
            <a:r>
              <a:rPr lang="en-US" altLang="zh-CN" b="1" dirty="0" err="1">
                <a:solidFill>
                  <a:srgbClr val="1B4367"/>
                </a:solidFill>
                <a:cs typeface="+mn-ea"/>
                <a:sym typeface="+mn-lt"/>
              </a:rPr>
              <a:t>Node.Js</a:t>
            </a:r>
            <a:endParaRPr lang="zh-CN" altLang="en-US" b="1" dirty="0">
              <a:solidFill>
                <a:srgbClr val="1B4367"/>
              </a:solidFill>
              <a:cs typeface="+mn-ea"/>
              <a:sym typeface="+mn-lt"/>
            </a:endParaRPr>
          </a:p>
        </p:txBody>
      </p:sp>
      <p:sp>
        <p:nvSpPr>
          <p:cNvPr id="29" name="文本框 19"/>
          <p:cNvSpPr txBox="1"/>
          <p:nvPr/>
        </p:nvSpPr>
        <p:spPr>
          <a:xfrm>
            <a:off x="1326388" y="3129231"/>
            <a:ext cx="3003877" cy="4539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000" kern="0" dirty="0" smtClean="0">
                <a:solidFill>
                  <a:schemeClr val="tx1">
                    <a:lumMod val="75000"/>
                    <a:lumOff val="25000"/>
                  </a:schemeClr>
                </a:solidFill>
                <a:cs typeface="+mn-ea"/>
                <a:sym typeface="+mn-lt"/>
              </a:rPr>
              <a:t>编者</a:t>
            </a:r>
            <a:r>
              <a:rPr lang="zh-CN" altLang="en-US" sz="1000" kern="0" dirty="0">
                <a:solidFill>
                  <a:schemeClr val="tx1">
                    <a:lumMod val="75000"/>
                    <a:lumOff val="25000"/>
                  </a:schemeClr>
                </a:solidFill>
                <a:cs typeface="+mn-ea"/>
                <a:sym typeface="+mn-lt"/>
              </a:rPr>
              <a:t>：</a:t>
            </a:r>
            <a:r>
              <a:rPr lang="en-US" altLang="zh-CN" sz="1000" kern="0" dirty="0" err="1">
                <a:solidFill>
                  <a:schemeClr val="tx1">
                    <a:lumMod val="75000"/>
                    <a:lumOff val="25000"/>
                  </a:schemeClr>
                </a:solidFill>
                <a:cs typeface="+mn-ea"/>
                <a:sym typeface="+mn-lt"/>
              </a:rPr>
              <a:t>Diogo</a:t>
            </a:r>
            <a:r>
              <a:rPr lang="en-US" altLang="zh-CN" sz="1000" kern="0" dirty="0">
                <a:solidFill>
                  <a:schemeClr val="tx1">
                    <a:lumMod val="75000"/>
                    <a:lumOff val="25000"/>
                  </a:schemeClr>
                </a:solidFill>
                <a:cs typeface="+mn-ea"/>
                <a:sym typeface="+mn-lt"/>
              </a:rPr>
              <a:t> </a:t>
            </a:r>
            <a:r>
              <a:rPr lang="en-US" altLang="zh-CN" sz="1000" kern="0" dirty="0" err="1">
                <a:solidFill>
                  <a:schemeClr val="tx1">
                    <a:lumMod val="75000"/>
                    <a:lumOff val="25000"/>
                  </a:schemeClr>
                </a:solidFill>
                <a:cs typeface="+mn-ea"/>
                <a:sym typeface="+mn-lt"/>
              </a:rPr>
              <a:t>Resende</a:t>
            </a:r>
            <a:r>
              <a:rPr lang="en-US" altLang="zh-CN" sz="1000" kern="0" dirty="0">
                <a:solidFill>
                  <a:schemeClr val="tx1">
                    <a:lumMod val="75000"/>
                    <a:lumOff val="25000"/>
                  </a:schemeClr>
                </a:solidFill>
                <a:cs typeface="+mn-ea"/>
                <a:sym typeface="+mn-lt"/>
              </a:rPr>
              <a:t> &amp; </a:t>
            </a:r>
            <a:r>
              <a:rPr lang="zh-CN" altLang="en-US" sz="1000" kern="0" dirty="0">
                <a:solidFill>
                  <a:schemeClr val="tx1">
                    <a:lumMod val="75000"/>
                    <a:lumOff val="25000"/>
                  </a:schemeClr>
                </a:solidFill>
                <a:cs typeface="+mn-ea"/>
                <a:sym typeface="+mn-lt"/>
              </a:rPr>
              <a:t>著</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出版社</a:t>
            </a:r>
            <a:r>
              <a:rPr lang="en-US" altLang="zh-CN" sz="1000" kern="0" dirty="0" err="1">
                <a:solidFill>
                  <a:schemeClr val="tx1">
                    <a:lumMod val="75000"/>
                    <a:lumOff val="25000"/>
                  </a:schemeClr>
                </a:solidFill>
                <a:cs typeface="+mn-ea"/>
                <a:sym typeface="+mn-lt"/>
              </a:rPr>
              <a:t>Packt</a:t>
            </a:r>
            <a:r>
              <a:rPr lang="en-US" altLang="zh-CN" sz="1000" kern="0" dirty="0">
                <a:solidFill>
                  <a:schemeClr val="tx1">
                    <a:lumMod val="75000"/>
                    <a:lumOff val="25000"/>
                  </a:schemeClr>
                </a:solidFill>
                <a:cs typeface="+mn-ea"/>
                <a:sym typeface="+mn-lt"/>
              </a:rPr>
              <a:t> Publishing,2018</a:t>
            </a:r>
            <a:endParaRPr lang="zh-CN" altLang="en-US" sz="1000" kern="0" dirty="0">
              <a:solidFill>
                <a:schemeClr val="tx1">
                  <a:lumMod val="75000"/>
                  <a:lumOff val="25000"/>
                </a:schemeClr>
              </a:solidFill>
              <a:cs typeface="+mn-ea"/>
              <a:sym typeface="+mn-lt"/>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8" name="TextBox 1957"/>
          <p:cNvSpPr/>
          <p:nvPr/>
        </p:nvSpPr>
        <p:spPr>
          <a:xfrm>
            <a:off x="1326387" y="3804806"/>
            <a:ext cx="1776735" cy="284693"/>
          </a:xfrm>
          <a:prstGeom prst="rect">
            <a:avLst/>
          </a:prstGeom>
          <a:noFill/>
          <a:ln w="9525">
            <a:noFill/>
            <a:miter/>
          </a:ln>
        </p:spPr>
        <p:txBody>
          <a:bodyPr wrap="square" lIns="68580" tIns="34290" rIns="68580" bIns="34290">
            <a:spAutoFit/>
          </a:bodyPr>
          <a:lstStyle/>
          <a:p>
            <a:pPr lvl="0"/>
            <a:r>
              <a:rPr lang="en-US" altLang="zh-CN" b="1" dirty="0">
                <a:solidFill>
                  <a:srgbClr val="1B4367"/>
                </a:solidFill>
                <a:cs typeface="+mn-ea"/>
                <a:sym typeface="+mn-lt"/>
              </a:rPr>
              <a:t>Vue.js in Action</a:t>
            </a:r>
            <a:endParaRPr lang="zh-CN" altLang="en-US" b="1" dirty="0">
              <a:solidFill>
                <a:srgbClr val="1B4367"/>
              </a:solidFill>
              <a:cs typeface="+mn-ea"/>
              <a:sym typeface="+mn-lt"/>
            </a:endParaRPr>
          </a:p>
        </p:txBody>
      </p:sp>
      <p:sp>
        <p:nvSpPr>
          <p:cNvPr id="23" name="文本框 19"/>
          <p:cNvSpPr txBox="1"/>
          <p:nvPr/>
        </p:nvSpPr>
        <p:spPr>
          <a:xfrm>
            <a:off x="1326388" y="4039780"/>
            <a:ext cx="3003877" cy="4539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000" kern="0" dirty="0" smtClean="0">
                <a:solidFill>
                  <a:schemeClr val="tx1">
                    <a:lumMod val="75000"/>
                    <a:lumOff val="25000"/>
                  </a:schemeClr>
                </a:solidFill>
                <a:cs typeface="+mn-ea"/>
                <a:sym typeface="+mn-lt"/>
              </a:rPr>
              <a:t>编者</a:t>
            </a:r>
            <a:r>
              <a:rPr lang="zh-CN" altLang="en-US" sz="1000" kern="0" dirty="0">
                <a:solidFill>
                  <a:schemeClr val="tx1">
                    <a:lumMod val="75000"/>
                    <a:lumOff val="25000"/>
                  </a:schemeClr>
                </a:solidFill>
                <a:cs typeface="+mn-ea"/>
                <a:sym typeface="+mn-lt"/>
              </a:rPr>
              <a:t>：</a:t>
            </a:r>
            <a:r>
              <a:rPr lang="en-US" altLang="zh-CN" sz="1000" kern="0" dirty="0">
                <a:solidFill>
                  <a:schemeClr val="tx1">
                    <a:lumMod val="75000"/>
                    <a:lumOff val="25000"/>
                  </a:schemeClr>
                </a:solidFill>
                <a:cs typeface="+mn-ea"/>
                <a:sym typeface="+mn-lt"/>
              </a:rPr>
              <a:t>Eric </a:t>
            </a:r>
            <a:r>
              <a:rPr lang="en-US" altLang="zh-CN" sz="1000" kern="0" dirty="0" err="1">
                <a:solidFill>
                  <a:schemeClr val="tx1">
                    <a:lumMod val="75000"/>
                    <a:lumOff val="25000"/>
                  </a:schemeClr>
                </a:solidFill>
                <a:cs typeface="+mn-ea"/>
                <a:sym typeface="+mn-lt"/>
              </a:rPr>
              <a:t>Hanchett</a:t>
            </a:r>
            <a:r>
              <a:rPr lang="en-US" altLang="zh-CN" sz="1000" kern="0" dirty="0">
                <a:solidFill>
                  <a:schemeClr val="tx1">
                    <a:lumMod val="75000"/>
                    <a:lumOff val="25000"/>
                  </a:schemeClr>
                </a:solidFill>
                <a:cs typeface="+mn-ea"/>
                <a:sym typeface="+mn-lt"/>
              </a:rPr>
              <a:t> / Benjamin </a:t>
            </a:r>
            <a:r>
              <a:rPr lang="en-US" altLang="zh-CN" sz="1000" kern="0" dirty="0" err="1">
                <a:solidFill>
                  <a:schemeClr val="tx1">
                    <a:lumMod val="75000"/>
                    <a:lumOff val="25000"/>
                  </a:schemeClr>
                </a:solidFill>
                <a:cs typeface="+mn-ea"/>
                <a:sym typeface="+mn-lt"/>
              </a:rPr>
              <a:t>Listwon</a:t>
            </a:r>
            <a:r>
              <a:rPr lang="en-US" altLang="zh-CN" sz="1000" kern="0" dirty="0" smtClean="0">
                <a:solidFill>
                  <a:schemeClr val="tx1">
                    <a:lumMod val="75000"/>
                    <a:lumOff val="25000"/>
                  </a:schemeClr>
                </a:solidFill>
                <a:cs typeface="+mn-ea"/>
                <a:sym typeface="+mn-lt"/>
              </a:rPr>
              <a:t>.</a:t>
            </a:r>
            <a:r>
              <a:rPr lang="zh-CN" altLang="en-US" sz="1000" kern="0" dirty="0" smtClean="0">
                <a:solidFill>
                  <a:schemeClr val="tx1">
                    <a:lumMod val="75000"/>
                    <a:lumOff val="25000"/>
                  </a:schemeClr>
                </a:solidFill>
                <a:cs typeface="+mn-ea"/>
                <a:sym typeface="+mn-lt"/>
              </a:rPr>
              <a:t> </a:t>
            </a:r>
            <a:r>
              <a:rPr lang="en-US" altLang="zh-CN" sz="1000" kern="0" dirty="0" smtClean="0">
                <a:solidFill>
                  <a:schemeClr val="tx1">
                    <a:lumMod val="75000"/>
                    <a:lumOff val="25000"/>
                  </a:schemeClr>
                </a:solidFill>
                <a:cs typeface="+mn-ea"/>
                <a:sym typeface="+mn-lt"/>
              </a:rPr>
              <a:t>Manning </a:t>
            </a:r>
            <a:r>
              <a:rPr lang="en-US" altLang="zh-CN" sz="1000" kern="0" dirty="0">
                <a:solidFill>
                  <a:schemeClr val="tx1">
                    <a:lumMod val="75000"/>
                    <a:lumOff val="25000"/>
                  </a:schemeClr>
                </a:solidFill>
                <a:cs typeface="+mn-ea"/>
                <a:sym typeface="+mn-lt"/>
              </a:rPr>
              <a:t>Publications,2018</a:t>
            </a:r>
            <a:endParaRPr lang="zh-CN" altLang="en-US" sz="1000" kern="0" dirty="0">
              <a:solidFill>
                <a:schemeClr val="tx1">
                  <a:lumMod val="75000"/>
                  <a:lumOff val="25000"/>
                </a:schemeClr>
              </a:solidFill>
              <a:cs typeface="+mn-ea"/>
              <a:sym typeface="+mn-lt"/>
            </a:endParaRPr>
          </a:p>
        </p:txBody>
      </p:sp>
      <p:sp>
        <p:nvSpPr>
          <p:cNvPr id="34" name="TextBox 1957"/>
          <p:cNvSpPr/>
          <p:nvPr/>
        </p:nvSpPr>
        <p:spPr>
          <a:xfrm>
            <a:off x="4923506" y="988206"/>
            <a:ext cx="3003877" cy="500137"/>
          </a:xfrm>
          <a:prstGeom prst="rect">
            <a:avLst/>
          </a:prstGeom>
          <a:noFill/>
          <a:ln w="9525">
            <a:noFill/>
            <a:miter/>
          </a:ln>
        </p:spPr>
        <p:txBody>
          <a:bodyPr wrap="square" lIns="68580" tIns="34290" rIns="68580" bIns="34290">
            <a:spAutoFit/>
          </a:bodyPr>
          <a:lstStyle/>
          <a:p>
            <a:pPr lvl="0"/>
            <a:r>
              <a:rPr lang="en-US" altLang="zh-CN" b="1" dirty="0">
                <a:solidFill>
                  <a:srgbClr val="1B4367"/>
                </a:solidFill>
                <a:cs typeface="+mn-ea"/>
                <a:sym typeface="+mn-lt"/>
              </a:rPr>
              <a:t>Web</a:t>
            </a:r>
            <a:r>
              <a:rPr lang="zh-CN" altLang="en-US" b="1" dirty="0">
                <a:solidFill>
                  <a:srgbClr val="1B4367"/>
                </a:solidFill>
                <a:cs typeface="+mn-ea"/>
                <a:sym typeface="+mn-lt"/>
              </a:rPr>
              <a:t>前端开发技术实验与实践</a:t>
            </a:r>
            <a:r>
              <a:rPr lang="en-US" altLang="zh-CN" b="1" dirty="0">
                <a:solidFill>
                  <a:srgbClr val="1B4367"/>
                </a:solidFill>
                <a:cs typeface="+mn-ea"/>
                <a:sym typeface="+mn-lt"/>
              </a:rPr>
              <a:t>——HTML5</a:t>
            </a:r>
            <a:r>
              <a:rPr lang="zh-CN" altLang="en-US" b="1" dirty="0">
                <a:solidFill>
                  <a:srgbClr val="1B4367"/>
                </a:solidFill>
                <a:cs typeface="+mn-ea"/>
                <a:sym typeface="+mn-lt"/>
              </a:rPr>
              <a:t>、</a:t>
            </a:r>
            <a:r>
              <a:rPr lang="en-US" altLang="zh-CN" b="1" dirty="0">
                <a:solidFill>
                  <a:srgbClr val="1B4367"/>
                </a:solidFill>
                <a:cs typeface="+mn-ea"/>
                <a:sym typeface="+mn-lt"/>
              </a:rPr>
              <a:t>CSS3</a:t>
            </a:r>
            <a:r>
              <a:rPr lang="zh-CN" altLang="en-US" b="1" dirty="0">
                <a:solidFill>
                  <a:srgbClr val="1B4367"/>
                </a:solidFill>
                <a:cs typeface="+mn-ea"/>
                <a:sym typeface="+mn-lt"/>
              </a:rPr>
              <a:t>、</a:t>
            </a:r>
            <a:r>
              <a:rPr lang="en-US" altLang="zh-CN" b="1" dirty="0">
                <a:solidFill>
                  <a:srgbClr val="1B4367"/>
                </a:solidFill>
                <a:cs typeface="+mn-ea"/>
                <a:sym typeface="+mn-lt"/>
              </a:rPr>
              <a:t>JavaScript.</a:t>
            </a:r>
            <a:endParaRPr lang="zh-CN" altLang="en-US" b="1" dirty="0">
              <a:solidFill>
                <a:srgbClr val="1B4367"/>
              </a:solidFill>
              <a:cs typeface="+mn-ea"/>
              <a:sym typeface="+mn-lt"/>
            </a:endParaRPr>
          </a:p>
        </p:txBody>
      </p:sp>
      <p:sp>
        <p:nvSpPr>
          <p:cNvPr id="35" name="文本框 19"/>
          <p:cNvSpPr txBox="1"/>
          <p:nvPr/>
        </p:nvSpPr>
        <p:spPr>
          <a:xfrm>
            <a:off x="4923506" y="1488343"/>
            <a:ext cx="3003877" cy="64633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altLang="zh-CN" sz="1000" kern="0" dirty="0">
                <a:solidFill>
                  <a:schemeClr val="tx1">
                    <a:lumMod val="75000"/>
                    <a:lumOff val="25000"/>
                  </a:schemeClr>
                </a:solidFill>
                <a:cs typeface="+mn-ea"/>
                <a:sym typeface="+mn-lt"/>
              </a:rPr>
              <a:t>Web</a:t>
            </a:r>
            <a:r>
              <a:rPr lang="zh-CN" altLang="en-US" sz="1000" kern="0" dirty="0">
                <a:solidFill>
                  <a:schemeClr val="tx1">
                    <a:lumMod val="75000"/>
                    <a:lumOff val="25000"/>
                  </a:schemeClr>
                </a:solidFill>
                <a:cs typeface="+mn-ea"/>
                <a:sym typeface="+mn-lt"/>
              </a:rPr>
              <a:t>前端开发技术实验与实践</a:t>
            </a:r>
            <a:r>
              <a:rPr lang="en-US" altLang="zh-CN" sz="1000" kern="0" dirty="0">
                <a:solidFill>
                  <a:schemeClr val="tx1">
                    <a:lumMod val="75000"/>
                    <a:lumOff val="25000"/>
                  </a:schemeClr>
                </a:solidFill>
                <a:cs typeface="+mn-ea"/>
                <a:sym typeface="+mn-lt"/>
              </a:rPr>
              <a:t>——HTML5</a:t>
            </a:r>
            <a:r>
              <a:rPr lang="zh-CN" altLang="en-US" sz="1000" kern="0" dirty="0">
                <a:solidFill>
                  <a:schemeClr val="tx1">
                    <a:lumMod val="75000"/>
                    <a:lumOff val="25000"/>
                  </a:schemeClr>
                </a:solidFill>
                <a:cs typeface="+mn-ea"/>
                <a:sym typeface="+mn-lt"/>
              </a:rPr>
              <a:t>、</a:t>
            </a:r>
            <a:r>
              <a:rPr lang="en-US" altLang="zh-CN" sz="1000" kern="0" dirty="0">
                <a:solidFill>
                  <a:schemeClr val="tx1">
                    <a:lumMod val="75000"/>
                    <a:lumOff val="25000"/>
                  </a:schemeClr>
                </a:solidFill>
                <a:cs typeface="+mn-ea"/>
                <a:sym typeface="+mn-lt"/>
              </a:rPr>
              <a:t>CSS3</a:t>
            </a:r>
            <a:r>
              <a:rPr lang="zh-CN" altLang="en-US" sz="1000" kern="0" dirty="0">
                <a:solidFill>
                  <a:schemeClr val="tx1">
                    <a:lumMod val="75000"/>
                    <a:lumOff val="25000"/>
                  </a:schemeClr>
                </a:solidFill>
                <a:cs typeface="+mn-ea"/>
                <a:sym typeface="+mn-lt"/>
              </a:rPr>
              <a:t>、</a:t>
            </a:r>
            <a:r>
              <a:rPr lang="en-US" altLang="zh-CN" sz="1000" kern="0" dirty="0">
                <a:solidFill>
                  <a:schemeClr val="tx1">
                    <a:lumMod val="75000"/>
                    <a:lumOff val="25000"/>
                  </a:schemeClr>
                </a:solidFill>
                <a:cs typeface="+mn-ea"/>
                <a:sym typeface="+mn-lt"/>
              </a:rPr>
              <a:t>JavaScript.</a:t>
            </a:r>
            <a:r>
              <a:rPr lang="zh-CN" altLang="en-US" sz="1000" kern="0" dirty="0">
                <a:solidFill>
                  <a:schemeClr val="tx1">
                    <a:lumMod val="75000"/>
                    <a:lumOff val="25000"/>
                  </a:schemeClr>
                </a:solidFill>
                <a:cs typeface="+mn-ea"/>
                <a:sym typeface="+mn-lt"/>
              </a:rPr>
              <a:t>编者</a:t>
            </a:r>
            <a:r>
              <a:rPr lang="zh-CN" altLang="en-US" sz="1000" kern="0" dirty="0" smtClean="0">
                <a:solidFill>
                  <a:schemeClr val="tx1">
                    <a:lumMod val="75000"/>
                    <a:lumOff val="25000"/>
                  </a:schemeClr>
                </a:solidFill>
                <a:cs typeface="+mn-ea"/>
                <a:sym typeface="+mn-lt"/>
              </a:rPr>
              <a:t>：储久</a:t>
            </a:r>
            <a:r>
              <a:rPr lang="zh-CN" altLang="en-US" sz="1000" kern="0" dirty="0">
                <a:solidFill>
                  <a:schemeClr val="tx1">
                    <a:lumMod val="75000"/>
                    <a:lumOff val="25000"/>
                  </a:schemeClr>
                </a:solidFill>
                <a:cs typeface="+mn-ea"/>
                <a:sym typeface="+mn-lt"/>
              </a:rPr>
              <a:t>良 著 出版社</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清华大学出版社</a:t>
            </a:r>
            <a:r>
              <a:rPr lang="en-US" altLang="zh-CN" sz="1000" kern="0" dirty="0">
                <a:solidFill>
                  <a:schemeClr val="tx1">
                    <a:lumMod val="75000"/>
                    <a:lumOff val="25000"/>
                  </a:schemeClr>
                </a:solidFill>
                <a:cs typeface="+mn-ea"/>
                <a:sym typeface="+mn-lt"/>
              </a:rPr>
              <a:t>,2018</a:t>
            </a:r>
            <a:endParaRPr lang="zh-CN" altLang="en-US" sz="1000" kern="0" dirty="0">
              <a:solidFill>
                <a:schemeClr val="tx1">
                  <a:lumMod val="75000"/>
                  <a:lumOff val="25000"/>
                </a:schemeClr>
              </a:solidFill>
              <a:cs typeface="+mn-ea"/>
              <a:sym typeface="+mn-lt"/>
            </a:endParaRPr>
          </a:p>
        </p:txBody>
      </p:sp>
      <p:sp>
        <p:nvSpPr>
          <p:cNvPr id="42" name="TextBox 1957"/>
          <p:cNvSpPr/>
          <p:nvPr/>
        </p:nvSpPr>
        <p:spPr>
          <a:xfrm>
            <a:off x="4923506" y="2263165"/>
            <a:ext cx="1924765" cy="284693"/>
          </a:xfrm>
          <a:prstGeom prst="rect">
            <a:avLst/>
          </a:prstGeom>
          <a:noFill/>
          <a:ln w="9525">
            <a:noFill/>
            <a:miter/>
          </a:ln>
        </p:spPr>
        <p:txBody>
          <a:bodyPr wrap="square" lIns="68580" tIns="34290" rIns="68580" bIns="34290">
            <a:spAutoFit/>
          </a:bodyPr>
          <a:lstStyle/>
          <a:p>
            <a:pPr lvl="0"/>
            <a:r>
              <a:rPr lang="zh-CN" altLang="en-US" b="1" dirty="0">
                <a:solidFill>
                  <a:srgbClr val="1B4367"/>
                </a:solidFill>
                <a:cs typeface="+mn-ea"/>
                <a:sym typeface="+mn-lt"/>
              </a:rPr>
              <a:t>算法导论（原书第</a:t>
            </a:r>
            <a:r>
              <a:rPr lang="en-US" altLang="zh-CN" b="1" dirty="0">
                <a:solidFill>
                  <a:srgbClr val="1B4367"/>
                </a:solidFill>
                <a:cs typeface="+mn-ea"/>
                <a:sym typeface="+mn-lt"/>
              </a:rPr>
              <a:t>3</a:t>
            </a:r>
            <a:r>
              <a:rPr lang="zh-CN" altLang="en-US" b="1" dirty="0">
                <a:solidFill>
                  <a:srgbClr val="1B4367"/>
                </a:solidFill>
                <a:cs typeface="+mn-ea"/>
                <a:sym typeface="+mn-lt"/>
              </a:rPr>
              <a:t>版）</a:t>
            </a:r>
          </a:p>
        </p:txBody>
      </p:sp>
      <p:sp>
        <p:nvSpPr>
          <p:cNvPr id="43" name="文本框 19"/>
          <p:cNvSpPr txBox="1"/>
          <p:nvPr/>
        </p:nvSpPr>
        <p:spPr>
          <a:xfrm>
            <a:off x="4923506" y="2586052"/>
            <a:ext cx="3003877" cy="821122"/>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000" kern="0" dirty="0">
                <a:solidFill>
                  <a:schemeClr val="tx1">
                    <a:lumMod val="75000"/>
                    <a:lumOff val="25000"/>
                  </a:schemeClr>
                </a:solidFill>
                <a:cs typeface="+mn-ea"/>
                <a:sym typeface="+mn-lt"/>
              </a:rPr>
              <a:t>算法导论（原书第</a:t>
            </a:r>
            <a:r>
              <a:rPr lang="en-US" altLang="zh-CN" sz="1000" kern="0" dirty="0">
                <a:solidFill>
                  <a:schemeClr val="tx1">
                    <a:lumMod val="75000"/>
                    <a:lumOff val="25000"/>
                  </a:schemeClr>
                </a:solidFill>
                <a:cs typeface="+mn-ea"/>
                <a:sym typeface="+mn-lt"/>
              </a:rPr>
              <a:t>3</a:t>
            </a:r>
            <a:r>
              <a:rPr lang="zh-CN" altLang="en-US" sz="1000" kern="0" dirty="0">
                <a:solidFill>
                  <a:schemeClr val="tx1">
                    <a:lumMod val="75000"/>
                    <a:lumOff val="25000"/>
                  </a:schemeClr>
                </a:solidFill>
                <a:cs typeface="+mn-ea"/>
                <a:sym typeface="+mn-lt"/>
              </a:rPr>
              <a:t>版）</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编者：</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美</a:t>
            </a:r>
            <a:r>
              <a:rPr lang="en-US" altLang="zh-CN" sz="1000" kern="0" dirty="0">
                <a:solidFill>
                  <a:schemeClr val="tx1">
                    <a:lumMod val="75000"/>
                    <a:lumOff val="25000"/>
                  </a:schemeClr>
                </a:solidFill>
                <a:cs typeface="+mn-ea"/>
                <a:sym typeface="+mn-lt"/>
              </a:rPr>
              <a:t>] Thomas </a:t>
            </a:r>
            <a:r>
              <a:rPr lang="en-US" altLang="zh-CN" sz="1000" kern="0" dirty="0" err="1">
                <a:solidFill>
                  <a:schemeClr val="tx1">
                    <a:lumMod val="75000"/>
                    <a:lumOff val="25000"/>
                  </a:schemeClr>
                </a:solidFill>
                <a:cs typeface="+mn-ea"/>
                <a:sym typeface="+mn-lt"/>
              </a:rPr>
              <a:t>H.Cormen</a:t>
            </a:r>
            <a:r>
              <a:rPr lang="zh-CN" altLang="en-US" sz="1000" kern="0" dirty="0">
                <a:solidFill>
                  <a:schemeClr val="tx1">
                    <a:lumMod val="75000"/>
                    <a:lumOff val="25000"/>
                  </a:schemeClr>
                </a:solidFill>
                <a:cs typeface="+mn-ea"/>
                <a:sym typeface="+mn-lt"/>
              </a:rPr>
              <a:t>，</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美</a:t>
            </a:r>
            <a:r>
              <a:rPr lang="en-US" altLang="zh-CN" sz="1000" kern="0" dirty="0">
                <a:solidFill>
                  <a:schemeClr val="tx1">
                    <a:lumMod val="75000"/>
                    <a:lumOff val="25000"/>
                  </a:schemeClr>
                </a:solidFill>
                <a:cs typeface="+mn-ea"/>
                <a:sym typeface="+mn-lt"/>
              </a:rPr>
              <a:t>] Charles </a:t>
            </a:r>
            <a:r>
              <a:rPr lang="en-US" altLang="zh-CN" sz="1000" kern="0" dirty="0" err="1">
                <a:solidFill>
                  <a:schemeClr val="tx1">
                    <a:lumMod val="75000"/>
                    <a:lumOff val="25000"/>
                  </a:schemeClr>
                </a:solidFill>
                <a:cs typeface="+mn-ea"/>
                <a:sym typeface="+mn-lt"/>
              </a:rPr>
              <a:t>E.Leiserson</a:t>
            </a:r>
            <a:r>
              <a:rPr lang="zh-CN" altLang="en-US" sz="1000" kern="0" dirty="0">
                <a:solidFill>
                  <a:schemeClr val="tx1">
                    <a:lumMod val="75000"/>
                    <a:lumOff val="25000"/>
                  </a:schemeClr>
                </a:solidFill>
                <a:cs typeface="+mn-ea"/>
                <a:sym typeface="+mn-lt"/>
              </a:rPr>
              <a:t>，</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美</a:t>
            </a:r>
            <a:r>
              <a:rPr lang="en-US" altLang="zh-CN" sz="1000" kern="0" dirty="0">
                <a:solidFill>
                  <a:schemeClr val="tx1">
                    <a:lumMod val="75000"/>
                    <a:lumOff val="25000"/>
                  </a:schemeClr>
                </a:solidFill>
                <a:cs typeface="+mn-ea"/>
                <a:sym typeface="+mn-lt"/>
              </a:rPr>
              <a:t>] Ronald </a:t>
            </a:r>
            <a:r>
              <a:rPr lang="en-US" altLang="zh-CN" sz="1000" kern="0" dirty="0" err="1">
                <a:solidFill>
                  <a:schemeClr val="tx1">
                    <a:lumMod val="75000"/>
                    <a:lumOff val="25000"/>
                  </a:schemeClr>
                </a:solidFill>
                <a:cs typeface="+mn-ea"/>
                <a:sym typeface="+mn-lt"/>
              </a:rPr>
              <a:t>L.Rivest</a:t>
            </a:r>
            <a:r>
              <a:rPr lang="zh-CN" altLang="en-US" sz="1000" kern="0" dirty="0">
                <a:solidFill>
                  <a:schemeClr val="tx1">
                    <a:lumMod val="75000"/>
                    <a:lumOff val="25000"/>
                  </a:schemeClr>
                </a:solidFill>
                <a:cs typeface="+mn-ea"/>
                <a:sym typeface="+mn-lt"/>
              </a:rPr>
              <a:t>，</a:t>
            </a:r>
            <a:r>
              <a:rPr lang="en-US" altLang="zh-CN" sz="1000" kern="0" dirty="0">
                <a:solidFill>
                  <a:schemeClr val="tx1">
                    <a:lumMod val="75000"/>
                    <a:lumOff val="25000"/>
                  </a:schemeClr>
                </a:solidFill>
                <a:cs typeface="+mn-ea"/>
                <a:sym typeface="+mn-lt"/>
              </a:rPr>
              <a:t>[</a:t>
            </a:r>
            <a:r>
              <a:rPr lang="zh-CN" altLang="en-US" sz="1000" kern="0" dirty="0">
                <a:solidFill>
                  <a:schemeClr val="tx1">
                    <a:lumMod val="75000"/>
                    <a:lumOff val="25000"/>
                  </a:schemeClr>
                </a:solidFill>
                <a:cs typeface="+mn-ea"/>
                <a:sym typeface="+mn-lt"/>
              </a:rPr>
              <a:t>美</a:t>
            </a:r>
            <a:r>
              <a:rPr lang="en-US" altLang="zh-CN" sz="1000" kern="0" dirty="0">
                <a:solidFill>
                  <a:schemeClr val="tx1">
                    <a:lumMod val="75000"/>
                    <a:lumOff val="25000"/>
                  </a:schemeClr>
                </a:solidFill>
                <a:cs typeface="+mn-ea"/>
                <a:sym typeface="+mn-lt"/>
              </a:rPr>
              <a:t>] Clifford Stein </a:t>
            </a:r>
            <a:r>
              <a:rPr lang="zh-CN" altLang="en-US" sz="1000" kern="0" dirty="0">
                <a:solidFill>
                  <a:schemeClr val="tx1">
                    <a:lumMod val="75000"/>
                    <a:lumOff val="25000"/>
                  </a:schemeClr>
                </a:solidFill>
                <a:cs typeface="+mn-ea"/>
                <a:sym typeface="+mn-lt"/>
              </a:rPr>
              <a:t>著，殷建平，徐云，王刚 等 译</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机械工业出版社</a:t>
            </a:r>
            <a:r>
              <a:rPr lang="en-US" altLang="zh-CN" sz="1000" kern="0" dirty="0">
                <a:solidFill>
                  <a:schemeClr val="tx1">
                    <a:lumMod val="75000"/>
                    <a:lumOff val="25000"/>
                  </a:schemeClr>
                </a:solidFill>
                <a:cs typeface="+mn-ea"/>
                <a:sym typeface="+mn-lt"/>
              </a:rPr>
              <a:t>,2012</a:t>
            </a:r>
            <a:endParaRPr lang="zh-CN" altLang="en-US" sz="1000" kern="0" dirty="0">
              <a:solidFill>
                <a:schemeClr val="tx1">
                  <a:lumMod val="75000"/>
                  <a:lumOff val="25000"/>
                </a:schemeClr>
              </a:solidFill>
              <a:cs typeface="+mn-ea"/>
              <a:sym typeface="+mn-lt"/>
            </a:endParaRPr>
          </a:p>
        </p:txBody>
      </p:sp>
      <p:sp>
        <p:nvSpPr>
          <p:cNvPr id="44" name="TextBox 1957"/>
          <p:cNvSpPr/>
          <p:nvPr/>
        </p:nvSpPr>
        <p:spPr>
          <a:xfrm>
            <a:off x="4923506" y="3666135"/>
            <a:ext cx="1545388" cy="284693"/>
          </a:xfrm>
          <a:prstGeom prst="rect">
            <a:avLst/>
          </a:prstGeom>
          <a:noFill/>
          <a:ln w="9525">
            <a:noFill/>
            <a:miter/>
          </a:ln>
        </p:spPr>
        <p:txBody>
          <a:bodyPr wrap="square" lIns="68580" tIns="34290" rIns="68580" bIns="34290">
            <a:spAutoFit/>
          </a:bodyPr>
          <a:lstStyle/>
          <a:p>
            <a:pPr lvl="0"/>
            <a:r>
              <a:rPr lang="zh-CN" altLang="en-US" b="1" dirty="0">
                <a:solidFill>
                  <a:srgbClr val="1B4367"/>
                </a:solidFill>
                <a:cs typeface="+mn-ea"/>
                <a:sym typeface="+mn-lt"/>
              </a:rPr>
              <a:t>重构</a:t>
            </a:r>
            <a:r>
              <a:rPr lang="en-US" altLang="zh-CN" b="1" dirty="0">
                <a:solidFill>
                  <a:srgbClr val="1B4367"/>
                </a:solidFill>
                <a:cs typeface="+mn-ea"/>
                <a:sym typeface="+mn-lt"/>
              </a:rPr>
              <a:t>JavaScript</a:t>
            </a:r>
            <a:endParaRPr lang="zh-CN" altLang="en-US" b="1" dirty="0">
              <a:solidFill>
                <a:srgbClr val="1B4367"/>
              </a:solidFill>
              <a:cs typeface="+mn-ea"/>
              <a:sym typeface="+mn-lt"/>
            </a:endParaRPr>
          </a:p>
        </p:txBody>
      </p:sp>
      <p:sp>
        <p:nvSpPr>
          <p:cNvPr id="45" name="文本框 19"/>
          <p:cNvSpPr txBox="1"/>
          <p:nvPr/>
        </p:nvSpPr>
        <p:spPr>
          <a:xfrm>
            <a:off x="4923506" y="3947152"/>
            <a:ext cx="3003877" cy="436402"/>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000" kern="0" dirty="0">
                <a:solidFill>
                  <a:schemeClr val="tx1">
                    <a:lumMod val="75000"/>
                    <a:lumOff val="25000"/>
                  </a:schemeClr>
                </a:solidFill>
                <a:cs typeface="+mn-ea"/>
                <a:sym typeface="+mn-lt"/>
              </a:rPr>
              <a:t>重构</a:t>
            </a:r>
            <a:r>
              <a:rPr lang="en-US" altLang="zh-CN" sz="1000" kern="0" dirty="0">
                <a:solidFill>
                  <a:schemeClr val="tx1">
                    <a:lumMod val="75000"/>
                    <a:lumOff val="25000"/>
                  </a:schemeClr>
                </a:solidFill>
                <a:cs typeface="+mn-ea"/>
                <a:sym typeface="+mn-lt"/>
              </a:rPr>
              <a:t>JavaScript.</a:t>
            </a:r>
            <a:r>
              <a:rPr lang="zh-CN" altLang="en-US" sz="1000" kern="0" dirty="0">
                <a:solidFill>
                  <a:schemeClr val="tx1">
                    <a:lumMod val="75000"/>
                    <a:lumOff val="25000"/>
                  </a:schemeClr>
                </a:solidFill>
                <a:cs typeface="+mn-ea"/>
                <a:sym typeface="+mn-lt"/>
              </a:rPr>
              <a:t>编者</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美</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埃文 伯查德 著</a:t>
            </a:r>
            <a:r>
              <a:rPr lang="en-US" altLang="zh-CN" sz="1000" kern="0" dirty="0">
                <a:solidFill>
                  <a:schemeClr val="tx1">
                    <a:lumMod val="75000"/>
                    <a:lumOff val="25000"/>
                  </a:schemeClr>
                </a:solidFill>
                <a:cs typeface="+mn-ea"/>
                <a:sym typeface="+mn-lt"/>
              </a:rPr>
              <a:t>. </a:t>
            </a:r>
            <a:r>
              <a:rPr lang="zh-CN" altLang="en-US" sz="1000" kern="0" dirty="0">
                <a:solidFill>
                  <a:schemeClr val="tx1">
                    <a:lumMod val="75000"/>
                    <a:lumOff val="25000"/>
                  </a:schemeClr>
                </a:solidFill>
                <a:cs typeface="+mn-ea"/>
                <a:sym typeface="+mn-lt"/>
              </a:rPr>
              <a:t>中国电力出版社</a:t>
            </a:r>
            <a:r>
              <a:rPr lang="en-US" altLang="zh-CN" sz="1000" kern="0" dirty="0">
                <a:solidFill>
                  <a:schemeClr val="tx1">
                    <a:lumMod val="75000"/>
                    <a:lumOff val="25000"/>
                  </a:schemeClr>
                </a:solidFill>
                <a:cs typeface="+mn-ea"/>
                <a:sym typeface="+mn-lt"/>
              </a:rPr>
              <a:t>,2018.</a:t>
            </a:r>
            <a:endParaRPr lang="zh-CN" altLang="en-US" sz="1000" kern="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36132439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1150"/>
                            </p:stCondLst>
                            <p:childTnLst>
                              <p:par>
                                <p:cTn id="17" presetID="14" presetClass="entr" presetSubtype="1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par>
                          <p:cTn id="20" fill="hold">
                            <p:stCondLst>
                              <p:cond delay="1650"/>
                            </p:stCondLst>
                            <p:childTnLst>
                              <p:par>
                                <p:cTn id="21" presetID="53" presetClass="entr" presetSubtype="52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anim calcmode="lin" valueType="num">
                                      <p:cBhvr>
                                        <p:cTn id="26" dur="500" fill="hold"/>
                                        <p:tgtEl>
                                          <p:spTgt spid="27"/>
                                        </p:tgtEl>
                                        <p:attrNameLst>
                                          <p:attrName>ppt_x</p:attrName>
                                        </p:attrNameLst>
                                      </p:cBhvr>
                                      <p:tavLst>
                                        <p:tav tm="0">
                                          <p:val>
                                            <p:fltVal val="0.5"/>
                                          </p:val>
                                        </p:tav>
                                        <p:tav tm="100000">
                                          <p:val>
                                            <p:strVal val="#ppt_x"/>
                                          </p:val>
                                        </p:tav>
                                      </p:tavLst>
                                    </p:anim>
                                    <p:anim calcmode="lin" valueType="num">
                                      <p:cBhvr>
                                        <p:cTn id="27" dur="500" fill="hold"/>
                                        <p:tgtEl>
                                          <p:spTgt spid="27"/>
                                        </p:tgtEl>
                                        <p:attrNameLst>
                                          <p:attrName>ppt_y</p:attrName>
                                        </p:attrNameLst>
                                      </p:cBhvr>
                                      <p:tavLst>
                                        <p:tav tm="0">
                                          <p:val>
                                            <p:fltVal val="0.5"/>
                                          </p:val>
                                        </p:tav>
                                        <p:tav tm="100000">
                                          <p:val>
                                            <p:strVal val="#ppt_y"/>
                                          </p:val>
                                        </p:tav>
                                      </p:tavLst>
                                    </p:anim>
                                  </p:childTnLst>
                                </p:cTn>
                              </p:par>
                            </p:childTnLst>
                          </p:cTn>
                        </p:par>
                        <p:par>
                          <p:cTn id="28" fill="hold">
                            <p:stCondLst>
                              <p:cond delay="2150"/>
                            </p:stCondLst>
                            <p:childTnLst>
                              <p:par>
                                <p:cTn id="29" presetID="2" presetClass="entr" presetSubtype="2"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childTnLst>
                          </p:cTn>
                        </p:par>
                        <p:par>
                          <p:cTn id="33" fill="hold">
                            <p:stCondLst>
                              <p:cond delay="2650"/>
                            </p:stCondLst>
                            <p:childTnLst>
                              <p:par>
                                <p:cTn id="34" presetID="2" presetClass="entr" presetSubtype="2"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1+#ppt_w/2"/>
                                          </p:val>
                                        </p:tav>
                                        <p:tav tm="100000">
                                          <p:val>
                                            <p:strVal val="#ppt_x"/>
                                          </p:val>
                                        </p:tav>
                                      </p:tavLst>
                                    </p:anim>
                                    <p:anim calcmode="lin" valueType="num">
                                      <p:cBhvr additive="base">
                                        <p:cTn id="37" dur="500" fill="hold"/>
                                        <p:tgtEl>
                                          <p:spTgt spid="29"/>
                                        </p:tgtEl>
                                        <p:attrNameLst>
                                          <p:attrName>ppt_y</p:attrName>
                                        </p:attrNameLst>
                                      </p:cBhvr>
                                      <p:tavLst>
                                        <p:tav tm="0">
                                          <p:val>
                                            <p:strVal val="#ppt_y"/>
                                          </p:val>
                                        </p:tav>
                                        <p:tav tm="100000">
                                          <p:val>
                                            <p:strVal val="#ppt_y"/>
                                          </p:val>
                                        </p:tav>
                                      </p:tavLst>
                                    </p:anim>
                                  </p:childTnLst>
                                </p:cTn>
                              </p:par>
                            </p:childTnLst>
                          </p:cTn>
                        </p:par>
                        <p:par>
                          <p:cTn id="38" fill="hold">
                            <p:stCondLst>
                              <p:cond delay="3150"/>
                            </p:stCondLst>
                            <p:childTnLst>
                              <p:par>
                                <p:cTn id="39" presetID="2" presetClass="entr" presetSubtype="2"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1+#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par>
                          <p:cTn id="43" fill="hold">
                            <p:stCondLst>
                              <p:cond delay="3650"/>
                            </p:stCondLst>
                            <p:childTnLst>
                              <p:par>
                                <p:cTn id="44" presetID="2" presetClass="entr" presetSubtype="2"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1+#ppt_w/2"/>
                                          </p:val>
                                        </p:tav>
                                        <p:tav tm="100000">
                                          <p:val>
                                            <p:strVal val="#ppt_x"/>
                                          </p:val>
                                        </p:tav>
                                      </p:tavLst>
                                    </p:anim>
                                    <p:anim calcmode="lin" valueType="num">
                                      <p:cBhvr additive="base">
                                        <p:cTn id="47" dur="500" fill="hold"/>
                                        <p:tgtEl>
                                          <p:spTgt spid="23"/>
                                        </p:tgtEl>
                                        <p:attrNameLst>
                                          <p:attrName>ppt_y</p:attrName>
                                        </p:attrNameLst>
                                      </p:cBhvr>
                                      <p:tavLst>
                                        <p:tav tm="0">
                                          <p:val>
                                            <p:strVal val="#ppt_y"/>
                                          </p:val>
                                        </p:tav>
                                        <p:tav tm="100000">
                                          <p:val>
                                            <p:strVal val="#ppt_y"/>
                                          </p:val>
                                        </p:tav>
                                      </p:tavLst>
                                    </p:anim>
                                  </p:childTnLst>
                                </p:cTn>
                              </p:par>
                            </p:childTnLst>
                          </p:cTn>
                        </p:par>
                        <p:par>
                          <p:cTn id="48" fill="hold">
                            <p:stCondLst>
                              <p:cond delay="4150"/>
                            </p:stCondLst>
                            <p:childTnLst>
                              <p:par>
                                <p:cTn id="49" presetID="2" presetClass="entr" presetSubtype="2"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1+#ppt_w/2"/>
                                          </p:val>
                                        </p:tav>
                                        <p:tav tm="100000">
                                          <p:val>
                                            <p:strVal val="#ppt_x"/>
                                          </p:val>
                                        </p:tav>
                                      </p:tavLst>
                                    </p:anim>
                                    <p:anim calcmode="lin" valueType="num">
                                      <p:cBhvr additive="base">
                                        <p:cTn id="52" dur="500" fill="hold"/>
                                        <p:tgtEl>
                                          <p:spTgt spid="34"/>
                                        </p:tgtEl>
                                        <p:attrNameLst>
                                          <p:attrName>ppt_y</p:attrName>
                                        </p:attrNameLst>
                                      </p:cBhvr>
                                      <p:tavLst>
                                        <p:tav tm="0">
                                          <p:val>
                                            <p:strVal val="#ppt_y"/>
                                          </p:val>
                                        </p:tav>
                                        <p:tav tm="100000">
                                          <p:val>
                                            <p:strVal val="#ppt_y"/>
                                          </p:val>
                                        </p:tav>
                                      </p:tavLst>
                                    </p:anim>
                                  </p:childTnLst>
                                </p:cTn>
                              </p:par>
                            </p:childTnLst>
                          </p:cTn>
                        </p:par>
                        <p:par>
                          <p:cTn id="53" fill="hold">
                            <p:stCondLst>
                              <p:cond delay="4650"/>
                            </p:stCondLst>
                            <p:childTnLst>
                              <p:par>
                                <p:cTn id="54" presetID="2" presetClass="entr" presetSubtype="2"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 fill="hold"/>
                                        <p:tgtEl>
                                          <p:spTgt spid="35"/>
                                        </p:tgtEl>
                                        <p:attrNameLst>
                                          <p:attrName>ppt_x</p:attrName>
                                        </p:attrNameLst>
                                      </p:cBhvr>
                                      <p:tavLst>
                                        <p:tav tm="0">
                                          <p:val>
                                            <p:strVal val="1+#ppt_w/2"/>
                                          </p:val>
                                        </p:tav>
                                        <p:tav tm="100000">
                                          <p:val>
                                            <p:strVal val="#ppt_x"/>
                                          </p:val>
                                        </p:tav>
                                      </p:tavLst>
                                    </p:anim>
                                    <p:anim calcmode="lin" valueType="num">
                                      <p:cBhvr additive="base">
                                        <p:cTn id="57" dur="500" fill="hold"/>
                                        <p:tgtEl>
                                          <p:spTgt spid="35"/>
                                        </p:tgtEl>
                                        <p:attrNameLst>
                                          <p:attrName>ppt_y</p:attrName>
                                        </p:attrNameLst>
                                      </p:cBhvr>
                                      <p:tavLst>
                                        <p:tav tm="0">
                                          <p:val>
                                            <p:strVal val="#ppt_y"/>
                                          </p:val>
                                        </p:tav>
                                        <p:tav tm="100000">
                                          <p:val>
                                            <p:strVal val="#ppt_y"/>
                                          </p:val>
                                        </p:tav>
                                      </p:tavLst>
                                    </p:anim>
                                  </p:childTnLst>
                                </p:cTn>
                              </p:par>
                            </p:childTnLst>
                          </p:cTn>
                        </p:par>
                        <p:par>
                          <p:cTn id="58" fill="hold">
                            <p:stCondLst>
                              <p:cond delay="5150"/>
                            </p:stCondLst>
                            <p:childTnLst>
                              <p:par>
                                <p:cTn id="59" presetID="2" presetClass="entr" presetSubtype="2"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additive="base">
                                        <p:cTn id="61" dur="500" fill="hold"/>
                                        <p:tgtEl>
                                          <p:spTgt spid="42"/>
                                        </p:tgtEl>
                                        <p:attrNameLst>
                                          <p:attrName>ppt_x</p:attrName>
                                        </p:attrNameLst>
                                      </p:cBhvr>
                                      <p:tavLst>
                                        <p:tav tm="0">
                                          <p:val>
                                            <p:strVal val="1+#ppt_w/2"/>
                                          </p:val>
                                        </p:tav>
                                        <p:tav tm="100000">
                                          <p:val>
                                            <p:strVal val="#ppt_x"/>
                                          </p:val>
                                        </p:tav>
                                      </p:tavLst>
                                    </p:anim>
                                    <p:anim calcmode="lin" valueType="num">
                                      <p:cBhvr additive="base">
                                        <p:cTn id="62" dur="500" fill="hold"/>
                                        <p:tgtEl>
                                          <p:spTgt spid="42"/>
                                        </p:tgtEl>
                                        <p:attrNameLst>
                                          <p:attrName>ppt_y</p:attrName>
                                        </p:attrNameLst>
                                      </p:cBhvr>
                                      <p:tavLst>
                                        <p:tav tm="0">
                                          <p:val>
                                            <p:strVal val="#ppt_y"/>
                                          </p:val>
                                        </p:tav>
                                        <p:tav tm="100000">
                                          <p:val>
                                            <p:strVal val="#ppt_y"/>
                                          </p:val>
                                        </p:tav>
                                      </p:tavLst>
                                    </p:anim>
                                  </p:childTnLst>
                                </p:cTn>
                              </p:par>
                            </p:childTnLst>
                          </p:cTn>
                        </p:par>
                        <p:par>
                          <p:cTn id="63" fill="hold">
                            <p:stCondLst>
                              <p:cond delay="5650"/>
                            </p:stCondLst>
                            <p:childTnLst>
                              <p:par>
                                <p:cTn id="64" presetID="2" presetClass="entr" presetSubtype="2"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additive="base">
                                        <p:cTn id="66" dur="500" fill="hold"/>
                                        <p:tgtEl>
                                          <p:spTgt spid="43"/>
                                        </p:tgtEl>
                                        <p:attrNameLst>
                                          <p:attrName>ppt_x</p:attrName>
                                        </p:attrNameLst>
                                      </p:cBhvr>
                                      <p:tavLst>
                                        <p:tav tm="0">
                                          <p:val>
                                            <p:strVal val="1+#ppt_w/2"/>
                                          </p:val>
                                        </p:tav>
                                        <p:tav tm="100000">
                                          <p:val>
                                            <p:strVal val="#ppt_x"/>
                                          </p:val>
                                        </p:tav>
                                      </p:tavLst>
                                    </p:anim>
                                    <p:anim calcmode="lin" valueType="num">
                                      <p:cBhvr additive="base">
                                        <p:cTn id="67" dur="500" fill="hold"/>
                                        <p:tgtEl>
                                          <p:spTgt spid="43"/>
                                        </p:tgtEl>
                                        <p:attrNameLst>
                                          <p:attrName>ppt_y</p:attrName>
                                        </p:attrNameLst>
                                      </p:cBhvr>
                                      <p:tavLst>
                                        <p:tav tm="0">
                                          <p:val>
                                            <p:strVal val="#ppt_y"/>
                                          </p:val>
                                        </p:tav>
                                        <p:tav tm="100000">
                                          <p:val>
                                            <p:strVal val="#ppt_y"/>
                                          </p:val>
                                        </p:tav>
                                      </p:tavLst>
                                    </p:anim>
                                  </p:childTnLst>
                                </p:cTn>
                              </p:par>
                            </p:childTnLst>
                          </p:cTn>
                        </p:par>
                        <p:par>
                          <p:cTn id="68" fill="hold">
                            <p:stCondLst>
                              <p:cond delay="6150"/>
                            </p:stCondLst>
                            <p:childTnLst>
                              <p:par>
                                <p:cTn id="69" presetID="2" presetClass="entr" presetSubtype="2"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1+#ppt_w/2"/>
                                          </p:val>
                                        </p:tav>
                                        <p:tav tm="100000">
                                          <p:val>
                                            <p:strVal val="#ppt_x"/>
                                          </p:val>
                                        </p:tav>
                                      </p:tavLst>
                                    </p:anim>
                                    <p:anim calcmode="lin" valueType="num">
                                      <p:cBhvr additive="base">
                                        <p:cTn id="72" dur="500" fill="hold"/>
                                        <p:tgtEl>
                                          <p:spTgt spid="44"/>
                                        </p:tgtEl>
                                        <p:attrNameLst>
                                          <p:attrName>ppt_y</p:attrName>
                                        </p:attrNameLst>
                                      </p:cBhvr>
                                      <p:tavLst>
                                        <p:tav tm="0">
                                          <p:val>
                                            <p:strVal val="#ppt_y"/>
                                          </p:val>
                                        </p:tav>
                                        <p:tav tm="100000">
                                          <p:val>
                                            <p:strVal val="#ppt_y"/>
                                          </p:val>
                                        </p:tav>
                                      </p:tavLst>
                                    </p:anim>
                                  </p:childTnLst>
                                </p:cTn>
                              </p:par>
                            </p:childTnLst>
                          </p:cTn>
                        </p:par>
                        <p:par>
                          <p:cTn id="73" fill="hold">
                            <p:stCondLst>
                              <p:cond delay="6650"/>
                            </p:stCondLst>
                            <p:childTnLst>
                              <p:par>
                                <p:cTn id="74" presetID="2" presetClass="entr" presetSubtype="2"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additive="base">
                                        <p:cTn id="76" dur="500" fill="hold"/>
                                        <p:tgtEl>
                                          <p:spTgt spid="45"/>
                                        </p:tgtEl>
                                        <p:attrNameLst>
                                          <p:attrName>ppt_x</p:attrName>
                                        </p:attrNameLst>
                                      </p:cBhvr>
                                      <p:tavLst>
                                        <p:tav tm="0">
                                          <p:val>
                                            <p:strVal val="1+#ppt_w/2"/>
                                          </p:val>
                                        </p:tav>
                                        <p:tav tm="100000">
                                          <p:val>
                                            <p:strVal val="#ppt_x"/>
                                          </p:val>
                                        </p:tav>
                                      </p:tavLst>
                                    </p:anim>
                                    <p:anim calcmode="lin" valueType="num">
                                      <p:cBhvr additive="base">
                                        <p:cTn id="7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animBg="1"/>
      <p:bldP spid="27" grpId="0"/>
      <p:bldP spid="28" grpId="0"/>
      <p:bldP spid="29" grpId="0"/>
      <p:bldP spid="18" grpId="0"/>
      <p:bldP spid="23" grpId="0"/>
      <p:bldP spid="34" grpId="0"/>
      <p:bldP spid="35" grpId="0"/>
      <p:bldP spid="42" grpId="0"/>
      <p:bldP spid="43" grpId="0"/>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国内外研究状况</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06340758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_3"/>
          <p:cNvSpPr/>
          <p:nvPr/>
        </p:nvSpPr>
        <p:spPr>
          <a:xfrm>
            <a:off x="3842962" y="1406960"/>
            <a:ext cx="1281388" cy="1281388"/>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0" name="MH_Other_1"/>
          <p:cNvSpPr/>
          <p:nvPr/>
        </p:nvSpPr>
        <p:spPr>
          <a:xfrm>
            <a:off x="1540477" y="1618958"/>
            <a:ext cx="858110"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1" name="MH_Other_2"/>
          <p:cNvSpPr/>
          <p:nvPr/>
        </p:nvSpPr>
        <p:spPr>
          <a:xfrm>
            <a:off x="2671453" y="1618958"/>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2" name="MH_Other_3"/>
          <p:cNvSpPr/>
          <p:nvPr/>
        </p:nvSpPr>
        <p:spPr>
          <a:xfrm>
            <a:off x="5438466" y="1618958"/>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3" name="MH_Other_4"/>
          <p:cNvSpPr/>
          <p:nvPr/>
        </p:nvSpPr>
        <p:spPr>
          <a:xfrm>
            <a:off x="6568684" y="1618958"/>
            <a:ext cx="857714"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4" name="MH_Other_5"/>
          <p:cNvSpPr/>
          <p:nvPr/>
        </p:nvSpPr>
        <p:spPr>
          <a:xfrm>
            <a:off x="2361190" y="2202024"/>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30" name="MH_Other_6"/>
          <p:cNvSpPr/>
          <p:nvPr/>
        </p:nvSpPr>
        <p:spPr>
          <a:xfrm>
            <a:off x="3480377" y="1567299"/>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5" name="MH_Other_7"/>
          <p:cNvSpPr/>
          <p:nvPr/>
        </p:nvSpPr>
        <p:spPr>
          <a:xfrm>
            <a:off x="5131536" y="2199642"/>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3" name="MH_Other_8"/>
          <p:cNvSpPr/>
          <p:nvPr/>
        </p:nvSpPr>
        <p:spPr>
          <a:xfrm>
            <a:off x="6259296" y="1579205"/>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7" name="MH_Other_9"/>
          <p:cNvSpPr/>
          <p:nvPr/>
        </p:nvSpPr>
        <p:spPr bwMode="auto">
          <a:xfrm>
            <a:off x="1779746" y="1823578"/>
            <a:ext cx="442913" cy="401479"/>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40" name="MH_Other_10"/>
          <p:cNvSpPr/>
          <p:nvPr/>
        </p:nvSpPr>
        <p:spPr bwMode="auto">
          <a:xfrm>
            <a:off x="2956084" y="1851201"/>
            <a:ext cx="288131" cy="392906"/>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8" name="MH_Other_11"/>
          <p:cNvSpPr/>
          <p:nvPr/>
        </p:nvSpPr>
        <p:spPr bwMode="auto">
          <a:xfrm>
            <a:off x="4253866" y="1817864"/>
            <a:ext cx="459581" cy="459581"/>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42" name="MH_Other_12"/>
          <p:cNvSpPr/>
          <p:nvPr/>
        </p:nvSpPr>
        <p:spPr bwMode="auto">
          <a:xfrm>
            <a:off x="5708809" y="1887872"/>
            <a:ext cx="316706" cy="320516"/>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9" name="MH_Other_13"/>
          <p:cNvSpPr/>
          <p:nvPr/>
        </p:nvSpPr>
        <p:spPr>
          <a:xfrm>
            <a:off x="6842284" y="1899778"/>
            <a:ext cx="309563" cy="296704"/>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cap="flat" cmpd="sng" algn="ctr">
            <a:noFill/>
            <a:prstDash val="solid"/>
            <a:miter lim="800000"/>
          </a:ln>
          <a:effectLst/>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20" name="MH_SubTitle_3"/>
          <p:cNvSpPr txBox="1"/>
          <p:nvPr/>
        </p:nvSpPr>
        <p:spPr>
          <a:xfrm>
            <a:off x="3956209" y="2908476"/>
            <a:ext cx="1054894" cy="564356"/>
          </a:xfrm>
          <a:prstGeom prst="rect">
            <a:avLst/>
          </a:prstGeom>
          <a:noFill/>
        </p:spPr>
        <p:txBody>
          <a:bodyPr lIns="0" tIns="0" rIns="0" bIns="0">
            <a:normAutofit/>
          </a:bodyPr>
          <a:lstStyle/>
          <a:p>
            <a:pPr algn="ctr">
              <a:lnSpc>
                <a:spcPct val="120000"/>
              </a:lnSpc>
              <a:defRPr/>
            </a:pPr>
            <a:r>
              <a:rPr lang="zh-CN" altLang="en-US" b="1" kern="0" dirty="0" smtClean="0">
                <a:solidFill>
                  <a:srgbClr val="1B4367"/>
                </a:solidFill>
                <a:cs typeface="+mn-ea"/>
                <a:sym typeface="+mn-lt"/>
              </a:rPr>
              <a:t>市场需求</a:t>
            </a:r>
            <a:endParaRPr lang="zh-CN" altLang="en-US" b="1" kern="0" dirty="0">
              <a:solidFill>
                <a:srgbClr val="1B4367"/>
              </a:solidFill>
              <a:cs typeface="+mn-ea"/>
              <a:sym typeface="+mn-lt"/>
            </a:endParaRPr>
          </a:p>
        </p:txBody>
      </p:sp>
      <p:sp>
        <p:nvSpPr>
          <p:cNvPr id="21" name="MH_SubTitle_2"/>
          <p:cNvSpPr txBox="1"/>
          <p:nvPr/>
        </p:nvSpPr>
        <p:spPr>
          <a:xfrm>
            <a:off x="2559367" y="2684638"/>
            <a:ext cx="1080135" cy="657225"/>
          </a:xfrm>
          <a:prstGeom prst="rect">
            <a:avLst/>
          </a:prstGeom>
          <a:noFill/>
        </p:spPr>
        <p:txBody>
          <a:bodyPr lIns="0" tIns="0" rIns="0" bIns="0"/>
          <a:lstStyle/>
          <a:p>
            <a:pPr algn="ctr">
              <a:lnSpc>
                <a:spcPct val="120000"/>
              </a:lnSpc>
              <a:defRPr/>
            </a:pPr>
            <a:r>
              <a:rPr lang="zh-CN" altLang="en-US" b="1" kern="0" dirty="0">
                <a:solidFill>
                  <a:srgbClr val="1B4367"/>
                </a:solidFill>
                <a:cs typeface="+mn-ea"/>
                <a:sym typeface="+mn-lt"/>
              </a:rPr>
              <a:t>巨头入局</a:t>
            </a:r>
          </a:p>
        </p:txBody>
      </p:sp>
      <p:sp>
        <p:nvSpPr>
          <p:cNvPr id="22" name="MH_SubTitle_1"/>
          <p:cNvSpPr txBox="1"/>
          <p:nvPr/>
        </p:nvSpPr>
        <p:spPr>
          <a:xfrm>
            <a:off x="1424940" y="2684638"/>
            <a:ext cx="1081088" cy="657225"/>
          </a:xfrm>
          <a:prstGeom prst="rect">
            <a:avLst/>
          </a:prstGeom>
          <a:noFill/>
        </p:spPr>
        <p:txBody>
          <a:bodyPr lIns="0" tIns="0" rIns="0" bIns="0"/>
          <a:lstStyle/>
          <a:p>
            <a:pPr algn="ctr">
              <a:lnSpc>
                <a:spcPct val="120000"/>
              </a:lnSpc>
              <a:defRPr/>
            </a:pPr>
            <a:r>
              <a:rPr lang="zh-CN" altLang="en-US" b="1" kern="0" dirty="0" smtClean="0">
                <a:solidFill>
                  <a:srgbClr val="1B4367"/>
                </a:solidFill>
                <a:cs typeface="+mn-ea"/>
                <a:sym typeface="+mn-lt"/>
              </a:rPr>
              <a:t>时代使然</a:t>
            </a:r>
            <a:endParaRPr lang="zh-CN" altLang="en-US" b="1" kern="0" dirty="0">
              <a:solidFill>
                <a:srgbClr val="1B4367"/>
              </a:solidFill>
              <a:cs typeface="+mn-ea"/>
              <a:sym typeface="+mn-lt"/>
            </a:endParaRPr>
          </a:p>
        </p:txBody>
      </p:sp>
      <p:sp>
        <p:nvSpPr>
          <p:cNvPr id="23" name="MH_SubTitle_5"/>
          <p:cNvSpPr txBox="1"/>
          <p:nvPr/>
        </p:nvSpPr>
        <p:spPr>
          <a:xfrm>
            <a:off x="6451282" y="2684638"/>
            <a:ext cx="1081088" cy="657225"/>
          </a:xfrm>
          <a:prstGeom prst="rect">
            <a:avLst/>
          </a:prstGeom>
          <a:noFill/>
        </p:spPr>
        <p:txBody>
          <a:bodyPr lIns="0" tIns="0" rIns="0" bIns="0"/>
          <a:lstStyle/>
          <a:p>
            <a:pPr algn="ctr">
              <a:lnSpc>
                <a:spcPct val="120000"/>
              </a:lnSpc>
              <a:defRPr/>
            </a:pPr>
            <a:r>
              <a:rPr lang="zh-CN" altLang="en-US" b="1" kern="0" noProof="0" dirty="0" smtClean="0">
                <a:ln>
                  <a:noFill/>
                </a:ln>
                <a:solidFill>
                  <a:srgbClr val="1B4367"/>
                </a:solidFill>
                <a:uLnTx/>
                <a:uFillTx/>
                <a:cs typeface="+mn-ea"/>
                <a:sym typeface="+mn-lt"/>
              </a:rPr>
              <a:t>用户活跃</a:t>
            </a:r>
            <a:endParaRPr lang="zh-CN" altLang="en-US" b="1" kern="0" dirty="0">
              <a:solidFill>
                <a:srgbClr val="1B4367"/>
              </a:solidFill>
              <a:cs typeface="+mn-ea"/>
              <a:sym typeface="+mn-lt"/>
            </a:endParaRPr>
          </a:p>
        </p:txBody>
      </p:sp>
      <p:sp>
        <p:nvSpPr>
          <p:cNvPr id="26" name="MH_SubTitle_4"/>
          <p:cNvSpPr txBox="1"/>
          <p:nvPr/>
        </p:nvSpPr>
        <p:spPr>
          <a:xfrm>
            <a:off x="5317808" y="2684638"/>
            <a:ext cx="1079659" cy="657225"/>
          </a:xfrm>
          <a:prstGeom prst="rect">
            <a:avLst/>
          </a:prstGeom>
          <a:noFill/>
        </p:spPr>
        <p:txBody>
          <a:bodyPr lIns="0" tIns="0" rIns="0" bIns="0"/>
          <a:lstStyle/>
          <a:p>
            <a:pPr algn="ctr">
              <a:lnSpc>
                <a:spcPct val="120000"/>
              </a:lnSpc>
              <a:defRPr/>
            </a:pPr>
            <a:r>
              <a:rPr lang="zh-CN" altLang="en-US" b="1" kern="0" noProof="0" dirty="0" smtClean="0">
                <a:ln>
                  <a:noFill/>
                </a:ln>
                <a:solidFill>
                  <a:srgbClr val="1B4367"/>
                </a:solidFill>
                <a:uLnTx/>
                <a:uFillTx/>
                <a:cs typeface="+mn-ea"/>
                <a:sym typeface="+mn-lt"/>
              </a:rPr>
              <a:t>数据支撑</a:t>
            </a:r>
            <a:endParaRPr lang="zh-CN" altLang="en-US" b="1" kern="0" dirty="0">
              <a:solidFill>
                <a:srgbClr val="1B4367"/>
              </a:solidFill>
              <a:cs typeface="+mn-ea"/>
              <a:sym typeface="+mn-lt"/>
            </a:endParaRPr>
          </a:p>
        </p:txBody>
      </p:sp>
      <p:sp>
        <p:nvSpPr>
          <p:cNvPr id="5138" name="MH_Desc_1"/>
          <p:cNvSpPr>
            <a:spLocks noChangeArrowheads="1"/>
          </p:cNvSpPr>
          <p:nvPr/>
        </p:nvSpPr>
        <p:spPr bwMode="auto">
          <a:xfrm>
            <a:off x="1060315" y="3478865"/>
            <a:ext cx="7169285" cy="1136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nSpc>
                <a:spcPct val="150000"/>
              </a:lnSpc>
            </a:pPr>
            <a:r>
              <a:rPr lang="zh-CN" altLang="en-US" sz="1200" dirty="0" smtClean="0">
                <a:solidFill>
                  <a:schemeClr val="tx1">
                    <a:lumMod val="75000"/>
                    <a:lumOff val="25000"/>
                  </a:schemeClr>
                </a:solidFill>
                <a:latin typeface="+mn-ea"/>
                <a:cs typeface="+mn-ea"/>
                <a:sym typeface="+mn-lt"/>
              </a:rPr>
              <a:t>时代的发展，科技的进步，新旧物品的交替日新月异；</a:t>
            </a:r>
            <a:r>
              <a:rPr lang="zh-CN" altLang="zh-CN" sz="1200" dirty="0" smtClean="0">
                <a:latin typeface="+mn-ea"/>
              </a:rPr>
              <a:t>闲鱼和转转在线上闲置交易市场里竖起了阿里和腾讯的旗帜；生活中很容易产生闲置物品，因为有时候资源的配置并不那么合理</a:t>
            </a:r>
            <a:r>
              <a:rPr lang="zh-CN" altLang="en-US" sz="1200" dirty="0" smtClean="0">
                <a:latin typeface="+mn-ea"/>
              </a:rPr>
              <a:t>；有数据显示，</a:t>
            </a:r>
            <a:r>
              <a:rPr lang="en-US" altLang="zh-CN" sz="1200" dirty="0" smtClean="0">
                <a:latin typeface="+mn-ea"/>
              </a:rPr>
              <a:t>2016</a:t>
            </a:r>
            <a:r>
              <a:rPr lang="zh-CN" altLang="en-US" sz="1200" dirty="0" smtClean="0">
                <a:latin typeface="+mn-ea"/>
              </a:rPr>
              <a:t>年我国十大品种再生资源回收总值达</a:t>
            </a:r>
            <a:r>
              <a:rPr lang="en-US" altLang="zh-CN" sz="1200" dirty="0" smtClean="0">
                <a:latin typeface="+mn-ea"/>
              </a:rPr>
              <a:t>5902.8</a:t>
            </a:r>
            <a:r>
              <a:rPr lang="zh-CN" altLang="en-US" sz="1200" dirty="0">
                <a:latin typeface="+mn-ea"/>
              </a:rPr>
              <a:t>亿元。凭借着巨大的社会需求，就以综合性的二手平台平台闲鱼和转转为例，这两者目前月活跃用户都已经突破千万。</a:t>
            </a:r>
            <a:endParaRPr lang="zh-CN" altLang="en-US" sz="1200" dirty="0">
              <a:solidFill>
                <a:schemeClr val="tx1">
                  <a:lumMod val="75000"/>
                  <a:lumOff val="25000"/>
                </a:schemeClr>
              </a:solidFill>
              <a:latin typeface="+mn-ea"/>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国内外研究状况</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0331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par>
                          <p:cTn id="16" fill="hold">
                            <p:stCondLst>
                              <p:cond delay="1100"/>
                            </p:stCondLst>
                            <p:childTnLst>
                              <p:par>
                                <p:cTn id="17" presetID="53" presetClass="entr" presetSubtype="52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anim calcmode="lin" valueType="num">
                                      <p:cBhvr>
                                        <p:cTn id="22" dur="500" fill="hold"/>
                                        <p:tgtEl>
                                          <p:spTgt spid="8"/>
                                        </p:tgtEl>
                                        <p:attrNameLst>
                                          <p:attrName>ppt_x</p:attrName>
                                        </p:attrNameLst>
                                      </p:cBhvr>
                                      <p:tavLst>
                                        <p:tav tm="0">
                                          <p:val>
                                            <p:fltVal val="0.5"/>
                                          </p:val>
                                        </p:tav>
                                        <p:tav tm="100000">
                                          <p:val>
                                            <p:strVal val="#ppt_x"/>
                                          </p:val>
                                        </p:tav>
                                      </p:tavLst>
                                    </p:anim>
                                    <p:anim calcmode="lin" valueType="num">
                                      <p:cBhvr>
                                        <p:cTn id="23" dur="500" fill="hold"/>
                                        <p:tgtEl>
                                          <p:spTgt spid="8"/>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anim calcmode="lin" valueType="num">
                                      <p:cBhvr>
                                        <p:cTn id="36" dur="500" fill="hold"/>
                                        <p:tgtEl>
                                          <p:spTgt spid="11"/>
                                        </p:tgtEl>
                                        <p:attrNameLst>
                                          <p:attrName>ppt_x</p:attrName>
                                        </p:attrNameLst>
                                      </p:cBhvr>
                                      <p:tavLst>
                                        <p:tav tm="0">
                                          <p:val>
                                            <p:fltVal val="0.5"/>
                                          </p:val>
                                        </p:tav>
                                        <p:tav tm="100000">
                                          <p:val>
                                            <p:strVal val="#ppt_x"/>
                                          </p:val>
                                        </p:tav>
                                      </p:tavLst>
                                    </p:anim>
                                    <p:anim calcmode="lin" valueType="num">
                                      <p:cBhvr>
                                        <p:cTn id="37" dur="500" fill="hold"/>
                                        <p:tgtEl>
                                          <p:spTgt spid="11"/>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fltVal val="0.5"/>
                                          </p:val>
                                        </p:tav>
                                        <p:tav tm="100000">
                                          <p:val>
                                            <p:strVal val="#ppt_x"/>
                                          </p:val>
                                        </p:tav>
                                      </p:tavLst>
                                    </p:anim>
                                    <p:anim calcmode="lin" valueType="num">
                                      <p:cBhvr>
                                        <p:cTn id="51" dur="500" fill="hold"/>
                                        <p:tgtEl>
                                          <p:spTgt spid="13"/>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anim calcmode="lin" valueType="num">
                                      <p:cBhvr>
                                        <p:cTn id="64" dur="500" fill="hold"/>
                                        <p:tgtEl>
                                          <p:spTgt spid="30"/>
                                        </p:tgtEl>
                                        <p:attrNameLst>
                                          <p:attrName>ppt_x</p:attrName>
                                        </p:attrNameLst>
                                      </p:cBhvr>
                                      <p:tavLst>
                                        <p:tav tm="0">
                                          <p:val>
                                            <p:fltVal val="0.5"/>
                                          </p:val>
                                        </p:tav>
                                        <p:tav tm="100000">
                                          <p:val>
                                            <p:strVal val="#ppt_x"/>
                                          </p:val>
                                        </p:tav>
                                      </p:tavLst>
                                    </p:anim>
                                    <p:anim calcmode="lin" valueType="num">
                                      <p:cBhvr>
                                        <p:cTn id="65" dur="500" fill="hold"/>
                                        <p:tgtEl>
                                          <p:spTgt spid="30"/>
                                        </p:tgtEl>
                                        <p:attrNameLst>
                                          <p:attrName>ppt_y</p:attrName>
                                        </p:attrNameLst>
                                      </p:cBhvr>
                                      <p:tavLst>
                                        <p:tav tm="0">
                                          <p:val>
                                            <p:fltVal val="0.5"/>
                                          </p:val>
                                        </p:tav>
                                        <p:tav tm="100000">
                                          <p:val>
                                            <p:strVal val="#ppt_y"/>
                                          </p:val>
                                        </p:tav>
                                      </p:tavLst>
                                    </p:anim>
                                  </p:childTnLst>
                                </p:cTn>
                              </p:par>
                              <p:par>
                                <p:cTn id="66" presetID="53" presetClass="entr" presetSubtype="528"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anim calcmode="lin" valueType="num">
                                      <p:cBhvr>
                                        <p:cTn id="71" dur="500" fill="hold"/>
                                        <p:tgtEl>
                                          <p:spTgt spid="15"/>
                                        </p:tgtEl>
                                        <p:attrNameLst>
                                          <p:attrName>ppt_x</p:attrName>
                                        </p:attrNameLst>
                                      </p:cBhvr>
                                      <p:tavLst>
                                        <p:tav tm="0">
                                          <p:val>
                                            <p:fltVal val="0.5"/>
                                          </p:val>
                                        </p:tav>
                                        <p:tav tm="100000">
                                          <p:val>
                                            <p:strVal val="#ppt_x"/>
                                          </p:val>
                                        </p:tav>
                                      </p:tavLst>
                                    </p:anim>
                                    <p:anim calcmode="lin" valueType="num">
                                      <p:cBhvr>
                                        <p:cTn id="72" dur="500" fill="hold"/>
                                        <p:tgtEl>
                                          <p:spTgt spid="15"/>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p:cTn id="75" dur="500" fill="hold"/>
                                        <p:tgtEl>
                                          <p:spTgt spid="3"/>
                                        </p:tgtEl>
                                        <p:attrNameLst>
                                          <p:attrName>ppt_w</p:attrName>
                                        </p:attrNameLst>
                                      </p:cBhvr>
                                      <p:tavLst>
                                        <p:tav tm="0">
                                          <p:val>
                                            <p:fltVal val="0"/>
                                          </p:val>
                                        </p:tav>
                                        <p:tav tm="100000">
                                          <p:val>
                                            <p:strVal val="#ppt_w"/>
                                          </p:val>
                                        </p:tav>
                                      </p:tavLst>
                                    </p:anim>
                                    <p:anim calcmode="lin" valueType="num">
                                      <p:cBhvr>
                                        <p:cTn id="76" dur="500" fill="hold"/>
                                        <p:tgtEl>
                                          <p:spTgt spid="3"/>
                                        </p:tgtEl>
                                        <p:attrNameLst>
                                          <p:attrName>ppt_h</p:attrName>
                                        </p:attrNameLst>
                                      </p:cBhvr>
                                      <p:tavLst>
                                        <p:tav tm="0">
                                          <p:val>
                                            <p:fltVal val="0"/>
                                          </p:val>
                                        </p:tav>
                                        <p:tav tm="100000">
                                          <p:val>
                                            <p:strVal val="#ppt_h"/>
                                          </p:val>
                                        </p:tav>
                                      </p:tavLst>
                                    </p:anim>
                                    <p:animEffect transition="in" filter="fade">
                                      <p:cBhvr>
                                        <p:cTn id="77" dur="500"/>
                                        <p:tgtEl>
                                          <p:spTgt spid="3"/>
                                        </p:tgtEl>
                                      </p:cBhvr>
                                    </p:animEffect>
                                    <p:anim calcmode="lin" valueType="num">
                                      <p:cBhvr>
                                        <p:cTn id="78" dur="500" fill="hold"/>
                                        <p:tgtEl>
                                          <p:spTgt spid="3"/>
                                        </p:tgtEl>
                                        <p:attrNameLst>
                                          <p:attrName>ppt_x</p:attrName>
                                        </p:attrNameLst>
                                      </p:cBhvr>
                                      <p:tavLst>
                                        <p:tav tm="0">
                                          <p:val>
                                            <p:fltVal val="0.5"/>
                                          </p:val>
                                        </p:tav>
                                        <p:tav tm="100000">
                                          <p:val>
                                            <p:strVal val="#ppt_x"/>
                                          </p:val>
                                        </p:tav>
                                      </p:tavLst>
                                    </p:anim>
                                    <p:anim calcmode="lin" valueType="num">
                                      <p:cBhvr>
                                        <p:cTn id="79" dur="500" fill="hold"/>
                                        <p:tgtEl>
                                          <p:spTgt spid="3"/>
                                        </p:tgtEl>
                                        <p:attrNameLst>
                                          <p:attrName>ppt_y</p:attrName>
                                        </p:attrNameLst>
                                      </p:cBhvr>
                                      <p:tavLst>
                                        <p:tav tm="0">
                                          <p:val>
                                            <p:fltVal val="0.5"/>
                                          </p:val>
                                        </p:tav>
                                        <p:tav tm="100000">
                                          <p:val>
                                            <p:strVal val="#ppt_y"/>
                                          </p:val>
                                        </p:tav>
                                      </p:tavLst>
                                    </p:anim>
                                  </p:childTnLst>
                                </p:cTn>
                              </p:par>
                              <p:par>
                                <p:cTn id="80" presetID="53" presetClass="entr" presetSubtype="528"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anim calcmode="lin" valueType="num">
                                      <p:cBhvr>
                                        <p:cTn id="85" dur="500" fill="hold"/>
                                        <p:tgtEl>
                                          <p:spTgt spid="17"/>
                                        </p:tgtEl>
                                        <p:attrNameLst>
                                          <p:attrName>ppt_x</p:attrName>
                                        </p:attrNameLst>
                                      </p:cBhvr>
                                      <p:tavLst>
                                        <p:tav tm="0">
                                          <p:val>
                                            <p:fltVal val="0.5"/>
                                          </p:val>
                                        </p:tav>
                                        <p:tav tm="100000">
                                          <p:val>
                                            <p:strVal val="#ppt_x"/>
                                          </p:val>
                                        </p:tav>
                                      </p:tavLst>
                                    </p:anim>
                                    <p:anim calcmode="lin" valueType="num">
                                      <p:cBhvr>
                                        <p:cTn id="86" dur="500" fill="hold"/>
                                        <p:tgtEl>
                                          <p:spTgt spid="17"/>
                                        </p:tgtEl>
                                        <p:attrNameLst>
                                          <p:attrName>ppt_y</p:attrName>
                                        </p:attrNameLst>
                                      </p:cBhvr>
                                      <p:tavLst>
                                        <p:tav tm="0">
                                          <p:val>
                                            <p:fltVal val="0.5"/>
                                          </p:val>
                                        </p:tav>
                                        <p:tav tm="100000">
                                          <p:val>
                                            <p:strVal val="#ppt_y"/>
                                          </p:val>
                                        </p:tav>
                                      </p:tavLst>
                                    </p:anim>
                                  </p:childTnLst>
                                </p:cTn>
                              </p:par>
                              <p:par>
                                <p:cTn id="87" presetID="53" presetClass="entr" presetSubtype="528"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0" fill="hold"/>
                                        <p:tgtEl>
                                          <p:spTgt spid="40"/>
                                        </p:tgtEl>
                                        <p:attrNameLst>
                                          <p:attrName>ppt_w</p:attrName>
                                        </p:attrNameLst>
                                      </p:cBhvr>
                                      <p:tavLst>
                                        <p:tav tm="0">
                                          <p:val>
                                            <p:fltVal val="0"/>
                                          </p:val>
                                        </p:tav>
                                        <p:tav tm="100000">
                                          <p:val>
                                            <p:strVal val="#ppt_w"/>
                                          </p:val>
                                        </p:tav>
                                      </p:tavLst>
                                    </p:anim>
                                    <p:anim calcmode="lin" valueType="num">
                                      <p:cBhvr>
                                        <p:cTn id="90" dur="500" fill="hold"/>
                                        <p:tgtEl>
                                          <p:spTgt spid="40"/>
                                        </p:tgtEl>
                                        <p:attrNameLst>
                                          <p:attrName>ppt_h</p:attrName>
                                        </p:attrNameLst>
                                      </p:cBhvr>
                                      <p:tavLst>
                                        <p:tav tm="0">
                                          <p:val>
                                            <p:fltVal val="0"/>
                                          </p:val>
                                        </p:tav>
                                        <p:tav tm="100000">
                                          <p:val>
                                            <p:strVal val="#ppt_h"/>
                                          </p:val>
                                        </p:tav>
                                      </p:tavLst>
                                    </p:anim>
                                    <p:animEffect transition="in" filter="fade">
                                      <p:cBhvr>
                                        <p:cTn id="91" dur="500"/>
                                        <p:tgtEl>
                                          <p:spTgt spid="40"/>
                                        </p:tgtEl>
                                      </p:cBhvr>
                                    </p:animEffect>
                                    <p:anim calcmode="lin" valueType="num">
                                      <p:cBhvr>
                                        <p:cTn id="92" dur="500" fill="hold"/>
                                        <p:tgtEl>
                                          <p:spTgt spid="40"/>
                                        </p:tgtEl>
                                        <p:attrNameLst>
                                          <p:attrName>ppt_x</p:attrName>
                                        </p:attrNameLst>
                                      </p:cBhvr>
                                      <p:tavLst>
                                        <p:tav tm="0">
                                          <p:val>
                                            <p:fltVal val="0.5"/>
                                          </p:val>
                                        </p:tav>
                                        <p:tav tm="100000">
                                          <p:val>
                                            <p:strVal val="#ppt_x"/>
                                          </p:val>
                                        </p:tav>
                                      </p:tavLst>
                                    </p:anim>
                                    <p:anim calcmode="lin" valueType="num">
                                      <p:cBhvr>
                                        <p:cTn id="93" dur="500" fill="hold"/>
                                        <p:tgtEl>
                                          <p:spTgt spid="40"/>
                                        </p:tgtEl>
                                        <p:attrNameLst>
                                          <p:attrName>ppt_y</p:attrName>
                                        </p:attrNameLst>
                                      </p:cBhvr>
                                      <p:tavLst>
                                        <p:tav tm="0">
                                          <p:val>
                                            <p:fltVal val="0.5"/>
                                          </p:val>
                                        </p:tav>
                                        <p:tav tm="100000">
                                          <p:val>
                                            <p:strVal val="#ppt_y"/>
                                          </p:val>
                                        </p:tav>
                                      </p:tavLst>
                                    </p:anim>
                                  </p:childTnLst>
                                </p:cTn>
                              </p:par>
                              <p:par>
                                <p:cTn id="94" presetID="53" presetClass="entr" presetSubtype="528"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 calcmode="lin" valueType="num">
                                      <p:cBhvr>
                                        <p:cTn id="96" dur="500" fill="hold"/>
                                        <p:tgtEl>
                                          <p:spTgt spid="18"/>
                                        </p:tgtEl>
                                        <p:attrNameLst>
                                          <p:attrName>ppt_w</p:attrName>
                                        </p:attrNameLst>
                                      </p:cBhvr>
                                      <p:tavLst>
                                        <p:tav tm="0">
                                          <p:val>
                                            <p:fltVal val="0"/>
                                          </p:val>
                                        </p:tav>
                                        <p:tav tm="100000">
                                          <p:val>
                                            <p:strVal val="#ppt_w"/>
                                          </p:val>
                                        </p:tav>
                                      </p:tavLst>
                                    </p:anim>
                                    <p:anim calcmode="lin" valueType="num">
                                      <p:cBhvr>
                                        <p:cTn id="97" dur="500" fill="hold"/>
                                        <p:tgtEl>
                                          <p:spTgt spid="18"/>
                                        </p:tgtEl>
                                        <p:attrNameLst>
                                          <p:attrName>ppt_h</p:attrName>
                                        </p:attrNameLst>
                                      </p:cBhvr>
                                      <p:tavLst>
                                        <p:tav tm="0">
                                          <p:val>
                                            <p:fltVal val="0"/>
                                          </p:val>
                                        </p:tav>
                                        <p:tav tm="100000">
                                          <p:val>
                                            <p:strVal val="#ppt_h"/>
                                          </p:val>
                                        </p:tav>
                                      </p:tavLst>
                                    </p:anim>
                                    <p:animEffect transition="in" filter="fade">
                                      <p:cBhvr>
                                        <p:cTn id="98" dur="500"/>
                                        <p:tgtEl>
                                          <p:spTgt spid="18"/>
                                        </p:tgtEl>
                                      </p:cBhvr>
                                    </p:animEffect>
                                    <p:anim calcmode="lin" valueType="num">
                                      <p:cBhvr>
                                        <p:cTn id="99" dur="500" fill="hold"/>
                                        <p:tgtEl>
                                          <p:spTgt spid="18"/>
                                        </p:tgtEl>
                                        <p:attrNameLst>
                                          <p:attrName>ppt_x</p:attrName>
                                        </p:attrNameLst>
                                      </p:cBhvr>
                                      <p:tavLst>
                                        <p:tav tm="0">
                                          <p:val>
                                            <p:fltVal val="0.5"/>
                                          </p:val>
                                        </p:tav>
                                        <p:tav tm="100000">
                                          <p:val>
                                            <p:strVal val="#ppt_x"/>
                                          </p:val>
                                        </p:tav>
                                      </p:tavLst>
                                    </p:anim>
                                    <p:anim calcmode="lin" valueType="num">
                                      <p:cBhvr>
                                        <p:cTn id="100" dur="500" fill="hold"/>
                                        <p:tgtEl>
                                          <p:spTgt spid="18"/>
                                        </p:tgtEl>
                                        <p:attrNameLst>
                                          <p:attrName>ppt_y</p:attrName>
                                        </p:attrNameLst>
                                      </p:cBhvr>
                                      <p:tavLst>
                                        <p:tav tm="0">
                                          <p:val>
                                            <p:fltVal val="0.5"/>
                                          </p:val>
                                        </p:tav>
                                        <p:tav tm="100000">
                                          <p:val>
                                            <p:strVal val="#ppt_y"/>
                                          </p:val>
                                        </p:tav>
                                      </p:tavLst>
                                    </p:anim>
                                  </p:childTnLst>
                                </p:cTn>
                              </p:par>
                              <p:par>
                                <p:cTn id="101" presetID="53" presetClass="entr" presetSubtype="528"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Effect transition="in" filter="fade">
                                      <p:cBhvr>
                                        <p:cTn id="105" dur="500"/>
                                        <p:tgtEl>
                                          <p:spTgt spid="42"/>
                                        </p:tgtEl>
                                      </p:cBhvr>
                                    </p:animEffect>
                                    <p:anim calcmode="lin" valueType="num">
                                      <p:cBhvr>
                                        <p:cTn id="106" dur="500" fill="hold"/>
                                        <p:tgtEl>
                                          <p:spTgt spid="42"/>
                                        </p:tgtEl>
                                        <p:attrNameLst>
                                          <p:attrName>ppt_x</p:attrName>
                                        </p:attrNameLst>
                                      </p:cBhvr>
                                      <p:tavLst>
                                        <p:tav tm="0">
                                          <p:val>
                                            <p:fltVal val="0.5"/>
                                          </p:val>
                                        </p:tav>
                                        <p:tav tm="100000">
                                          <p:val>
                                            <p:strVal val="#ppt_x"/>
                                          </p:val>
                                        </p:tav>
                                      </p:tavLst>
                                    </p:anim>
                                    <p:anim calcmode="lin" valueType="num">
                                      <p:cBhvr>
                                        <p:cTn id="107" dur="500" fill="hold"/>
                                        <p:tgtEl>
                                          <p:spTgt spid="42"/>
                                        </p:tgtEl>
                                        <p:attrNameLst>
                                          <p:attrName>ppt_y</p:attrName>
                                        </p:attrNameLst>
                                      </p:cBhvr>
                                      <p:tavLst>
                                        <p:tav tm="0">
                                          <p:val>
                                            <p:fltVal val="0.5"/>
                                          </p:val>
                                        </p:tav>
                                        <p:tav tm="100000">
                                          <p:val>
                                            <p:strVal val="#ppt_y"/>
                                          </p:val>
                                        </p:tav>
                                      </p:tavLst>
                                    </p:anim>
                                  </p:childTnLst>
                                </p:cTn>
                              </p:par>
                              <p:par>
                                <p:cTn id="108" presetID="53" presetClass="entr" presetSubtype="528"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anim calcmode="lin" valueType="num">
                                      <p:cBhvr>
                                        <p:cTn id="110" dur="500" fill="hold"/>
                                        <p:tgtEl>
                                          <p:spTgt spid="19"/>
                                        </p:tgtEl>
                                        <p:attrNameLst>
                                          <p:attrName>ppt_w</p:attrName>
                                        </p:attrNameLst>
                                      </p:cBhvr>
                                      <p:tavLst>
                                        <p:tav tm="0">
                                          <p:val>
                                            <p:fltVal val="0"/>
                                          </p:val>
                                        </p:tav>
                                        <p:tav tm="100000">
                                          <p:val>
                                            <p:strVal val="#ppt_w"/>
                                          </p:val>
                                        </p:tav>
                                      </p:tavLst>
                                    </p:anim>
                                    <p:anim calcmode="lin" valueType="num">
                                      <p:cBhvr>
                                        <p:cTn id="111" dur="500" fill="hold"/>
                                        <p:tgtEl>
                                          <p:spTgt spid="19"/>
                                        </p:tgtEl>
                                        <p:attrNameLst>
                                          <p:attrName>ppt_h</p:attrName>
                                        </p:attrNameLst>
                                      </p:cBhvr>
                                      <p:tavLst>
                                        <p:tav tm="0">
                                          <p:val>
                                            <p:fltVal val="0"/>
                                          </p:val>
                                        </p:tav>
                                        <p:tav tm="100000">
                                          <p:val>
                                            <p:strVal val="#ppt_h"/>
                                          </p:val>
                                        </p:tav>
                                      </p:tavLst>
                                    </p:anim>
                                    <p:animEffect transition="in" filter="fade">
                                      <p:cBhvr>
                                        <p:cTn id="112" dur="500"/>
                                        <p:tgtEl>
                                          <p:spTgt spid="19"/>
                                        </p:tgtEl>
                                      </p:cBhvr>
                                    </p:animEffect>
                                    <p:anim calcmode="lin" valueType="num">
                                      <p:cBhvr>
                                        <p:cTn id="113" dur="500" fill="hold"/>
                                        <p:tgtEl>
                                          <p:spTgt spid="19"/>
                                        </p:tgtEl>
                                        <p:attrNameLst>
                                          <p:attrName>ppt_x</p:attrName>
                                        </p:attrNameLst>
                                      </p:cBhvr>
                                      <p:tavLst>
                                        <p:tav tm="0">
                                          <p:val>
                                            <p:fltVal val="0.5"/>
                                          </p:val>
                                        </p:tav>
                                        <p:tav tm="100000">
                                          <p:val>
                                            <p:strVal val="#ppt_x"/>
                                          </p:val>
                                        </p:tav>
                                      </p:tavLst>
                                    </p:anim>
                                    <p:anim calcmode="lin" valueType="num">
                                      <p:cBhvr>
                                        <p:cTn id="114" dur="500" fill="hold"/>
                                        <p:tgtEl>
                                          <p:spTgt spid="19"/>
                                        </p:tgtEl>
                                        <p:attrNameLst>
                                          <p:attrName>ppt_y</p:attrName>
                                        </p:attrNameLst>
                                      </p:cBhvr>
                                      <p:tavLst>
                                        <p:tav tm="0">
                                          <p:val>
                                            <p:fltVal val="0.5"/>
                                          </p:val>
                                        </p:tav>
                                        <p:tav tm="100000">
                                          <p:val>
                                            <p:strVal val="#ppt_y"/>
                                          </p:val>
                                        </p:tav>
                                      </p:tavLst>
                                    </p:anim>
                                  </p:childTnLst>
                                </p:cTn>
                              </p:par>
                            </p:childTnLst>
                          </p:cTn>
                        </p:par>
                        <p:par>
                          <p:cTn id="115" fill="hold">
                            <p:stCondLst>
                              <p:cond delay="1600"/>
                            </p:stCondLst>
                            <p:childTnLst>
                              <p:par>
                                <p:cTn id="116" presetID="31" presetClass="entr" presetSubtype="0" fill="hold" grpId="0" nodeType="afterEffect">
                                  <p:stCondLst>
                                    <p:cond delay="0"/>
                                  </p:stCondLst>
                                  <p:childTnLst>
                                    <p:set>
                                      <p:cBhvr>
                                        <p:cTn id="117" dur="1" fill="hold">
                                          <p:stCondLst>
                                            <p:cond delay="0"/>
                                          </p:stCondLst>
                                        </p:cTn>
                                        <p:tgtEl>
                                          <p:spTgt spid="21"/>
                                        </p:tgtEl>
                                        <p:attrNameLst>
                                          <p:attrName>style.visibility</p:attrName>
                                        </p:attrNameLst>
                                      </p:cBhvr>
                                      <p:to>
                                        <p:strVal val="visible"/>
                                      </p:to>
                                    </p:set>
                                    <p:anim calcmode="lin" valueType="num">
                                      <p:cBhvr>
                                        <p:cTn id="118" dur="1000" fill="hold"/>
                                        <p:tgtEl>
                                          <p:spTgt spid="21"/>
                                        </p:tgtEl>
                                        <p:attrNameLst>
                                          <p:attrName>ppt_w</p:attrName>
                                        </p:attrNameLst>
                                      </p:cBhvr>
                                      <p:tavLst>
                                        <p:tav tm="0">
                                          <p:val>
                                            <p:fltVal val="0"/>
                                          </p:val>
                                        </p:tav>
                                        <p:tav tm="100000">
                                          <p:val>
                                            <p:strVal val="#ppt_w"/>
                                          </p:val>
                                        </p:tav>
                                      </p:tavLst>
                                    </p:anim>
                                    <p:anim calcmode="lin" valueType="num">
                                      <p:cBhvr>
                                        <p:cTn id="119" dur="1000" fill="hold"/>
                                        <p:tgtEl>
                                          <p:spTgt spid="21"/>
                                        </p:tgtEl>
                                        <p:attrNameLst>
                                          <p:attrName>ppt_h</p:attrName>
                                        </p:attrNameLst>
                                      </p:cBhvr>
                                      <p:tavLst>
                                        <p:tav tm="0">
                                          <p:val>
                                            <p:fltVal val="0"/>
                                          </p:val>
                                        </p:tav>
                                        <p:tav tm="100000">
                                          <p:val>
                                            <p:strVal val="#ppt_h"/>
                                          </p:val>
                                        </p:tav>
                                      </p:tavLst>
                                    </p:anim>
                                    <p:anim calcmode="lin" valueType="num">
                                      <p:cBhvr>
                                        <p:cTn id="120" dur="1000" fill="hold"/>
                                        <p:tgtEl>
                                          <p:spTgt spid="21"/>
                                        </p:tgtEl>
                                        <p:attrNameLst>
                                          <p:attrName>style.rotation</p:attrName>
                                        </p:attrNameLst>
                                      </p:cBhvr>
                                      <p:tavLst>
                                        <p:tav tm="0">
                                          <p:val>
                                            <p:fltVal val="90"/>
                                          </p:val>
                                        </p:tav>
                                        <p:tav tm="100000">
                                          <p:val>
                                            <p:fltVal val="0"/>
                                          </p:val>
                                        </p:tav>
                                      </p:tavLst>
                                    </p:anim>
                                    <p:animEffect transition="in" filter="fade">
                                      <p:cBhvr>
                                        <p:cTn id="121" dur="1000"/>
                                        <p:tgtEl>
                                          <p:spTgt spid="21"/>
                                        </p:tgtEl>
                                      </p:cBhvr>
                                    </p:animEffect>
                                  </p:childTnLst>
                                </p:cTn>
                              </p:par>
                              <p:par>
                                <p:cTn id="122" presetID="31" presetClass="entr" presetSubtype="0" fill="hold" grpId="0" nodeType="withEffect">
                                  <p:stCondLst>
                                    <p:cond delay="0"/>
                                  </p:stCondLst>
                                  <p:childTnLst>
                                    <p:set>
                                      <p:cBhvr>
                                        <p:cTn id="123" dur="1" fill="hold">
                                          <p:stCondLst>
                                            <p:cond delay="0"/>
                                          </p:stCondLst>
                                        </p:cTn>
                                        <p:tgtEl>
                                          <p:spTgt spid="22"/>
                                        </p:tgtEl>
                                        <p:attrNameLst>
                                          <p:attrName>style.visibility</p:attrName>
                                        </p:attrNameLst>
                                      </p:cBhvr>
                                      <p:to>
                                        <p:strVal val="visible"/>
                                      </p:to>
                                    </p:set>
                                    <p:anim calcmode="lin" valueType="num">
                                      <p:cBhvr>
                                        <p:cTn id="124" dur="1000" fill="hold"/>
                                        <p:tgtEl>
                                          <p:spTgt spid="22"/>
                                        </p:tgtEl>
                                        <p:attrNameLst>
                                          <p:attrName>ppt_w</p:attrName>
                                        </p:attrNameLst>
                                      </p:cBhvr>
                                      <p:tavLst>
                                        <p:tav tm="0">
                                          <p:val>
                                            <p:fltVal val="0"/>
                                          </p:val>
                                        </p:tav>
                                        <p:tav tm="100000">
                                          <p:val>
                                            <p:strVal val="#ppt_w"/>
                                          </p:val>
                                        </p:tav>
                                      </p:tavLst>
                                    </p:anim>
                                    <p:anim calcmode="lin" valueType="num">
                                      <p:cBhvr>
                                        <p:cTn id="125" dur="1000" fill="hold"/>
                                        <p:tgtEl>
                                          <p:spTgt spid="22"/>
                                        </p:tgtEl>
                                        <p:attrNameLst>
                                          <p:attrName>ppt_h</p:attrName>
                                        </p:attrNameLst>
                                      </p:cBhvr>
                                      <p:tavLst>
                                        <p:tav tm="0">
                                          <p:val>
                                            <p:fltVal val="0"/>
                                          </p:val>
                                        </p:tav>
                                        <p:tav tm="100000">
                                          <p:val>
                                            <p:strVal val="#ppt_h"/>
                                          </p:val>
                                        </p:tav>
                                      </p:tavLst>
                                    </p:anim>
                                    <p:anim calcmode="lin" valueType="num">
                                      <p:cBhvr>
                                        <p:cTn id="126" dur="1000" fill="hold"/>
                                        <p:tgtEl>
                                          <p:spTgt spid="22"/>
                                        </p:tgtEl>
                                        <p:attrNameLst>
                                          <p:attrName>style.rotation</p:attrName>
                                        </p:attrNameLst>
                                      </p:cBhvr>
                                      <p:tavLst>
                                        <p:tav tm="0">
                                          <p:val>
                                            <p:fltVal val="90"/>
                                          </p:val>
                                        </p:tav>
                                        <p:tav tm="100000">
                                          <p:val>
                                            <p:fltVal val="0"/>
                                          </p:val>
                                        </p:tav>
                                      </p:tavLst>
                                    </p:anim>
                                    <p:animEffect transition="in" filter="fade">
                                      <p:cBhvr>
                                        <p:cTn id="127" dur="1000"/>
                                        <p:tgtEl>
                                          <p:spTgt spid="22"/>
                                        </p:tgtEl>
                                      </p:cBhvr>
                                    </p:animEffect>
                                  </p:childTnLst>
                                </p:cTn>
                              </p:par>
                              <p:par>
                                <p:cTn id="128" presetID="31" presetClass="entr" presetSubtype="0" fill="hold" grpId="0" nodeType="withEffect">
                                  <p:stCondLst>
                                    <p:cond delay="0"/>
                                  </p:stCondLst>
                                  <p:childTnLst>
                                    <p:set>
                                      <p:cBhvr>
                                        <p:cTn id="129" dur="1" fill="hold">
                                          <p:stCondLst>
                                            <p:cond delay="0"/>
                                          </p:stCondLst>
                                        </p:cTn>
                                        <p:tgtEl>
                                          <p:spTgt spid="23"/>
                                        </p:tgtEl>
                                        <p:attrNameLst>
                                          <p:attrName>style.visibility</p:attrName>
                                        </p:attrNameLst>
                                      </p:cBhvr>
                                      <p:to>
                                        <p:strVal val="visible"/>
                                      </p:to>
                                    </p:set>
                                    <p:anim calcmode="lin" valueType="num">
                                      <p:cBhvr>
                                        <p:cTn id="130" dur="1000" fill="hold"/>
                                        <p:tgtEl>
                                          <p:spTgt spid="23"/>
                                        </p:tgtEl>
                                        <p:attrNameLst>
                                          <p:attrName>ppt_w</p:attrName>
                                        </p:attrNameLst>
                                      </p:cBhvr>
                                      <p:tavLst>
                                        <p:tav tm="0">
                                          <p:val>
                                            <p:fltVal val="0"/>
                                          </p:val>
                                        </p:tav>
                                        <p:tav tm="100000">
                                          <p:val>
                                            <p:strVal val="#ppt_w"/>
                                          </p:val>
                                        </p:tav>
                                      </p:tavLst>
                                    </p:anim>
                                    <p:anim calcmode="lin" valueType="num">
                                      <p:cBhvr>
                                        <p:cTn id="131" dur="1000" fill="hold"/>
                                        <p:tgtEl>
                                          <p:spTgt spid="23"/>
                                        </p:tgtEl>
                                        <p:attrNameLst>
                                          <p:attrName>ppt_h</p:attrName>
                                        </p:attrNameLst>
                                      </p:cBhvr>
                                      <p:tavLst>
                                        <p:tav tm="0">
                                          <p:val>
                                            <p:fltVal val="0"/>
                                          </p:val>
                                        </p:tav>
                                        <p:tav tm="100000">
                                          <p:val>
                                            <p:strVal val="#ppt_h"/>
                                          </p:val>
                                        </p:tav>
                                      </p:tavLst>
                                    </p:anim>
                                    <p:anim calcmode="lin" valueType="num">
                                      <p:cBhvr>
                                        <p:cTn id="132" dur="1000" fill="hold"/>
                                        <p:tgtEl>
                                          <p:spTgt spid="23"/>
                                        </p:tgtEl>
                                        <p:attrNameLst>
                                          <p:attrName>style.rotation</p:attrName>
                                        </p:attrNameLst>
                                      </p:cBhvr>
                                      <p:tavLst>
                                        <p:tav tm="0">
                                          <p:val>
                                            <p:fltVal val="90"/>
                                          </p:val>
                                        </p:tav>
                                        <p:tav tm="100000">
                                          <p:val>
                                            <p:fltVal val="0"/>
                                          </p:val>
                                        </p:tav>
                                      </p:tavLst>
                                    </p:anim>
                                    <p:animEffect transition="in" filter="fade">
                                      <p:cBhvr>
                                        <p:cTn id="133" dur="1000"/>
                                        <p:tgtEl>
                                          <p:spTgt spid="23"/>
                                        </p:tgtEl>
                                      </p:cBhvr>
                                    </p:animEffect>
                                  </p:childTnLst>
                                </p:cTn>
                              </p:par>
                              <p:par>
                                <p:cTn id="134" presetID="31" presetClass="entr" presetSubtype="0" fill="hold" grpId="0" nodeType="withEffect">
                                  <p:stCondLst>
                                    <p:cond delay="0"/>
                                  </p:stCondLst>
                                  <p:childTnLst>
                                    <p:set>
                                      <p:cBhvr>
                                        <p:cTn id="135" dur="1" fill="hold">
                                          <p:stCondLst>
                                            <p:cond delay="0"/>
                                          </p:stCondLst>
                                        </p:cTn>
                                        <p:tgtEl>
                                          <p:spTgt spid="26"/>
                                        </p:tgtEl>
                                        <p:attrNameLst>
                                          <p:attrName>style.visibility</p:attrName>
                                        </p:attrNameLst>
                                      </p:cBhvr>
                                      <p:to>
                                        <p:strVal val="visible"/>
                                      </p:to>
                                    </p:set>
                                    <p:anim calcmode="lin" valueType="num">
                                      <p:cBhvr>
                                        <p:cTn id="136" dur="1000" fill="hold"/>
                                        <p:tgtEl>
                                          <p:spTgt spid="26"/>
                                        </p:tgtEl>
                                        <p:attrNameLst>
                                          <p:attrName>ppt_w</p:attrName>
                                        </p:attrNameLst>
                                      </p:cBhvr>
                                      <p:tavLst>
                                        <p:tav tm="0">
                                          <p:val>
                                            <p:fltVal val="0"/>
                                          </p:val>
                                        </p:tav>
                                        <p:tav tm="100000">
                                          <p:val>
                                            <p:strVal val="#ppt_w"/>
                                          </p:val>
                                        </p:tav>
                                      </p:tavLst>
                                    </p:anim>
                                    <p:anim calcmode="lin" valueType="num">
                                      <p:cBhvr>
                                        <p:cTn id="137" dur="1000" fill="hold"/>
                                        <p:tgtEl>
                                          <p:spTgt spid="26"/>
                                        </p:tgtEl>
                                        <p:attrNameLst>
                                          <p:attrName>ppt_h</p:attrName>
                                        </p:attrNameLst>
                                      </p:cBhvr>
                                      <p:tavLst>
                                        <p:tav tm="0">
                                          <p:val>
                                            <p:fltVal val="0"/>
                                          </p:val>
                                        </p:tav>
                                        <p:tav tm="100000">
                                          <p:val>
                                            <p:strVal val="#ppt_h"/>
                                          </p:val>
                                        </p:tav>
                                      </p:tavLst>
                                    </p:anim>
                                    <p:anim calcmode="lin" valueType="num">
                                      <p:cBhvr>
                                        <p:cTn id="138" dur="1000" fill="hold"/>
                                        <p:tgtEl>
                                          <p:spTgt spid="26"/>
                                        </p:tgtEl>
                                        <p:attrNameLst>
                                          <p:attrName>style.rotation</p:attrName>
                                        </p:attrNameLst>
                                      </p:cBhvr>
                                      <p:tavLst>
                                        <p:tav tm="0">
                                          <p:val>
                                            <p:fltVal val="90"/>
                                          </p:val>
                                        </p:tav>
                                        <p:tav tm="100000">
                                          <p:val>
                                            <p:fltVal val="0"/>
                                          </p:val>
                                        </p:tav>
                                      </p:tavLst>
                                    </p:anim>
                                    <p:animEffect transition="in" filter="fade">
                                      <p:cBhvr>
                                        <p:cTn id="139" dur="1000"/>
                                        <p:tgtEl>
                                          <p:spTgt spid="26"/>
                                        </p:tgtEl>
                                      </p:cBhvr>
                                    </p:animEffect>
                                  </p:childTnLst>
                                </p:cTn>
                              </p:par>
                              <p:par>
                                <p:cTn id="140" presetID="31" presetClass="entr" presetSubtype="0" fill="hold" grpId="0" nodeType="withEffect">
                                  <p:stCondLst>
                                    <p:cond delay="0"/>
                                  </p:stCondLst>
                                  <p:childTnLst>
                                    <p:set>
                                      <p:cBhvr>
                                        <p:cTn id="141" dur="1" fill="hold">
                                          <p:stCondLst>
                                            <p:cond delay="0"/>
                                          </p:stCondLst>
                                        </p:cTn>
                                        <p:tgtEl>
                                          <p:spTgt spid="20"/>
                                        </p:tgtEl>
                                        <p:attrNameLst>
                                          <p:attrName>style.visibility</p:attrName>
                                        </p:attrNameLst>
                                      </p:cBhvr>
                                      <p:to>
                                        <p:strVal val="visible"/>
                                      </p:to>
                                    </p:set>
                                    <p:anim calcmode="lin" valueType="num">
                                      <p:cBhvr>
                                        <p:cTn id="142" dur="1000" fill="hold"/>
                                        <p:tgtEl>
                                          <p:spTgt spid="20"/>
                                        </p:tgtEl>
                                        <p:attrNameLst>
                                          <p:attrName>ppt_w</p:attrName>
                                        </p:attrNameLst>
                                      </p:cBhvr>
                                      <p:tavLst>
                                        <p:tav tm="0">
                                          <p:val>
                                            <p:fltVal val="0"/>
                                          </p:val>
                                        </p:tav>
                                        <p:tav tm="100000">
                                          <p:val>
                                            <p:strVal val="#ppt_w"/>
                                          </p:val>
                                        </p:tav>
                                      </p:tavLst>
                                    </p:anim>
                                    <p:anim calcmode="lin" valueType="num">
                                      <p:cBhvr>
                                        <p:cTn id="143" dur="1000" fill="hold"/>
                                        <p:tgtEl>
                                          <p:spTgt spid="20"/>
                                        </p:tgtEl>
                                        <p:attrNameLst>
                                          <p:attrName>ppt_h</p:attrName>
                                        </p:attrNameLst>
                                      </p:cBhvr>
                                      <p:tavLst>
                                        <p:tav tm="0">
                                          <p:val>
                                            <p:fltVal val="0"/>
                                          </p:val>
                                        </p:tav>
                                        <p:tav tm="100000">
                                          <p:val>
                                            <p:strVal val="#ppt_h"/>
                                          </p:val>
                                        </p:tav>
                                      </p:tavLst>
                                    </p:anim>
                                    <p:anim calcmode="lin" valueType="num">
                                      <p:cBhvr>
                                        <p:cTn id="144" dur="1000" fill="hold"/>
                                        <p:tgtEl>
                                          <p:spTgt spid="20"/>
                                        </p:tgtEl>
                                        <p:attrNameLst>
                                          <p:attrName>style.rotation</p:attrName>
                                        </p:attrNameLst>
                                      </p:cBhvr>
                                      <p:tavLst>
                                        <p:tav tm="0">
                                          <p:val>
                                            <p:fltVal val="90"/>
                                          </p:val>
                                        </p:tav>
                                        <p:tav tm="100000">
                                          <p:val>
                                            <p:fltVal val="0"/>
                                          </p:val>
                                        </p:tav>
                                      </p:tavLst>
                                    </p:anim>
                                    <p:animEffect transition="in" filter="fade">
                                      <p:cBhvr>
                                        <p:cTn id="145" dur="1000"/>
                                        <p:tgtEl>
                                          <p:spTgt spid="20"/>
                                        </p:tgtEl>
                                      </p:cBhvr>
                                    </p:animEffect>
                                  </p:childTnLst>
                                </p:cTn>
                              </p:par>
                            </p:childTnLst>
                          </p:cTn>
                        </p:par>
                        <p:par>
                          <p:cTn id="146" fill="hold">
                            <p:stCondLst>
                              <p:cond delay="2600"/>
                            </p:stCondLst>
                            <p:childTnLst>
                              <p:par>
                                <p:cTn id="147" presetID="42" presetClass="entr" presetSubtype="0" fill="hold" grpId="0" nodeType="afterEffect">
                                  <p:stCondLst>
                                    <p:cond delay="0"/>
                                  </p:stCondLst>
                                  <p:childTnLst>
                                    <p:set>
                                      <p:cBhvr>
                                        <p:cTn id="148" dur="1" fill="hold">
                                          <p:stCondLst>
                                            <p:cond delay="0"/>
                                          </p:stCondLst>
                                        </p:cTn>
                                        <p:tgtEl>
                                          <p:spTgt spid="5138"/>
                                        </p:tgtEl>
                                        <p:attrNameLst>
                                          <p:attrName>style.visibility</p:attrName>
                                        </p:attrNameLst>
                                      </p:cBhvr>
                                      <p:to>
                                        <p:strVal val="visible"/>
                                      </p:to>
                                    </p:set>
                                    <p:animEffect transition="in" filter="fade">
                                      <p:cBhvr>
                                        <p:cTn id="149" dur="1000"/>
                                        <p:tgtEl>
                                          <p:spTgt spid="5138"/>
                                        </p:tgtEl>
                                      </p:cBhvr>
                                    </p:animEffect>
                                    <p:anim calcmode="lin" valueType="num">
                                      <p:cBhvr>
                                        <p:cTn id="150" dur="1000" fill="hold"/>
                                        <p:tgtEl>
                                          <p:spTgt spid="5138"/>
                                        </p:tgtEl>
                                        <p:attrNameLst>
                                          <p:attrName>ppt_x</p:attrName>
                                        </p:attrNameLst>
                                      </p:cBhvr>
                                      <p:tavLst>
                                        <p:tav tm="0">
                                          <p:val>
                                            <p:strVal val="#ppt_x"/>
                                          </p:val>
                                        </p:tav>
                                        <p:tav tm="100000">
                                          <p:val>
                                            <p:strVal val="#ppt_x"/>
                                          </p:val>
                                        </p:tav>
                                      </p:tavLst>
                                    </p:anim>
                                    <p:anim calcmode="lin" valueType="num">
                                      <p:cBhvr>
                                        <p:cTn id="151" dur="1000" fill="hold"/>
                                        <p:tgtEl>
                                          <p:spTgt spid="5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30" grpId="0" animBg="1"/>
      <p:bldP spid="15" grpId="0" animBg="1"/>
      <p:bldP spid="3" grpId="0" animBg="1"/>
      <p:bldP spid="17" grpId="0" animBg="1"/>
      <p:bldP spid="40" grpId="0" animBg="1"/>
      <p:bldP spid="18" grpId="0" animBg="1"/>
      <p:bldP spid="42" grpId="0" animBg="1"/>
      <p:bldP spid="19" grpId="0" animBg="1"/>
      <p:bldP spid="20" grpId="0"/>
      <p:bldP spid="21" grpId="0"/>
      <p:bldP spid="22" grpId="0"/>
      <p:bldP spid="23" grpId="0"/>
      <p:bldP spid="26" grpId="0"/>
      <p:bldP spid="5138" grpId="0"/>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1370</TotalTime>
  <Words>937</Words>
  <Application>Microsoft Office PowerPoint</Application>
  <PresentationFormat>全屏显示(16:9)</PresentationFormat>
  <Paragraphs>117</Paragraphs>
  <Slides>15</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Y geek</cp:lastModifiedBy>
  <cp:revision>82</cp:revision>
  <dcterms:created xsi:type="dcterms:W3CDTF">2016-05-20T12:59:00Z</dcterms:created>
  <dcterms:modified xsi:type="dcterms:W3CDTF">2019-04-16T16:47:50Z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