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7" r:id="rId4"/>
    <p:sldId id="297" r:id="rId5"/>
    <p:sldId id="301" r:id="rId6"/>
    <p:sldId id="300" r:id="rId7"/>
    <p:sldId id="295" r:id="rId8"/>
    <p:sldId id="262" r:id="rId9"/>
    <p:sldId id="296" r:id="rId10"/>
    <p:sldId id="288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2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3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70845" y="1105434"/>
            <a:ext cx="5340191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基于</a:t>
            </a:r>
            <a:r>
              <a:rPr lang="en-US" altLang="zh-CN" sz="3200" b="1" dirty="0">
                <a:solidFill>
                  <a:srgbClr val="1B4367"/>
                </a:solidFill>
                <a:cs typeface="+mn-ea"/>
                <a:sym typeface="+mn-lt"/>
              </a:rPr>
              <a:t>node.js</a:t>
            </a:r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和</a:t>
            </a:r>
            <a:r>
              <a:rPr lang="en-US" altLang="zh-CN" sz="3200" b="1" dirty="0">
                <a:solidFill>
                  <a:srgbClr val="1B4367"/>
                </a:solidFill>
                <a:cs typeface="+mn-ea"/>
                <a:sym typeface="+mn-lt"/>
              </a:rPr>
              <a:t>vue.js</a:t>
            </a:r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的二手</a:t>
            </a:r>
            <a:r>
              <a:rPr lang="zh-CN" altLang="en-US" sz="3200" b="1" dirty="0" smtClean="0">
                <a:solidFill>
                  <a:srgbClr val="1B4367"/>
                </a:solidFill>
                <a:cs typeface="+mn-ea"/>
                <a:sym typeface="+mn-lt"/>
              </a:rPr>
              <a:t>交易</a:t>
            </a:r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平台</a:t>
            </a:r>
            <a:r>
              <a:rPr lang="zh-CN" altLang="en-US" sz="3200" b="1" dirty="0" smtClean="0">
                <a:solidFill>
                  <a:srgbClr val="1B4367"/>
                </a:solidFill>
                <a:cs typeface="+mn-ea"/>
                <a:sym typeface="+mn-lt"/>
              </a:rPr>
              <a:t>设计</a:t>
            </a:r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与</a:t>
            </a:r>
            <a:r>
              <a:rPr lang="zh-CN" altLang="en-US" sz="3200" b="1" dirty="0" smtClean="0">
                <a:solidFill>
                  <a:srgbClr val="1B4367"/>
                </a:solidFill>
                <a:cs typeface="+mn-ea"/>
                <a:sym typeface="+mn-lt"/>
              </a:rPr>
              <a:t>实现</a:t>
            </a:r>
            <a:endParaRPr lang="zh-CN" altLang="en-US" sz="3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270845" y="3273792"/>
            <a:ext cx="5038731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元萌萌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时间：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    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教师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龙文佳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58667" y="2626926"/>
            <a:ext cx="2786489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湖北大学知行学院              计软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1502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50475" y="831339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选题思路和技术选型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41198" y="831205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750475" y="156856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产品页面展示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241198" y="1548749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750475" y="228610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后端管理系统的设计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241198" y="2266293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750475" y="300365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后台接口设计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241198" y="2983837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781219" y="3766588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设计总结和致谢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245178" y="3752050"/>
            <a:ext cx="478533" cy="393570"/>
            <a:chOff x="5640108" y="966369"/>
            <a:chExt cx="476097" cy="391567"/>
          </a:xfrm>
        </p:grpSpPr>
        <p:sp>
          <p:nvSpPr>
            <p:cNvPr id="38" name="椭圆 37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移动端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503157"/>
            <a:ext cx="2157202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依托微信生态，兼顾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和安卓，选择了微信小程序作为客户端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思路和技术选型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管理页面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590552"/>
            <a:ext cx="2157202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前端渐进式框架，生态完整，社区活跃。选择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可以做到兼顾效率和时间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后端</a:t>
            </a: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151948" y="3312937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node.js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的核心原因在于上手快，得益于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javascript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语法不需要更多的熟悉成本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前后端分离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131100" y="3418833"/>
            <a:ext cx="2157202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REST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接口设计风格让前后分离可以变得唾手可得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100"/>
                            </p:stCondLst>
                            <p:childTnLst>
                              <p:par>
                                <p:cTn id="7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6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小程序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页面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6" y="810335"/>
            <a:ext cx="3162223" cy="2044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6" y="3007636"/>
            <a:ext cx="3079755" cy="2068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39" y="810335"/>
            <a:ext cx="3987748" cy="39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8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38112" y="1378193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632144" y="1355053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49226" y="1404706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小程序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4043433" y="2796654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数据渲染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3701993" y="3280764"/>
            <a:ext cx="167261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程序采用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数据绑定来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进页面渲染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wxml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中的动态数据均来自对应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Page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，其中还可以使用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this.setData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({})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来更新数据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6737462" y="2773514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数据请求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119845" y="3087389"/>
            <a:ext cx="2117114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数据请求包括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请求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wx.request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）、上传文件（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wx.uploadFile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）、下载文件（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wx.downloadFile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WebSocket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通信（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wx.connectSocket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1454543" y="2823167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技术需求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959121" y="3088404"/>
            <a:ext cx="1847485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主要使用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JavaScrapt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；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wxml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可以类比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；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wxss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则可以类比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css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。关于小程序的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API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都是微信提供的各种基础接口，主要涵盖路由，界面，网络，数据缓存，媒体，位置，转发，画布，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文件等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。</a:t>
            </a:r>
            <a:endParaRPr lang="zh-CN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0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管理页面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9387" y="797668"/>
            <a:ext cx="3590240" cy="1984443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46137" y="797668"/>
            <a:ext cx="3716925" cy="198444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9706" y="2939134"/>
            <a:ext cx="3609921" cy="186633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4746137" y="3027410"/>
            <a:ext cx="3716925" cy="17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0681" y="134683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46720" y="1346836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91088" y="1346836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5875" y="1346836"/>
            <a:ext cx="1067276" cy="1067276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6" name="Freeform 10"/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管理系统设计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506002" y="2765297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登录鉴权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1148406" y="3040888"/>
            <a:ext cx="1571826" cy="160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填写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完账号和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密码验证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通过之后，服务端会返回一个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token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到浏览器的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cookie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中，根据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token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再去拉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取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userinfo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。鉴权步骤也在登录后完成，通过和路由比对来确定该用户有什么权限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252038" y="2765297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构建页面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2894445" y="3040888"/>
            <a:ext cx="1571826" cy="120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单页的结构包括：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style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template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以及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script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标签。其中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style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控制页面样式；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template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控制页面结构；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script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控制页面逻辑和数据处理。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4906637" y="2765297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服务</a:t>
            </a: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端交互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4735296" y="3040888"/>
            <a:ext cx="1571826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首先</a:t>
            </a: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UI </a:t>
            </a: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组件交互操作开始；触发调用统一管理</a:t>
            </a:r>
            <a:r>
              <a:rPr lang="zh-CN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接口</a:t>
            </a:r>
            <a:r>
              <a:rPr lang="zh-CN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请求</a:t>
            </a: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函数；然后再使用封装的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request</a:t>
            </a:r>
            <a:r>
              <a:rPr lang="zh-CN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发送</a:t>
            </a: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请求到服务器；之后就可以获取到服务端返回数据，本项目返回的数据统一为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json</a:t>
            </a: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格式；最终还需要前端</a:t>
            </a:r>
            <a:r>
              <a:rPr lang="zh-CN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更新请求</a:t>
            </a: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到的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data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。</a:t>
            </a:r>
            <a:endParaRPr lang="zh-CN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6671426" y="2765297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构建和发布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6576147" y="3040888"/>
            <a:ext cx="1571826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npm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来打包项目，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会在根目录生成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dist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文件夹，里面就是构建打包好的文件，通常会包含有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index.js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index.css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以及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index.html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等静态文件。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8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26613" y="2133649"/>
            <a:ext cx="1081088" cy="1070372"/>
            <a:chOff x="5225057" y="2991008"/>
            <a:chExt cx="1441450" cy="1427163"/>
          </a:xfrm>
        </p:grpSpPr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225057" y="2991008"/>
              <a:ext cx="1441450" cy="1427163"/>
            </a:xfrm>
            <a:prstGeom prst="ellipse">
              <a:avLst/>
            </a:prstGeom>
            <a:solidFill>
              <a:srgbClr val="1B436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2" name="矩形 33"/>
            <p:cNvSpPr/>
            <p:nvPr/>
          </p:nvSpPr>
          <p:spPr>
            <a:xfrm>
              <a:off x="5412424" y="3093403"/>
              <a:ext cx="553997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①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3" name="矩形 34"/>
            <p:cNvSpPr/>
            <p:nvPr/>
          </p:nvSpPr>
          <p:spPr>
            <a:xfrm>
              <a:off x="5955350" y="3093403"/>
              <a:ext cx="553997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②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4" name="矩形 35"/>
            <p:cNvSpPr/>
            <p:nvPr/>
          </p:nvSpPr>
          <p:spPr>
            <a:xfrm>
              <a:off x="5391785" y="3704590"/>
              <a:ext cx="553997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cs typeface="+mn-ea"/>
                  <a:sym typeface="+mn-lt"/>
                </a:rPr>
                <a:t>④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5" name="矩形 36"/>
            <p:cNvSpPr/>
            <p:nvPr/>
          </p:nvSpPr>
          <p:spPr>
            <a:xfrm>
              <a:off x="5917249" y="3695065"/>
              <a:ext cx="553997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③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14607" y="3221710"/>
            <a:ext cx="2826156" cy="120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整个的前后端交互流程其实非常简单也非常直接，后台的管理系统也就是本项目的服务端可以把数据通过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REST API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以接口的形势暴露给客户端和管理页面，在本项目中客户端就是小程序，管理页面就是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编写的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页面。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4148" y="3204021"/>
            <a:ext cx="3075956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/>
              <a:t>在</a:t>
            </a:r>
            <a:r>
              <a:rPr lang="en-US" altLang="zh-CN" sz="1100" dirty="0"/>
              <a:t>node.js</a:t>
            </a:r>
            <a:r>
              <a:rPr lang="zh-CN" altLang="en-US" sz="1100" dirty="0"/>
              <a:t>里访问</a:t>
            </a:r>
            <a:r>
              <a:rPr lang="en-US" altLang="zh-CN" sz="1100" dirty="0"/>
              <a:t>MySQL</a:t>
            </a:r>
            <a:r>
              <a:rPr lang="zh-CN" altLang="en-US" sz="1100" dirty="0"/>
              <a:t>数据库主流方法就是利用</a:t>
            </a:r>
            <a:r>
              <a:rPr lang="en-US" altLang="zh-CN" sz="1100" dirty="0"/>
              <a:t>ORM</a:t>
            </a:r>
            <a:r>
              <a:rPr lang="zh-CN" altLang="en-US" sz="1100" dirty="0"/>
              <a:t>技术（</a:t>
            </a:r>
            <a:r>
              <a:rPr lang="en-US" altLang="zh-CN" sz="1100" dirty="0"/>
              <a:t>Object-Relational Mapping</a:t>
            </a:r>
            <a:r>
              <a:rPr lang="zh-CN" altLang="en-US" sz="1100" dirty="0"/>
              <a:t>），简单讲就是把数据库里的表结构映射在了</a:t>
            </a:r>
            <a:r>
              <a:rPr lang="en-US" altLang="zh-CN" sz="1100" dirty="0" err="1"/>
              <a:t>js</a:t>
            </a:r>
            <a:r>
              <a:rPr lang="zh-CN" altLang="en-US" sz="1100" dirty="0"/>
              <a:t>的对象上，这样一来就可以避免去写复杂而冗余的底层</a:t>
            </a:r>
            <a:r>
              <a:rPr lang="en-US" altLang="zh-CN" sz="1100" dirty="0"/>
              <a:t>SQL</a:t>
            </a:r>
            <a:r>
              <a:rPr lang="zh-CN" altLang="en-US" sz="1100" dirty="0"/>
              <a:t>语句</a:t>
            </a:r>
            <a:r>
              <a:rPr lang="zh-CN" altLang="en-US" sz="1100" dirty="0" smtClean="0"/>
              <a:t>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后台接口设计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84527" y="1397294"/>
            <a:ext cx="2979014" cy="120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/>
              <a:t>本项目服务端使用</a:t>
            </a:r>
            <a:r>
              <a:rPr lang="en-US" altLang="zh-CN" sz="1100" dirty="0"/>
              <a:t>node.js</a:t>
            </a:r>
            <a:r>
              <a:rPr lang="zh-CN" altLang="en-US" sz="1100" dirty="0"/>
              <a:t>语言进行开发，选择了比较流行的</a:t>
            </a:r>
            <a:r>
              <a:rPr lang="en-US" altLang="zh-CN" sz="1100" dirty="0"/>
              <a:t>koa2</a:t>
            </a:r>
            <a:r>
              <a:rPr lang="zh-CN" altLang="en-US" sz="1100" dirty="0"/>
              <a:t>框架。选择</a:t>
            </a:r>
            <a:r>
              <a:rPr lang="en-US" altLang="zh-CN" sz="1100" dirty="0"/>
              <a:t>node.js</a:t>
            </a:r>
            <a:r>
              <a:rPr lang="zh-CN" altLang="en-US" sz="1100" dirty="0"/>
              <a:t>的原因主要有两个：第一，本身我从事前端开发选用</a:t>
            </a:r>
            <a:r>
              <a:rPr lang="en-US" altLang="zh-CN" sz="1100" dirty="0"/>
              <a:t>node.js</a:t>
            </a:r>
            <a:r>
              <a:rPr lang="zh-CN" altLang="en-US" sz="1100" dirty="0"/>
              <a:t>没有重新学习语言的成本；其次在于</a:t>
            </a:r>
            <a:r>
              <a:rPr lang="en-US" altLang="zh-CN" sz="1100" dirty="0"/>
              <a:t>node.js</a:t>
            </a:r>
            <a:r>
              <a:rPr lang="zh-CN" altLang="en-US" sz="1100" dirty="0"/>
              <a:t>自身的性能很高，它是天生异步的，可以从性能方面节约更多的服务端资源。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48226" y="1397294"/>
            <a:ext cx="3081878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/>
              <a:t>最值得一提的就是前后端分离模式，其中的核心就是后端不再操作页面的</a:t>
            </a:r>
            <a:r>
              <a:rPr lang="en-US" altLang="zh-CN" sz="1100" dirty="0"/>
              <a:t>DOM</a:t>
            </a:r>
            <a:r>
              <a:rPr lang="zh-CN" altLang="en-US" sz="1100" dirty="0"/>
              <a:t>，而选择利用接口来返回</a:t>
            </a:r>
            <a:r>
              <a:rPr lang="en-US" altLang="zh-CN" sz="1100" dirty="0" err="1"/>
              <a:t>json</a:t>
            </a:r>
            <a:r>
              <a:rPr lang="zh-CN" altLang="en-US" sz="1100" dirty="0"/>
              <a:t>格式数据给前端，无论是小程序客户端还是管理页面都可以接收和发送</a:t>
            </a:r>
            <a:r>
              <a:rPr lang="en-US" altLang="zh-CN" sz="1100" dirty="0" err="1"/>
              <a:t>json</a:t>
            </a:r>
            <a:r>
              <a:rPr lang="zh-CN" altLang="en-US" sz="1100" dirty="0"/>
              <a:t>给服务端，因为本身</a:t>
            </a:r>
            <a:r>
              <a:rPr lang="en-US" altLang="zh-CN" sz="1100" dirty="0" err="1"/>
              <a:t>json</a:t>
            </a:r>
            <a:r>
              <a:rPr lang="zh-CN" altLang="en-US" sz="1100" dirty="0"/>
              <a:t>就是</a:t>
            </a:r>
            <a:r>
              <a:rPr lang="en-US" altLang="zh-CN" sz="1100" dirty="0"/>
              <a:t>JavaScript</a:t>
            </a:r>
            <a:r>
              <a:rPr lang="zh-CN" altLang="en-US" sz="1100" dirty="0"/>
              <a:t>的一种对象。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8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3842962" y="1406960"/>
            <a:ext cx="1281388" cy="1281388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0" name="MH_Other_1"/>
          <p:cNvSpPr/>
          <p:nvPr/>
        </p:nvSpPr>
        <p:spPr>
          <a:xfrm>
            <a:off x="1540477" y="1618958"/>
            <a:ext cx="858110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1" name="MH_Other_2"/>
          <p:cNvSpPr/>
          <p:nvPr/>
        </p:nvSpPr>
        <p:spPr>
          <a:xfrm>
            <a:off x="2671453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5438466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3" name="MH_Other_4"/>
          <p:cNvSpPr/>
          <p:nvPr/>
        </p:nvSpPr>
        <p:spPr>
          <a:xfrm>
            <a:off x="6568684" y="1618958"/>
            <a:ext cx="857714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4" name="MH_Other_5"/>
          <p:cNvSpPr/>
          <p:nvPr/>
        </p:nvSpPr>
        <p:spPr>
          <a:xfrm>
            <a:off x="2361190" y="2202024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0" name="MH_Other_6"/>
          <p:cNvSpPr/>
          <p:nvPr/>
        </p:nvSpPr>
        <p:spPr>
          <a:xfrm>
            <a:off x="3480377" y="1567299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5131536" y="2199642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" name="MH_Other_8"/>
          <p:cNvSpPr/>
          <p:nvPr/>
        </p:nvSpPr>
        <p:spPr>
          <a:xfrm>
            <a:off x="6259296" y="1579205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7" name="MH_Other_9"/>
          <p:cNvSpPr/>
          <p:nvPr/>
        </p:nvSpPr>
        <p:spPr bwMode="auto">
          <a:xfrm>
            <a:off x="1779746" y="1823578"/>
            <a:ext cx="442913" cy="401479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0" name="MH_Other_10"/>
          <p:cNvSpPr/>
          <p:nvPr/>
        </p:nvSpPr>
        <p:spPr bwMode="auto">
          <a:xfrm>
            <a:off x="2956084" y="1851201"/>
            <a:ext cx="288131" cy="392906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4253866" y="1817864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2" name="MH_Other_12"/>
          <p:cNvSpPr/>
          <p:nvPr/>
        </p:nvSpPr>
        <p:spPr bwMode="auto">
          <a:xfrm>
            <a:off x="5708809" y="1887872"/>
            <a:ext cx="316706" cy="320516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9" name="MH_Other_13"/>
          <p:cNvSpPr/>
          <p:nvPr/>
        </p:nvSpPr>
        <p:spPr>
          <a:xfrm>
            <a:off x="6842284" y="1899778"/>
            <a:ext cx="309563" cy="29670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904541" y="3072411"/>
            <a:ext cx="7422336" cy="15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整个项目系统的将最新的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web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开发流程展现了出来，无论是前后端分离的设计模式，还是后端采用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REST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接口设计风格，都是现在的主流做法。关于系统稳定性在最初的后端技术选型就考虑到了，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node.js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在这方面可以说是当之无愧的语言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。关于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客户端的选择，也是经过多次考虑的。选择使用微信小程序最重要的就在于可以兼顾安卓和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iOS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用户，不需要去开发两个系统下的客户端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。后端管理系统的选择则是因为考虑到登陆流程和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拥有很棒的生态。</a:t>
            </a: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设计总结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3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15" grpId="0" animBg="1"/>
      <p:bldP spid="3" grpId="0" animBg="1"/>
      <p:bldP spid="17" grpId="0" animBg="1"/>
      <p:bldP spid="40" grpId="0" animBg="1"/>
      <p:bldP spid="18" grpId="0" animBg="1"/>
      <p:bldP spid="42" grpId="0" animBg="1"/>
      <p:bldP spid="19" grpId="0" animBg="1"/>
      <p:bldP spid="5138" grpId="0"/>
      <p:bldP spid="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820</Words>
  <Application>Microsoft Office PowerPoint</Application>
  <PresentationFormat>全屏显示(16:9)</PresentationFormat>
  <Paragraphs>62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Y geek</cp:lastModifiedBy>
  <cp:revision>110</cp:revision>
  <dcterms:created xsi:type="dcterms:W3CDTF">2016-05-20T12:59:00Z</dcterms:created>
  <dcterms:modified xsi:type="dcterms:W3CDTF">2019-04-19T04:43:12Z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