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8" r:id="rId2"/>
    <p:sldId id="298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46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21D8C8-0F53-4C89-8740-6E2C38B70764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B639F38-CAD5-4F24-9A0B-96419FABA5D2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rPr>
            <a:t>带宽和延时</a:t>
          </a:r>
          <a:endParaRPr lang="zh-CN" altLang="en-US" sz="1800" dirty="0">
            <a:solidFill>
              <a:schemeClr val="tx1">
                <a:lumMod val="65000"/>
                <a:lumOff val="3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E9807975-6293-4109-A428-9F48DC5DF25F}" type="parTrans" cxnId="{864E88FC-65DC-4459-9615-CB17FD810946}">
      <dgm:prSet/>
      <dgm:spPr/>
      <dgm:t>
        <a:bodyPr/>
        <a:lstStyle/>
        <a:p>
          <a:endParaRPr lang="zh-CN" altLang="en-US" sz="32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91166B2-9116-48A5-B116-2C7944BC2E1B}" type="sibTrans" cxnId="{864E88FC-65DC-4459-9615-CB17FD810946}">
      <dgm:prSet/>
      <dgm:spPr/>
      <dgm:t>
        <a:bodyPr/>
        <a:lstStyle/>
        <a:p>
          <a:endParaRPr lang="zh-CN" altLang="en-US" sz="32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A7CD52C7-A26D-43B5-B883-D334A6CBDCE2}">
      <dgm:prSet custT="1"/>
      <dgm:spPr/>
      <dgm:t>
        <a:bodyPr/>
        <a:lstStyle/>
        <a:p>
          <a:r>
            <a:rPr kumimoji="1"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rPr>
            <a:t>TCP</a:t>
          </a:r>
          <a:r>
            <a:rPr kumimoji="1" lang="zh-CN" alt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rPr>
            <a:t>协议核心概念</a:t>
          </a:r>
          <a:endParaRPr kumimoji="1" lang="en-US" altLang="zh-CN" sz="1800" dirty="0" smtClean="0">
            <a:solidFill>
              <a:schemeClr val="tx1">
                <a:lumMod val="65000"/>
                <a:lumOff val="3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F624DDDD-A40E-4D18-AD79-BA5875344F09}" type="parTrans" cxnId="{24039BEF-E392-4E53-9CF5-5DE2F5F4F685}">
      <dgm:prSet/>
      <dgm:spPr/>
      <dgm:t>
        <a:bodyPr/>
        <a:lstStyle/>
        <a:p>
          <a:endParaRPr lang="zh-CN" altLang="en-US" sz="32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19E3D0F6-7C7A-4249-94B0-2661F23F84F4}" type="sibTrans" cxnId="{24039BEF-E392-4E53-9CF5-5DE2F5F4F685}">
      <dgm:prSet/>
      <dgm:spPr/>
      <dgm:t>
        <a:bodyPr/>
        <a:lstStyle/>
        <a:p>
          <a:endParaRPr lang="zh-CN" altLang="en-US" sz="32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9008981-CC7E-46ED-812B-50E1D0B6BBE3}">
      <dgm:prSet custT="1"/>
      <dgm:spPr/>
      <dgm:t>
        <a:bodyPr/>
        <a:lstStyle/>
        <a:p>
          <a:r>
            <a:rPr kumimoji="1"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rPr>
            <a:t>TCP</a:t>
          </a:r>
          <a:r>
            <a:rPr kumimoji="1" lang="zh-CN" alt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rPr>
            <a:t>影响速度</a:t>
          </a:r>
          <a:r>
            <a:rPr kumimoji="1"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rPr>
            <a:t>/</a:t>
          </a:r>
          <a:r>
            <a:rPr kumimoji="1" lang="zh-CN" alt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rPr>
            <a:t>性能的几个案例</a:t>
          </a:r>
          <a:endParaRPr kumimoji="1" lang="en-US" altLang="zh-CN" sz="1800" dirty="0" smtClean="0">
            <a:solidFill>
              <a:schemeClr val="tx1">
                <a:lumMod val="65000"/>
                <a:lumOff val="3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C836EE62-6020-4C46-A30D-A6A4227CDF22}" type="parTrans" cxnId="{682AB251-C568-468D-AEF4-F3914CDF3270}">
      <dgm:prSet/>
      <dgm:spPr/>
      <dgm:t>
        <a:bodyPr/>
        <a:lstStyle/>
        <a:p>
          <a:endParaRPr lang="zh-CN" altLang="en-US" sz="32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A3F4921-FC18-4D8C-A56A-C7B3CB7C5118}" type="sibTrans" cxnId="{682AB251-C568-468D-AEF4-F3914CDF3270}">
      <dgm:prSet/>
      <dgm:spPr/>
      <dgm:t>
        <a:bodyPr/>
        <a:lstStyle/>
        <a:p>
          <a:endParaRPr lang="zh-CN" altLang="en-US" sz="32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31041901-A110-4D61-88DA-D0B120B83F01}">
      <dgm:prSet custT="1"/>
      <dgm:spPr/>
      <dgm:t>
        <a:bodyPr/>
        <a:lstStyle/>
        <a:p>
          <a:r>
            <a:rPr lang="zh-CN" alt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rPr>
            <a:t>针对</a:t>
          </a:r>
          <a:r>
            <a: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rPr>
            <a:t>TCP</a:t>
          </a:r>
          <a:r>
            <a:rPr lang="zh-CN" alt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rPr>
            <a:t>的特点做应用开发</a:t>
          </a:r>
          <a:r>
            <a: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rPr>
            <a:t> </a:t>
          </a:r>
          <a:endParaRPr kumimoji="1" lang="en-US" altLang="zh-CN" sz="1800" dirty="0" smtClean="0">
            <a:solidFill>
              <a:schemeClr val="tx1">
                <a:lumMod val="65000"/>
                <a:lumOff val="3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F0FDA1F5-35A9-405D-9DAD-DBDD6C4777C1}" type="parTrans" cxnId="{7E68397A-6F4C-48E5-90CE-A2C9CD482C2E}">
      <dgm:prSet/>
      <dgm:spPr/>
      <dgm:t>
        <a:bodyPr/>
        <a:lstStyle/>
        <a:p>
          <a:endParaRPr lang="zh-CN" altLang="en-US" sz="32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70E53EB-A5C6-4EE1-8471-F9B03EACB2B4}" type="sibTrans" cxnId="{7E68397A-6F4C-48E5-90CE-A2C9CD482C2E}">
      <dgm:prSet/>
      <dgm:spPr/>
      <dgm:t>
        <a:bodyPr/>
        <a:lstStyle/>
        <a:p>
          <a:endParaRPr lang="zh-CN" altLang="en-US" sz="32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27461BC-6126-4B63-8CBB-6E78FEEF120E}">
      <dgm:prSet custT="1"/>
      <dgm:spPr/>
      <dgm:t>
        <a:bodyPr/>
        <a:lstStyle/>
        <a:p>
          <a:r>
            <a:rPr kumimoji="1" lang="zh-CN" altLang="en-US" sz="180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rPr>
            <a:t>总结</a:t>
          </a:r>
          <a:endParaRPr kumimoji="1" lang="en-US" altLang="zh-CN" sz="1800" dirty="0" smtClean="0">
            <a:solidFill>
              <a:schemeClr val="tx1">
                <a:lumMod val="65000"/>
                <a:lumOff val="3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D7742344-B311-49FE-8797-11A0B480330E}" type="parTrans" cxnId="{697E1A0A-C60C-4A43-83FB-4DE4D01AC58D}">
      <dgm:prSet/>
      <dgm:spPr/>
      <dgm:t>
        <a:bodyPr/>
        <a:lstStyle/>
        <a:p>
          <a:endParaRPr lang="zh-CN" altLang="en-US" sz="32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3ABEEBA2-9B40-4ED6-AA72-6DFED677159F}" type="sibTrans" cxnId="{697E1A0A-C60C-4A43-83FB-4DE4D01AC58D}">
      <dgm:prSet/>
      <dgm:spPr/>
      <dgm:t>
        <a:bodyPr/>
        <a:lstStyle/>
        <a:p>
          <a:endParaRPr lang="zh-CN" altLang="en-US" sz="32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35E0629-68F7-4A5B-8527-309EAD0536F8}" type="pres">
      <dgm:prSet presAssocID="{8921D8C8-0F53-4C89-8740-6E2C38B7076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4E9947E-A998-475A-9957-D2F578079E4F}" type="pres">
      <dgm:prSet presAssocID="{FB639F38-CAD5-4F24-9A0B-96419FABA5D2}" presName="parentLin" presStyleCnt="0"/>
      <dgm:spPr/>
    </dgm:pt>
    <dgm:pt modelId="{17F30E7A-A717-4493-ABA0-6F414284B266}" type="pres">
      <dgm:prSet presAssocID="{FB639F38-CAD5-4F24-9A0B-96419FABA5D2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DA6449EF-FDD2-4476-BC54-6898273A743C}" type="pres">
      <dgm:prSet presAssocID="{FB639F38-CAD5-4F24-9A0B-96419FABA5D2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6E4B50-BF7F-4839-8675-9000F8723F43}" type="pres">
      <dgm:prSet presAssocID="{FB639F38-CAD5-4F24-9A0B-96419FABA5D2}" presName="negativeSpace" presStyleCnt="0"/>
      <dgm:spPr/>
    </dgm:pt>
    <dgm:pt modelId="{8F1A308F-D137-4952-96CC-B728843E92A5}" type="pres">
      <dgm:prSet presAssocID="{FB639F38-CAD5-4F24-9A0B-96419FABA5D2}" presName="childText" presStyleLbl="conFgAcc1" presStyleIdx="0" presStyleCnt="5">
        <dgm:presLayoutVars>
          <dgm:bulletEnabled val="1"/>
        </dgm:presLayoutVars>
      </dgm:prSet>
      <dgm:spPr/>
    </dgm:pt>
    <dgm:pt modelId="{33E22A67-41C6-4E80-8344-C199001B004C}" type="pres">
      <dgm:prSet presAssocID="{991166B2-9116-48A5-B116-2C7944BC2E1B}" presName="spaceBetweenRectangles" presStyleCnt="0"/>
      <dgm:spPr/>
    </dgm:pt>
    <dgm:pt modelId="{B8D9CA52-7B77-4307-8857-AA7C818C1D1F}" type="pres">
      <dgm:prSet presAssocID="{A7CD52C7-A26D-43B5-B883-D334A6CBDCE2}" presName="parentLin" presStyleCnt="0"/>
      <dgm:spPr/>
    </dgm:pt>
    <dgm:pt modelId="{23EBE2BF-30D1-4E17-8F02-048FB0BCFA78}" type="pres">
      <dgm:prSet presAssocID="{A7CD52C7-A26D-43B5-B883-D334A6CBDCE2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B955C40C-D2DA-4B18-AD14-6F7582EBF20E}" type="pres">
      <dgm:prSet presAssocID="{A7CD52C7-A26D-43B5-B883-D334A6CBDCE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278A9D-AC94-4D8B-AD9E-CF8E82B1FF06}" type="pres">
      <dgm:prSet presAssocID="{A7CD52C7-A26D-43B5-B883-D334A6CBDCE2}" presName="negativeSpace" presStyleCnt="0"/>
      <dgm:spPr/>
    </dgm:pt>
    <dgm:pt modelId="{D3642720-3D9C-4169-8145-F297F66651CA}" type="pres">
      <dgm:prSet presAssocID="{A7CD52C7-A26D-43B5-B883-D334A6CBDCE2}" presName="childText" presStyleLbl="conFgAcc1" presStyleIdx="1" presStyleCnt="5">
        <dgm:presLayoutVars>
          <dgm:bulletEnabled val="1"/>
        </dgm:presLayoutVars>
      </dgm:prSet>
      <dgm:spPr/>
    </dgm:pt>
    <dgm:pt modelId="{C1B5B4DF-036F-4418-87CE-9C4D637BF8BB}" type="pres">
      <dgm:prSet presAssocID="{19E3D0F6-7C7A-4249-94B0-2661F23F84F4}" presName="spaceBetweenRectangles" presStyleCnt="0"/>
      <dgm:spPr/>
    </dgm:pt>
    <dgm:pt modelId="{6EE4086F-54C6-4A20-9599-847AB9CED6AE}" type="pres">
      <dgm:prSet presAssocID="{F9008981-CC7E-46ED-812B-50E1D0B6BBE3}" presName="parentLin" presStyleCnt="0"/>
      <dgm:spPr/>
    </dgm:pt>
    <dgm:pt modelId="{CD1C0342-A4CE-49FF-9311-69A89EA672B7}" type="pres">
      <dgm:prSet presAssocID="{F9008981-CC7E-46ED-812B-50E1D0B6BBE3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F4BEB7AE-DB50-4B8A-A49E-43F267CFE82C}" type="pres">
      <dgm:prSet presAssocID="{F9008981-CC7E-46ED-812B-50E1D0B6BBE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B32578-3CB8-4808-9D56-7AD44FFFDC28}" type="pres">
      <dgm:prSet presAssocID="{F9008981-CC7E-46ED-812B-50E1D0B6BBE3}" presName="negativeSpace" presStyleCnt="0"/>
      <dgm:spPr/>
    </dgm:pt>
    <dgm:pt modelId="{75CE2D98-D205-456C-8331-165C79DA0DEE}" type="pres">
      <dgm:prSet presAssocID="{F9008981-CC7E-46ED-812B-50E1D0B6BBE3}" presName="childText" presStyleLbl="conFgAcc1" presStyleIdx="2" presStyleCnt="5">
        <dgm:presLayoutVars>
          <dgm:bulletEnabled val="1"/>
        </dgm:presLayoutVars>
      </dgm:prSet>
      <dgm:spPr/>
    </dgm:pt>
    <dgm:pt modelId="{ED4650B4-926D-44C1-B70F-2FF27F5E595A}" type="pres">
      <dgm:prSet presAssocID="{DA3F4921-FC18-4D8C-A56A-C7B3CB7C5118}" presName="spaceBetweenRectangles" presStyleCnt="0"/>
      <dgm:spPr/>
    </dgm:pt>
    <dgm:pt modelId="{965ED6B7-8220-4708-A827-808AE4DBEE87}" type="pres">
      <dgm:prSet presAssocID="{31041901-A110-4D61-88DA-D0B120B83F01}" presName="parentLin" presStyleCnt="0"/>
      <dgm:spPr/>
    </dgm:pt>
    <dgm:pt modelId="{804A551A-04C8-43B4-9EB9-56B0D140A5AC}" type="pres">
      <dgm:prSet presAssocID="{31041901-A110-4D61-88DA-D0B120B83F01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FF0ACC8C-33AC-4EF4-B3DE-7B049DF780F8}" type="pres">
      <dgm:prSet presAssocID="{31041901-A110-4D61-88DA-D0B120B83F0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86C665-0044-4035-B563-16D79751F593}" type="pres">
      <dgm:prSet presAssocID="{31041901-A110-4D61-88DA-D0B120B83F01}" presName="negativeSpace" presStyleCnt="0"/>
      <dgm:spPr/>
    </dgm:pt>
    <dgm:pt modelId="{12E165D5-968B-47DE-8B10-AFF228B8A9F3}" type="pres">
      <dgm:prSet presAssocID="{31041901-A110-4D61-88DA-D0B120B83F01}" presName="childText" presStyleLbl="conFgAcc1" presStyleIdx="3" presStyleCnt="5">
        <dgm:presLayoutVars>
          <dgm:bulletEnabled val="1"/>
        </dgm:presLayoutVars>
      </dgm:prSet>
      <dgm:spPr/>
    </dgm:pt>
    <dgm:pt modelId="{EA3A10E1-7652-4916-9CC9-31BA6118BF51}" type="pres">
      <dgm:prSet presAssocID="{D70E53EB-A5C6-4EE1-8471-F9B03EACB2B4}" presName="spaceBetweenRectangles" presStyleCnt="0"/>
      <dgm:spPr/>
    </dgm:pt>
    <dgm:pt modelId="{B368B1D0-F3EE-4F73-BE12-488CC56216EB}" type="pres">
      <dgm:prSet presAssocID="{227461BC-6126-4B63-8CBB-6E78FEEF120E}" presName="parentLin" presStyleCnt="0"/>
      <dgm:spPr/>
    </dgm:pt>
    <dgm:pt modelId="{A739BC02-CEBE-490D-B193-773A7AC2243A}" type="pres">
      <dgm:prSet presAssocID="{227461BC-6126-4B63-8CBB-6E78FEEF120E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B41D90DE-2282-4134-B600-13673D965365}" type="pres">
      <dgm:prSet presAssocID="{227461BC-6126-4B63-8CBB-6E78FEEF120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DE3D80-E13F-4B3D-B813-65D06D8AD5EA}" type="pres">
      <dgm:prSet presAssocID="{227461BC-6126-4B63-8CBB-6E78FEEF120E}" presName="negativeSpace" presStyleCnt="0"/>
      <dgm:spPr/>
    </dgm:pt>
    <dgm:pt modelId="{5D7E59CC-E929-465D-872F-69AECE30DA4C}" type="pres">
      <dgm:prSet presAssocID="{227461BC-6126-4B63-8CBB-6E78FEEF120E}" presName="childText" presStyleLbl="conFgAcc1" presStyleIdx="4" presStyleCnt="5" custLinFactNeighborY="37816">
        <dgm:presLayoutVars>
          <dgm:bulletEnabled val="1"/>
        </dgm:presLayoutVars>
      </dgm:prSet>
      <dgm:spPr/>
    </dgm:pt>
  </dgm:ptLst>
  <dgm:cxnLst>
    <dgm:cxn modelId="{99034011-4E82-4EA8-BF2A-CD36AFE4EC35}" type="presOf" srcId="{FB639F38-CAD5-4F24-9A0B-96419FABA5D2}" destId="{17F30E7A-A717-4493-ABA0-6F414284B266}" srcOrd="0" destOrd="0" presId="urn:microsoft.com/office/officeart/2005/8/layout/list1"/>
    <dgm:cxn modelId="{682AB251-C568-468D-AEF4-F3914CDF3270}" srcId="{8921D8C8-0F53-4C89-8740-6E2C38B70764}" destId="{F9008981-CC7E-46ED-812B-50E1D0B6BBE3}" srcOrd="2" destOrd="0" parTransId="{C836EE62-6020-4C46-A30D-A6A4227CDF22}" sibTransId="{DA3F4921-FC18-4D8C-A56A-C7B3CB7C5118}"/>
    <dgm:cxn modelId="{7E68397A-6F4C-48E5-90CE-A2C9CD482C2E}" srcId="{8921D8C8-0F53-4C89-8740-6E2C38B70764}" destId="{31041901-A110-4D61-88DA-D0B120B83F01}" srcOrd="3" destOrd="0" parTransId="{F0FDA1F5-35A9-405D-9DAD-DBDD6C4777C1}" sibTransId="{D70E53EB-A5C6-4EE1-8471-F9B03EACB2B4}"/>
    <dgm:cxn modelId="{24039BEF-E392-4E53-9CF5-5DE2F5F4F685}" srcId="{8921D8C8-0F53-4C89-8740-6E2C38B70764}" destId="{A7CD52C7-A26D-43B5-B883-D334A6CBDCE2}" srcOrd="1" destOrd="0" parTransId="{F624DDDD-A40E-4D18-AD79-BA5875344F09}" sibTransId="{19E3D0F6-7C7A-4249-94B0-2661F23F84F4}"/>
    <dgm:cxn modelId="{6C517CB6-76C5-41A1-887C-C1C617E87989}" type="presOf" srcId="{31041901-A110-4D61-88DA-D0B120B83F01}" destId="{FF0ACC8C-33AC-4EF4-B3DE-7B049DF780F8}" srcOrd="1" destOrd="0" presId="urn:microsoft.com/office/officeart/2005/8/layout/list1"/>
    <dgm:cxn modelId="{FC7D3CF7-F09B-4B94-83A7-963CDF820493}" type="presOf" srcId="{A7CD52C7-A26D-43B5-B883-D334A6CBDCE2}" destId="{B955C40C-D2DA-4B18-AD14-6F7582EBF20E}" srcOrd="1" destOrd="0" presId="urn:microsoft.com/office/officeart/2005/8/layout/list1"/>
    <dgm:cxn modelId="{697E1A0A-C60C-4A43-83FB-4DE4D01AC58D}" srcId="{8921D8C8-0F53-4C89-8740-6E2C38B70764}" destId="{227461BC-6126-4B63-8CBB-6E78FEEF120E}" srcOrd="4" destOrd="0" parTransId="{D7742344-B311-49FE-8797-11A0B480330E}" sibTransId="{3ABEEBA2-9B40-4ED6-AA72-6DFED677159F}"/>
    <dgm:cxn modelId="{928AEFFE-99E0-4F0D-A434-DF7075533807}" type="presOf" srcId="{31041901-A110-4D61-88DA-D0B120B83F01}" destId="{804A551A-04C8-43B4-9EB9-56B0D140A5AC}" srcOrd="0" destOrd="0" presId="urn:microsoft.com/office/officeart/2005/8/layout/list1"/>
    <dgm:cxn modelId="{FEC42380-C880-43BD-AFB2-BECD61BE4A39}" type="presOf" srcId="{A7CD52C7-A26D-43B5-B883-D334A6CBDCE2}" destId="{23EBE2BF-30D1-4E17-8F02-048FB0BCFA78}" srcOrd="0" destOrd="0" presId="urn:microsoft.com/office/officeart/2005/8/layout/list1"/>
    <dgm:cxn modelId="{FCBEFBE1-0D6D-496B-9ECE-58351C79A29F}" type="presOf" srcId="{8921D8C8-0F53-4C89-8740-6E2C38B70764}" destId="{035E0629-68F7-4A5B-8527-309EAD0536F8}" srcOrd="0" destOrd="0" presId="urn:microsoft.com/office/officeart/2005/8/layout/list1"/>
    <dgm:cxn modelId="{864E88FC-65DC-4459-9615-CB17FD810946}" srcId="{8921D8C8-0F53-4C89-8740-6E2C38B70764}" destId="{FB639F38-CAD5-4F24-9A0B-96419FABA5D2}" srcOrd="0" destOrd="0" parTransId="{E9807975-6293-4109-A428-9F48DC5DF25F}" sibTransId="{991166B2-9116-48A5-B116-2C7944BC2E1B}"/>
    <dgm:cxn modelId="{06DF0684-4E3E-4D68-9AE4-41ABE0396008}" type="presOf" srcId="{227461BC-6126-4B63-8CBB-6E78FEEF120E}" destId="{B41D90DE-2282-4134-B600-13673D965365}" srcOrd="1" destOrd="0" presId="urn:microsoft.com/office/officeart/2005/8/layout/list1"/>
    <dgm:cxn modelId="{15FE1E07-270C-41BB-BE9C-5FA468D271A7}" type="presOf" srcId="{F9008981-CC7E-46ED-812B-50E1D0B6BBE3}" destId="{F4BEB7AE-DB50-4B8A-A49E-43F267CFE82C}" srcOrd="1" destOrd="0" presId="urn:microsoft.com/office/officeart/2005/8/layout/list1"/>
    <dgm:cxn modelId="{A4BC0635-8ED1-4686-A86A-EFA7C07E0C0A}" type="presOf" srcId="{227461BC-6126-4B63-8CBB-6E78FEEF120E}" destId="{A739BC02-CEBE-490D-B193-773A7AC2243A}" srcOrd="0" destOrd="0" presId="urn:microsoft.com/office/officeart/2005/8/layout/list1"/>
    <dgm:cxn modelId="{93F31B06-8031-4D4E-B593-1B66F801A79C}" type="presOf" srcId="{FB639F38-CAD5-4F24-9A0B-96419FABA5D2}" destId="{DA6449EF-FDD2-4476-BC54-6898273A743C}" srcOrd="1" destOrd="0" presId="urn:microsoft.com/office/officeart/2005/8/layout/list1"/>
    <dgm:cxn modelId="{C935E107-0873-4ACB-A834-9ADAB09FED47}" type="presOf" srcId="{F9008981-CC7E-46ED-812B-50E1D0B6BBE3}" destId="{CD1C0342-A4CE-49FF-9311-69A89EA672B7}" srcOrd="0" destOrd="0" presId="urn:microsoft.com/office/officeart/2005/8/layout/list1"/>
    <dgm:cxn modelId="{EF8BBF30-9DAB-435A-93CB-0FCD0AB40019}" type="presParOf" srcId="{035E0629-68F7-4A5B-8527-309EAD0536F8}" destId="{94E9947E-A998-475A-9957-D2F578079E4F}" srcOrd="0" destOrd="0" presId="urn:microsoft.com/office/officeart/2005/8/layout/list1"/>
    <dgm:cxn modelId="{E890570D-9D9F-403B-81E9-2BF73ED82BB4}" type="presParOf" srcId="{94E9947E-A998-475A-9957-D2F578079E4F}" destId="{17F30E7A-A717-4493-ABA0-6F414284B266}" srcOrd="0" destOrd="0" presId="urn:microsoft.com/office/officeart/2005/8/layout/list1"/>
    <dgm:cxn modelId="{9CD4281E-9D35-4016-9B0A-5E8D45AA29A8}" type="presParOf" srcId="{94E9947E-A998-475A-9957-D2F578079E4F}" destId="{DA6449EF-FDD2-4476-BC54-6898273A743C}" srcOrd="1" destOrd="0" presId="urn:microsoft.com/office/officeart/2005/8/layout/list1"/>
    <dgm:cxn modelId="{0C3E553F-F05E-41D7-B3AA-EB232D8FDA3C}" type="presParOf" srcId="{035E0629-68F7-4A5B-8527-309EAD0536F8}" destId="{766E4B50-BF7F-4839-8675-9000F8723F43}" srcOrd="1" destOrd="0" presId="urn:microsoft.com/office/officeart/2005/8/layout/list1"/>
    <dgm:cxn modelId="{AE8E3DC2-0224-4B0E-8157-77C4AF125B01}" type="presParOf" srcId="{035E0629-68F7-4A5B-8527-309EAD0536F8}" destId="{8F1A308F-D137-4952-96CC-B728843E92A5}" srcOrd="2" destOrd="0" presId="urn:microsoft.com/office/officeart/2005/8/layout/list1"/>
    <dgm:cxn modelId="{E1F2AE20-89A7-4AAA-9BE3-76ECEC538F24}" type="presParOf" srcId="{035E0629-68F7-4A5B-8527-309EAD0536F8}" destId="{33E22A67-41C6-4E80-8344-C199001B004C}" srcOrd="3" destOrd="0" presId="urn:microsoft.com/office/officeart/2005/8/layout/list1"/>
    <dgm:cxn modelId="{3BBAFB9D-DAC2-40C0-AB24-AA2B8DB7DCC4}" type="presParOf" srcId="{035E0629-68F7-4A5B-8527-309EAD0536F8}" destId="{B8D9CA52-7B77-4307-8857-AA7C818C1D1F}" srcOrd="4" destOrd="0" presId="urn:microsoft.com/office/officeart/2005/8/layout/list1"/>
    <dgm:cxn modelId="{A13D174F-1724-4334-A936-D7DC11701BF4}" type="presParOf" srcId="{B8D9CA52-7B77-4307-8857-AA7C818C1D1F}" destId="{23EBE2BF-30D1-4E17-8F02-048FB0BCFA78}" srcOrd="0" destOrd="0" presId="urn:microsoft.com/office/officeart/2005/8/layout/list1"/>
    <dgm:cxn modelId="{890348AB-3A66-4FEE-A0E6-7FAB0FC15BA4}" type="presParOf" srcId="{B8D9CA52-7B77-4307-8857-AA7C818C1D1F}" destId="{B955C40C-D2DA-4B18-AD14-6F7582EBF20E}" srcOrd="1" destOrd="0" presId="urn:microsoft.com/office/officeart/2005/8/layout/list1"/>
    <dgm:cxn modelId="{E7C9CEC3-2A9B-41AF-BB03-6A5BD3397B33}" type="presParOf" srcId="{035E0629-68F7-4A5B-8527-309EAD0536F8}" destId="{46278A9D-AC94-4D8B-AD9E-CF8E82B1FF06}" srcOrd="5" destOrd="0" presId="urn:microsoft.com/office/officeart/2005/8/layout/list1"/>
    <dgm:cxn modelId="{45F8C768-0741-45F9-ABD4-D159023F4897}" type="presParOf" srcId="{035E0629-68F7-4A5B-8527-309EAD0536F8}" destId="{D3642720-3D9C-4169-8145-F297F66651CA}" srcOrd="6" destOrd="0" presId="urn:microsoft.com/office/officeart/2005/8/layout/list1"/>
    <dgm:cxn modelId="{9A8EB45D-D41C-4525-9847-5183AC62BEB2}" type="presParOf" srcId="{035E0629-68F7-4A5B-8527-309EAD0536F8}" destId="{C1B5B4DF-036F-4418-87CE-9C4D637BF8BB}" srcOrd="7" destOrd="0" presId="urn:microsoft.com/office/officeart/2005/8/layout/list1"/>
    <dgm:cxn modelId="{61C16A1A-FAA0-4354-8BD1-6A48AC319C1C}" type="presParOf" srcId="{035E0629-68F7-4A5B-8527-309EAD0536F8}" destId="{6EE4086F-54C6-4A20-9599-847AB9CED6AE}" srcOrd="8" destOrd="0" presId="urn:microsoft.com/office/officeart/2005/8/layout/list1"/>
    <dgm:cxn modelId="{3D18DC72-9C11-4E7F-BD9E-54241A16E819}" type="presParOf" srcId="{6EE4086F-54C6-4A20-9599-847AB9CED6AE}" destId="{CD1C0342-A4CE-49FF-9311-69A89EA672B7}" srcOrd="0" destOrd="0" presId="urn:microsoft.com/office/officeart/2005/8/layout/list1"/>
    <dgm:cxn modelId="{59159722-B971-4946-8218-050D84CBC92B}" type="presParOf" srcId="{6EE4086F-54C6-4A20-9599-847AB9CED6AE}" destId="{F4BEB7AE-DB50-4B8A-A49E-43F267CFE82C}" srcOrd="1" destOrd="0" presId="urn:microsoft.com/office/officeart/2005/8/layout/list1"/>
    <dgm:cxn modelId="{FCA5C01F-8631-418E-B05D-49337FB0817D}" type="presParOf" srcId="{035E0629-68F7-4A5B-8527-309EAD0536F8}" destId="{B2B32578-3CB8-4808-9D56-7AD44FFFDC28}" srcOrd="9" destOrd="0" presId="urn:microsoft.com/office/officeart/2005/8/layout/list1"/>
    <dgm:cxn modelId="{56FF9CF9-EA93-4956-AF07-64B748EAEB20}" type="presParOf" srcId="{035E0629-68F7-4A5B-8527-309EAD0536F8}" destId="{75CE2D98-D205-456C-8331-165C79DA0DEE}" srcOrd="10" destOrd="0" presId="urn:microsoft.com/office/officeart/2005/8/layout/list1"/>
    <dgm:cxn modelId="{24483350-5DCE-4615-9E27-6A911B75A7A2}" type="presParOf" srcId="{035E0629-68F7-4A5B-8527-309EAD0536F8}" destId="{ED4650B4-926D-44C1-B70F-2FF27F5E595A}" srcOrd="11" destOrd="0" presId="urn:microsoft.com/office/officeart/2005/8/layout/list1"/>
    <dgm:cxn modelId="{67F9F734-FFF8-45AE-8CA0-A2AA959804C4}" type="presParOf" srcId="{035E0629-68F7-4A5B-8527-309EAD0536F8}" destId="{965ED6B7-8220-4708-A827-808AE4DBEE87}" srcOrd="12" destOrd="0" presId="urn:microsoft.com/office/officeart/2005/8/layout/list1"/>
    <dgm:cxn modelId="{6B135301-0DBA-4EA9-9518-500C9CDE6CCD}" type="presParOf" srcId="{965ED6B7-8220-4708-A827-808AE4DBEE87}" destId="{804A551A-04C8-43B4-9EB9-56B0D140A5AC}" srcOrd="0" destOrd="0" presId="urn:microsoft.com/office/officeart/2005/8/layout/list1"/>
    <dgm:cxn modelId="{44AB2C44-A9D0-4CBB-8D09-F015BC7CD1CE}" type="presParOf" srcId="{965ED6B7-8220-4708-A827-808AE4DBEE87}" destId="{FF0ACC8C-33AC-4EF4-B3DE-7B049DF780F8}" srcOrd="1" destOrd="0" presId="urn:microsoft.com/office/officeart/2005/8/layout/list1"/>
    <dgm:cxn modelId="{98A5FEED-B5A9-40D9-A826-FFE96F9E2A54}" type="presParOf" srcId="{035E0629-68F7-4A5B-8527-309EAD0536F8}" destId="{E686C665-0044-4035-B563-16D79751F593}" srcOrd="13" destOrd="0" presId="urn:microsoft.com/office/officeart/2005/8/layout/list1"/>
    <dgm:cxn modelId="{EE8C1F18-CAC5-4432-A6A3-FE6F687CDD7E}" type="presParOf" srcId="{035E0629-68F7-4A5B-8527-309EAD0536F8}" destId="{12E165D5-968B-47DE-8B10-AFF228B8A9F3}" srcOrd="14" destOrd="0" presId="urn:microsoft.com/office/officeart/2005/8/layout/list1"/>
    <dgm:cxn modelId="{BF92406F-5908-453C-A057-EFFBBEE48B94}" type="presParOf" srcId="{035E0629-68F7-4A5B-8527-309EAD0536F8}" destId="{EA3A10E1-7652-4916-9CC9-31BA6118BF51}" srcOrd="15" destOrd="0" presId="urn:microsoft.com/office/officeart/2005/8/layout/list1"/>
    <dgm:cxn modelId="{017B6FC0-03D9-4F3C-8B5D-C26E7A1FA11D}" type="presParOf" srcId="{035E0629-68F7-4A5B-8527-309EAD0536F8}" destId="{B368B1D0-F3EE-4F73-BE12-488CC56216EB}" srcOrd="16" destOrd="0" presId="urn:microsoft.com/office/officeart/2005/8/layout/list1"/>
    <dgm:cxn modelId="{E59754C8-FC51-4FBF-8D1F-5D1E637BD26C}" type="presParOf" srcId="{B368B1D0-F3EE-4F73-BE12-488CC56216EB}" destId="{A739BC02-CEBE-490D-B193-773A7AC2243A}" srcOrd="0" destOrd="0" presId="urn:microsoft.com/office/officeart/2005/8/layout/list1"/>
    <dgm:cxn modelId="{CC518C04-C33E-4DAA-891A-89FFAACBBF8D}" type="presParOf" srcId="{B368B1D0-F3EE-4F73-BE12-488CC56216EB}" destId="{B41D90DE-2282-4134-B600-13673D965365}" srcOrd="1" destOrd="0" presId="urn:microsoft.com/office/officeart/2005/8/layout/list1"/>
    <dgm:cxn modelId="{1177EC6F-1745-4C0B-8A80-D367537DDBF8}" type="presParOf" srcId="{035E0629-68F7-4A5B-8527-309EAD0536F8}" destId="{FADE3D80-E13F-4B3D-B813-65D06D8AD5EA}" srcOrd="17" destOrd="0" presId="urn:microsoft.com/office/officeart/2005/8/layout/list1"/>
    <dgm:cxn modelId="{8B301A26-6E7F-41F2-BBFC-0FA08571AB67}" type="presParOf" srcId="{035E0629-68F7-4A5B-8527-309EAD0536F8}" destId="{5D7E59CC-E929-465D-872F-69AECE30DA4C}" srcOrd="18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C6E20-FB91-455C-A362-757E2BABD516}" type="datetimeFigureOut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8F74E-8C35-4786-A7F3-911CB94FAE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77642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8F74E-8C35-4786-A7F3-911CB94FAEC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95869-DC21-4183-892E-4B28C154DB4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1DF0-C2A0-4E96-A5E4-7425A88E49D7}" type="datetime1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5248-824D-4151-96DC-1A013513397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xue.alibaba-inc.com  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更多精彩培训  尽在阿里学习平台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9DB-2EE8-47A4-9A8E-87EFDBF5C2CE}" type="datetime1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5248-824D-4151-96DC-1A013513397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xue.alibaba-inc.com  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更多精彩培训  尽在阿里学习平台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C321-E502-4F80-AB2E-D7D2615B5825}" type="datetime1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5248-824D-4151-96DC-1A013513397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xue.alibaba-inc.com  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更多精彩培训  尽在阿里学习平台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872" y="44624"/>
            <a:ext cx="8229600" cy="1143000"/>
          </a:xfrm>
        </p:spPr>
        <p:txBody>
          <a:bodyPr>
            <a:normAutofit/>
          </a:bodyPr>
          <a:lstStyle>
            <a:lvl1pPr>
              <a:defRPr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6967-E556-4A9F-9744-863B3BCAFF02}" type="datetime1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5248-824D-4151-96DC-1A013513397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xue.alibaba-inc.com  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更多精彩培训  尽在阿里学习平台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FE5A-523D-45A7-B97D-9214725AB886}" type="datetime1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5248-824D-4151-96DC-1A013513397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xue.alibaba-inc.com  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更多精彩培训  尽在阿里学习平台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88CD-F65E-4318-8546-98EC8FDB8103}" type="datetime1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5248-824D-4151-96DC-1A013513397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xue.alibaba-inc.com  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更多精彩培训  尽在阿里学习平台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1A1B-172A-4D77-9E8F-ABDCA0E5F748}" type="datetime1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5248-824D-4151-96DC-1A013513397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xue.alibaba-inc.com  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更多精彩培训  尽在阿里学习平台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3994-CBDB-4B25-B8BB-2B1CB8E6D355}" type="datetime1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5248-824D-4151-96DC-1A013513397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xue.alibaba-inc.com  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更多精彩培训  尽在阿里学习平台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F9C6-B017-4576-BD98-1D92148C29AF}" type="datetime1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5248-824D-4151-96DC-1A013513397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xue.alibaba-inc.com  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更多精彩培训  尽在阿里学习平台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A7AF-FCC9-49FE-9637-D98BCF44A957}" type="datetime1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5248-824D-4151-96DC-1A013513397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xue.alibaba-inc.com  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更多精彩培训  尽在阿里学习平台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36B0-F43B-469B-BBDD-FD85E0F1C7F3}" type="datetime1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5248-824D-4151-96DC-1A013513397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xue.alibaba-inc.com  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更多精彩培训  尽在阿里学习平台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9A9E1-F560-49F0-B930-5105C3BB3685}" type="datetime1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xue.alibaba-inc.com  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更多精彩培训  尽在阿里学习平台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95248-824D-4151-96DC-1A013513397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logo.JPG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6297CD"/>
              </a:clrFrom>
              <a:clrTo>
                <a:srgbClr val="6297C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1" y="231315"/>
            <a:ext cx="1562296" cy="5306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5800" y="2276872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4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4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的角度理解速度优化</a:t>
            </a:r>
            <a:endParaRPr lang="zh-CN" altLang="en-US" sz="4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371600" y="3980656"/>
            <a:ext cx="6400800" cy="1752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叔 度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淘宝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核心系统研发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服务器平台组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xue.alibaba-inc.com  </a:t>
            </a:r>
          </a:p>
          <a:p>
            <a:r>
              <a:rPr lang="zh-CN" altLang="en-US" sz="1000" smtClean="0">
                <a:latin typeface="微软雅黑" pitchFamily="34" charset="-122"/>
                <a:ea typeface="微软雅黑" pitchFamily="34" charset="-122"/>
              </a:rPr>
              <a:t>更多精彩培训  尽在阿里学习平台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中国网络的现状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979712" y="2071389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带宽和非洲接轨</a:t>
            </a:r>
            <a:endParaRPr lang="en-US" altLang="zh-CN" sz="2400" dirty="0" smtClean="0"/>
          </a:p>
          <a:p>
            <a:r>
              <a:rPr lang="zh-CN" altLang="en-US" sz="2400" dirty="0" smtClean="0"/>
              <a:t>价格和欧洲接轨</a:t>
            </a:r>
            <a:endParaRPr lang="en-US" altLang="zh-CN" sz="2400" dirty="0" smtClean="0"/>
          </a:p>
          <a:p>
            <a:r>
              <a:rPr lang="zh-CN" altLang="en-US" sz="2400" dirty="0" smtClean="0"/>
              <a:t>世界上最遥远的距离是网通和电信的距离</a:t>
            </a:r>
            <a:endParaRPr lang="en-US" altLang="zh-CN" sz="2400" dirty="0" smtClean="0"/>
          </a:p>
          <a:p>
            <a:r>
              <a:rPr lang="zh-CN" altLang="en-US" sz="2400" dirty="0" smtClean="0"/>
              <a:t>中国的平均网速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世界排名第</a:t>
            </a:r>
            <a:r>
              <a:rPr lang="en-US" altLang="zh-CN" sz="2000" dirty="0" smtClean="0"/>
              <a:t>78</a:t>
            </a:r>
          </a:p>
          <a:p>
            <a:pPr lvl="1"/>
            <a:r>
              <a:rPr lang="zh-CN" altLang="en-US" sz="2000" dirty="0" smtClean="0"/>
              <a:t>平均速度</a:t>
            </a:r>
            <a:r>
              <a:rPr lang="en-US" altLang="zh-CN" sz="2000" dirty="0" smtClean="0"/>
              <a:t>1.7Mbps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带宽 </a:t>
            </a:r>
            <a:r>
              <a:rPr lang="en-US" altLang="zh-CN" dirty="0" smtClean="0"/>
              <a:t>vs. </a:t>
            </a:r>
            <a:r>
              <a:rPr lang="zh-CN" altLang="en-US" dirty="0" smtClean="0"/>
              <a:t>延时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547664" y="2143397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带宽和延时没有关系</a:t>
            </a:r>
            <a:endParaRPr lang="en-US" altLang="zh-CN" sz="2800" dirty="0" smtClean="0"/>
          </a:p>
          <a:p>
            <a:r>
              <a:rPr lang="zh-CN" altLang="en-US" sz="2800" dirty="0" smtClean="0"/>
              <a:t>可以提高带宽，但是无法降低延时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两个铁球同时落地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2G</a:t>
            </a:r>
            <a:r>
              <a:rPr lang="zh-CN" altLang="en-US" sz="2000" dirty="0" smtClean="0"/>
              <a:t>的带宽和</a:t>
            </a:r>
            <a:r>
              <a:rPr lang="en-US" altLang="zh-CN" sz="2000" dirty="0" smtClean="0"/>
              <a:t>2M</a:t>
            </a:r>
            <a:r>
              <a:rPr lang="zh-CN" altLang="en-US" sz="2000" dirty="0" smtClean="0"/>
              <a:t>的网速传输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个字节的时间是一样的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103040" y="2143397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光的传输需要时间</a:t>
            </a:r>
            <a:endParaRPr lang="en-US" altLang="zh-CN" sz="2000" dirty="0" smtClean="0"/>
          </a:p>
          <a:p>
            <a:r>
              <a:rPr lang="zh-CN" altLang="en-US" sz="2000" dirty="0" smtClean="0"/>
              <a:t>带宽和延时没有关系</a:t>
            </a:r>
            <a:endParaRPr lang="en-US" altLang="zh-CN" sz="2000" dirty="0" smtClean="0"/>
          </a:p>
          <a:p>
            <a:r>
              <a:rPr lang="zh-CN" altLang="en-US" sz="2000" dirty="0" smtClean="0"/>
              <a:t>你可以提高带宽，但是你无法降低延时</a:t>
            </a:r>
            <a:endParaRPr lang="en-US" altLang="zh-CN" sz="2000" dirty="0" smtClean="0"/>
          </a:p>
          <a:p>
            <a:r>
              <a:rPr lang="zh-CN" altLang="en-US" sz="2000" dirty="0" smtClean="0"/>
              <a:t>延时不能被忽略</a:t>
            </a:r>
            <a:endParaRPr lang="en-US" altLang="zh-CN" sz="2000" dirty="0" smtClean="0"/>
          </a:p>
          <a:p>
            <a:r>
              <a:rPr lang="zh-CN" altLang="en-US" sz="2000" dirty="0" smtClean="0"/>
              <a:t>延时对网络程序速度影响很大</a:t>
            </a:r>
            <a:endParaRPr lang="en-US" altLang="zh-CN" sz="2000" dirty="0" smtClean="0"/>
          </a:p>
          <a:p>
            <a:r>
              <a:rPr lang="zh-CN" altLang="en-US" sz="2000" dirty="0" smtClean="0"/>
              <a:t>中国的网络情况不理想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互联网的基石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887016" y="16002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应用最广泛的协议是</a:t>
            </a:r>
            <a:r>
              <a:rPr lang="en-US" altLang="zh-CN" sz="2000" dirty="0" smtClean="0"/>
              <a:t>HTTP</a:t>
            </a:r>
          </a:p>
          <a:p>
            <a:r>
              <a:rPr lang="en-US" altLang="zh-CN" sz="2000" dirty="0" smtClean="0"/>
              <a:t>HTTP</a:t>
            </a:r>
            <a:r>
              <a:rPr lang="zh-CN" altLang="en-US" sz="2000" dirty="0" smtClean="0"/>
              <a:t>和其他协议的基础是</a:t>
            </a:r>
            <a:r>
              <a:rPr lang="en-US" altLang="zh-CN" sz="2000" dirty="0" smtClean="0"/>
              <a:t>TCP</a:t>
            </a:r>
            <a:endParaRPr lang="zh-CN" altLang="en-US" sz="2000" dirty="0"/>
          </a:p>
        </p:txBody>
      </p:sp>
      <p:pic>
        <p:nvPicPr>
          <p:cNvPr id="6" name="图片 5" descr="tcp_ip_protocol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2996952"/>
            <a:ext cx="5362575" cy="3095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20-encapsul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2852936"/>
            <a:ext cx="5045816" cy="3600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TCP/IP</a:t>
            </a:r>
            <a:r>
              <a:rPr lang="zh-CN" altLang="en-US" dirty="0" smtClean="0"/>
              <a:t>的层层封包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94928" y="1639341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下层在上层的基础上加一个头（图示）</a:t>
            </a:r>
          </a:p>
          <a:p>
            <a:r>
              <a:rPr lang="zh-CN" altLang="en-US" sz="2400" dirty="0" smtClean="0"/>
              <a:t>不同的层次的不同类型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Segment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TCP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Packet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Frame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Link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以太网传输的对象大小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454968" y="1783357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Frame</a:t>
            </a:r>
          </a:p>
          <a:p>
            <a:pPr lvl="1"/>
            <a:r>
              <a:rPr lang="en-US" altLang="zh-CN" sz="1800" dirty="0" smtClean="0"/>
              <a:t>1542</a:t>
            </a:r>
          </a:p>
          <a:p>
            <a:r>
              <a:rPr lang="en-US" altLang="zh-CN" sz="2000" dirty="0" smtClean="0"/>
              <a:t>MTU</a:t>
            </a:r>
          </a:p>
          <a:p>
            <a:pPr lvl="1"/>
            <a:r>
              <a:rPr lang="en-US" altLang="zh-CN" sz="1800" dirty="0" smtClean="0"/>
              <a:t>1500</a:t>
            </a:r>
          </a:p>
          <a:p>
            <a:r>
              <a:rPr lang="en-US" altLang="zh-CN" sz="2000" dirty="0" smtClean="0"/>
              <a:t>MSS</a:t>
            </a:r>
          </a:p>
          <a:p>
            <a:pPr lvl="1"/>
            <a:r>
              <a:rPr lang="en-US" altLang="zh-CN" sz="1800" dirty="0" smtClean="0"/>
              <a:t>1460</a:t>
            </a:r>
          </a:p>
          <a:p>
            <a:pPr lvl="1"/>
            <a:r>
              <a:rPr lang="zh-CN" altLang="en-US" sz="1800" dirty="0" smtClean="0"/>
              <a:t>一次</a:t>
            </a:r>
            <a:r>
              <a:rPr lang="en-US" altLang="zh-CN" sz="1800" dirty="0" smtClean="0"/>
              <a:t>TCP</a:t>
            </a:r>
            <a:r>
              <a:rPr lang="zh-CN" altLang="en-US" sz="1800" dirty="0" smtClean="0"/>
              <a:t>能传输的最大大小</a:t>
            </a:r>
            <a:endParaRPr lang="en-US" altLang="zh-CN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9344" y="2845385"/>
            <a:ext cx="622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rgbClr val="FF0000"/>
                </a:solidFill>
              </a:rPr>
              <a:t>记住这些数字！</a:t>
            </a:r>
            <a:endParaRPr lang="zh-CN" altLang="en-US" sz="6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的基本特点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319064" y="1999381"/>
            <a:ext cx="6824936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可靠的</a:t>
            </a:r>
            <a:endParaRPr lang="en-US" altLang="zh-CN" sz="2400" dirty="0" smtClean="0"/>
          </a:p>
          <a:p>
            <a:r>
              <a:rPr lang="zh-CN" altLang="en-US" sz="2400" dirty="0" smtClean="0"/>
              <a:t>面向字节流</a:t>
            </a:r>
            <a:endParaRPr lang="en-US" altLang="zh-CN" sz="2400" dirty="0" smtClean="0"/>
          </a:p>
          <a:p>
            <a:r>
              <a:rPr lang="zh-CN" altLang="en-US" sz="2400" dirty="0" smtClean="0"/>
              <a:t>面向连接</a:t>
            </a:r>
            <a:endParaRPr lang="en-US" altLang="zh-CN" sz="2400" dirty="0" smtClean="0"/>
          </a:p>
          <a:p>
            <a:r>
              <a:rPr lang="zh-CN" altLang="en-US" sz="2400" dirty="0" smtClean="0"/>
              <a:t>全双工</a:t>
            </a:r>
            <a:endParaRPr lang="en-US" altLang="zh-CN" sz="2400" dirty="0" smtClean="0"/>
          </a:p>
          <a:p>
            <a:r>
              <a:rPr lang="zh-CN" altLang="en-US" sz="2400" dirty="0" smtClean="0"/>
              <a:t>底层使用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协议进行传输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协议的特点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959024" y="16002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无连接</a:t>
            </a:r>
            <a:endParaRPr lang="en-US" altLang="zh-CN" sz="2400" dirty="0" smtClean="0"/>
          </a:p>
          <a:p>
            <a:r>
              <a:rPr lang="zh-CN" altLang="en-US" sz="2400" dirty="0" smtClean="0"/>
              <a:t>基于包</a:t>
            </a:r>
            <a:endParaRPr lang="en-US" altLang="zh-CN" sz="2400" dirty="0" smtClean="0"/>
          </a:p>
          <a:p>
            <a:r>
              <a:rPr lang="zh-CN" altLang="en-US" sz="2400" dirty="0" smtClean="0"/>
              <a:t>不可靠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包的顺序不能保证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路由器可根据需要丢包</a:t>
            </a:r>
          </a:p>
          <a:p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63688" y="4789601"/>
            <a:ext cx="6048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rgbClr val="FF0000"/>
                </a:solidFill>
              </a:rPr>
              <a:t>很多问题的根源</a:t>
            </a:r>
            <a:endParaRPr lang="zh-CN" altLang="en-US" sz="6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4928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常见问题：为什么性能压测上不去</a:t>
            </a:r>
            <a:endParaRPr lang="zh-CN" altLang="en-US" sz="32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907704" y="2564904"/>
            <a:ext cx="4762872" cy="362900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短连接</a:t>
            </a:r>
            <a:endParaRPr lang="en-US" altLang="zh-CN" sz="2800" dirty="0" smtClean="0"/>
          </a:p>
          <a:p>
            <a:r>
              <a:rPr lang="zh-CN" altLang="en-US" sz="2800" dirty="0" smtClean="0"/>
              <a:t>大量</a:t>
            </a:r>
            <a:r>
              <a:rPr lang="en-US" altLang="zh-CN" sz="2800" dirty="0" smtClean="0"/>
              <a:t>TIME_WAIT</a:t>
            </a:r>
          </a:p>
          <a:p>
            <a:r>
              <a:rPr lang="zh-CN" altLang="en-US" sz="2800" dirty="0" smtClean="0"/>
              <a:t>性能上不去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的状态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806896" y="1600200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11</a:t>
            </a:r>
            <a:r>
              <a:rPr lang="zh-CN" altLang="en-US" sz="2400" dirty="0" smtClean="0"/>
              <a:t>个状态</a:t>
            </a:r>
            <a:endParaRPr lang="en-US" altLang="zh-CN" sz="2400" dirty="0" smtClean="0"/>
          </a:p>
          <a:p>
            <a:r>
              <a:rPr lang="zh-CN" altLang="en-US" sz="2400" dirty="0" smtClean="0"/>
              <a:t>三路握手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主动打开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被动打开</a:t>
            </a:r>
            <a:endParaRPr lang="en-US" altLang="zh-CN" sz="2000" dirty="0" smtClean="0"/>
          </a:p>
          <a:p>
            <a:r>
              <a:rPr lang="zh-CN" altLang="en-US" sz="2400" dirty="0" smtClean="0"/>
              <a:t>四路关闭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主动关闭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被动关闭</a:t>
            </a:r>
            <a:endParaRPr lang="zh-CN" altLang="en-US" sz="2000" dirty="0"/>
          </a:p>
        </p:txBody>
      </p:sp>
      <p:pic>
        <p:nvPicPr>
          <p:cNvPr id="7" name="内容占位符 3" descr="tcp-states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1628800"/>
            <a:ext cx="5374525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课程大纲页</a:t>
            </a:r>
            <a:endParaRPr kumimoji="1"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xue.alibaba-inc.com  </a:t>
            </a:r>
          </a:p>
          <a:p>
            <a:r>
              <a:rPr lang="zh-CN" altLang="en-US" sz="1000" smtClean="0">
                <a:latin typeface="微软雅黑" pitchFamily="34" charset="-122"/>
                <a:ea typeface="微软雅黑" pitchFamily="34" charset="-122"/>
              </a:rPr>
              <a:t>更多精彩培训  尽在阿里学习平台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1403648" y="1844824"/>
          <a:ext cx="735516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21389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880" y="125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TIME_WAIT vs. CLOSE_WAIT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670992" y="1855365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TIME_WAIT</a:t>
            </a:r>
          </a:p>
          <a:p>
            <a:pPr lvl="1"/>
            <a:r>
              <a:rPr lang="zh-CN" altLang="en-US" sz="2000" dirty="0" smtClean="0"/>
              <a:t>主动关闭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2MSL</a:t>
            </a:r>
          </a:p>
          <a:p>
            <a:r>
              <a:rPr lang="en-US" altLang="zh-CN" sz="2400" dirty="0" smtClean="0"/>
              <a:t>CLOSE_WAIT</a:t>
            </a:r>
          </a:p>
          <a:p>
            <a:pPr lvl="1"/>
            <a:r>
              <a:rPr lang="zh-CN" altLang="en-US" sz="2000" dirty="0" smtClean="0"/>
              <a:t>被动关闭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99%</a:t>
            </a:r>
            <a:r>
              <a:rPr lang="zh-CN" altLang="en-US" sz="2000" dirty="0" smtClean="0"/>
              <a:t>意味着你的应用程序有</a:t>
            </a:r>
            <a:r>
              <a:rPr lang="en-US" altLang="zh-CN" sz="2000" dirty="0" smtClean="0"/>
              <a:t>bug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872" y="5375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内核网络参数调优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166936" y="1783357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本地端口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net.ipv4.ip_local_port_range = 1024 65535</a:t>
            </a:r>
          </a:p>
          <a:p>
            <a:r>
              <a:rPr lang="zh-CN" altLang="en-US" sz="2400" dirty="0" smtClean="0"/>
              <a:t>优化短连接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net.ipv4.tcp_fin_timeout = 15 </a:t>
            </a:r>
          </a:p>
          <a:p>
            <a:pPr>
              <a:buNone/>
            </a:pPr>
            <a:r>
              <a:rPr lang="en-US" altLang="zh-CN" sz="2400" dirty="0" smtClean="0"/>
              <a:t>	net.ipv4.tcp_tw_reuse = 1 </a:t>
            </a:r>
          </a:p>
          <a:p>
            <a:pPr>
              <a:buNone/>
            </a:pPr>
            <a:r>
              <a:rPr lang="en-US" altLang="zh-CN" sz="2400" dirty="0" smtClean="0"/>
              <a:t>	net.ipv4.tcp_tw_recycle = 1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真实案例：为什么传输速度上不去？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887016" y="1412776"/>
            <a:ext cx="8229600" cy="4525963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背景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CM4</a:t>
            </a:r>
            <a:r>
              <a:rPr lang="zh-CN" altLang="en-US" sz="2000" dirty="0" smtClean="0"/>
              <a:t>机房（杭州）和</a:t>
            </a:r>
            <a:r>
              <a:rPr lang="en-US" altLang="zh-CN" sz="2000" dirty="0" smtClean="0"/>
              <a:t>CM5</a:t>
            </a:r>
            <a:r>
              <a:rPr lang="zh-CN" altLang="en-US" sz="2000" dirty="0" smtClean="0"/>
              <a:t>机房（青岛）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带宽</a:t>
            </a:r>
            <a:r>
              <a:rPr lang="en-US" altLang="zh-CN" sz="2000" dirty="0" smtClean="0"/>
              <a:t> 1G bits/s</a:t>
            </a:r>
            <a:r>
              <a:rPr lang="zh-CN" altLang="en-US" sz="2000" dirty="0" smtClean="0"/>
              <a:t>，延时</a:t>
            </a:r>
            <a:r>
              <a:rPr lang="en-US" altLang="zh-CN" sz="2000" dirty="0" smtClean="0"/>
              <a:t> 30ms</a:t>
            </a:r>
          </a:p>
          <a:p>
            <a:pPr lvl="1"/>
            <a:r>
              <a:rPr lang="zh-CN" altLang="en-US" sz="2000" dirty="0" smtClean="0"/>
              <a:t>传输大文件</a:t>
            </a:r>
            <a:endParaRPr lang="en-US" altLang="zh-CN" sz="2000" dirty="0" smtClean="0"/>
          </a:p>
          <a:p>
            <a:r>
              <a:rPr lang="zh-CN" altLang="en-US" sz="2400" dirty="0" smtClean="0"/>
              <a:t>问题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RHEL 5</a:t>
            </a:r>
            <a:r>
              <a:rPr lang="zh-CN" altLang="en-US" sz="2000" dirty="0" smtClean="0"/>
              <a:t>之间</a:t>
            </a:r>
            <a:r>
              <a:rPr lang="en-US" altLang="zh-CN" sz="2000" dirty="0" smtClean="0"/>
              <a:t>40MB/s</a:t>
            </a:r>
          </a:p>
          <a:p>
            <a:pPr lvl="1"/>
            <a:r>
              <a:rPr lang="en-US" altLang="zh-CN" sz="2000" dirty="0" smtClean="0"/>
              <a:t>RHEL 4</a:t>
            </a:r>
            <a:r>
              <a:rPr lang="zh-CN" altLang="en-US" sz="2000" dirty="0" smtClean="0"/>
              <a:t>之间</a:t>
            </a:r>
            <a:r>
              <a:rPr lang="en-US" altLang="zh-CN" sz="2000" dirty="0" smtClean="0"/>
              <a:t>4MB/s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555776" y="5150802"/>
            <a:ext cx="4320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FF0000"/>
                </a:solidFill>
              </a:rPr>
              <a:t>Why?</a:t>
            </a:r>
            <a:endParaRPr lang="zh-CN" altLang="en-US" sz="8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的传输速度流控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2175048" y="1783357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原则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快的发送方不能淹没慢的接收方</a:t>
            </a:r>
            <a:endParaRPr lang="en-US" altLang="zh-CN" dirty="0" smtClean="0"/>
          </a:p>
          <a:p>
            <a:r>
              <a:rPr lang="zh-CN" altLang="en-US" dirty="0" smtClean="0"/>
              <a:t>接收方窗口控制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接收方</a:t>
            </a:r>
            <a:r>
              <a:rPr lang="zh-CN" altLang="en-US" dirty="0" smtClean="0">
                <a:solidFill>
                  <a:srgbClr val="FF0000"/>
                </a:solidFill>
              </a:rPr>
              <a:t>通告</a:t>
            </a:r>
            <a:r>
              <a:rPr lang="zh-CN" altLang="en-US" dirty="0" smtClean="0"/>
              <a:t>窗口（</a:t>
            </a:r>
            <a:r>
              <a:rPr lang="en-US" altLang="zh-CN" dirty="0" err="1" smtClean="0"/>
              <a:t>awnd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发送方窗口控制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滑动窗口（</a:t>
            </a:r>
            <a:r>
              <a:rPr lang="en-US" altLang="zh-CN" dirty="0" err="1" smtClean="0"/>
              <a:t>swnd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拥塞窗口（</a:t>
            </a:r>
            <a:r>
              <a:rPr lang="en-US" altLang="zh-CN" dirty="0" err="1" smtClean="0"/>
              <a:t>cwnd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swnd</a:t>
            </a:r>
            <a:r>
              <a:rPr lang="en-US" altLang="zh-CN" dirty="0" smtClean="0"/>
              <a:t> = min(</a:t>
            </a:r>
            <a:r>
              <a:rPr lang="en-US" altLang="zh-CN" dirty="0" err="1" smtClean="0"/>
              <a:t>awnd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cwnd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的窗口大小的上限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815008" y="1855365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受套接字的缓冲区大小限制</a:t>
            </a:r>
            <a:endParaRPr lang="en-US" altLang="zh-CN" dirty="0" smtClean="0"/>
          </a:p>
          <a:p>
            <a:r>
              <a:rPr lang="zh-CN" altLang="en-US" dirty="0" smtClean="0"/>
              <a:t>内核会根据传输情况自动调整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Linux2.4</a:t>
            </a:r>
            <a:r>
              <a:rPr lang="zh-CN" altLang="en-US" dirty="0" smtClean="0"/>
              <a:t>起，发送端自动调整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Linux2.6.7</a:t>
            </a:r>
            <a:r>
              <a:rPr lang="zh-CN" altLang="en-US" dirty="0" smtClean="0"/>
              <a:t>开始，接收端自动调整</a:t>
            </a:r>
            <a:endParaRPr lang="en-US" altLang="zh-CN" dirty="0" smtClean="0"/>
          </a:p>
          <a:p>
            <a:r>
              <a:rPr lang="zh-CN" altLang="en-US" dirty="0" smtClean="0"/>
              <a:t>系统默认值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RHEL 4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2.6.9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net.ipv4.tcp_rmem = 4096 87380 </a:t>
            </a:r>
            <a:r>
              <a:rPr lang="en-US" altLang="zh-CN" dirty="0" smtClean="0">
                <a:solidFill>
                  <a:srgbClr val="FF0000"/>
                </a:solidFill>
              </a:rPr>
              <a:t>174760</a:t>
            </a:r>
          </a:p>
          <a:p>
            <a:pPr lvl="2">
              <a:buNone/>
            </a:pPr>
            <a:r>
              <a:rPr lang="en-US" altLang="zh-CN" dirty="0" smtClean="0"/>
              <a:t>net.ipv4.tcp_wmem = 4096 16384 </a:t>
            </a:r>
            <a:r>
              <a:rPr lang="en-US" altLang="zh-CN" dirty="0" smtClean="0">
                <a:solidFill>
                  <a:srgbClr val="FF0000"/>
                </a:solidFill>
              </a:rPr>
              <a:t>131072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RHEL 5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2.6.18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net.ipv4.tcp_rmem = 4096 87380 </a:t>
            </a:r>
            <a:r>
              <a:rPr lang="en-US" altLang="zh-CN" dirty="0" smtClean="0">
                <a:solidFill>
                  <a:srgbClr val="FF0000"/>
                </a:solidFill>
              </a:rPr>
              <a:t>4194304</a:t>
            </a:r>
          </a:p>
          <a:p>
            <a:pPr lvl="2">
              <a:buNone/>
            </a:pPr>
            <a:r>
              <a:rPr lang="en-US" altLang="zh-CN" dirty="0" smtClean="0"/>
              <a:t>net.ipv4.tcp_wmem = 4096 16384 </a:t>
            </a:r>
            <a:r>
              <a:rPr lang="en-US" altLang="zh-CN" dirty="0" smtClean="0">
                <a:solidFill>
                  <a:srgbClr val="FF0000"/>
                </a:solidFill>
              </a:rPr>
              <a:t>4194304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窗口的计算公式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691680" y="192737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BDP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Bandwidth Delay Product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带宽（</a:t>
            </a:r>
            <a:r>
              <a:rPr lang="en-US" altLang="zh-CN" sz="1800" dirty="0" smtClean="0"/>
              <a:t>Bytes/s) * RTT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s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代表了能在网络上</a:t>
            </a:r>
            <a:r>
              <a:rPr lang="en-US" altLang="zh-CN" sz="1800" dirty="0" smtClean="0"/>
              <a:t>fly</a:t>
            </a:r>
            <a:r>
              <a:rPr lang="zh-CN" altLang="en-US" sz="1800" dirty="0" smtClean="0"/>
              <a:t>的最大字节数</a:t>
            </a:r>
            <a:endParaRPr lang="en-US" altLang="zh-CN" sz="1800" dirty="0" smtClean="0"/>
          </a:p>
          <a:p>
            <a:r>
              <a:rPr lang="zh-CN" altLang="en-US" sz="2000" dirty="0" smtClean="0"/>
              <a:t>问题定位</a:t>
            </a:r>
            <a:endParaRPr lang="en-US" altLang="zh-CN" sz="2000" dirty="0" smtClean="0"/>
          </a:p>
          <a:p>
            <a:pPr lvl="1"/>
            <a:r>
              <a:rPr lang="en-US" altLang="zh-CN" sz="1800" dirty="0" smtClean="0"/>
              <a:t>RHEL 4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lvl="2">
              <a:buNone/>
            </a:pPr>
            <a:r>
              <a:rPr lang="en-US" sz="1600" dirty="0" smtClean="0"/>
              <a:t>131072 / (0.015 * 2) / 1024 / 1024 = </a:t>
            </a:r>
            <a:r>
              <a:rPr lang="en-US" sz="1600" dirty="0" smtClean="0">
                <a:solidFill>
                  <a:srgbClr val="FF0000"/>
                </a:solidFill>
              </a:rPr>
              <a:t>4.17</a:t>
            </a:r>
            <a:r>
              <a:rPr lang="en-US" sz="1600" dirty="0" smtClean="0"/>
              <a:t>M</a:t>
            </a:r>
            <a:r>
              <a:rPr lang="en-US" altLang="zh-CN" sz="1600" dirty="0" smtClean="0"/>
              <a:t>B</a:t>
            </a:r>
            <a:r>
              <a:rPr lang="en-US" sz="1600" dirty="0" smtClean="0"/>
              <a:t>/s</a:t>
            </a:r>
            <a:endParaRPr lang="zh-CN" altLang="en-US" sz="1600" dirty="0" smtClean="0"/>
          </a:p>
          <a:p>
            <a:pPr lvl="1"/>
            <a:r>
              <a:rPr lang="en-US" altLang="zh-CN" sz="1800" dirty="0" smtClean="0"/>
              <a:t>RHEL 5</a:t>
            </a:r>
          </a:p>
          <a:p>
            <a:pPr lvl="2">
              <a:buNone/>
            </a:pPr>
            <a:r>
              <a:rPr lang="en-US" sz="1600" dirty="0" smtClean="0"/>
              <a:t>4194304 / (0.015 * 2) / 1024 / 1024 = </a:t>
            </a:r>
            <a:r>
              <a:rPr lang="en-US" sz="1600" dirty="0" smtClean="0">
                <a:solidFill>
                  <a:srgbClr val="FF0000"/>
                </a:solidFill>
              </a:rPr>
              <a:t>133.33</a:t>
            </a:r>
            <a:r>
              <a:rPr lang="en-US" sz="1600" dirty="0" smtClean="0"/>
              <a:t>M</a:t>
            </a:r>
            <a:r>
              <a:rPr lang="en-US" altLang="zh-CN" sz="1600" dirty="0" smtClean="0"/>
              <a:t>B</a:t>
            </a:r>
            <a:r>
              <a:rPr lang="en-US" sz="1600" dirty="0" smtClean="0"/>
              <a:t>/s</a:t>
            </a:r>
            <a:endParaRPr lang="zh-CN" altLang="en-US" sz="1600" dirty="0" smtClean="0"/>
          </a:p>
          <a:p>
            <a:pPr lvl="1">
              <a:buNone/>
            </a:pP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内核网络参数调优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763688" y="1999381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缓冲区大小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000" dirty="0" err="1" smtClean="0"/>
              <a:t>net.core.rmem_default</a:t>
            </a:r>
            <a:r>
              <a:rPr lang="en-US" altLang="zh-CN" sz="2000" dirty="0" smtClean="0"/>
              <a:t> = 262144</a:t>
            </a:r>
          </a:p>
          <a:p>
            <a:pPr lvl="1">
              <a:buNone/>
            </a:pPr>
            <a:r>
              <a:rPr lang="en-US" altLang="zh-CN" sz="2000" dirty="0" err="1" smtClean="0"/>
              <a:t>net.core.wmem_default</a:t>
            </a:r>
            <a:r>
              <a:rPr lang="en-US" altLang="zh-CN" sz="2000" dirty="0" smtClean="0"/>
              <a:t> = 262144</a:t>
            </a:r>
          </a:p>
          <a:p>
            <a:pPr lvl="1">
              <a:buNone/>
            </a:pPr>
            <a:r>
              <a:rPr lang="en-US" altLang="zh-CN" sz="2000" dirty="0" err="1" smtClean="0"/>
              <a:t>net.core.rmem_max</a:t>
            </a:r>
            <a:r>
              <a:rPr lang="en-US" altLang="zh-CN" sz="2000" dirty="0" smtClean="0"/>
              <a:t> = 16777216</a:t>
            </a:r>
          </a:p>
          <a:p>
            <a:pPr lvl="1">
              <a:buNone/>
            </a:pPr>
            <a:r>
              <a:rPr lang="en-US" altLang="zh-CN" sz="2000" dirty="0" err="1" smtClean="0"/>
              <a:t>net.core.wmem_max</a:t>
            </a:r>
            <a:r>
              <a:rPr lang="en-US" altLang="zh-CN" sz="2000" dirty="0" smtClean="0"/>
              <a:t> = 16777216</a:t>
            </a:r>
          </a:p>
          <a:p>
            <a:pPr lvl="1">
              <a:buNone/>
            </a:pPr>
            <a:r>
              <a:rPr lang="en-US" altLang="zh-CN" sz="2000" dirty="0" smtClean="0"/>
              <a:t>net.ipv4.tcp_rmem = 4096 87380 16777216</a:t>
            </a:r>
          </a:p>
          <a:p>
            <a:pPr lvl="1">
              <a:buNone/>
            </a:pPr>
            <a:r>
              <a:rPr lang="en-US" altLang="zh-CN" sz="2000" dirty="0" smtClean="0"/>
              <a:t>net.ipv4.tcp_wmem = 4096 65536 16777216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的核心是拥塞控制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267744" y="1783357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手段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慢启动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拥塞避免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快速重传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快速恢复</a:t>
            </a:r>
            <a:endParaRPr lang="en-US" altLang="zh-CN" dirty="0" smtClean="0"/>
          </a:p>
          <a:p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探测网络速度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保证传输顺畅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慢启动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959024" y="1999381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窗口从一个小的值开始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指数增长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上限阈值</a:t>
            </a:r>
            <a:endParaRPr lang="en-US" altLang="zh-CN" dirty="0" smtClean="0"/>
          </a:p>
          <a:p>
            <a:r>
              <a:rPr lang="zh-CN" altLang="en-US" dirty="0" smtClean="0"/>
              <a:t>合理性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避免淹没慢的接收方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避免网络瘫痪</a:t>
            </a:r>
            <a:endParaRPr lang="en-US" altLang="zh-CN" dirty="0" smtClean="0"/>
          </a:p>
          <a:p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往往慢启动还没终止，连接已经结束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用户的速度极限还没到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888" y="12576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优化案例：增大初始拥塞窗口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887016" y="1855365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慢启动初始窗口值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默认值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</a:p>
          <a:p>
            <a:pPr lvl="1"/>
            <a:r>
              <a:rPr lang="en-US" altLang="zh-CN" dirty="0" smtClean="0"/>
              <a:t>Google</a:t>
            </a:r>
            <a:r>
              <a:rPr lang="zh-CN" altLang="en-US" dirty="0" smtClean="0"/>
              <a:t>的实验，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最佳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我们的实验，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最佳</a:t>
            </a:r>
            <a:endParaRPr lang="en-US" altLang="zh-CN" dirty="0" smtClean="0"/>
          </a:p>
          <a:p>
            <a:r>
              <a:rPr lang="zh-CN" altLang="en-US" dirty="0" smtClean="0"/>
              <a:t>设置方法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内核版本（</a:t>
            </a:r>
            <a:r>
              <a:rPr lang="en-US" altLang="zh-CN" dirty="0" smtClean="0"/>
              <a:t>&lt; 2.6.30, &gt;= 2.6.38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ip</a:t>
            </a:r>
            <a:r>
              <a:rPr lang="en-US" altLang="zh-CN" dirty="0" smtClean="0"/>
              <a:t> route change</a:t>
            </a:r>
          </a:p>
          <a:p>
            <a:r>
              <a:rPr lang="zh-CN" altLang="en-US" dirty="0" smtClean="0"/>
              <a:t>考虑因素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性能提高百分比 </a:t>
            </a:r>
            <a:r>
              <a:rPr lang="en-US" altLang="zh-CN" dirty="0" smtClean="0"/>
              <a:t>+</a:t>
            </a:r>
          </a:p>
          <a:p>
            <a:pPr lvl="1"/>
            <a:r>
              <a:rPr lang="en-US" altLang="zh-CN" dirty="0" smtClean="0"/>
              <a:t>TCP</a:t>
            </a:r>
            <a:r>
              <a:rPr lang="zh-CN" altLang="en-US" dirty="0" smtClean="0"/>
              <a:t>重传率的影响 </a:t>
            </a:r>
            <a:r>
              <a:rPr lang="en-US" altLang="zh-CN" dirty="0" smtClean="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90872" y="2143397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杭州某用户带宽</a:t>
            </a:r>
            <a:r>
              <a:rPr lang="en-US" altLang="zh-CN" sz="2400" dirty="0" smtClean="0"/>
              <a:t>2Mbps</a:t>
            </a:r>
            <a:r>
              <a:rPr lang="zh-CN" altLang="en-US" sz="2400" dirty="0" smtClean="0"/>
              <a:t>，在想要下载一个位于北京的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个字节的文件，需要多少时间？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1 * 8 / (2 * 1024 * 1024) = 4</a:t>
            </a:r>
            <a:r>
              <a:rPr lang="zh-CN" altLang="en-US" sz="2000" dirty="0" smtClean="0"/>
              <a:t>微秒</a:t>
            </a:r>
            <a:r>
              <a:rPr lang="en-US" altLang="zh-CN" sz="2000" dirty="0" smtClean="0"/>
              <a:t> ?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initcwn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0112" y="3566120"/>
            <a:ext cx="7343775" cy="2743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880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优化案例：增大初始拥塞窗口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403648" y="155679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提升速度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商品详情</a:t>
            </a:r>
            <a:r>
              <a:rPr lang="en-US" altLang="zh-CN" sz="2000" dirty="0" smtClean="0"/>
              <a:t>15%</a:t>
            </a:r>
            <a:r>
              <a:rPr lang="zh-CN" altLang="en-US" sz="2000" dirty="0" smtClean="0"/>
              <a:t>，减少下载时间</a:t>
            </a:r>
            <a:r>
              <a:rPr lang="en-US" altLang="zh-CN" sz="2000" dirty="0" smtClean="0"/>
              <a:t>311</a:t>
            </a:r>
            <a:r>
              <a:rPr lang="zh-CN" altLang="en-US" sz="2000" dirty="0" smtClean="0"/>
              <a:t>毫秒</a:t>
            </a:r>
          </a:p>
          <a:p>
            <a:pPr lvl="1"/>
            <a:r>
              <a:rPr lang="zh-CN" altLang="en-US" sz="2000" dirty="0" smtClean="0"/>
              <a:t>店铺提升</a:t>
            </a:r>
            <a:r>
              <a:rPr lang="en-US" altLang="zh-CN" sz="2000" dirty="0" smtClean="0"/>
              <a:t>20%</a:t>
            </a:r>
          </a:p>
          <a:p>
            <a:pPr lvl="1"/>
            <a:r>
              <a:rPr lang="zh-CN" altLang="en-US" sz="2000" dirty="0" smtClean="0"/>
              <a:t>基调数据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拥塞窗口的增加方式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691680" y="234888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慢启动期间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发送方每收到一个</a:t>
            </a:r>
            <a:r>
              <a:rPr lang="en-US" altLang="zh-CN" sz="2400" dirty="0" err="1" smtClean="0"/>
              <a:t>ack</a:t>
            </a:r>
            <a:r>
              <a:rPr lang="zh-CN" altLang="en-US" sz="2400" dirty="0" smtClean="0"/>
              <a:t>，拥塞窗口加</a:t>
            </a:r>
            <a:r>
              <a:rPr lang="en-US" altLang="zh-CN" sz="2400" dirty="0" smtClean="0"/>
              <a:t>1</a:t>
            </a:r>
          </a:p>
          <a:p>
            <a:pPr lvl="1"/>
            <a:r>
              <a:rPr lang="zh-CN" altLang="en-US" sz="2400" dirty="0" smtClean="0"/>
              <a:t>接收方收到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个包，发送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</a:t>
            </a:r>
            <a:r>
              <a:rPr lang="en-US" altLang="zh-CN" sz="2400" dirty="0" err="1" smtClean="0"/>
              <a:t>ack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多少个来回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1547664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TCP</a:t>
            </a:r>
            <a:r>
              <a:rPr lang="zh-CN" altLang="en-US" sz="2000" dirty="0" smtClean="0"/>
              <a:t>的基本交互过程：发送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等待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发送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等待</a:t>
            </a:r>
            <a:r>
              <a:rPr lang="en-US" altLang="zh-CN" sz="2000" dirty="0" smtClean="0"/>
              <a:t>…</a:t>
            </a:r>
          </a:p>
          <a:p>
            <a:r>
              <a:rPr lang="zh-CN" altLang="en-US" sz="2000" dirty="0" smtClean="0"/>
              <a:t>等待时间的单位就是</a:t>
            </a:r>
            <a:r>
              <a:rPr lang="en-US" altLang="zh-CN" sz="2000" dirty="0" smtClean="0"/>
              <a:t>RTT</a:t>
            </a:r>
            <a:endParaRPr lang="zh-CN" altLang="en-US" sz="2000" dirty="0"/>
          </a:p>
        </p:txBody>
      </p:sp>
      <p:pic>
        <p:nvPicPr>
          <p:cNvPr id="7" name="内容占位符 4" descr="se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2961461"/>
            <a:ext cx="4680520" cy="3707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节省多少个</a:t>
            </a:r>
            <a:r>
              <a:rPr lang="en-US" altLang="zh-CN" dirty="0" smtClean="0"/>
              <a:t>RTT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1238944" y="1567333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节省多少个</a:t>
            </a:r>
            <a:r>
              <a:rPr lang="en-US" altLang="zh-CN" sz="2000" dirty="0" smtClean="0"/>
              <a:t>RTT</a:t>
            </a:r>
            <a:r>
              <a:rPr lang="zh-CN" altLang="en-US" sz="2000" dirty="0" smtClean="0"/>
              <a:t>就可以节省几倍的往返时间</a:t>
            </a:r>
            <a:endParaRPr lang="zh-CN" altLang="en-US" sz="2000" dirty="0"/>
          </a:p>
        </p:txBody>
      </p:sp>
      <p:pic>
        <p:nvPicPr>
          <p:cNvPr id="7" name="内容占位符 4" descr="minms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19923" y="2245568"/>
            <a:ext cx="6076413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1831" y="4611960"/>
            <a:ext cx="49244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拥塞控制的核心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670992" y="1484784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慢启动结束就进入拥塞避免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到达</a:t>
            </a:r>
            <a:r>
              <a:rPr lang="en-US" altLang="zh-CN" sz="1800" dirty="0" err="1" smtClean="0"/>
              <a:t>ssthresh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超时或丢包发生</a:t>
            </a:r>
            <a:endParaRPr lang="en-US" altLang="zh-CN" sz="1800" dirty="0" smtClean="0"/>
          </a:p>
          <a:p>
            <a:r>
              <a:rPr lang="zh-CN" altLang="en-US" sz="2000" dirty="0" smtClean="0"/>
              <a:t>拥塞避免</a:t>
            </a:r>
            <a:endParaRPr lang="en-US" altLang="zh-CN" sz="2000" dirty="0" smtClean="0"/>
          </a:p>
          <a:p>
            <a:pPr lvl="1"/>
            <a:r>
              <a:rPr lang="en-US" altLang="zh-CN" sz="1800" dirty="0" smtClean="0"/>
              <a:t>AIMD</a:t>
            </a:r>
            <a:r>
              <a:rPr lang="zh-CN" altLang="en-US" sz="1800" dirty="0" smtClean="0"/>
              <a:t>（线性增长，乘性减少）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增长变缓（每</a:t>
            </a:r>
            <a:r>
              <a:rPr lang="en-US" altLang="zh-CN" sz="1800" dirty="0" smtClean="0"/>
              <a:t>RTT</a:t>
            </a:r>
            <a:r>
              <a:rPr lang="zh-CN" altLang="en-US" sz="1800" dirty="0" smtClean="0"/>
              <a:t>时间窗口加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真实案例：为什么淘宝首页这么慢？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403648" y="1484784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移动用户</a:t>
            </a:r>
            <a:endParaRPr lang="en-US" altLang="zh-CN" sz="2000" dirty="0" smtClean="0"/>
          </a:p>
          <a:p>
            <a:r>
              <a:rPr lang="zh-CN" altLang="en-US" sz="2000" dirty="0" smtClean="0"/>
              <a:t>淘宝移动节点</a:t>
            </a:r>
            <a:endParaRPr lang="en-US" altLang="zh-CN" sz="2000" dirty="0" smtClean="0"/>
          </a:p>
          <a:p>
            <a:r>
              <a:rPr lang="zh-CN" altLang="en-US" sz="2000" dirty="0" smtClean="0"/>
              <a:t>咆哮体邮件（江苏移动 </a:t>
            </a:r>
            <a:r>
              <a:rPr lang="en-US" altLang="zh-CN" sz="2000" dirty="0" smtClean="0"/>
              <a:t>vs. </a:t>
            </a:r>
            <a:r>
              <a:rPr lang="zh-CN" altLang="en-US" sz="2000" dirty="0" smtClean="0"/>
              <a:t>浙江移动）</a:t>
            </a:r>
            <a:endParaRPr lang="en-US" altLang="zh-CN" sz="2000" dirty="0" smtClean="0"/>
          </a:p>
        </p:txBody>
      </p:sp>
      <p:pic>
        <p:nvPicPr>
          <p:cNvPr id="5" name="图片 4" descr="px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429000"/>
            <a:ext cx="9144000" cy="28186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问题排查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403648" y="1412776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服务淘宝首页的</a:t>
            </a:r>
            <a:r>
              <a:rPr lang="en-US" altLang="zh-CN" sz="2000" dirty="0" smtClean="0"/>
              <a:t>Nginx</a:t>
            </a:r>
            <a:r>
              <a:rPr lang="zh-CN" altLang="en-US" sz="2000" dirty="0" smtClean="0"/>
              <a:t>顶不住了吗？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去年一年没有对</a:t>
            </a:r>
            <a:r>
              <a:rPr lang="en-US" altLang="zh-CN" sz="1800" dirty="0" smtClean="0"/>
              <a:t>Nginx</a:t>
            </a:r>
            <a:r>
              <a:rPr lang="zh-CN" altLang="en-US" sz="1800" dirty="0" smtClean="0"/>
              <a:t>服务器扩容</a:t>
            </a:r>
            <a:endParaRPr lang="en-US" altLang="zh-CN" sz="1800" dirty="0" smtClean="0"/>
          </a:p>
          <a:p>
            <a:r>
              <a:rPr lang="zh-CN" altLang="en-US" sz="2000" dirty="0" smtClean="0"/>
              <a:t>定位：不是</a:t>
            </a:r>
            <a:r>
              <a:rPr lang="en-US" altLang="zh-CN" sz="2000" dirty="0" smtClean="0"/>
              <a:t>Nginx</a:t>
            </a:r>
            <a:r>
              <a:rPr lang="zh-CN" altLang="en-US" sz="2000" dirty="0" smtClean="0"/>
              <a:t>，而是</a:t>
            </a:r>
            <a:r>
              <a:rPr lang="en-US" altLang="zh-CN" sz="2000" dirty="0" smtClean="0"/>
              <a:t>TCP</a:t>
            </a:r>
            <a:r>
              <a:rPr lang="zh-CN" altLang="en-US" sz="2000" dirty="0" smtClean="0"/>
              <a:t>重传率超高</a:t>
            </a:r>
            <a:endParaRPr lang="zh-CN" altLang="en-US" sz="2000" dirty="0"/>
          </a:p>
        </p:txBody>
      </p:sp>
      <p:pic>
        <p:nvPicPr>
          <p:cNvPr id="1026" name="图片 0" descr="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068960"/>
            <a:ext cx="58483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retr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3125314"/>
            <a:ext cx="5472608" cy="368806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问题解决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619672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运营商导致我们的网络丢包严重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省内</a:t>
            </a:r>
            <a:r>
              <a:rPr lang="en-US" altLang="zh-CN" sz="1800" dirty="0" smtClean="0"/>
              <a:t>OK</a:t>
            </a:r>
            <a:r>
              <a:rPr lang="zh-CN" altLang="en-US" sz="1800" dirty="0" smtClean="0"/>
              <a:t>，出省质量巨差</a:t>
            </a:r>
            <a:endParaRPr lang="en-US" altLang="zh-CN" sz="1800" dirty="0" smtClean="0"/>
          </a:p>
          <a:p>
            <a:r>
              <a:rPr lang="zh-CN" altLang="en-US" sz="2000" dirty="0" smtClean="0">
                <a:solidFill>
                  <a:srgbClr val="00B050"/>
                </a:solidFill>
              </a:rPr>
              <a:t>换了一个</a:t>
            </a:r>
            <a:r>
              <a:rPr lang="en-US" altLang="zh-CN" sz="2000" dirty="0" smtClean="0">
                <a:solidFill>
                  <a:srgbClr val="00B050"/>
                </a:solidFill>
              </a:rPr>
              <a:t>IP</a:t>
            </a:r>
            <a:r>
              <a:rPr lang="zh-CN" altLang="en-US" sz="2000" dirty="0" smtClean="0">
                <a:solidFill>
                  <a:srgbClr val="00B050"/>
                </a:solidFill>
              </a:rPr>
              <a:t>，终于和谐了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880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原因分析：丢包和超时的影响</a:t>
            </a:r>
            <a:endParaRPr lang="zh-CN" altLang="en-US" sz="32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526976" y="1855365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重传是由丢包和超时引起的</a:t>
            </a:r>
            <a:endParaRPr lang="en-US" altLang="zh-CN" dirty="0" smtClean="0"/>
          </a:p>
          <a:p>
            <a:r>
              <a:rPr lang="zh-CN" altLang="en-US" dirty="0" smtClean="0"/>
              <a:t>丢包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重新进入慢启动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拥塞窗口阈值变为原来的一半，速度抖降</a:t>
            </a:r>
            <a:endParaRPr lang="en-US" altLang="zh-CN" dirty="0" smtClean="0"/>
          </a:p>
          <a:p>
            <a:r>
              <a:rPr lang="zh-CN" altLang="en-US" dirty="0" smtClean="0"/>
              <a:t>超时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重传超时（</a:t>
            </a:r>
            <a:r>
              <a:rPr lang="en-US" altLang="zh-CN" dirty="0" smtClean="0"/>
              <a:t>RTO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指数后退</a:t>
            </a:r>
            <a:endParaRPr lang="en-US" altLang="zh-CN" dirty="0" smtClean="0"/>
          </a:p>
          <a:p>
            <a:r>
              <a:rPr lang="zh-CN" altLang="en-US" dirty="0" smtClean="0"/>
              <a:t>超时例子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连接超时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3 + 6 + 12 + 24 + 48 + 96 = 189</a:t>
            </a:r>
            <a:r>
              <a:rPr lang="zh-CN" altLang="en-US" dirty="0" smtClean="0"/>
              <a:t>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内核网络参数调优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238944" y="2287413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拥塞控制算法</a:t>
            </a:r>
            <a:endParaRPr lang="en-US" altLang="zh-CN" sz="2800" dirty="0" smtClean="0"/>
          </a:p>
          <a:p>
            <a:pPr lvl="1">
              <a:buNone/>
            </a:pPr>
            <a:r>
              <a:rPr lang="en-US" sz="2400" dirty="0" smtClean="0"/>
              <a:t>net.ipv4.tcp_congestion_control = cubic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实际情况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1547664" y="16288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在杭州办公室</a:t>
            </a:r>
            <a:r>
              <a:rPr lang="en-US" altLang="zh-CN" sz="2000" dirty="0" smtClean="0"/>
              <a:t>ping</a:t>
            </a:r>
            <a:r>
              <a:rPr lang="zh-CN" altLang="en-US" sz="2000" dirty="0" smtClean="0"/>
              <a:t>淘宝北京电信</a:t>
            </a:r>
            <a:r>
              <a:rPr lang="en-US" altLang="zh-CN" sz="2000" dirty="0" smtClean="0"/>
              <a:t>CDN</a:t>
            </a:r>
          </a:p>
          <a:p>
            <a:pPr lvl="1"/>
            <a:r>
              <a:rPr lang="zh-CN" altLang="en-US" sz="1800" dirty="0" smtClean="0"/>
              <a:t>延时值为</a:t>
            </a:r>
            <a:r>
              <a:rPr lang="en-US" altLang="zh-CN" sz="1800" dirty="0" smtClean="0"/>
              <a:t>38</a:t>
            </a:r>
            <a:r>
              <a:rPr lang="zh-CN" altLang="en-US" sz="1800" dirty="0" smtClean="0"/>
              <a:t>毫秒</a:t>
            </a:r>
            <a:endParaRPr lang="en-US" altLang="zh-CN" sz="1800" dirty="0" smtClean="0"/>
          </a:p>
          <a:p>
            <a:endParaRPr lang="en-US" altLang="zh-CN" sz="2000" dirty="0" smtClean="0"/>
          </a:p>
        </p:txBody>
      </p:sp>
      <p:pic>
        <p:nvPicPr>
          <p:cNvPr id="12" name="图片 11" descr="p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2689448"/>
            <a:ext cx="5686425" cy="2971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15816" y="5438834"/>
            <a:ext cx="4320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rgbClr val="FF0000"/>
                </a:solidFill>
              </a:rPr>
              <a:t>Why?</a:t>
            </a:r>
            <a:endParaRPr lang="zh-CN" altLang="en-US" sz="8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880" y="446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服务器开发：理解</a:t>
            </a:r>
            <a:r>
              <a:rPr lang="en-US" altLang="zh-CN" dirty="0" smtClean="0"/>
              <a:t>TCP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103040" y="1927373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操作的对象是</a:t>
            </a:r>
            <a:r>
              <a:rPr lang="en-US" altLang="zh-CN" sz="2400" dirty="0" smtClean="0"/>
              <a:t>socket</a:t>
            </a:r>
            <a:r>
              <a:rPr lang="zh-CN" altLang="en-US" sz="2400" dirty="0" smtClean="0"/>
              <a:t>读写缓冲区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send/write</a:t>
            </a:r>
            <a:r>
              <a:rPr lang="zh-CN" altLang="en-US" sz="2000" dirty="0" smtClean="0"/>
              <a:t>成功并不代表已经发送到对端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应用程序中响应时间的含义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明白设置缓冲区大小的影响</a:t>
            </a:r>
            <a:endParaRPr lang="en-US" altLang="zh-CN" sz="2000" dirty="0" smtClean="0"/>
          </a:p>
          <a:p>
            <a:r>
              <a:rPr lang="zh-CN" altLang="en-US" sz="2400" dirty="0" smtClean="0"/>
              <a:t>关键应用需要保证可靠性</a:t>
            </a:r>
            <a:endParaRPr lang="en-US" altLang="zh-CN" sz="2400" dirty="0" smtClean="0"/>
          </a:p>
          <a:p>
            <a:r>
              <a:rPr lang="zh-CN" altLang="en-US" sz="2400" dirty="0" smtClean="0"/>
              <a:t>需要应用级别的心跳检测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服务器开发：高效读写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2103040" y="2143397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合理使用重要的</a:t>
            </a:r>
            <a:r>
              <a:rPr lang="en-US" altLang="zh-CN" sz="2000" dirty="0" smtClean="0"/>
              <a:t>TCP</a:t>
            </a:r>
            <a:r>
              <a:rPr lang="zh-CN" altLang="en-US" sz="2000" dirty="0" smtClean="0"/>
              <a:t>选项</a:t>
            </a:r>
            <a:endParaRPr lang="en-US" altLang="zh-CN" sz="2000" dirty="0" smtClean="0"/>
          </a:p>
          <a:p>
            <a:pPr lvl="1"/>
            <a:r>
              <a:rPr lang="en-US" altLang="zh-CN" sz="1800" dirty="0" smtClean="0"/>
              <a:t>TCP_DEFER_ACCEPT</a:t>
            </a:r>
          </a:p>
          <a:p>
            <a:pPr lvl="1"/>
            <a:r>
              <a:rPr lang="en-US" altLang="zh-CN" sz="1800" dirty="0" smtClean="0"/>
              <a:t>TCP_CORK</a:t>
            </a:r>
          </a:p>
          <a:p>
            <a:pPr lvl="1"/>
            <a:r>
              <a:rPr lang="en-US" altLang="zh-CN" sz="1800" dirty="0" smtClean="0"/>
              <a:t>TCP_NODELAY</a:t>
            </a:r>
            <a:endParaRPr lang="zh-CN" altLang="en-US" sz="1800" dirty="0" smtClean="0"/>
          </a:p>
          <a:p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writev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readv</a:t>
            </a:r>
            <a:endParaRPr lang="en-US" altLang="zh-CN" sz="2000" dirty="0" smtClean="0"/>
          </a:p>
          <a:p>
            <a:r>
              <a:rPr lang="zh-CN" altLang="en-US" sz="2000" dirty="0" smtClean="0"/>
              <a:t>真正理解</a:t>
            </a:r>
            <a:r>
              <a:rPr lang="en-US" altLang="zh-CN" sz="2000" dirty="0" smtClean="0"/>
              <a:t>non-blocking</a:t>
            </a:r>
            <a:r>
              <a:rPr lang="zh-CN" altLang="en-US" sz="2000" dirty="0" smtClean="0"/>
              <a:t>的套接字编程</a:t>
            </a:r>
            <a:endParaRPr lang="en-US" altLang="zh-CN" sz="2000" dirty="0" smtClean="0"/>
          </a:p>
          <a:p>
            <a:r>
              <a:rPr lang="zh-CN" altLang="en-US" sz="2000" dirty="0" smtClean="0"/>
              <a:t>真正理解</a:t>
            </a:r>
            <a:r>
              <a:rPr lang="en-US" altLang="zh-CN" sz="2000" dirty="0" err="1" smtClean="0"/>
              <a:t>epoll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872" y="11663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服务器开发：诊断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483768" y="199938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Linux</a:t>
            </a:r>
            <a:r>
              <a:rPr lang="zh-CN" altLang="en-US" sz="2400" dirty="0" smtClean="0"/>
              <a:t>内核</a:t>
            </a:r>
            <a:r>
              <a:rPr lang="en-US" altLang="zh-CN" sz="2400" dirty="0" smtClean="0"/>
              <a:t>TCP</a:t>
            </a:r>
            <a:r>
              <a:rPr lang="zh-CN" altLang="en-US" sz="2400" dirty="0" smtClean="0"/>
              <a:t>统计信息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/proc</a:t>
            </a:r>
          </a:p>
          <a:p>
            <a:pPr lvl="2"/>
            <a:r>
              <a:rPr lang="en-US" altLang="zh-CN" sz="1800" dirty="0" smtClean="0"/>
              <a:t>cat /proc/net/</a:t>
            </a:r>
            <a:r>
              <a:rPr lang="en-US" altLang="zh-CN" sz="1800" dirty="0" err="1" smtClean="0"/>
              <a:t>netstat</a:t>
            </a:r>
            <a:endParaRPr lang="en-US" altLang="zh-CN" sz="1800" dirty="0" smtClean="0"/>
          </a:p>
          <a:p>
            <a:pPr lvl="2"/>
            <a:r>
              <a:rPr lang="en-US" altLang="zh-CN" sz="1800" dirty="0" smtClean="0"/>
              <a:t>cat /proc/net/</a:t>
            </a:r>
            <a:r>
              <a:rPr lang="en-US" altLang="zh-CN" sz="1800" dirty="0" err="1" smtClean="0"/>
              <a:t>snmp</a:t>
            </a:r>
            <a:endParaRPr lang="en-US" altLang="zh-CN" sz="1800" dirty="0" smtClean="0"/>
          </a:p>
          <a:p>
            <a:pPr lvl="1"/>
            <a:r>
              <a:rPr lang="en-US" altLang="zh-CN" sz="2000" dirty="0" err="1" smtClean="0"/>
              <a:t>netstat</a:t>
            </a:r>
            <a:endParaRPr lang="en-US" altLang="zh-CN" sz="2000" dirty="0" smtClean="0"/>
          </a:p>
          <a:p>
            <a:pPr lvl="2"/>
            <a:r>
              <a:rPr lang="en-US" altLang="zh-CN" sz="1800" dirty="0" err="1" smtClean="0"/>
              <a:t>netstat</a:t>
            </a:r>
            <a:r>
              <a:rPr lang="en-US" altLang="zh-CN" sz="1800" dirty="0" smtClean="0"/>
              <a:t> –s</a:t>
            </a:r>
          </a:p>
          <a:p>
            <a:r>
              <a:rPr lang="zh-CN" altLang="en-US" sz="2400" dirty="0" smtClean="0"/>
              <a:t>重视</a:t>
            </a:r>
            <a:r>
              <a:rPr lang="en-US" altLang="zh-CN" sz="2400" dirty="0" err="1" smtClean="0"/>
              <a:t>dmesg</a:t>
            </a:r>
            <a:r>
              <a:rPr lang="zh-CN" altLang="en-US" sz="2400" dirty="0" smtClean="0"/>
              <a:t>中和网络相关的信息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880" y="446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内核网络参数调优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619672" y="170080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Listen</a:t>
            </a:r>
            <a:r>
              <a:rPr lang="zh-CN" altLang="en-US" sz="2400" dirty="0" smtClean="0"/>
              <a:t>队列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net.ipv4.tcp_max_syn_backlog = 16384 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net.core.somaxconn</a:t>
            </a:r>
            <a:r>
              <a:rPr lang="en-US" altLang="zh-CN" sz="2400" dirty="0" smtClean="0"/>
              <a:t> = 2048</a:t>
            </a:r>
          </a:p>
          <a:p>
            <a:r>
              <a:rPr lang="zh-CN" altLang="en-US" sz="2400" dirty="0" smtClean="0"/>
              <a:t>网卡的接收队列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net.core.netdev_max_backlog</a:t>
            </a:r>
            <a:r>
              <a:rPr lang="en-US" altLang="zh-CN" sz="2400" dirty="0" smtClean="0"/>
              <a:t> = 10000</a:t>
            </a:r>
          </a:p>
          <a:p>
            <a:r>
              <a:rPr lang="zh-CN" altLang="en-US" sz="2400" dirty="0" smtClean="0"/>
              <a:t>网卡发送队列</a:t>
            </a:r>
            <a:endParaRPr lang="en-US" altLang="zh-CN" sz="2400" dirty="0" smtClean="0"/>
          </a:p>
          <a:p>
            <a:pPr lvl="1">
              <a:buNone/>
            </a:pPr>
            <a:r>
              <a:rPr lang="en-US" sz="2000" dirty="0" err="1" smtClean="0"/>
              <a:t>ifconfig</a:t>
            </a:r>
            <a:r>
              <a:rPr lang="en-US" sz="2000" dirty="0" smtClean="0"/>
              <a:t> eth0 </a:t>
            </a:r>
            <a:r>
              <a:rPr lang="en-US" sz="2000" dirty="0" err="1" smtClean="0"/>
              <a:t>txqueuelen</a:t>
            </a:r>
            <a:r>
              <a:rPr lang="en-US" sz="2000" dirty="0" smtClean="0"/>
              <a:t> 10000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446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前端开发：文件尺寸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2391072" y="1999381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体积越小越好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去空格、注释</a:t>
            </a:r>
            <a:endParaRPr lang="en-US" altLang="zh-CN" sz="2000" dirty="0" smtClean="0"/>
          </a:p>
          <a:p>
            <a:r>
              <a:rPr lang="zh-CN" altLang="en-US" sz="2400" dirty="0" smtClean="0"/>
              <a:t>启用</a:t>
            </a:r>
            <a:r>
              <a:rPr lang="en-US" altLang="zh-CN" sz="2400" dirty="0" err="1" smtClean="0"/>
              <a:t>gzip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针对文本类型的文件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设置允许</a:t>
            </a:r>
            <a:r>
              <a:rPr lang="en-US" altLang="zh-CN" sz="2000" dirty="0" err="1" smtClean="0"/>
              <a:t>gzip</a:t>
            </a:r>
            <a:r>
              <a:rPr lang="zh-CN" altLang="en-US" sz="2000" dirty="0" smtClean="0"/>
              <a:t>的最小尺寸，</a:t>
            </a:r>
            <a:r>
              <a:rPr lang="en-US" altLang="zh-CN" sz="2000" dirty="0" smtClean="0"/>
              <a:t>1K</a:t>
            </a:r>
            <a:r>
              <a:rPr lang="zh-CN" altLang="en-US" sz="2000" dirty="0" smtClean="0"/>
              <a:t>左右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在速度和压缩比之间平衡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8904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前端开发：</a:t>
            </a:r>
            <a:r>
              <a:rPr lang="en-US" altLang="zh-CN" sz="3200" dirty="0" smtClean="0"/>
              <a:t>cookie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URL</a:t>
            </a:r>
            <a:r>
              <a:rPr lang="zh-CN" altLang="en-US" sz="3200" dirty="0" smtClean="0"/>
              <a:t>的影响</a:t>
            </a:r>
            <a:endParaRPr lang="zh-CN" altLang="en-US" sz="32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815008" y="1927373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现在的网络往往上传带宽小</a:t>
            </a:r>
            <a:endParaRPr lang="en-US" altLang="zh-CN" sz="2400" dirty="0" smtClean="0"/>
          </a:p>
          <a:p>
            <a:r>
              <a:rPr lang="zh-CN" altLang="en-US" sz="2400" dirty="0" smtClean="0"/>
              <a:t>分成几个包影响</a:t>
            </a:r>
            <a:r>
              <a:rPr lang="en-US" altLang="zh-CN" sz="2400" dirty="0" smtClean="0"/>
              <a:t>GET/POST</a:t>
            </a:r>
            <a:r>
              <a:rPr lang="zh-CN" altLang="en-US" sz="2400" dirty="0" smtClean="0"/>
              <a:t>的速度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3K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个包（</a:t>
            </a:r>
            <a:r>
              <a:rPr lang="en-US" altLang="zh-CN" sz="2000" dirty="0" smtClean="0"/>
              <a:t>MSS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zh-CN" altLang="en-US" sz="2400" dirty="0" smtClean="0"/>
              <a:t>减小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URL</a:t>
            </a:r>
          </a:p>
          <a:p>
            <a:pPr lvl="1"/>
            <a:r>
              <a:rPr lang="zh-CN" altLang="en-US" sz="2000" dirty="0" smtClean="0"/>
              <a:t>在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头，不能被</a:t>
            </a:r>
            <a:r>
              <a:rPr lang="en-US" altLang="zh-CN" sz="2000" dirty="0" err="1" smtClean="0"/>
              <a:t>gzip</a:t>
            </a:r>
            <a:r>
              <a:rPr lang="zh-CN" altLang="en-US" sz="2000" dirty="0" smtClean="0"/>
              <a:t>压缩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挑战浏览器的</a:t>
            </a:r>
            <a:r>
              <a:rPr lang="en-US" altLang="zh-CN" sz="2000" dirty="0" smtClean="0"/>
              <a:t>URL</a:t>
            </a:r>
            <a:r>
              <a:rPr lang="zh-CN" altLang="en-US" sz="2000" dirty="0" smtClean="0"/>
              <a:t>限制没意义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6896" y="446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前端开发：</a:t>
            </a:r>
            <a:r>
              <a:rPr lang="en-US" altLang="zh-CN" dirty="0" smtClean="0"/>
              <a:t>CSS/</a:t>
            </a:r>
            <a:r>
              <a:rPr lang="en-US" altLang="zh-CN" dirty="0" err="1" smtClean="0"/>
              <a:t>Javascript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454968" y="235942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HTML</a:t>
            </a:r>
            <a:r>
              <a:rPr lang="zh-CN" altLang="en-US" sz="2400" dirty="0" smtClean="0"/>
              <a:t>中把</a:t>
            </a:r>
            <a:r>
              <a:rPr lang="en-US" altLang="zh-CN" sz="2400" dirty="0" smtClean="0"/>
              <a:t>assets</a:t>
            </a:r>
            <a:r>
              <a:rPr lang="zh-CN" altLang="en-US" sz="2400" dirty="0" smtClean="0"/>
              <a:t>放前面</a:t>
            </a:r>
            <a:endParaRPr lang="en-US" altLang="zh-CN" sz="2400" dirty="0" smtClean="0"/>
          </a:p>
          <a:p>
            <a:r>
              <a:rPr lang="zh-CN" altLang="en-US" sz="2400" dirty="0" smtClean="0"/>
              <a:t>同等重要程度下，尺寸小的</a:t>
            </a:r>
            <a:r>
              <a:rPr lang="en-US" altLang="zh-CN" sz="2400" dirty="0" smtClean="0"/>
              <a:t>assets</a:t>
            </a:r>
            <a:r>
              <a:rPr lang="zh-CN" altLang="en-US" sz="2400" dirty="0" smtClean="0"/>
              <a:t>放前面</a:t>
            </a:r>
            <a:endParaRPr lang="en-US" altLang="zh-CN" sz="2400" dirty="0" smtClean="0"/>
          </a:p>
          <a:p>
            <a:r>
              <a:rPr lang="zh-CN" altLang="en-US" sz="2400" dirty="0" smtClean="0"/>
              <a:t>使用</a:t>
            </a:r>
            <a:r>
              <a:rPr lang="en-US" altLang="zh-CN" sz="2400" dirty="0" smtClean="0"/>
              <a:t>CDN Combo</a:t>
            </a:r>
            <a:r>
              <a:rPr lang="zh-CN" altLang="en-US" sz="2400" dirty="0" smtClean="0"/>
              <a:t>功能，减少请求数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880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前端开发：长连接 </a:t>
            </a:r>
            <a:r>
              <a:rPr lang="en-US" altLang="zh-CN" sz="3200" dirty="0" smtClean="0"/>
              <a:t>vs. </a:t>
            </a:r>
            <a:r>
              <a:rPr lang="zh-CN" altLang="en-US" sz="3200" dirty="0" smtClean="0"/>
              <a:t>短连接</a:t>
            </a:r>
            <a:endParaRPr lang="zh-CN" altLang="en-US" sz="32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835696" y="2431429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连接建立（三路握手）需要的时间</a:t>
            </a:r>
            <a:endParaRPr lang="en-US" altLang="zh-CN" sz="2400" dirty="0" smtClean="0"/>
          </a:p>
          <a:p>
            <a:r>
              <a:rPr lang="zh-CN" altLang="en-US" sz="2400" dirty="0" smtClean="0"/>
              <a:t>权衡资源占用与响应时间</a:t>
            </a:r>
            <a:endParaRPr lang="en-US" altLang="zh-CN" sz="2400" dirty="0" smtClean="0"/>
          </a:p>
          <a:p>
            <a:r>
              <a:rPr lang="zh-CN" altLang="en-US" sz="2400" dirty="0" smtClean="0"/>
              <a:t>针对应用特点设置时间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880" y="446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勿在浮沙筑高台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进阶阅读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2391072" y="1711349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RFC</a:t>
            </a:r>
            <a:r>
              <a:rPr lang="zh-CN" altLang="en-US" sz="2400" dirty="0" smtClean="0"/>
              <a:t>文档</a:t>
            </a:r>
            <a:endParaRPr lang="en-US" altLang="zh-CN" sz="2400" dirty="0" smtClean="0"/>
          </a:p>
          <a:p>
            <a:r>
              <a:rPr lang="zh-CN" altLang="en-US" sz="2400" dirty="0" smtClean="0"/>
              <a:t>源码之前，了无秘密（</a:t>
            </a:r>
            <a:r>
              <a:rPr lang="en-US" altLang="zh-CN" sz="2400" dirty="0" smtClean="0"/>
              <a:t>RTFSC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Linux</a:t>
            </a:r>
            <a:r>
              <a:rPr lang="zh-CN" altLang="en-US" sz="2000" dirty="0" smtClean="0"/>
              <a:t>内核</a:t>
            </a:r>
            <a:r>
              <a:rPr lang="en-US" altLang="zh-CN" sz="2000" dirty="0" smtClean="0"/>
              <a:t>TCP/IP</a:t>
            </a:r>
            <a:r>
              <a:rPr lang="zh-CN" altLang="en-US" sz="2000" dirty="0" smtClean="0"/>
              <a:t>协议栈实现</a:t>
            </a:r>
            <a:endParaRPr lang="zh-CN" altLang="en-US" sz="2000" dirty="0"/>
          </a:p>
        </p:txBody>
      </p:sp>
      <p:pic>
        <p:nvPicPr>
          <p:cNvPr id="5122" name="Picture 2" descr="http://wzdaily.66wz.com/wzsb/images/2008-08/11/1218389912875538657936630528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4434" y="3794348"/>
            <a:ext cx="3333750" cy="1866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888" y="2924944"/>
            <a:ext cx="8229600" cy="11430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7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谢 谢 </a:t>
            </a:r>
            <a:r>
              <a:rPr lang="en-US" altLang="zh-CN" sz="7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!</a:t>
            </a:r>
            <a:endParaRPr lang="zh-CN" altLang="en-US" sz="7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49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原因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526976" y="234888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比特在网络上要以光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电波传播</a:t>
            </a:r>
            <a:endParaRPr lang="en-US" altLang="zh-CN" sz="2400" dirty="0" smtClean="0"/>
          </a:p>
          <a:p>
            <a:r>
              <a:rPr lang="zh-CN" altLang="en-US" sz="2400" dirty="0" smtClean="0"/>
              <a:t>北京和杭州之间很近，但是也是有距离的</a:t>
            </a:r>
            <a:endParaRPr lang="en-US" altLang="zh-CN" sz="2400" dirty="0" smtClean="0"/>
          </a:p>
          <a:p>
            <a:r>
              <a:rPr lang="zh-CN" altLang="en-US" sz="2400" dirty="0" smtClean="0"/>
              <a:t>光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电的传播速度没有快到可以忽略不计！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12576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两地直线距离</a:t>
            </a:r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5" name="内容占位符 4" descr="china.gif"/>
          <p:cNvPicPr>
            <a:picLocks noGrp="1" noChangeAspect="1"/>
          </p:cNvPicPr>
          <p:nvPr>
            <p:ph sz="quarter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1317898" y="1520081"/>
            <a:ext cx="6494462" cy="5221287"/>
          </a:xfrm>
        </p:spPr>
      </p:pic>
      <p:grpSp>
        <p:nvGrpSpPr>
          <p:cNvPr id="8" name="组合 7"/>
          <p:cNvGrpSpPr/>
          <p:nvPr/>
        </p:nvGrpSpPr>
        <p:grpSpPr>
          <a:xfrm>
            <a:off x="5868144" y="3397486"/>
            <a:ext cx="2160240" cy="1434963"/>
            <a:chOff x="5868144" y="3397486"/>
            <a:chExt cx="2160240" cy="1434963"/>
          </a:xfrm>
        </p:grpSpPr>
        <p:cxnSp>
          <p:nvCxnSpPr>
            <p:cNvPr id="9" name="直接连接符 8"/>
            <p:cNvCxnSpPr/>
            <p:nvPr/>
          </p:nvCxnSpPr>
          <p:spPr>
            <a:xfrm rot="16200000" flipH="1">
              <a:off x="5544108" y="3932349"/>
              <a:ext cx="1224136" cy="576064"/>
            </a:xfrm>
            <a:prstGeom prst="line">
              <a:avLst/>
            </a:prstGeom>
            <a:ln w="31750" cmpd="sng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588224" y="3824337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1300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公里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右大括号 12"/>
            <p:cNvSpPr/>
            <p:nvPr/>
          </p:nvSpPr>
          <p:spPr>
            <a:xfrm rot="20169707">
              <a:off x="6210509" y="3397486"/>
              <a:ext cx="381408" cy="1418390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理论值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887016" y="2287413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真空中</a:t>
            </a:r>
            <a:r>
              <a:rPr lang="en-US" altLang="zh-CN" sz="2400" dirty="0" smtClean="0"/>
              <a:t>30</a:t>
            </a:r>
            <a:r>
              <a:rPr lang="zh-CN" altLang="en-US" sz="2400" dirty="0" smtClean="0"/>
              <a:t>万公里每秒</a:t>
            </a:r>
            <a:endParaRPr lang="en-US" altLang="zh-CN" sz="2400" dirty="0" smtClean="0"/>
          </a:p>
          <a:p>
            <a:r>
              <a:rPr lang="zh-CN" altLang="en-US" sz="2400" dirty="0" smtClean="0"/>
              <a:t>光在玻璃的传播速度是真空的</a:t>
            </a:r>
            <a:r>
              <a:rPr lang="en-US" altLang="zh-CN" sz="2400" dirty="0" smtClean="0"/>
              <a:t>2/3</a:t>
            </a:r>
          </a:p>
          <a:p>
            <a:r>
              <a:rPr lang="zh-CN" altLang="en-US" sz="2400" dirty="0" smtClean="0"/>
              <a:t>往返距离</a:t>
            </a:r>
            <a:r>
              <a:rPr lang="en-US" altLang="zh-CN" sz="2400" dirty="0" smtClean="0"/>
              <a:t>1300 * 2 = 2600</a:t>
            </a:r>
            <a:r>
              <a:rPr lang="zh-CN" altLang="en-US" sz="2400" dirty="0" smtClean="0"/>
              <a:t>公里</a:t>
            </a:r>
            <a:endParaRPr lang="en-US" altLang="zh-CN" sz="2400" dirty="0" smtClean="0"/>
          </a:p>
          <a:p>
            <a:r>
              <a:rPr lang="en-US" altLang="zh-CN" sz="2400" dirty="0" smtClean="0"/>
              <a:t>1300 * 2 / (300000 * 2 / 3) = 13</a:t>
            </a:r>
            <a:r>
              <a:rPr lang="zh-CN" altLang="en-US" sz="2400" dirty="0" smtClean="0"/>
              <a:t>毫秒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其他因素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670992" y="1855365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路很难是直线，光纤也不可能全部是直线</a:t>
            </a:r>
            <a:endParaRPr lang="en-US" altLang="zh-CN" sz="2000" dirty="0" smtClean="0"/>
          </a:p>
          <a:p>
            <a:r>
              <a:rPr lang="zh-CN" altLang="en-US" sz="2000" dirty="0" smtClean="0"/>
              <a:t>光在光纤里面全反射传输</a:t>
            </a:r>
            <a:endParaRPr lang="en-US" altLang="zh-CN" sz="2000" dirty="0" smtClean="0"/>
          </a:p>
          <a:p>
            <a:r>
              <a:rPr lang="zh-CN" altLang="en-US" sz="2000" dirty="0" smtClean="0"/>
              <a:t>中间传输过程中的损耗，光电转换等</a:t>
            </a:r>
            <a:endParaRPr lang="en-US" altLang="zh-CN" sz="2000" dirty="0" smtClean="0"/>
          </a:p>
          <a:p>
            <a:r>
              <a:rPr lang="zh-CN" altLang="en-US" sz="2000" dirty="0" smtClean="0"/>
              <a:t>信号干扰，容错修复</a:t>
            </a:r>
            <a:endParaRPr lang="en-US" altLang="zh-CN" sz="2000" dirty="0" smtClean="0"/>
          </a:p>
          <a:p>
            <a:r>
              <a:rPr lang="zh-CN" altLang="en-US" sz="2000" dirty="0" smtClean="0"/>
              <a:t>所以需要乘上</a:t>
            </a:r>
            <a:r>
              <a:rPr lang="en-US" altLang="zh-CN" sz="2000" dirty="0" smtClean="0"/>
              <a:t>2~3</a:t>
            </a:r>
            <a:r>
              <a:rPr lang="zh-CN" altLang="en-US" sz="2000" dirty="0" smtClean="0"/>
              <a:t>倍左右的因子</a:t>
            </a:r>
            <a:endParaRPr lang="en-US" altLang="zh-CN" sz="2000" dirty="0" smtClean="0"/>
          </a:p>
          <a:p>
            <a:pPr lvl="1"/>
            <a:r>
              <a:rPr lang="en-US" altLang="zh-CN" sz="1800" dirty="0" smtClean="0"/>
              <a:t>30 / 13 = 2.3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CM4</a:t>
            </a:r>
            <a:r>
              <a:rPr lang="zh-CN" altLang="en-US" sz="1800" dirty="0" smtClean="0"/>
              <a:t>机房）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38 / 13 = 2.9</a:t>
            </a:r>
            <a:r>
              <a:rPr lang="zh-CN" altLang="en-US" sz="1800" dirty="0" smtClean="0"/>
              <a:t>（杭州办公室）</a:t>
            </a:r>
            <a:endParaRPr lang="en-US" altLang="zh-CN" sz="1800" dirty="0" smtClean="0"/>
          </a:p>
          <a:p>
            <a:pPr lvl="1"/>
            <a:endParaRPr lang="zh-CN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A48FD3-8700-408F-BA0E-4D8D856E1461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598984" y="2143397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带宽的表示是比特，不是字节</a:t>
            </a:r>
            <a:endParaRPr lang="en-US" altLang="zh-CN" sz="2400" dirty="0" smtClean="0"/>
          </a:p>
          <a:p>
            <a:r>
              <a:rPr lang="zh-CN" altLang="en-US" sz="2400" dirty="0" smtClean="0"/>
              <a:t>我们用的宽带上行下行是不相等的</a:t>
            </a:r>
            <a:endParaRPr lang="en-US" altLang="zh-CN" sz="2400" dirty="0" smtClean="0"/>
          </a:p>
          <a:p>
            <a:r>
              <a:rPr lang="zh-CN" altLang="en-US" sz="2400" dirty="0" smtClean="0"/>
              <a:t>带宽代表了能最大同时在网络上接收的比特数</a:t>
            </a:r>
            <a:endParaRPr lang="en-US" altLang="zh-CN" sz="2400" dirty="0" smtClean="0"/>
          </a:p>
          <a:p>
            <a:r>
              <a:rPr lang="zh-CN" altLang="en-US" sz="2400" dirty="0" smtClean="0"/>
              <a:t>带宽和延时没有关系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传输时间不是 大小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带宽！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4566</TotalTime>
  <Words>1590</Words>
  <Application>Microsoft Office PowerPoint</Application>
  <PresentationFormat>全屏显示(4:3)</PresentationFormat>
  <Paragraphs>353</Paragraphs>
  <Slides>49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Office 主题</vt:lpstr>
      <vt:lpstr>从TCP的角度理解速度优化</vt:lpstr>
      <vt:lpstr>课程大纲页</vt:lpstr>
      <vt:lpstr>问题</vt:lpstr>
      <vt:lpstr>实际情况</vt:lpstr>
      <vt:lpstr>原因</vt:lpstr>
      <vt:lpstr>两地直线距离</vt:lpstr>
      <vt:lpstr>理论值</vt:lpstr>
      <vt:lpstr>其他因素</vt:lpstr>
      <vt:lpstr>带宽</vt:lpstr>
      <vt:lpstr>中国网络的现状</vt:lpstr>
      <vt:lpstr>带宽 vs. 延时</vt:lpstr>
      <vt:lpstr>小结</vt:lpstr>
      <vt:lpstr>互联网的基石</vt:lpstr>
      <vt:lpstr>TCP/IP的层层封包</vt:lpstr>
      <vt:lpstr>以太网传输的对象大小</vt:lpstr>
      <vt:lpstr>TCP的基本特点</vt:lpstr>
      <vt:lpstr>IP协议的特点</vt:lpstr>
      <vt:lpstr>常见问题：为什么性能压测上不去</vt:lpstr>
      <vt:lpstr>TCP的状态</vt:lpstr>
      <vt:lpstr>TIME_WAIT vs. CLOSE_WAIT</vt:lpstr>
      <vt:lpstr>Linux内核网络参数调优</vt:lpstr>
      <vt:lpstr>真实案例：为什么传输速度上不去？</vt:lpstr>
      <vt:lpstr>TCP的传输速度流控</vt:lpstr>
      <vt:lpstr>TCP的窗口大小的上限</vt:lpstr>
      <vt:lpstr>窗口的计算公式</vt:lpstr>
      <vt:lpstr>Linux内核网络参数调优</vt:lpstr>
      <vt:lpstr>TCP的核心是拥塞控制</vt:lpstr>
      <vt:lpstr>慢启动</vt:lpstr>
      <vt:lpstr>优化案例：增大初始拥塞窗口</vt:lpstr>
      <vt:lpstr>优化案例：增大初始拥塞窗口</vt:lpstr>
      <vt:lpstr>TCP拥塞窗口的增加方式</vt:lpstr>
      <vt:lpstr>多少个来回</vt:lpstr>
      <vt:lpstr>节省多少个RTT？</vt:lpstr>
      <vt:lpstr>TCP拥塞控制的核心</vt:lpstr>
      <vt:lpstr>真实案例：为什么淘宝首页这么慢？</vt:lpstr>
      <vt:lpstr>问题排查</vt:lpstr>
      <vt:lpstr>问题解决</vt:lpstr>
      <vt:lpstr>原因分析：丢包和超时的影响</vt:lpstr>
      <vt:lpstr>Linux内核网络参数调优</vt:lpstr>
      <vt:lpstr>服务器开发：理解TCP</vt:lpstr>
      <vt:lpstr>服务器开发：高效读写</vt:lpstr>
      <vt:lpstr>服务器开发：诊断</vt:lpstr>
      <vt:lpstr>Linux内核网络参数调优</vt:lpstr>
      <vt:lpstr>前端开发：文件尺寸</vt:lpstr>
      <vt:lpstr>前端开发：cookie和URL的影响</vt:lpstr>
      <vt:lpstr>前端开发：CSS/Javascript</vt:lpstr>
      <vt:lpstr>前端开发：长连接 vs. 短连接</vt:lpstr>
      <vt:lpstr>勿在浮沙筑高台 – 进阶阅读</vt:lpstr>
      <vt:lpstr>谢 谢 !</vt:lpstr>
    </vt:vector>
  </TitlesOfParts>
  <Company>Alibaba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chuming.jx</dc:creator>
  <cp:lastModifiedBy>叔度</cp:lastModifiedBy>
  <cp:revision>121</cp:revision>
  <dcterms:created xsi:type="dcterms:W3CDTF">2012-11-01T05:26:42Z</dcterms:created>
  <dcterms:modified xsi:type="dcterms:W3CDTF">2012-12-27T06:45:07Z</dcterms:modified>
</cp:coreProperties>
</file>