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82"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2EE96-A484-4F6E-B23E-767A481E02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AFCE2B4-FC6D-4352-9823-44037BBD9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B44642-AA55-4F28-A0F9-10443D3BD01C}"/>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5" name="页脚占位符 4">
            <a:extLst>
              <a:ext uri="{FF2B5EF4-FFF2-40B4-BE49-F238E27FC236}">
                <a16:creationId xmlns:a16="http://schemas.microsoft.com/office/drawing/2014/main" id="{248D63B5-2B55-4F19-BCD2-22B2875BB2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B1353C-5C0D-4D0E-8F99-1D3808F593C6}"/>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23523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8ED1A-967D-4D85-BC2D-79D6740B5F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426973-4056-4029-A503-75F4A2E09B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8994B4-518B-4BB4-99AE-5EB1ABD93479}"/>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5" name="页脚占位符 4">
            <a:extLst>
              <a:ext uri="{FF2B5EF4-FFF2-40B4-BE49-F238E27FC236}">
                <a16:creationId xmlns:a16="http://schemas.microsoft.com/office/drawing/2014/main" id="{08D71318-A920-4FFB-8C77-30E6CDE803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D0116E-BD1E-4668-8673-ACB66A61CBFA}"/>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350032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758C84-7DEC-483B-972E-FA7A6A9C8D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160F1D-D952-405A-9340-FB2A92A4B9C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B48A89-1A6C-4ADA-9998-B59E45F664B2}"/>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5" name="页脚占位符 4">
            <a:extLst>
              <a:ext uri="{FF2B5EF4-FFF2-40B4-BE49-F238E27FC236}">
                <a16:creationId xmlns:a16="http://schemas.microsoft.com/office/drawing/2014/main" id="{94EFEF59-CCDE-401C-9522-1F78F39E6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7661C9-374A-4D54-8877-2069BEF67C8C}"/>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360572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5CAEB-CCED-4619-A04B-612E7F57D9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6D2DB1-9CBD-4F41-889F-96D60534238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484B34-0F8C-4E1C-BEE9-7B3E5DA5D59C}"/>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5" name="页脚占位符 4">
            <a:extLst>
              <a:ext uri="{FF2B5EF4-FFF2-40B4-BE49-F238E27FC236}">
                <a16:creationId xmlns:a16="http://schemas.microsoft.com/office/drawing/2014/main" id="{74D112F1-2EB3-4326-8181-B45EDB8C12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E8F8D2-A8D3-48F7-AB27-0DDB8C1BA54B}"/>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269699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59DCD-8477-4251-B295-E1406FE59F6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E7AB89-0682-4D70-8471-C70AFB99E5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62A69D8-6666-4B4E-BBD3-65DE2E79F35A}"/>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5" name="页脚占位符 4">
            <a:extLst>
              <a:ext uri="{FF2B5EF4-FFF2-40B4-BE49-F238E27FC236}">
                <a16:creationId xmlns:a16="http://schemas.microsoft.com/office/drawing/2014/main" id="{991AC523-2C14-49FA-9DB8-4BD4825B45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A363D4-F456-4E6A-BD09-320447F58656}"/>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208875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99279-1EB1-4CA4-82E8-20C0EF8193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89FF8E-12A1-484E-BC0A-10836A2267A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72432E-5544-46FB-9B5F-5E8D8B8C3B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BA42813-A0D8-4D53-8E9D-7407F4DF75FC}"/>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6" name="页脚占位符 5">
            <a:extLst>
              <a:ext uri="{FF2B5EF4-FFF2-40B4-BE49-F238E27FC236}">
                <a16:creationId xmlns:a16="http://schemas.microsoft.com/office/drawing/2014/main" id="{B303BE42-5B8D-4ABF-BD5E-FD14BAACE5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9DD552-0CD4-440D-89ED-5F2512EEA587}"/>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262505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39DFB-8CD4-4740-8DF0-4FC93BA225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5EE6A8-30EF-4B23-8E16-A4206A749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545E1D2-1218-47A3-95DE-2E6F7F3B75A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81DC5B9-6DF3-4759-9D9F-CE4F7DD66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8F5269-361D-4DAF-A8BF-5BC71555B48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B7C27A1-17F7-4894-9833-607797933BC2}"/>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8" name="页脚占位符 7">
            <a:extLst>
              <a:ext uri="{FF2B5EF4-FFF2-40B4-BE49-F238E27FC236}">
                <a16:creationId xmlns:a16="http://schemas.microsoft.com/office/drawing/2014/main" id="{75312592-CE16-41DD-9185-D17C0F3022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9D6BB0-4239-446A-AF97-C30CE6091A26}"/>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241087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B5305-D1A6-49CB-B05D-0458036938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015945-D51B-4D9F-AB7C-AA28AB1FE36D}"/>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4" name="页脚占位符 3">
            <a:extLst>
              <a:ext uri="{FF2B5EF4-FFF2-40B4-BE49-F238E27FC236}">
                <a16:creationId xmlns:a16="http://schemas.microsoft.com/office/drawing/2014/main" id="{8811895C-FB8D-421F-B02A-91F89A6222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06858F-6835-4732-9021-0A569955AB50}"/>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401584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558A0B-F335-4C48-80A5-8C324DF90062}"/>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3" name="页脚占位符 2">
            <a:extLst>
              <a:ext uri="{FF2B5EF4-FFF2-40B4-BE49-F238E27FC236}">
                <a16:creationId xmlns:a16="http://schemas.microsoft.com/office/drawing/2014/main" id="{098E2AD9-1B72-4C1B-88C2-D3A74437B3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9EC6E4-81F6-47EA-8C5C-2DCF466A603A}"/>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82635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71AB1-32D4-4651-8460-07C87CCB47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CF07EC-0B64-4439-8705-84C3DC54F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EAD8D1-0505-462D-9426-302271A9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10392D5-B0B8-49E5-AE30-1A5B8C5B305E}"/>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6" name="页脚占位符 5">
            <a:extLst>
              <a:ext uri="{FF2B5EF4-FFF2-40B4-BE49-F238E27FC236}">
                <a16:creationId xmlns:a16="http://schemas.microsoft.com/office/drawing/2014/main" id="{4695B68F-24B3-491E-82AC-B2D0CDF16C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502ECE-296A-43DB-98DF-12CAF517BF26}"/>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62531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ECD60-E942-478E-934E-2020542F38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25DFE7-8EC2-4797-9008-7150BA21B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ED4B7B-F26D-48D8-9DE5-1CEF15CEE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DF0C2D-59E1-45DE-A8A4-BF25A90EE2DA}"/>
              </a:ext>
            </a:extLst>
          </p:cNvPr>
          <p:cNvSpPr>
            <a:spLocks noGrp="1"/>
          </p:cNvSpPr>
          <p:nvPr>
            <p:ph type="dt" sz="half" idx="10"/>
          </p:nvPr>
        </p:nvSpPr>
        <p:spPr/>
        <p:txBody>
          <a:bodyPr/>
          <a:lstStyle/>
          <a:p>
            <a:fld id="{D7825DE0-A36A-43E4-AFE5-F83EF2EF1DCE}" type="datetimeFigureOut">
              <a:rPr lang="zh-CN" altLang="en-US" smtClean="0"/>
              <a:t>2020/4/4</a:t>
            </a:fld>
            <a:endParaRPr lang="zh-CN" altLang="en-US"/>
          </a:p>
        </p:txBody>
      </p:sp>
      <p:sp>
        <p:nvSpPr>
          <p:cNvPr id="6" name="页脚占位符 5">
            <a:extLst>
              <a:ext uri="{FF2B5EF4-FFF2-40B4-BE49-F238E27FC236}">
                <a16:creationId xmlns:a16="http://schemas.microsoft.com/office/drawing/2014/main" id="{3217D21A-2A35-45B5-A1F7-3BD93D7188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8E3839-253B-42EA-A170-B54CC2BB3606}"/>
              </a:ext>
            </a:extLst>
          </p:cNvPr>
          <p:cNvSpPr>
            <a:spLocks noGrp="1"/>
          </p:cNvSpPr>
          <p:nvPr>
            <p:ph type="sldNum" sz="quarter" idx="12"/>
          </p:nvPr>
        </p:nvSpPr>
        <p:spPr/>
        <p:txBody>
          <a:body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173087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5A9CC3-2D9E-49F2-BD07-22A030553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90706B-AF24-4B9E-943F-347904B01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F51942-6332-4685-A0A8-7BFB772D3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25DE0-A36A-43E4-AFE5-F83EF2EF1DCE}" type="datetimeFigureOut">
              <a:rPr lang="zh-CN" altLang="en-US" smtClean="0"/>
              <a:t>2020/4/4</a:t>
            </a:fld>
            <a:endParaRPr lang="zh-CN" altLang="en-US"/>
          </a:p>
        </p:txBody>
      </p:sp>
      <p:sp>
        <p:nvSpPr>
          <p:cNvPr id="5" name="页脚占位符 4">
            <a:extLst>
              <a:ext uri="{FF2B5EF4-FFF2-40B4-BE49-F238E27FC236}">
                <a16:creationId xmlns:a16="http://schemas.microsoft.com/office/drawing/2014/main" id="{65B68F75-D774-4874-8BDE-782602790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6C7EFB-3ADB-43C4-9EF7-AC30FFD1A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A90D9-2204-4CC8-89F9-A2638B58B1DB}" type="slidenum">
              <a:rPr lang="zh-CN" altLang="en-US" smtClean="0"/>
              <a:t>‹#›</a:t>
            </a:fld>
            <a:endParaRPr lang="zh-CN" altLang="en-US"/>
          </a:p>
        </p:txBody>
      </p:sp>
    </p:spTree>
    <p:extLst>
      <p:ext uri="{BB962C8B-B14F-4D97-AF65-F5344CB8AC3E}">
        <p14:creationId xmlns:p14="http://schemas.microsoft.com/office/powerpoint/2010/main" val="129286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f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fif"/><Relationship Id="rId1" Type="http://schemas.openxmlformats.org/officeDocument/2006/relationships/slideLayout" Target="../slideLayouts/slideLayout2.xml"/><Relationship Id="rId5" Type="http://schemas.openxmlformats.org/officeDocument/2006/relationships/image" Target="../media/image14.jfif"/><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fi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BCDC4-F827-433A-AB66-9727484759BD}"/>
              </a:ext>
            </a:extLst>
          </p:cNvPr>
          <p:cNvSpPr>
            <a:spLocks noGrp="1"/>
          </p:cNvSpPr>
          <p:nvPr>
            <p:ph type="ctrTitle"/>
          </p:nvPr>
        </p:nvSpPr>
        <p:spPr/>
        <p:txBody>
          <a:bodyPr>
            <a:normAutofit/>
          </a:bodyPr>
          <a:lstStyle/>
          <a:p>
            <a:r>
              <a:rPr lang="en-US" altLang="zh-CN" sz="11500" b="1" dirty="0">
                <a:latin typeface="黑体" panose="02010609060101010101" pitchFamily="49" charset="-122"/>
                <a:ea typeface="黑体" panose="02010609060101010101" pitchFamily="49" charset="-122"/>
              </a:rPr>
              <a:t>STM32</a:t>
            </a:r>
            <a:r>
              <a:rPr lang="zh-CN" altLang="en-US" sz="11500" b="1" dirty="0">
                <a:latin typeface="黑体" panose="02010609060101010101" pitchFamily="49" charset="-122"/>
                <a:ea typeface="黑体" panose="02010609060101010101" pitchFamily="49" charset="-122"/>
              </a:rPr>
              <a:t>实战</a:t>
            </a:r>
          </a:p>
        </p:txBody>
      </p:sp>
      <p:sp>
        <p:nvSpPr>
          <p:cNvPr id="3" name="副标题 2">
            <a:extLst>
              <a:ext uri="{FF2B5EF4-FFF2-40B4-BE49-F238E27FC236}">
                <a16:creationId xmlns:a16="http://schemas.microsoft.com/office/drawing/2014/main" id="{B2B150F2-E2F1-4BE9-A543-282021788BB8}"/>
              </a:ext>
            </a:extLst>
          </p:cNvPr>
          <p:cNvSpPr>
            <a:spLocks noGrp="1"/>
          </p:cNvSpPr>
          <p:nvPr>
            <p:ph type="subTitle" idx="1"/>
          </p:nvPr>
        </p:nvSpPr>
        <p:spPr>
          <a:xfrm>
            <a:off x="1981200" y="3766354"/>
            <a:ext cx="8571722" cy="1333856"/>
          </a:xfrm>
        </p:spPr>
        <p:txBody>
          <a:bodyPr>
            <a:normAutofit/>
          </a:bodyPr>
          <a:lstStyle/>
          <a:p>
            <a:r>
              <a:rPr lang="zh-CN" altLang="en-US" sz="3600" b="1" dirty="0">
                <a:latin typeface="楷体" panose="02010609060101010101" pitchFamily="49" charset="-122"/>
                <a:ea typeface="楷体" panose="02010609060101010101" pitchFamily="49" charset="-122"/>
              </a:rPr>
              <a:t>辨析定时器中断处理函数与中断回调函数以及中断向量</a:t>
            </a:r>
          </a:p>
        </p:txBody>
      </p:sp>
      <p:sp>
        <p:nvSpPr>
          <p:cNvPr id="4" name="文本框 3">
            <a:extLst>
              <a:ext uri="{FF2B5EF4-FFF2-40B4-BE49-F238E27FC236}">
                <a16:creationId xmlns:a16="http://schemas.microsoft.com/office/drawing/2014/main" id="{CB2E5C20-7077-4B9E-8565-79084B42E135}"/>
              </a:ext>
            </a:extLst>
          </p:cNvPr>
          <p:cNvSpPr txBox="1"/>
          <p:nvPr/>
        </p:nvSpPr>
        <p:spPr>
          <a:xfrm>
            <a:off x="9750488" y="6119433"/>
            <a:ext cx="1968759" cy="707886"/>
          </a:xfrm>
          <a:prstGeom prst="rect">
            <a:avLst/>
          </a:prstGeom>
          <a:noFill/>
        </p:spPr>
        <p:txBody>
          <a:bodyPr wrap="square" rtlCol="0">
            <a:spAutoFit/>
          </a:bodyPr>
          <a:lstStyle/>
          <a:p>
            <a:pPr algn="ctr"/>
            <a:r>
              <a:rPr lang="zh-CN" altLang="en-US" sz="2000" dirty="0">
                <a:latin typeface="华文中宋" panose="02010600040101010101" pitchFamily="2" charset="-122"/>
                <a:ea typeface="华文中宋" panose="02010600040101010101" pitchFamily="2" charset="-122"/>
              </a:rPr>
              <a:t>宋飞</a:t>
            </a:r>
            <a:endParaRPr lang="en-US" altLang="zh-CN" sz="2000" dirty="0">
              <a:latin typeface="华文中宋" panose="02010600040101010101" pitchFamily="2" charset="-122"/>
              <a:ea typeface="华文中宋" panose="02010600040101010101" pitchFamily="2" charset="-122"/>
            </a:endParaRPr>
          </a:p>
          <a:p>
            <a:pPr algn="ctr"/>
            <a:r>
              <a:rPr lang="en-US" altLang="zh-CN" sz="2000" dirty="0">
                <a:latin typeface="华文中宋" panose="02010600040101010101" pitchFamily="2" charset="-122"/>
                <a:ea typeface="华文中宋" panose="02010600040101010101" pitchFamily="2" charset="-122"/>
              </a:rPr>
              <a:t>2020/4/3</a:t>
            </a:r>
            <a:endParaRPr lang="zh-CN" altLang="en-US"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32954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8708389-75FF-4612-9FF8-BA8C2E3790BB}"/>
              </a:ext>
            </a:extLst>
          </p:cNvPr>
          <p:cNvSpPr txBox="1"/>
          <p:nvPr/>
        </p:nvSpPr>
        <p:spPr>
          <a:xfrm>
            <a:off x="1129005" y="634481"/>
            <a:ext cx="9461240" cy="1200329"/>
          </a:xfrm>
          <a:prstGeom prst="rect">
            <a:avLst/>
          </a:prstGeom>
          <a:noFill/>
        </p:spPr>
        <p:txBody>
          <a:bodyPr wrap="square" rtlCol="0">
            <a:spAutoFit/>
          </a:bodyPr>
          <a:lstStyle/>
          <a:p>
            <a:r>
              <a:rPr lang="zh-CN" altLang="en-US" dirty="0"/>
              <a:t>但是在实际中有同学会发现，如果在</a:t>
            </a:r>
            <a:r>
              <a:rPr lang="en-US" altLang="zh-CN" dirty="0" err="1"/>
              <a:t>CubeMX</a:t>
            </a:r>
            <a:r>
              <a:rPr lang="zh-CN" altLang="en-US" dirty="0"/>
              <a:t>中打开</a:t>
            </a:r>
            <a:r>
              <a:rPr lang="en-US" altLang="zh-CN" dirty="0"/>
              <a:t>update interrupt</a:t>
            </a:r>
            <a:r>
              <a:rPr lang="zh-CN" altLang="en-US" dirty="0"/>
              <a:t>，然后在</a:t>
            </a:r>
            <a:r>
              <a:rPr lang="en-US" altLang="zh-CN" dirty="0" err="1"/>
              <a:t>main.c</a:t>
            </a:r>
            <a:r>
              <a:rPr lang="zh-CN" altLang="en-US" dirty="0"/>
              <a:t>中开启</a:t>
            </a:r>
            <a:r>
              <a:rPr lang="en-US" altLang="zh-CN" dirty="0" err="1"/>
              <a:t>HAL_TIM_Base_Start_IT</a:t>
            </a:r>
            <a:r>
              <a:rPr lang="en-US" altLang="zh-CN" dirty="0"/>
              <a:t>()</a:t>
            </a:r>
            <a:r>
              <a:rPr lang="zh-CN" altLang="en-US" dirty="0"/>
              <a:t>和</a:t>
            </a:r>
            <a:r>
              <a:rPr lang="en-US" altLang="zh-CN" dirty="0" err="1"/>
              <a:t>HAL_TIM_PWM_Start_IT</a:t>
            </a:r>
            <a:r>
              <a:rPr lang="en-US" altLang="zh-CN" dirty="0"/>
              <a:t>()</a:t>
            </a:r>
            <a:r>
              <a:rPr lang="zh-CN" altLang="en-US" dirty="0"/>
              <a:t>也会导致回调函数</a:t>
            </a:r>
            <a:r>
              <a:rPr lang="en-US" altLang="zh-CN" dirty="0" err="1"/>
              <a:t>HAL_TIM_PWM_PulseFinishedCallback</a:t>
            </a:r>
            <a:r>
              <a:rPr lang="en-US" altLang="zh-CN" dirty="0"/>
              <a:t>()</a:t>
            </a:r>
            <a:r>
              <a:rPr lang="zh-CN" altLang="en-US" dirty="0"/>
              <a:t>和</a:t>
            </a:r>
            <a:r>
              <a:rPr lang="en-US" altLang="zh-CN" dirty="0" err="1"/>
              <a:t>HAL_TIM_PeriodElapsedCallback</a:t>
            </a:r>
            <a:r>
              <a:rPr lang="en-US" altLang="zh-CN" dirty="0"/>
              <a:t>()</a:t>
            </a:r>
            <a:r>
              <a:rPr lang="zh-CN" altLang="en-US" dirty="0"/>
              <a:t>中的程序均被执行，这是为什么呢？</a:t>
            </a:r>
          </a:p>
        </p:txBody>
      </p:sp>
      <p:pic>
        <p:nvPicPr>
          <p:cNvPr id="1026" name="Picture 2" descr="挠头- 表情包系列之家">
            <a:extLst>
              <a:ext uri="{FF2B5EF4-FFF2-40B4-BE49-F238E27FC236}">
                <a16:creationId xmlns:a16="http://schemas.microsoft.com/office/drawing/2014/main" id="{1AB79251-4214-4923-8728-954948A50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9" y="2110371"/>
            <a:ext cx="215265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双人挠头-表情包网站">
            <a:extLst>
              <a:ext uri="{FF2B5EF4-FFF2-40B4-BE49-F238E27FC236}">
                <a16:creationId xmlns:a16="http://schemas.microsoft.com/office/drawing/2014/main" id="{B60823E3-11FE-43D3-9950-AAC50838B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535" y="1935780"/>
            <a:ext cx="3026617" cy="29864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三人挠头-表情包网站">
            <a:extLst>
              <a:ext uri="{FF2B5EF4-FFF2-40B4-BE49-F238E27FC236}">
                <a16:creationId xmlns:a16="http://schemas.microsoft.com/office/drawing/2014/main" id="{66ACB3E1-0044-4D4B-9D32-D23160914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152" y="1507719"/>
            <a:ext cx="3374167" cy="33293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挠秃了- 挠头表情包_熊猫头_挠头_斗图_群聊表情- 发表情- fabiaoqing.com">
            <a:extLst>
              <a:ext uri="{FF2B5EF4-FFF2-40B4-BE49-F238E27FC236}">
                <a16:creationId xmlns:a16="http://schemas.microsoft.com/office/drawing/2014/main" id="{27A522D7-5985-479B-BED2-C05B49331F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6022" y="1834810"/>
            <a:ext cx="2650886" cy="263910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92E267D6-FC4C-4E49-9812-5189AFDFEE0B}"/>
              </a:ext>
            </a:extLst>
          </p:cNvPr>
          <p:cNvSpPr/>
          <p:nvPr/>
        </p:nvSpPr>
        <p:spPr>
          <a:xfrm>
            <a:off x="1276320" y="4749476"/>
            <a:ext cx="10414938" cy="1200329"/>
          </a:xfrm>
          <a:prstGeom prst="rect">
            <a:avLst/>
          </a:prstGeom>
        </p:spPr>
        <p:txBody>
          <a:bodyPr wrap="square">
            <a:spAutoFit/>
          </a:bodyPr>
          <a:lstStyle/>
          <a:p>
            <a:r>
              <a:rPr lang="zh-CN" altLang="en-US" sz="2400" dirty="0"/>
              <a:t>其实很简单，因为在</a:t>
            </a:r>
            <a:r>
              <a:rPr lang="en-US" altLang="zh-CN" sz="2400" dirty="0"/>
              <a:t>stm32f1xx_it.c</a:t>
            </a:r>
            <a:r>
              <a:rPr lang="zh-CN" altLang="en-US" sz="2400" dirty="0"/>
              <a:t>中的每一个</a:t>
            </a:r>
            <a:r>
              <a:rPr lang="en-US" altLang="zh-CN" sz="2400" dirty="0"/>
              <a:t>TIM1_xx_IRQHandler()</a:t>
            </a:r>
            <a:r>
              <a:rPr lang="zh-CN" altLang="en-US" sz="2400" dirty="0"/>
              <a:t>都调用了</a:t>
            </a:r>
            <a:r>
              <a:rPr lang="en-US" altLang="zh-CN" sz="2400" dirty="0" err="1"/>
              <a:t>HAL_TIM_IRQHandler</a:t>
            </a:r>
            <a:r>
              <a:rPr lang="en-US" altLang="zh-CN" sz="2400" dirty="0"/>
              <a:t>()</a:t>
            </a:r>
            <a:r>
              <a:rPr lang="zh-CN" altLang="en-US" sz="2400" dirty="0"/>
              <a:t>，然而</a:t>
            </a:r>
            <a:r>
              <a:rPr lang="en-US" altLang="zh-CN" sz="2400" dirty="0" err="1"/>
              <a:t>HAL_TIM_IRQHandler</a:t>
            </a:r>
            <a:r>
              <a:rPr lang="en-US" altLang="zh-CN" sz="2400" dirty="0"/>
              <a:t>()</a:t>
            </a:r>
            <a:r>
              <a:rPr lang="zh-CN" altLang="en-US" sz="2400" dirty="0"/>
              <a:t>又在其中调用了每一个回调函数，所以都会执行！！</a:t>
            </a:r>
          </a:p>
        </p:txBody>
      </p:sp>
    </p:spTree>
    <p:extLst>
      <p:ext uri="{BB962C8B-B14F-4D97-AF65-F5344CB8AC3E}">
        <p14:creationId xmlns:p14="http://schemas.microsoft.com/office/powerpoint/2010/main" val="308576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BBFEAC6-696E-434F-A984-8DF6BF1EEC94}"/>
              </a:ext>
            </a:extLst>
          </p:cNvPr>
          <p:cNvSpPr txBox="1"/>
          <p:nvPr/>
        </p:nvSpPr>
        <p:spPr>
          <a:xfrm>
            <a:off x="3172408" y="1576874"/>
            <a:ext cx="5288627" cy="3154710"/>
          </a:xfrm>
          <a:prstGeom prst="rect">
            <a:avLst/>
          </a:prstGeom>
          <a:noFill/>
        </p:spPr>
        <p:txBody>
          <a:bodyPr wrap="none" rtlCol="0">
            <a:spAutoFit/>
          </a:bodyPr>
          <a:lstStyle/>
          <a:p>
            <a:r>
              <a:rPr lang="zh-CN" altLang="en-US" sz="19900" dirty="0">
                <a:latin typeface="隶书" panose="02010509060101010101" pitchFamily="49" charset="-122"/>
                <a:ea typeface="隶书" panose="02010509060101010101" pitchFamily="49" charset="-122"/>
              </a:rPr>
              <a:t>谢谢</a:t>
            </a:r>
            <a:endParaRPr lang="zh-CN" altLang="en-US"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41940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AD0F10-B3ED-41B6-A229-D855498842F7}"/>
              </a:ext>
            </a:extLst>
          </p:cNvPr>
          <p:cNvSpPr txBox="1"/>
          <p:nvPr/>
        </p:nvSpPr>
        <p:spPr>
          <a:xfrm>
            <a:off x="771961" y="2811081"/>
            <a:ext cx="10421443" cy="461665"/>
          </a:xfrm>
          <a:prstGeom prst="rect">
            <a:avLst/>
          </a:prstGeom>
          <a:noFill/>
        </p:spPr>
        <p:txBody>
          <a:bodyPr wrap="none" rtlCol="0">
            <a:spAutoFit/>
          </a:bodyPr>
          <a:lstStyle/>
          <a:p>
            <a:r>
              <a:rPr lang="zh-CN" altLang="en-US" sz="2400" dirty="0">
                <a:latin typeface="华文宋体" panose="02010600040101010101" pitchFamily="2" charset="-122"/>
                <a:ea typeface="华文宋体" panose="02010600040101010101" pitchFamily="2" charset="-122"/>
              </a:rPr>
              <a:t>但是当你打开高级定时器界面如</a:t>
            </a:r>
            <a:r>
              <a:rPr lang="en-US" altLang="zh-CN" sz="2400" dirty="0">
                <a:latin typeface="华文宋体" panose="02010600040101010101" pitchFamily="2" charset="-122"/>
                <a:ea typeface="华文宋体" panose="02010600040101010101" pitchFamily="2" charset="-122"/>
              </a:rPr>
              <a:t>(TIM1)</a:t>
            </a:r>
            <a:r>
              <a:rPr lang="zh-CN" altLang="en-US" sz="2400" dirty="0">
                <a:latin typeface="华文宋体" panose="02010600040101010101" pitchFamily="2" charset="-122"/>
                <a:ea typeface="华文宋体" panose="02010600040101010101" pitchFamily="2" charset="-122"/>
              </a:rPr>
              <a:t>，在</a:t>
            </a:r>
            <a:r>
              <a:rPr lang="en-US" altLang="zh-CN" sz="2400" dirty="0">
                <a:latin typeface="华文宋体" panose="02010600040101010101" pitchFamily="2" charset="-122"/>
                <a:ea typeface="华文宋体" panose="02010600040101010101" pitchFamily="2" charset="-122"/>
              </a:rPr>
              <a:t>TIM NVIC</a:t>
            </a:r>
            <a:r>
              <a:rPr lang="zh-CN" altLang="en-US" sz="2400" dirty="0">
                <a:latin typeface="华文宋体" panose="02010600040101010101" pitchFamily="2" charset="-122"/>
                <a:ea typeface="华文宋体" panose="02010600040101010101" pitchFamily="2" charset="-122"/>
              </a:rPr>
              <a:t> </a:t>
            </a:r>
            <a:r>
              <a:rPr lang="en-US" altLang="zh-CN" sz="2400" dirty="0">
                <a:latin typeface="华文宋体" panose="02010600040101010101" pitchFamily="2" charset="-122"/>
                <a:ea typeface="华文宋体" panose="02010600040101010101" pitchFamily="2" charset="-122"/>
              </a:rPr>
              <a:t>Setting</a:t>
            </a:r>
            <a:r>
              <a:rPr lang="zh-CN" altLang="en-US" sz="2400" dirty="0">
                <a:latin typeface="华文宋体" panose="02010600040101010101" pitchFamily="2" charset="-122"/>
                <a:ea typeface="华文宋体" panose="02010600040101010101" pitchFamily="2" charset="-122"/>
              </a:rPr>
              <a:t>中你会发现</a:t>
            </a:r>
            <a:r>
              <a:rPr lang="en-US" altLang="zh-CN" sz="2400" dirty="0">
                <a:latin typeface="华文宋体" panose="02010600040101010101" pitchFamily="2" charset="-122"/>
                <a:ea typeface="华文宋体" panose="02010600040101010101" pitchFamily="2" charset="-122"/>
              </a:rPr>
              <a:t>……</a:t>
            </a:r>
            <a:endParaRPr lang="zh-CN" altLang="en-US" sz="2400" dirty="0">
              <a:latin typeface="华文宋体" panose="02010600040101010101" pitchFamily="2" charset="-122"/>
              <a:ea typeface="华文宋体" panose="02010600040101010101" pitchFamily="2" charset="-122"/>
            </a:endParaRPr>
          </a:p>
        </p:txBody>
      </p:sp>
      <p:pic>
        <p:nvPicPr>
          <p:cNvPr id="6" name="图片 5">
            <a:extLst>
              <a:ext uri="{FF2B5EF4-FFF2-40B4-BE49-F238E27FC236}">
                <a16:creationId xmlns:a16="http://schemas.microsoft.com/office/drawing/2014/main" id="{E0DA2EE5-891F-41B9-8E28-5057B70F6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313" y="3429000"/>
            <a:ext cx="7067550" cy="2019300"/>
          </a:xfrm>
          <a:prstGeom prst="rect">
            <a:avLst/>
          </a:prstGeom>
        </p:spPr>
      </p:pic>
      <p:sp>
        <p:nvSpPr>
          <p:cNvPr id="7" name="文本框 6">
            <a:extLst>
              <a:ext uri="{FF2B5EF4-FFF2-40B4-BE49-F238E27FC236}">
                <a16:creationId xmlns:a16="http://schemas.microsoft.com/office/drawing/2014/main" id="{AFD6672E-270D-421B-88E8-F0E12CD83595}"/>
              </a:ext>
            </a:extLst>
          </p:cNvPr>
          <p:cNvSpPr txBox="1"/>
          <p:nvPr/>
        </p:nvSpPr>
        <p:spPr>
          <a:xfrm>
            <a:off x="771961" y="2300286"/>
            <a:ext cx="9042860" cy="461665"/>
          </a:xfrm>
          <a:prstGeom prst="rect">
            <a:avLst/>
          </a:prstGeom>
          <a:noFill/>
        </p:spPr>
        <p:txBody>
          <a:bodyPr wrap="none" rtlCol="0">
            <a:spAutoFit/>
          </a:bodyPr>
          <a:lstStyle/>
          <a:p>
            <a:r>
              <a:rPr lang="en-US" altLang="zh-CN" sz="2400" dirty="0">
                <a:latin typeface="华文宋体" panose="02010600040101010101" pitchFamily="2" charset="-122"/>
                <a:ea typeface="华文宋体" panose="02010600040101010101" pitchFamily="2" charset="-122"/>
              </a:rPr>
              <a:t>TIM2 global interrupt</a:t>
            </a:r>
            <a:r>
              <a:rPr lang="zh-CN" altLang="en-US" sz="2400" dirty="0">
                <a:latin typeface="华文宋体" panose="02010600040101010101" pitchFamily="2" charset="-122"/>
                <a:ea typeface="华文宋体" panose="02010600040101010101" pitchFamily="2" charset="-122"/>
              </a:rPr>
              <a:t>，妙啊，小手一点，</a:t>
            </a:r>
            <a:r>
              <a:rPr lang="en-US" altLang="zh-CN" sz="2400" dirty="0">
                <a:latin typeface="华文宋体" panose="02010600040101010101" pitchFamily="2" charset="-122"/>
                <a:ea typeface="华文宋体" panose="02010600040101010101" pitchFamily="2" charset="-122"/>
              </a:rPr>
              <a:t>TIM2</a:t>
            </a:r>
            <a:r>
              <a:rPr lang="zh-CN" altLang="en-US" sz="2400" dirty="0">
                <a:latin typeface="华文宋体" panose="02010600040101010101" pitchFamily="2" charset="-122"/>
                <a:ea typeface="华文宋体" panose="02010600040101010101" pitchFamily="2" charset="-122"/>
              </a:rPr>
              <a:t>的全局中断就打开了</a:t>
            </a:r>
          </a:p>
        </p:txBody>
      </p:sp>
      <p:pic>
        <p:nvPicPr>
          <p:cNvPr id="1026" name="Picture 2" descr="https://pic1.zhimg.com/80/v2-0c49d54ad1611f098c4b23a6efb6cd90_720w.jpg">
            <a:extLst>
              <a:ext uri="{FF2B5EF4-FFF2-40B4-BE49-F238E27FC236}">
                <a16:creationId xmlns:a16="http://schemas.microsoft.com/office/drawing/2014/main" id="{E4B6E0DB-AEC7-4A45-84D9-251401B9F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359" y="3256941"/>
            <a:ext cx="2833979" cy="260497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5953B45-410A-4942-AEB0-BFCFF423D1EA}"/>
              </a:ext>
            </a:extLst>
          </p:cNvPr>
          <p:cNvSpPr txBox="1"/>
          <p:nvPr/>
        </p:nvSpPr>
        <p:spPr>
          <a:xfrm>
            <a:off x="771961" y="348343"/>
            <a:ext cx="10645863" cy="461665"/>
          </a:xfrm>
          <a:prstGeom prst="rect">
            <a:avLst/>
          </a:prstGeom>
          <a:noFill/>
        </p:spPr>
        <p:txBody>
          <a:bodyPr wrap="none" rtlCol="0">
            <a:spAutoFit/>
          </a:bodyPr>
          <a:lstStyle/>
          <a:p>
            <a:r>
              <a:rPr lang="zh-CN" altLang="en-US" sz="2400" dirty="0">
                <a:latin typeface="华文宋体" panose="02010600040101010101" pitchFamily="2" charset="-122"/>
                <a:ea typeface="华文宋体" panose="02010600040101010101" pitchFamily="2" charset="-122"/>
              </a:rPr>
              <a:t>打开</a:t>
            </a:r>
            <a:r>
              <a:rPr lang="en-US" altLang="zh-CN" sz="2400" dirty="0" err="1">
                <a:latin typeface="华文宋体" panose="02010600040101010101" pitchFamily="2" charset="-122"/>
                <a:ea typeface="华文宋体" panose="02010600040101010101" pitchFamily="2" charset="-122"/>
              </a:rPr>
              <a:t>CubeMX</a:t>
            </a:r>
            <a:r>
              <a:rPr lang="zh-CN" altLang="en-US" sz="2400" dirty="0">
                <a:latin typeface="华文宋体" panose="02010600040101010101" pitchFamily="2" charset="-122"/>
                <a:ea typeface="华文宋体" panose="02010600040101010101" pitchFamily="2" charset="-122"/>
              </a:rPr>
              <a:t>的普通定时器界面，在</a:t>
            </a:r>
            <a:r>
              <a:rPr lang="en-US" altLang="zh-CN" sz="2400" dirty="0">
                <a:latin typeface="华文宋体" panose="02010600040101010101" pitchFamily="2" charset="-122"/>
                <a:ea typeface="华文宋体" panose="02010600040101010101" pitchFamily="2" charset="-122"/>
              </a:rPr>
              <a:t>TIM NVIC</a:t>
            </a:r>
            <a:r>
              <a:rPr lang="zh-CN" altLang="en-US" sz="2400" dirty="0">
                <a:latin typeface="华文宋体" panose="02010600040101010101" pitchFamily="2" charset="-122"/>
                <a:ea typeface="华文宋体" panose="02010600040101010101" pitchFamily="2" charset="-122"/>
              </a:rPr>
              <a:t> </a:t>
            </a:r>
            <a:r>
              <a:rPr lang="en-US" altLang="zh-CN" sz="2400" dirty="0">
                <a:latin typeface="华文宋体" panose="02010600040101010101" pitchFamily="2" charset="-122"/>
                <a:ea typeface="华文宋体" panose="02010600040101010101" pitchFamily="2" charset="-122"/>
              </a:rPr>
              <a:t>Setting</a:t>
            </a:r>
            <a:r>
              <a:rPr lang="zh-CN" altLang="en-US" sz="2400" dirty="0">
                <a:latin typeface="华文宋体" panose="02010600040101010101" pitchFamily="2" charset="-122"/>
                <a:ea typeface="华文宋体" panose="02010600040101010101" pitchFamily="2" charset="-122"/>
              </a:rPr>
              <a:t>中你会发现一个中断向量</a:t>
            </a:r>
          </a:p>
        </p:txBody>
      </p:sp>
      <p:pic>
        <p:nvPicPr>
          <p:cNvPr id="10" name="图片 9">
            <a:extLst>
              <a:ext uri="{FF2B5EF4-FFF2-40B4-BE49-F238E27FC236}">
                <a16:creationId xmlns:a16="http://schemas.microsoft.com/office/drawing/2014/main" id="{7BF3041D-D70D-481C-928C-616FB8112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354" y="765255"/>
            <a:ext cx="7077075" cy="1485900"/>
          </a:xfrm>
          <a:prstGeom prst="rect">
            <a:avLst/>
          </a:prstGeom>
        </p:spPr>
      </p:pic>
      <p:sp>
        <p:nvSpPr>
          <p:cNvPr id="12" name="文本框 11">
            <a:extLst>
              <a:ext uri="{FF2B5EF4-FFF2-40B4-BE49-F238E27FC236}">
                <a16:creationId xmlns:a16="http://schemas.microsoft.com/office/drawing/2014/main" id="{284F952A-EC74-4BDF-B793-5A03AC64570C}"/>
              </a:ext>
            </a:extLst>
          </p:cNvPr>
          <p:cNvSpPr txBox="1"/>
          <p:nvPr/>
        </p:nvSpPr>
        <p:spPr>
          <a:xfrm>
            <a:off x="771961" y="5946074"/>
            <a:ext cx="6955750" cy="461665"/>
          </a:xfrm>
          <a:prstGeom prst="rect">
            <a:avLst/>
          </a:prstGeom>
          <a:noFill/>
        </p:spPr>
        <p:txBody>
          <a:bodyPr wrap="none" rtlCol="0">
            <a:spAutoFit/>
          </a:bodyPr>
          <a:lstStyle/>
          <a:p>
            <a:r>
              <a:rPr lang="zh-CN" altLang="en-US" sz="2400" dirty="0">
                <a:latin typeface="华文宋体" panose="02010600040101010101" pitchFamily="2" charset="-122"/>
                <a:ea typeface="华文宋体" panose="02010600040101010101" pitchFamily="2" charset="-122"/>
              </a:rPr>
              <a:t>当然小孩子才做选择，作为一个成年人我全都要！</a:t>
            </a:r>
          </a:p>
        </p:txBody>
      </p:sp>
      <p:pic>
        <p:nvPicPr>
          <p:cNvPr id="13" name="图片 12">
            <a:extLst>
              <a:ext uri="{FF2B5EF4-FFF2-40B4-BE49-F238E27FC236}">
                <a16:creationId xmlns:a16="http://schemas.microsoft.com/office/drawing/2014/main" id="{6F0B490F-AAD2-4E13-9844-8D6CBA748C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4338" y="3773405"/>
            <a:ext cx="3361504" cy="3000828"/>
          </a:xfrm>
          <a:prstGeom prst="rect">
            <a:avLst/>
          </a:prstGeom>
        </p:spPr>
      </p:pic>
    </p:spTree>
    <p:extLst>
      <p:ext uri="{BB962C8B-B14F-4D97-AF65-F5344CB8AC3E}">
        <p14:creationId xmlns:p14="http://schemas.microsoft.com/office/powerpoint/2010/main" val="70084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wipe(up)">
                                      <p:cBhvr>
                                        <p:cTn id="31" dur="5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D869156-3AD5-46F9-9219-7B89C5A691B9}"/>
              </a:ext>
            </a:extLst>
          </p:cNvPr>
          <p:cNvSpPr txBox="1"/>
          <p:nvPr/>
        </p:nvSpPr>
        <p:spPr>
          <a:xfrm>
            <a:off x="305430" y="441013"/>
            <a:ext cx="6340197" cy="461665"/>
          </a:xfrm>
          <a:prstGeom prst="rect">
            <a:avLst/>
          </a:prstGeom>
          <a:noFill/>
        </p:spPr>
        <p:txBody>
          <a:bodyPr wrap="none" rtlCol="0">
            <a:spAutoFit/>
          </a:bodyPr>
          <a:lstStyle/>
          <a:p>
            <a:r>
              <a:rPr lang="zh-CN" altLang="en-US" sz="2400" dirty="0">
                <a:latin typeface="华文宋体" panose="02010600040101010101" pitchFamily="2" charset="-122"/>
                <a:ea typeface="华文宋体" panose="02010600040101010101" pitchFamily="2" charset="-122"/>
              </a:rPr>
              <a:t>但是在实际中我们不得不考虑中断资源的问题</a:t>
            </a:r>
          </a:p>
        </p:txBody>
      </p:sp>
      <p:pic>
        <p:nvPicPr>
          <p:cNvPr id="3" name="图片 2">
            <a:extLst>
              <a:ext uri="{FF2B5EF4-FFF2-40B4-BE49-F238E27FC236}">
                <a16:creationId xmlns:a16="http://schemas.microsoft.com/office/drawing/2014/main" id="{A113292B-3C7F-4FD8-8181-373A16D17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44" y="902678"/>
            <a:ext cx="7465256" cy="4816987"/>
          </a:xfrm>
          <a:prstGeom prst="rect">
            <a:avLst/>
          </a:prstGeom>
        </p:spPr>
      </p:pic>
      <p:sp>
        <p:nvSpPr>
          <p:cNvPr id="6" name="文本框 5">
            <a:extLst>
              <a:ext uri="{FF2B5EF4-FFF2-40B4-BE49-F238E27FC236}">
                <a16:creationId xmlns:a16="http://schemas.microsoft.com/office/drawing/2014/main" id="{0FA46323-78E2-48F7-9E15-93BB5ECC0C36}"/>
              </a:ext>
            </a:extLst>
          </p:cNvPr>
          <p:cNvSpPr txBox="1"/>
          <p:nvPr/>
        </p:nvSpPr>
        <p:spPr>
          <a:xfrm>
            <a:off x="305429" y="1126722"/>
            <a:ext cx="4546489" cy="830997"/>
          </a:xfrm>
          <a:prstGeom prst="rect">
            <a:avLst/>
          </a:prstGeom>
          <a:noFill/>
        </p:spPr>
        <p:txBody>
          <a:bodyPr wrap="square" rtlCol="0">
            <a:spAutoFit/>
          </a:bodyPr>
          <a:lstStyle/>
          <a:p>
            <a:r>
              <a:rPr lang="zh-CN" altLang="en-US" sz="2400" dirty="0">
                <a:latin typeface="华文宋体" panose="02010600040101010101" pitchFamily="2" charset="-122"/>
                <a:ea typeface="华文宋体" panose="02010600040101010101" pitchFamily="2" charset="-122"/>
              </a:rPr>
              <a:t>打开</a:t>
            </a:r>
            <a:r>
              <a:rPr lang="en-US" altLang="zh-CN" sz="2400" dirty="0">
                <a:latin typeface="华文宋体" panose="02010600040101010101" pitchFamily="2" charset="-122"/>
                <a:ea typeface="华文宋体" panose="02010600040101010101" pitchFamily="2" charset="-122"/>
              </a:rPr>
              <a:t>stm32f1xx_it.c</a:t>
            </a:r>
            <a:r>
              <a:rPr lang="zh-CN" altLang="en-US" sz="2400" dirty="0">
                <a:latin typeface="华文宋体" panose="02010600040101010101" pitchFamily="2" charset="-122"/>
                <a:ea typeface="华文宋体" panose="02010600040101010101" pitchFamily="2" charset="-122"/>
              </a:rPr>
              <a:t>我们发现其中有</a:t>
            </a:r>
            <a:r>
              <a:rPr lang="en-US" altLang="zh-CN" sz="2400" dirty="0">
                <a:latin typeface="华文宋体" panose="02010600040101010101" pitchFamily="2" charset="-122"/>
                <a:ea typeface="华文宋体" panose="02010600040101010101" pitchFamily="2" charset="-122"/>
              </a:rPr>
              <a:t>4</a:t>
            </a:r>
            <a:r>
              <a:rPr lang="zh-CN" altLang="en-US" sz="2400" dirty="0">
                <a:latin typeface="华文宋体" panose="02010600040101010101" pitchFamily="2" charset="-122"/>
                <a:ea typeface="华文宋体" panose="02010600040101010101" pitchFamily="2" charset="-122"/>
              </a:rPr>
              <a:t>个</a:t>
            </a:r>
            <a:r>
              <a:rPr lang="en-US" altLang="zh-CN" sz="2400" dirty="0">
                <a:latin typeface="华文宋体" panose="02010600040101010101" pitchFamily="2" charset="-122"/>
                <a:ea typeface="华文宋体" panose="02010600040101010101" pitchFamily="2" charset="-122"/>
              </a:rPr>
              <a:t>TIM1_xx_IRQHandeler()</a:t>
            </a:r>
            <a:endParaRPr lang="zh-CN" altLang="en-US" sz="2400" dirty="0">
              <a:latin typeface="华文宋体" panose="02010600040101010101" pitchFamily="2" charset="-122"/>
              <a:ea typeface="华文宋体" panose="02010600040101010101" pitchFamily="2" charset="-122"/>
            </a:endParaRPr>
          </a:p>
        </p:txBody>
      </p:sp>
      <p:pic>
        <p:nvPicPr>
          <p:cNvPr id="8" name="图片 7">
            <a:extLst>
              <a:ext uri="{FF2B5EF4-FFF2-40B4-BE49-F238E27FC236}">
                <a16:creationId xmlns:a16="http://schemas.microsoft.com/office/drawing/2014/main" id="{8FEB7845-FF1F-4830-8E8A-9B0614AA7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35" y="3429000"/>
            <a:ext cx="4943475" cy="2362200"/>
          </a:xfrm>
          <a:prstGeom prst="rect">
            <a:avLst/>
          </a:prstGeom>
        </p:spPr>
      </p:pic>
      <p:sp>
        <p:nvSpPr>
          <p:cNvPr id="9" name="文本框 8">
            <a:extLst>
              <a:ext uri="{FF2B5EF4-FFF2-40B4-BE49-F238E27FC236}">
                <a16:creationId xmlns:a16="http://schemas.microsoft.com/office/drawing/2014/main" id="{813ECFF9-8BD9-4E3A-B4FE-F43076FB29CD}"/>
              </a:ext>
            </a:extLst>
          </p:cNvPr>
          <p:cNvSpPr txBox="1"/>
          <p:nvPr/>
        </p:nvSpPr>
        <p:spPr>
          <a:xfrm>
            <a:off x="305429" y="2297183"/>
            <a:ext cx="4546489" cy="830997"/>
          </a:xfrm>
          <a:prstGeom prst="rect">
            <a:avLst/>
          </a:prstGeom>
          <a:noFill/>
        </p:spPr>
        <p:txBody>
          <a:bodyPr wrap="square" rtlCol="0">
            <a:spAutoFit/>
          </a:bodyPr>
          <a:lstStyle/>
          <a:p>
            <a:r>
              <a:rPr lang="zh-CN" altLang="en-US" sz="2400" dirty="0">
                <a:latin typeface="华文宋体" panose="02010600040101010101" pitchFamily="2" charset="-122"/>
                <a:ea typeface="华文宋体" panose="02010600040101010101" pitchFamily="2" charset="-122"/>
              </a:rPr>
              <a:t>每一个</a:t>
            </a:r>
            <a:r>
              <a:rPr lang="en-US" altLang="zh-CN" sz="2400" dirty="0">
                <a:latin typeface="华文宋体" panose="02010600040101010101" pitchFamily="2" charset="-122"/>
                <a:ea typeface="华文宋体" panose="02010600040101010101" pitchFamily="2" charset="-122"/>
              </a:rPr>
              <a:t>TIM1_xx_IRQHandeler</a:t>
            </a:r>
            <a:r>
              <a:rPr lang="zh-CN" altLang="en-US" sz="2400" dirty="0">
                <a:latin typeface="华文宋体" panose="02010600040101010101" pitchFamily="2" charset="-122"/>
                <a:ea typeface="华文宋体" panose="02010600040101010101" pitchFamily="2" charset="-122"/>
              </a:rPr>
              <a:t>都调用了</a:t>
            </a:r>
            <a:r>
              <a:rPr lang="en-US" altLang="zh-CN" sz="2400" dirty="0" err="1">
                <a:latin typeface="华文宋体" panose="02010600040101010101" pitchFamily="2" charset="-122"/>
                <a:ea typeface="华文宋体" panose="02010600040101010101" pitchFamily="2" charset="-122"/>
              </a:rPr>
              <a:t>HAL_TIM_IRQHandler</a:t>
            </a:r>
            <a:r>
              <a:rPr lang="en-US" altLang="zh-CN" sz="2400" dirty="0">
                <a:latin typeface="华文宋体" panose="02010600040101010101" pitchFamily="2" charset="-122"/>
                <a:ea typeface="华文宋体" panose="02010600040101010101" pitchFamily="2" charset="-122"/>
              </a:rPr>
              <a:t>()</a:t>
            </a:r>
            <a:endParaRPr lang="zh-CN" altLang="en-US" sz="24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61871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5BE522-EAD4-4AB6-B25A-CD9110777144}"/>
              </a:ext>
            </a:extLst>
          </p:cNvPr>
          <p:cNvSpPr/>
          <p:nvPr/>
        </p:nvSpPr>
        <p:spPr>
          <a:xfrm>
            <a:off x="411793" y="417159"/>
            <a:ext cx="6253635" cy="369332"/>
          </a:xfrm>
          <a:prstGeom prst="rect">
            <a:avLst/>
          </a:prstGeom>
        </p:spPr>
        <p:txBody>
          <a:bodyPr wrap="none">
            <a:spAutoFit/>
          </a:bodyPr>
          <a:lstStyle/>
          <a:p>
            <a:r>
              <a:rPr lang="zh-CN" altLang="en-US" dirty="0">
                <a:latin typeface="华文宋体" panose="02010600040101010101" pitchFamily="2" charset="-122"/>
                <a:ea typeface="华文宋体" panose="02010600040101010101" pitchFamily="2" charset="-122"/>
              </a:rPr>
              <a:t>我们抱着试一试的心态打开了</a:t>
            </a:r>
            <a:r>
              <a:rPr lang="en-US" altLang="zh-CN" dirty="0" err="1">
                <a:latin typeface="华文宋体" panose="02010600040101010101" pitchFamily="2" charset="-122"/>
                <a:ea typeface="华文宋体" panose="02010600040101010101" pitchFamily="2" charset="-122"/>
              </a:rPr>
              <a:t>HAL_TIM_IRQHandler</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的定义</a:t>
            </a:r>
            <a:endParaRPr lang="zh-CN" altLang="en-US" dirty="0"/>
          </a:p>
        </p:txBody>
      </p:sp>
      <p:pic>
        <p:nvPicPr>
          <p:cNvPr id="6" name="图片 5">
            <a:extLst>
              <a:ext uri="{FF2B5EF4-FFF2-40B4-BE49-F238E27FC236}">
                <a16:creationId xmlns:a16="http://schemas.microsoft.com/office/drawing/2014/main" id="{E2BC2676-C02C-4D46-9DF3-E9DF25787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799" y="168858"/>
            <a:ext cx="2878803" cy="2878803"/>
          </a:xfrm>
          <a:prstGeom prst="rect">
            <a:avLst/>
          </a:prstGeom>
        </p:spPr>
      </p:pic>
      <p:sp>
        <p:nvSpPr>
          <p:cNvPr id="7" name="矩形 6">
            <a:extLst>
              <a:ext uri="{FF2B5EF4-FFF2-40B4-BE49-F238E27FC236}">
                <a16:creationId xmlns:a16="http://schemas.microsoft.com/office/drawing/2014/main" id="{73608A77-9074-417F-B1D1-DF51A705A955}"/>
              </a:ext>
            </a:extLst>
          </p:cNvPr>
          <p:cNvSpPr/>
          <p:nvPr/>
        </p:nvSpPr>
        <p:spPr>
          <a:xfrm>
            <a:off x="411793" y="1238927"/>
            <a:ext cx="8367996" cy="523220"/>
          </a:xfrm>
          <a:prstGeom prst="rect">
            <a:avLst/>
          </a:prstGeom>
        </p:spPr>
        <p:txBody>
          <a:bodyPr wrap="none">
            <a:spAutoFit/>
          </a:bodyPr>
          <a:lstStyle/>
          <a:p>
            <a:r>
              <a:rPr lang="en-US" altLang="zh-CN" dirty="0" err="1">
                <a:latin typeface="华文宋体" panose="02010600040101010101" pitchFamily="2" charset="-122"/>
                <a:ea typeface="华文宋体" panose="02010600040101010101" pitchFamily="2" charset="-122"/>
              </a:rPr>
              <a:t>HAL_TIM_IRQHandler</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函数的定义从</a:t>
            </a:r>
            <a:r>
              <a:rPr lang="en-US" altLang="zh-CN" dirty="0">
                <a:latin typeface="华文宋体" panose="02010600040101010101" pitchFamily="2" charset="-122"/>
                <a:ea typeface="华文宋体" panose="02010600040101010101" pitchFamily="2" charset="-122"/>
              </a:rPr>
              <a:t>stm32f1xx_hal_tim.c</a:t>
            </a:r>
            <a:r>
              <a:rPr lang="zh-CN" altLang="en-US" dirty="0">
                <a:latin typeface="华文宋体" panose="02010600040101010101" pitchFamily="2" charset="-122"/>
                <a:ea typeface="华文宋体" panose="02010600040101010101" pitchFamily="2" charset="-122"/>
              </a:rPr>
              <a:t>的</a:t>
            </a:r>
            <a:r>
              <a:rPr lang="en-US" altLang="zh-CN" sz="2800" dirty="0">
                <a:latin typeface="Adobe 黑体 Std R" panose="020B0400000000000000" pitchFamily="34" charset="-122"/>
                <a:ea typeface="Adobe 黑体 Std R" panose="020B0400000000000000" pitchFamily="34" charset="-122"/>
              </a:rPr>
              <a:t>3166</a:t>
            </a:r>
            <a:r>
              <a:rPr lang="zh-CN" altLang="en-US" dirty="0">
                <a:latin typeface="华文宋体" panose="02010600040101010101" pitchFamily="2" charset="-122"/>
                <a:ea typeface="华文宋体" panose="02010600040101010101" pitchFamily="2" charset="-122"/>
              </a:rPr>
              <a:t>行到</a:t>
            </a:r>
            <a:r>
              <a:rPr lang="en-US" altLang="zh-CN" sz="2800" dirty="0">
                <a:latin typeface="Adobe 黑体 Std R" panose="020B0400000000000000" pitchFamily="34" charset="-122"/>
                <a:ea typeface="Adobe 黑体 Std R" panose="020B0400000000000000" pitchFamily="34" charset="-122"/>
              </a:rPr>
              <a:t>3343</a:t>
            </a:r>
            <a:r>
              <a:rPr lang="zh-CN" altLang="en-US" dirty="0">
                <a:latin typeface="华文宋体" panose="02010600040101010101" pitchFamily="2" charset="-122"/>
                <a:ea typeface="华文宋体" panose="02010600040101010101" pitchFamily="2" charset="-122"/>
              </a:rPr>
              <a:t>行</a:t>
            </a:r>
            <a:endParaRPr lang="zh-CN" altLang="en-US" dirty="0"/>
          </a:p>
        </p:txBody>
      </p:sp>
      <p:pic>
        <p:nvPicPr>
          <p:cNvPr id="9" name="图片 8">
            <a:extLst>
              <a:ext uri="{FF2B5EF4-FFF2-40B4-BE49-F238E27FC236}">
                <a16:creationId xmlns:a16="http://schemas.microsoft.com/office/drawing/2014/main" id="{5AF5B82A-8753-46AB-A47A-E7708E640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846" y="3126460"/>
            <a:ext cx="2902756" cy="3144061"/>
          </a:xfrm>
          <a:prstGeom prst="rect">
            <a:avLst/>
          </a:prstGeom>
        </p:spPr>
      </p:pic>
      <p:sp>
        <p:nvSpPr>
          <p:cNvPr id="10" name="矩形 9">
            <a:extLst>
              <a:ext uri="{FF2B5EF4-FFF2-40B4-BE49-F238E27FC236}">
                <a16:creationId xmlns:a16="http://schemas.microsoft.com/office/drawing/2014/main" id="{2BEFBA4A-2324-40CC-81D0-C2B43246A76C}"/>
              </a:ext>
            </a:extLst>
          </p:cNvPr>
          <p:cNvSpPr/>
          <p:nvPr/>
        </p:nvSpPr>
        <p:spPr>
          <a:xfrm>
            <a:off x="411793" y="2369512"/>
            <a:ext cx="3647152" cy="369332"/>
          </a:xfrm>
          <a:prstGeom prst="rect">
            <a:avLst/>
          </a:prstGeom>
        </p:spPr>
        <p:txBody>
          <a:bodyPr wrap="none">
            <a:spAutoFit/>
          </a:bodyPr>
          <a:lstStyle/>
          <a:p>
            <a:r>
              <a:rPr lang="zh-CN" altLang="en-US" dirty="0">
                <a:latin typeface="华文宋体" panose="02010600040101010101" pitchFamily="2" charset="-122"/>
                <a:ea typeface="华文宋体" panose="02010600040101010101" pitchFamily="2" charset="-122"/>
              </a:rPr>
              <a:t>当你逐行去看这个函数的内容时，</a:t>
            </a:r>
            <a:endParaRPr lang="zh-CN" altLang="en-US" dirty="0"/>
          </a:p>
        </p:txBody>
      </p:sp>
      <p:sp>
        <p:nvSpPr>
          <p:cNvPr id="11" name="矩形 10">
            <a:extLst>
              <a:ext uri="{FF2B5EF4-FFF2-40B4-BE49-F238E27FC236}">
                <a16:creationId xmlns:a16="http://schemas.microsoft.com/office/drawing/2014/main" id="{6A9A8AC6-E6A5-469E-B79E-3C9DBA0D1115}"/>
              </a:ext>
            </a:extLst>
          </p:cNvPr>
          <p:cNvSpPr/>
          <p:nvPr/>
        </p:nvSpPr>
        <p:spPr>
          <a:xfrm>
            <a:off x="411793" y="3126460"/>
            <a:ext cx="5241178" cy="738664"/>
          </a:xfrm>
          <a:prstGeom prst="rect">
            <a:avLst/>
          </a:prstGeom>
        </p:spPr>
        <p:txBody>
          <a:bodyPr wrap="square">
            <a:spAutoFit/>
          </a:bodyPr>
          <a:lstStyle/>
          <a:p>
            <a:r>
              <a:rPr lang="zh-CN" altLang="en-US" dirty="0">
                <a:latin typeface="华文宋体" panose="02010600040101010101" pitchFamily="2" charset="-122"/>
                <a:ea typeface="华文宋体" panose="02010600040101010101" pitchFamily="2" charset="-122"/>
              </a:rPr>
              <a:t>但是其实并没有那么难，仔细看就会发现这个函数其实分为</a:t>
            </a:r>
            <a:r>
              <a:rPr lang="en-US" altLang="zh-CN" sz="2400" b="1" dirty="0">
                <a:latin typeface="黑体" panose="02010609060101010101" pitchFamily="49" charset="-122"/>
                <a:ea typeface="黑体" panose="02010609060101010101" pitchFamily="49" charset="-122"/>
              </a:rPr>
              <a:t>5</a:t>
            </a:r>
            <a:r>
              <a:rPr lang="zh-CN" altLang="en-US" sz="2400" b="1" dirty="0">
                <a:latin typeface="黑体" panose="02010609060101010101" pitchFamily="49" charset="-122"/>
                <a:ea typeface="黑体" panose="02010609060101010101" pitchFamily="49" charset="-122"/>
              </a:rPr>
              <a:t>个部分</a:t>
            </a:r>
            <a:endParaRPr lang="zh-CN" altLang="en-US" b="1" dirty="0">
              <a:latin typeface="黑体" panose="02010609060101010101" pitchFamily="49" charset="-122"/>
              <a:ea typeface="黑体" panose="02010609060101010101" pitchFamily="49" charset="-122"/>
            </a:endParaRPr>
          </a:p>
        </p:txBody>
      </p:sp>
      <p:pic>
        <p:nvPicPr>
          <p:cNvPr id="13" name="图片 12">
            <a:extLst>
              <a:ext uri="{FF2B5EF4-FFF2-40B4-BE49-F238E27FC236}">
                <a16:creationId xmlns:a16="http://schemas.microsoft.com/office/drawing/2014/main" id="{0FF30748-2BFB-4C31-8B45-FC288C50B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365" y="1227169"/>
            <a:ext cx="6253635" cy="5630831"/>
          </a:xfrm>
          <a:prstGeom prst="rect">
            <a:avLst/>
          </a:prstGeom>
        </p:spPr>
      </p:pic>
      <p:sp>
        <p:nvSpPr>
          <p:cNvPr id="17" name="左大括号 16">
            <a:extLst>
              <a:ext uri="{FF2B5EF4-FFF2-40B4-BE49-F238E27FC236}">
                <a16:creationId xmlns:a16="http://schemas.microsoft.com/office/drawing/2014/main" id="{19765AF8-78C3-48C4-991F-C5BE9E87DF32}"/>
              </a:ext>
            </a:extLst>
          </p:cNvPr>
          <p:cNvSpPr/>
          <p:nvPr/>
        </p:nvSpPr>
        <p:spPr>
          <a:xfrm rot="5400000">
            <a:off x="2287535" y="1909338"/>
            <a:ext cx="237853" cy="4181786"/>
          </a:xfrm>
          <a:prstGeom prst="leftBrace">
            <a:avLst>
              <a:gd name="adj1" fmla="val 8333"/>
              <a:gd name="adj2" fmla="val 5513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050D3D0C-35D6-4C75-A60F-7735DACE686E}"/>
              </a:ext>
            </a:extLst>
          </p:cNvPr>
          <p:cNvSpPr txBox="1"/>
          <p:nvPr/>
        </p:nvSpPr>
        <p:spPr>
          <a:xfrm>
            <a:off x="315623" y="4250719"/>
            <a:ext cx="461665" cy="2427909"/>
          </a:xfrm>
          <a:prstGeom prst="rect">
            <a:avLst/>
          </a:prstGeom>
          <a:noFill/>
        </p:spPr>
        <p:txBody>
          <a:bodyPr vert="eaVert" wrap="none" rtlCol="0">
            <a:spAutoFit/>
          </a:bodyPr>
          <a:lstStyle/>
          <a:p>
            <a:r>
              <a:rPr lang="en-US" altLang="zh-CN" dirty="0"/>
              <a:t>Capture compare event</a:t>
            </a:r>
            <a:endParaRPr lang="zh-CN" altLang="en-US" dirty="0"/>
          </a:p>
        </p:txBody>
      </p:sp>
      <p:sp>
        <p:nvSpPr>
          <p:cNvPr id="20" name="文本框 19">
            <a:extLst>
              <a:ext uri="{FF2B5EF4-FFF2-40B4-BE49-F238E27FC236}">
                <a16:creationId xmlns:a16="http://schemas.microsoft.com/office/drawing/2014/main" id="{05BFBF0A-F720-432A-801C-E5028E6FF5E4}"/>
              </a:ext>
            </a:extLst>
          </p:cNvPr>
          <p:cNvSpPr txBox="1"/>
          <p:nvPr/>
        </p:nvSpPr>
        <p:spPr>
          <a:xfrm>
            <a:off x="1245070" y="4250719"/>
            <a:ext cx="461665" cy="1841210"/>
          </a:xfrm>
          <a:prstGeom prst="rect">
            <a:avLst/>
          </a:prstGeom>
          <a:noFill/>
        </p:spPr>
        <p:txBody>
          <a:bodyPr vert="eaVert" wrap="none" rtlCol="0">
            <a:spAutoFit/>
          </a:bodyPr>
          <a:lstStyle/>
          <a:p>
            <a:r>
              <a:rPr lang="en-US" altLang="zh-CN" dirty="0"/>
              <a:t>TIM update event</a:t>
            </a:r>
            <a:endParaRPr lang="zh-CN" altLang="en-US" dirty="0"/>
          </a:p>
        </p:txBody>
      </p:sp>
      <p:sp>
        <p:nvSpPr>
          <p:cNvPr id="21" name="文本框 20">
            <a:extLst>
              <a:ext uri="{FF2B5EF4-FFF2-40B4-BE49-F238E27FC236}">
                <a16:creationId xmlns:a16="http://schemas.microsoft.com/office/drawing/2014/main" id="{E859F3AB-C40C-4E20-B923-1D92C93D9D48}"/>
              </a:ext>
            </a:extLst>
          </p:cNvPr>
          <p:cNvSpPr txBox="1"/>
          <p:nvPr/>
        </p:nvSpPr>
        <p:spPr>
          <a:xfrm>
            <a:off x="2175628" y="4260049"/>
            <a:ext cx="461665" cy="2475653"/>
          </a:xfrm>
          <a:prstGeom prst="rect">
            <a:avLst/>
          </a:prstGeom>
          <a:noFill/>
        </p:spPr>
        <p:txBody>
          <a:bodyPr vert="eaVert" wrap="square" rtlCol="0">
            <a:spAutoFit/>
          </a:bodyPr>
          <a:lstStyle/>
          <a:p>
            <a:r>
              <a:rPr lang="en-US" altLang="zh-CN" dirty="0"/>
              <a:t>TIM Break event</a:t>
            </a:r>
            <a:endParaRPr lang="zh-CN" altLang="en-US" dirty="0"/>
          </a:p>
        </p:txBody>
      </p:sp>
      <p:sp>
        <p:nvSpPr>
          <p:cNvPr id="22" name="文本框 21">
            <a:extLst>
              <a:ext uri="{FF2B5EF4-FFF2-40B4-BE49-F238E27FC236}">
                <a16:creationId xmlns:a16="http://schemas.microsoft.com/office/drawing/2014/main" id="{9F36B3E8-032C-4022-8BB4-91D1791FB284}"/>
              </a:ext>
            </a:extLst>
          </p:cNvPr>
          <p:cNvSpPr txBox="1"/>
          <p:nvPr/>
        </p:nvSpPr>
        <p:spPr>
          <a:xfrm>
            <a:off x="3159547" y="4250719"/>
            <a:ext cx="461665" cy="2427909"/>
          </a:xfrm>
          <a:prstGeom prst="rect">
            <a:avLst/>
          </a:prstGeom>
          <a:noFill/>
        </p:spPr>
        <p:txBody>
          <a:bodyPr vert="eaVert" wrap="square" rtlCol="0">
            <a:spAutoFit/>
          </a:bodyPr>
          <a:lstStyle/>
          <a:p>
            <a:r>
              <a:rPr lang="en-US" altLang="zh-CN" dirty="0"/>
              <a:t>Trigger detection event</a:t>
            </a:r>
            <a:endParaRPr lang="zh-CN" altLang="en-US" dirty="0"/>
          </a:p>
        </p:txBody>
      </p:sp>
      <p:sp>
        <p:nvSpPr>
          <p:cNvPr id="23" name="文本框 22">
            <a:extLst>
              <a:ext uri="{FF2B5EF4-FFF2-40B4-BE49-F238E27FC236}">
                <a16:creationId xmlns:a16="http://schemas.microsoft.com/office/drawing/2014/main" id="{F6BF601A-CDC2-4D3C-AC50-E9C4C5BE68D6}"/>
              </a:ext>
            </a:extLst>
          </p:cNvPr>
          <p:cNvSpPr txBox="1"/>
          <p:nvPr/>
        </p:nvSpPr>
        <p:spPr>
          <a:xfrm>
            <a:off x="4144577" y="4252739"/>
            <a:ext cx="461665" cy="2427909"/>
          </a:xfrm>
          <a:prstGeom prst="rect">
            <a:avLst/>
          </a:prstGeom>
          <a:noFill/>
        </p:spPr>
        <p:txBody>
          <a:bodyPr vert="eaVert" wrap="square" rtlCol="0">
            <a:spAutoFit/>
          </a:bodyPr>
          <a:lstStyle/>
          <a:p>
            <a:r>
              <a:rPr lang="en-US" altLang="zh-CN" dirty="0"/>
              <a:t>Commutation </a:t>
            </a:r>
            <a:r>
              <a:rPr lang="en-US" altLang="zh-CN" dirty="0" err="1"/>
              <a:t>enent</a:t>
            </a:r>
            <a:endParaRPr lang="zh-CN" altLang="en-US" dirty="0"/>
          </a:p>
        </p:txBody>
      </p:sp>
    </p:spTree>
    <p:extLst>
      <p:ext uri="{BB962C8B-B14F-4D97-AF65-F5344CB8AC3E}">
        <p14:creationId xmlns:p14="http://schemas.microsoft.com/office/powerpoint/2010/main" val="322226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7" grpId="0" animBg="1"/>
      <p:bldP spid="19" grpId="0"/>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A3ACA89-5465-4C0A-B7AD-BC96B2179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03"/>
            <a:ext cx="6372807" cy="6265197"/>
          </a:xfrm>
          <a:prstGeom prst="rect">
            <a:avLst/>
          </a:prstGeom>
        </p:spPr>
      </p:pic>
      <p:sp>
        <p:nvSpPr>
          <p:cNvPr id="6" name="矩形 5">
            <a:extLst>
              <a:ext uri="{FF2B5EF4-FFF2-40B4-BE49-F238E27FC236}">
                <a16:creationId xmlns:a16="http://schemas.microsoft.com/office/drawing/2014/main" id="{9B8D4329-3CDF-4478-9642-C2D367EBA762}"/>
              </a:ext>
            </a:extLst>
          </p:cNvPr>
          <p:cNvSpPr/>
          <p:nvPr/>
        </p:nvSpPr>
        <p:spPr>
          <a:xfrm>
            <a:off x="374470" y="223471"/>
            <a:ext cx="6606296" cy="369332"/>
          </a:xfrm>
          <a:prstGeom prst="rect">
            <a:avLst/>
          </a:prstGeom>
        </p:spPr>
        <p:txBody>
          <a:bodyPr wrap="none">
            <a:spAutoFit/>
          </a:bodyPr>
          <a:lstStyle/>
          <a:p>
            <a:r>
              <a:rPr lang="zh-CN" altLang="en-US" dirty="0">
                <a:latin typeface="华文宋体" panose="02010600040101010101" pitchFamily="2" charset="-122"/>
                <a:ea typeface="华文宋体" panose="02010600040101010101" pitchFamily="2" charset="-122"/>
              </a:rPr>
              <a:t>以</a:t>
            </a:r>
            <a:r>
              <a:rPr lang="en-US" altLang="zh-CN" dirty="0">
                <a:latin typeface="华文宋体" panose="02010600040101010101" pitchFamily="2" charset="-122"/>
                <a:ea typeface="华文宋体" panose="02010600040101010101" pitchFamily="2" charset="-122"/>
              </a:rPr>
              <a:t>capture compare event</a:t>
            </a:r>
            <a:r>
              <a:rPr lang="zh-CN" altLang="en-US" dirty="0">
                <a:latin typeface="华文宋体" panose="02010600040101010101" pitchFamily="2" charset="-122"/>
                <a:ea typeface="华文宋体" panose="02010600040101010101" pitchFamily="2" charset="-122"/>
              </a:rPr>
              <a:t>为例，当你逐行去看这个函数的内容时，</a:t>
            </a:r>
            <a:endParaRPr lang="zh-CN" altLang="en-US" dirty="0"/>
          </a:p>
        </p:txBody>
      </p:sp>
      <p:sp>
        <p:nvSpPr>
          <p:cNvPr id="7" name="矩形 6">
            <a:extLst>
              <a:ext uri="{FF2B5EF4-FFF2-40B4-BE49-F238E27FC236}">
                <a16:creationId xmlns:a16="http://schemas.microsoft.com/office/drawing/2014/main" id="{E71C4984-8EC9-4A57-A24D-C7511CD33A2A}"/>
              </a:ext>
            </a:extLst>
          </p:cNvPr>
          <p:cNvSpPr/>
          <p:nvPr/>
        </p:nvSpPr>
        <p:spPr>
          <a:xfrm>
            <a:off x="746449" y="765110"/>
            <a:ext cx="4917233" cy="2705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CB946A7-E644-4B5C-9E08-B3D179E380A6}"/>
              </a:ext>
            </a:extLst>
          </p:cNvPr>
          <p:cNvSpPr txBox="1"/>
          <p:nvPr/>
        </p:nvSpPr>
        <p:spPr>
          <a:xfrm>
            <a:off x="6372808" y="715738"/>
            <a:ext cx="4414991" cy="369332"/>
          </a:xfrm>
          <a:prstGeom prst="rect">
            <a:avLst/>
          </a:prstGeom>
          <a:noFill/>
        </p:spPr>
        <p:txBody>
          <a:bodyPr wrap="none" rtlCol="0">
            <a:spAutoFit/>
          </a:bodyPr>
          <a:lstStyle/>
          <a:p>
            <a:r>
              <a:rPr lang="zh-CN" altLang="en-US" dirty="0"/>
              <a:t>检查</a:t>
            </a:r>
            <a:r>
              <a:rPr lang="en-US" altLang="zh-CN" dirty="0"/>
              <a:t>TIM </a:t>
            </a:r>
            <a:r>
              <a:rPr lang="fr-FR" altLang="zh-CN" dirty="0"/>
              <a:t>Capture/Compare 1 interrupt flag</a:t>
            </a:r>
            <a:endParaRPr lang="zh-CN" altLang="en-US" dirty="0"/>
          </a:p>
        </p:txBody>
      </p:sp>
      <p:sp>
        <p:nvSpPr>
          <p:cNvPr id="9" name="矩形 8">
            <a:extLst>
              <a:ext uri="{FF2B5EF4-FFF2-40B4-BE49-F238E27FC236}">
                <a16:creationId xmlns:a16="http://schemas.microsoft.com/office/drawing/2014/main" id="{02679EE0-B050-445C-8530-86121794D1F2}"/>
              </a:ext>
            </a:extLst>
          </p:cNvPr>
          <p:cNvSpPr/>
          <p:nvPr/>
        </p:nvSpPr>
        <p:spPr>
          <a:xfrm>
            <a:off x="1001487" y="1092146"/>
            <a:ext cx="4917233" cy="2705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0599442-C680-4C16-93FD-37A832153DF9}"/>
              </a:ext>
            </a:extLst>
          </p:cNvPr>
          <p:cNvSpPr txBox="1"/>
          <p:nvPr/>
        </p:nvSpPr>
        <p:spPr>
          <a:xfrm>
            <a:off x="6372808" y="1096503"/>
            <a:ext cx="2666114" cy="369332"/>
          </a:xfrm>
          <a:prstGeom prst="rect">
            <a:avLst/>
          </a:prstGeom>
          <a:noFill/>
        </p:spPr>
        <p:txBody>
          <a:bodyPr wrap="none" rtlCol="0">
            <a:spAutoFit/>
          </a:bodyPr>
          <a:lstStyle/>
          <a:p>
            <a:r>
              <a:rPr lang="zh-CN" altLang="en-US" dirty="0"/>
              <a:t>检查</a:t>
            </a:r>
            <a:r>
              <a:rPr lang="en-US" altLang="zh-CN" dirty="0"/>
              <a:t>TIM </a:t>
            </a:r>
            <a:r>
              <a:rPr lang="fr-FR" altLang="zh-CN" dirty="0"/>
              <a:t>Interrupt source</a:t>
            </a:r>
            <a:endParaRPr lang="zh-CN" altLang="en-US" dirty="0"/>
          </a:p>
        </p:txBody>
      </p:sp>
      <p:sp>
        <p:nvSpPr>
          <p:cNvPr id="11" name="矩形 10">
            <a:extLst>
              <a:ext uri="{FF2B5EF4-FFF2-40B4-BE49-F238E27FC236}">
                <a16:creationId xmlns:a16="http://schemas.microsoft.com/office/drawing/2014/main" id="{2AAD8AF7-B2B4-4E8B-B60F-C8D01C42B779}"/>
              </a:ext>
            </a:extLst>
          </p:cNvPr>
          <p:cNvSpPr/>
          <p:nvPr/>
        </p:nvSpPr>
        <p:spPr>
          <a:xfrm>
            <a:off x="1275186" y="1732066"/>
            <a:ext cx="3558072" cy="241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AB3F613-F046-4532-AA8D-28489C860D58}"/>
              </a:ext>
            </a:extLst>
          </p:cNvPr>
          <p:cNvSpPr txBox="1"/>
          <p:nvPr/>
        </p:nvSpPr>
        <p:spPr>
          <a:xfrm>
            <a:off x="6372808" y="1604710"/>
            <a:ext cx="1013419" cy="369332"/>
          </a:xfrm>
          <a:prstGeom prst="rect">
            <a:avLst/>
          </a:prstGeom>
          <a:noFill/>
        </p:spPr>
        <p:txBody>
          <a:bodyPr wrap="none" rtlCol="0">
            <a:spAutoFit/>
          </a:bodyPr>
          <a:lstStyle/>
          <a:p>
            <a:r>
              <a:rPr lang="zh-CN" altLang="en-US" dirty="0"/>
              <a:t>清空</a:t>
            </a:r>
            <a:r>
              <a:rPr lang="en-US" altLang="zh-CN" dirty="0"/>
              <a:t>flag</a:t>
            </a:r>
            <a:endParaRPr lang="zh-CN" altLang="en-US" dirty="0"/>
          </a:p>
        </p:txBody>
      </p:sp>
      <p:sp>
        <p:nvSpPr>
          <p:cNvPr id="14" name="矩形 13">
            <a:extLst>
              <a:ext uri="{FF2B5EF4-FFF2-40B4-BE49-F238E27FC236}">
                <a16:creationId xmlns:a16="http://schemas.microsoft.com/office/drawing/2014/main" id="{00315506-B614-412A-948F-55B1D9911B9A}"/>
              </a:ext>
            </a:extLst>
          </p:cNvPr>
          <p:cNvSpPr/>
          <p:nvPr/>
        </p:nvSpPr>
        <p:spPr>
          <a:xfrm>
            <a:off x="1275186" y="2481625"/>
            <a:ext cx="4917232" cy="2705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6702153-A6D1-4F83-B3C7-6482317EEE5C}"/>
              </a:ext>
            </a:extLst>
          </p:cNvPr>
          <p:cNvSpPr txBox="1"/>
          <p:nvPr/>
        </p:nvSpPr>
        <p:spPr>
          <a:xfrm>
            <a:off x="6372808" y="2293753"/>
            <a:ext cx="5819191" cy="663456"/>
          </a:xfrm>
          <a:prstGeom prst="rect">
            <a:avLst/>
          </a:prstGeom>
          <a:noFill/>
        </p:spPr>
        <p:txBody>
          <a:bodyPr wrap="square" rtlCol="0">
            <a:spAutoFit/>
          </a:bodyPr>
          <a:lstStyle/>
          <a:p>
            <a:r>
              <a:rPr lang="zh-CN" altLang="en-US" dirty="0"/>
              <a:t>检查定时器的</a:t>
            </a:r>
            <a:r>
              <a:rPr lang="en-US" altLang="zh-CN" dirty="0"/>
              <a:t>CCMR(capture compare mode register)</a:t>
            </a:r>
            <a:r>
              <a:rPr lang="zh-CN" altLang="en-US" dirty="0"/>
              <a:t>判断的模式是</a:t>
            </a:r>
            <a:r>
              <a:rPr lang="en-US" altLang="zh-CN" dirty="0"/>
              <a:t>Input capture</a:t>
            </a:r>
            <a:r>
              <a:rPr lang="zh-CN" altLang="en-US" dirty="0"/>
              <a:t>还是</a:t>
            </a:r>
            <a:r>
              <a:rPr lang="en-US" altLang="zh-CN" dirty="0"/>
              <a:t>output compare</a:t>
            </a:r>
            <a:endParaRPr lang="zh-CN" altLang="en-US" dirty="0"/>
          </a:p>
        </p:txBody>
      </p:sp>
      <p:sp>
        <p:nvSpPr>
          <p:cNvPr id="17" name="矩形 16">
            <a:extLst>
              <a:ext uri="{FF2B5EF4-FFF2-40B4-BE49-F238E27FC236}">
                <a16:creationId xmlns:a16="http://schemas.microsoft.com/office/drawing/2014/main" id="{F5ED6264-4696-4358-BD9E-4AF3C31ECCDB}"/>
              </a:ext>
            </a:extLst>
          </p:cNvPr>
          <p:cNvSpPr/>
          <p:nvPr/>
        </p:nvSpPr>
        <p:spPr>
          <a:xfrm>
            <a:off x="595606" y="2801585"/>
            <a:ext cx="4116353" cy="10695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3AB977C-81C5-4354-8E32-86144906C76D}"/>
              </a:ext>
            </a:extLst>
          </p:cNvPr>
          <p:cNvSpPr txBox="1"/>
          <p:nvPr/>
        </p:nvSpPr>
        <p:spPr>
          <a:xfrm>
            <a:off x="6372808" y="3121671"/>
            <a:ext cx="5611670" cy="646331"/>
          </a:xfrm>
          <a:prstGeom prst="rect">
            <a:avLst/>
          </a:prstGeom>
          <a:noFill/>
        </p:spPr>
        <p:txBody>
          <a:bodyPr wrap="square" rtlCol="0">
            <a:spAutoFit/>
          </a:bodyPr>
          <a:lstStyle/>
          <a:p>
            <a:r>
              <a:rPr lang="zh-CN" altLang="en-US" dirty="0"/>
              <a:t>通过条件编译，如果不采用寄存器回调则采用</a:t>
            </a:r>
            <a:r>
              <a:rPr lang="en-US" altLang="zh-CN" dirty="0"/>
              <a:t>HAL</a:t>
            </a:r>
            <a:r>
              <a:rPr lang="zh-CN" altLang="en-US" dirty="0"/>
              <a:t>回调</a:t>
            </a:r>
            <a:r>
              <a:rPr lang="en-US" altLang="zh-CN" dirty="0"/>
              <a:t>Input Compare</a:t>
            </a:r>
            <a:endParaRPr lang="zh-CN" altLang="en-US" dirty="0"/>
          </a:p>
        </p:txBody>
      </p:sp>
      <p:sp>
        <p:nvSpPr>
          <p:cNvPr id="19" name="矩形 18">
            <a:extLst>
              <a:ext uri="{FF2B5EF4-FFF2-40B4-BE49-F238E27FC236}">
                <a16:creationId xmlns:a16="http://schemas.microsoft.com/office/drawing/2014/main" id="{EF77E4A5-1FE6-4C26-A709-FD458CB61AF6}"/>
              </a:ext>
            </a:extLst>
          </p:cNvPr>
          <p:cNvSpPr/>
          <p:nvPr/>
        </p:nvSpPr>
        <p:spPr>
          <a:xfrm>
            <a:off x="1001487" y="4563725"/>
            <a:ext cx="4241722" cy="1202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83AB7BA-1BE9-4243-8D9D-E8FF42294058}"/>
              </a:ext>
            </a:extLst>
          </p:cNvPr>
          <p:cNvSpPr txBox="1"/>
          <p:nvPr/>
        </p:nvSpPr>
        <p:spPr>
          <a:xfrm>
            <a:off x="6372808" y="4841623"/>
            <a:ext cx="5611670" cy="646331"/>
          </a:xfrm>
          <a:prstGeom prst="rect">
            <a:avLst/>
          </a:prstGeom>
          <a:noFill/>
        </p:spPr>
        <p:txBody>
          <a:bodyPr wrap="square" rtlCol="0">
            <a:spAutoFit/>
          </a:bodyPr>
          <a:lstStyle/>
          <a:p>
            <a:r>
              <a:rPr lang="zh-CN" altLang="en-US" dirty="0"/>
              <a:t>通过条件编译，如果不采用寄存器回调则采用</a:t>
            </a:r>
            <a:r>
              <a:rPr lang="en-US" altLang="zh-CN" dirty="0"/>
              <a:t>HAL</a:t>
            </a:r>
            <a:r>
              <a:rPr lang="zh-CN" altLang="en-US" dirty="0"/>
              <a:t>回调</a:t>
            </a:r>
            <a:r>
              <a:rPr lang="en-US" altLang="zh-CN" dirty="0"/>
              <a:t>PWM</a:t>
            </a:r>
            <a:r>
              <a:rPr lang="zh-CN" altLang="en-US" dirty="0"/>
              <a:t>和</a:t>
            </a:r>
            <a:r>
              <a:rPr lang="en-US" altLang="zh-CN" dirty="0"/>
              <a:t>Output Compare</a:t>
            </a:r>
            <a:endParaRPr lang="zh-CN" altLang="en-US" dirty="0"/>
          </a:p>
        </p:txBody>
      </p:sp>
    </p:spTree>
    <p:extLst>
      <p:ext uri="{BB962C8B-B14F-4D97-AF65-F5344CB8AC3E}">
        <p14:creationId xmlns:p14="http://schemas.microsoft.com/office/powerpoint/2010/main" val="12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1" grpId="0" animBg="1"/>
      <p:bldP spid="13" grpId="0"/>
      <p:bldP spid="14" grpId="0" animBg="1"/>
      <p:bldP spid="16" grpId="0"/>
      <p:bldP spid="17" grpId="0" animBg="1"/>
      <p:bldP spid="18" grpId="0"/>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883112C-D1BB-4F95-A02E-7185421A8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8" y="1920548"/>
            <a:ext cx="3911992" cy="3167224"/>
          </a:xfrm>
          <a:prstGeom prst="rect">
            <a:avLst/>
          </a:prstGeom>
        </p:spPr>
      </p:pic>
      <p:sp>
        <p:nvSpPr>
          <p:cNvPr id="4" name="文本框 3">
            <a:extLst>
              <a:ext uri="{FF2B5EF4-FFF2-40B4-BE49-F238E27FC236}">
                <a16:creationId xmlns:a16="http://schemas.microsoft.com/office/drawing/2014/main" id="{7A0A8E9E-A37B-40F0-9B3E-8308AA550016}"/>
              </a:ext>
            </a:extLst>
          </p:cNvPr>
          <p:cNvSpPr txBox="1"/>
          <p:nvPr/>
        </p:nvSpPr>
        <p:spPr>
          <a:xfrm>
            <a:off x="251927" y="269623"/>
            <a:ext cx="11196734" cy="646331"/>
          </a:xfrm>
          <a:prstGeom prst="rect">
            <a:avLst/>
          </a:prstGeom>
          <a:noFill/>
        </p:spPr>
        <p:txBody>
          <a:bodyPr wrap="square" rtlCol="0">
            <a:spAutoFit/>
          </a:bodyPr>
          <a:lstStyle/>
          <a:p>
            <a:r>
              <a:rPr lang="zh-CN" altLang="en-US" dirty="0"/>
              <a:t>所以我们可以发现，简单来说，这就是一个对中断的处理函数，里面通过各种方式验证了产生的中断是一个正确的而且不是硬件错误导致的，因此我们可以写出一个中断程序的嵌套或者说是运行流程图</a:t>
            </a:r>
          </a:p>
        </p:txBody>
      </p:sp>
      <p:pic>
        <p:nvPicPr>
          <p:cNvPr id="3" name="图片 2">
            <a:extLst>
              <a:ext uri="{FF2B5EF4-FFF2-40B4-BE49-F238E27FC236}">
                <a16:creationId xmlns:a16="http://schemas.microsoft.com/office/drawing/2014/main" id="{41B3BB96-5853-4434-826B-55D9347F1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9" y="815968"/>
            <a:ext cx="3330186" cy="5435541"/>
          </a:xfrm>
          <a:prstGeom prst="rect">
            <a:avLst/>
          </a:prstGeom>
        </p:spPr>
      </p:pic>
      <p:sp>
        <p:nvSpPr>
          <p:cNvPr id="7" name="文本框 6">
            <a:extLst>
              <a:ext uri="{FF2B5EF4-FFF2-40B4-BE49-F238E27FC236}">
                <a16:creationId xmlns:a16="http://schemas.microsoft.com/office/drawing/2014/main" id="{19129A90-A5E8-4421-8ED5-C1D3D1046182}"/>
              </a:ext>
            </a:extLst>
          </p:cNvPr>
          <p:cNvSpPr txBox="1"/>
          <p:nvPr/>
        </p:nvSpPr>
        <p:spPr>
          <a:xfrm>
            <a:off x="3637130" y="2473134"/>
            <a:ext cx="5441556" cy="1477328"/>
          </a:xfrm>
          <a:prstGeom prst="rect">
            <a:avLst/>
          </a:prstGeom>
          <a:noFill/>
        </p:spPr>
        <p:txBody>
          <a:bodyPr wrap="square" rtlCol="0">
            <a:spAutoFit/>
          </a:bodyPr>
          <a:lstStyle/>
          <a:p>
            <a:r>
              <a:rPr lang="zh-CN" altLang="en-US" dirty="0"/>
              <a:t>但是我们之后产生了新的问题，那么四种中断向量，分别是对应了哪些中断事件呢？或者更加简单的说，在</a:t>
            </a:r>
            <a:r>
              <a:rPr lang="en-US" altLang="zh-CN" dirty="0" err="1"/>
              <a:t>main.c</a:t>
            </a:r>
            <a:r>
              <a:rPr lang="zh-CN" altLang="en-US" dirty="0"/>
              <a:t>中所写的</a:t>
            </a:r>
            <a:r>
              <a:rPr lang="en-US" altLang="zh-CN" dirty="0" err="1"/>
              <a:t>HAL_TIM_Base_Start_IT</a:t>
            </a:r>
            <a:r>
              <a:rPr lang="en-US" altLang="zh-CN" dirty="0"/>
              <a:t>()</a:t>
            </a:r>
            <a:r>
              <a:rPr lang="zh-CN" altLang="en-US" dirty="0"/>
              <a:t>和</a:t>
            </a:r>
            <a:r>
              <a:rPr lang="en-US" altLang="zh-CN" dirty="0" err="1"/>
              <a:t>HAL_TIM_PWM_Start_IT</a:t>
            </a:r>
            <a:r>
              <a:rPr lang="en-US" altLang="zh-CN" dirty="0"/>
              <a:t>()</a:t>
            </a:r>
            <a:r>
              <a:rPr lang="zh-CN" altLang="en-US" dirty="0"/>
              <a:t>等函数分别对应了哪些中断向量呢？</a:t>
            </a:r>
          </a:p>
        </p:txBody>
      </p:sp>
      <p:sp>
        <p:nvSpPr>
          <p:cNvPr id="8" name="文本框 7">
            <a:extLst>
              <a:ext uri="{FF2B5EF4-FFF2-40B4-BE49-F238E27FC236}">
                <a16:creationId xmlns:a16="http://schemas.microsoft.com/office/drawing/2014/main" id="{18E36C61-EC1B-4DF4-8722-36BA1A18527B}"/>
              </a:ext>
            </a:extLst>
          </p:cNvPr>
          <p:cNvSpPr txBox="1"/>
          <p:nvPr/>
        </p:nvSpPr>
        <p:spPr>
          <a:xfrm>
            <a:off x="3637130" y="1274217"/>
            <a:ext cx="7671318" cy="646331"/>
          </a:xfrm>
          <a:prstGeom prst="rect">
            <a:avLst/>
          </a:prstGeom>
          <a:noFill/>
        </p:spPr>
        <p:txBody>
          <a:bodyPr wrap="square" rtlCol="0">
            <a:spAutoFit/>
          </a:bodyPr>
          <a:lstStyle/>
          <a:p>
            <a:r>
              <a:rPr lang="zh-CN" altLang="en-US" dirty="0"/>
              <a:t>所以通过分析源码，我们发现中断回调函数可以裂解为软中断，通过回调函数我们把产生中断的各个事件细分，用以应对不同的情况。</a:t>
            </a:r>
          </a:p>
        </p:txBody>
      </p:sp>
      <p:pic>
        <p:nvPicPr>
          <p:cNvPr id="11" name="图片 10">
            <a:extLst>
              <a:ext uri="{FF2B5EF4-FFF2-40B4-BE49-F238E27FC236}">
                <a16:creationId xmlns:a16="http://schemas.microsoft.com/office/drawing/2014/main" id="{AA02F737-0837-49A6-99A4-AAD8CE42C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029" y="4108999"/>
            <a:ext cx="2361176" cy="2361176"/>
          </a:xfrm>
          <a:prstGeom prst="rect">
            <a:avLst/>
          </a:prstGeom>
        </p:spPr>
      </p:pic>
      <p:sp>
        <p:nvSpPr>
          <p:cNvPr id="12" name="文本框 11">
            <a:extLst>
              <a:ext uri="{FF2B5EF4-FFF2-40B4-BE49-F238E27FC236}">
                <a16:creationId xmlns:a16="http://schemas.microsoft.com/office/drawing/2014/main" id="{2B3D72AB-886E-4DFB-A01D-F83E986EE365}"/>
              </a:ext>
            </a:extLst>
          </p:cNvPr>
          <p:cNvSpPr txBox="1"/>
          <p:nvPr/>
        </p:nvSpPr>
        <p:spPr>
          <a:xfrm>
            <a:off x="3680915" y="4108999"/>
            <a:ext cx="3207899" cy="646330"/>
          </a:xfrm>
          <a:prstGeom prst="rect">
            <a:avLst/>
          </a:prstGeom>
          <a:noFill/>
        </p:spPr>
        <p:txBody>
          <a:bodyPr wrap="square" rtlCol="0">
            <a:spAutoFit/>
          </a:bodyPr>
          <a:lstStyle/>
          <a:p>
            <a:r>
              <a:rPr lang="zh-CN" altLang="en-US" dirty="0"/>
              <a:t>当出现问题的时候作为一个合格的旦学生应该怎么办？</a:t>
            </a:r>
          </a:p>
        </p:txBody>
      </p:sp>
      <p:pic>
        <p:nvPicPr>
          <p:cNvPr id="15" name="图片 14">
            <a:extLst>
              <a:ext uri="{FF2B5EF4-FFF2-40B4-BE49-F238E27FC236}">
                <a16:creationId xmlns:a16="http://schemas.microsoft.com/office/drawing/2014/main" id="{141CE3E2-90A2-4A6D-8C22-9C8FD14944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0175" y="4755328"/>
            <a:ext cx="2361176" cy="2102671"/>
          </a:xfrm>
          <a:prstGeom prst="rect">
            <a:avLst/>
          </a:prstGeom>
        </p:spPr>
      </p:pic>
    </p:spTree>
    <p:extLst>
      <p:ext uri="{BB962C8B-B14F-4D97-AF65-F5344CB8AC3E}">
        <p14:creationId xmlns:p14="http://schemas.microsoft.com/office/powerpoint/2010/main" val="303658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1EC144B-43BE-45BC-8897-E225B5042C7A}"/>
              </a:ext>
            </a:extLst>
          </p:cNvPr>
          <p:cNvSpPr/>
          <p:nvPr/>
        </p:nvSpPr>
        <p:spPr>
          <a:xfrm>
            <a:off x="288410" y="351844"/>
            <a:ext cx="7391767" cy="369332"/>
          </a:xfrm>
          <a:prstGeom prst="rect">
            <a:avLst/>
          </a:prstGeom>
        </p:spPr>
        <p:txBody>
          <a:bodyPr wrap="none">
            <a:spAutoFit/>
          </a:bodyPr>
          <a:lstStyle/>
          <a:p>
            <a:r>
              <a:rPr lang="zh-CN" altLang="en-US" dirty="0"/>
              <a:t>打开</a:t>
            </a:r>
            <a:r>
              <a:rPr lang="en-US" altLang="zh-CN" dirty="0"/>
              <a:t>STM32 </a:t>
            </a:r>
            <a:r>
              <a:rPr lang="zh-CN" altLang="en-US" dirty="0"/>
              <a:t>Reference manual，找到高级定时器</a:t>
            </a:r>
            <a:r>
              <a:rPr lang="en-US" altLang="zh-CN" dirty="0"/>
              <a:t>TIM1</a:t>
            </a:r>
            <a:r>
              <a:rPr lang="zh-CN" altLang="en-US" dirty="0"/>
              <a:t>的</a:t>
            </a:r>
            <a:r>
              <a:rPr lang="en-US" altLang="zh-CN" dirty="0"/>
              <a:t>P520</a:t>
            </a:r>
            <a:r>
              <a:rPr lang="zh-CN" altLang="en-US" dirty="0"/>
              <a:t>的第二段：</a:t>
            </a:r>
          </a:p>
        </p:txBody>
      </p:sp>
      <p:sp>
        <p:nvSpPr>
          <p:cNvPr id="5" name="矩形 4">
            <a:extLst>
              <a:ext uri="{FF2B5EF4-FFF2-40B4-BE49-F238E27FC236}">
                <a16:creationId xmlns:a16="http://schemas.microsoft.com/office/drawing/2014/main" id="{701A50E2-F8E9-4ECE-B399-00E3D7E03190}"/>
              </a:ext>
            </a:extLst>
          </p:cNvPr>
          <p:cNvSpPr/>
          <p:nvPr/>
        </p:nvSpPr>
        <p:spPr>
          <a:xfrm>
            <a:off x="288410" y="2010629"/>
            <a:ext cx="7778091" cy="369332"/>
          </a:xfrm>
          <a:prstGeom prst="rect">
            <a:avLst/>
          </a:prstGeom>
        </p:spPr>
        <p:txBody>
          <a:bodyPr wrap="none">
            <a:spAutoFit/>
          </a:bodyPr>
          <a:lstStyle/>
          <a:p>
            <a:r>
              <a:rPr lang="en-US" altLang="zh-CN" dirty="0"/>
              <a:t>Ok</a:t>
            </a:r>
            <a:r>
              <a:rPr lang="zh-CN" altLang="en-US" dirty="0"/>
              <a:t>，红框的话意境很明显的告诉我们了，</a:t>
            </a:r>
            <a:r>
              <a:rPr lang="en-US" altLang="zh-CN" dirty="0"/>
              <a:t>update event</a:t>
            </a:r>
            <a:r>
              <a:rPr lang="zh-CN" altLang="en-US" dirty="0"/>
              <a:t>发生在溢出的时候。</a:t>
            </a:r>
          </a:p>
        </p:txBody>
      </p:sp>
      <p:sp>
        <p:nvSpPr>
          <p:cNvPr id="8" name="矩形 7">
            <a:extLst>
              <a:ext uri="{FF2B5EF4-FFF2-40B4-BE49-F238E27FC236}">
                <a16:creationId xmlns:a16="http://schemas.microsoft.com/office/drawing/2014/main" id="{C5B496FA-B193-49F9-86AD-16CC4E8D6D5C}"/>
              </a:ext>
            </a:extLst>
          </p:cNvPr>
          <p:cNvSpPr/>
          <p:nvPr/>
        </p:nvSpPr>
        <p:spPr>
          <a:xfrm>
            <a:off x="288410" y="2606429"/>
            <a:ext cx="6109365" cy="369332"/>
          </a:xfrm>
          <a:prstGeom prst="rect">
            <a:avLst/>
          </a:prstGeom>
        </p:spPr>
        <p:txBody>
          <a:bodyPr wrap="none">
            <a:spAutoFit/>
          </a:bodyPr>
          <a:lstStyle/>
          <a:p>
            <a:r>
              <a:rPr lang="zh-CN" altLang="en-US" dirty="0"/>
              <a:t>什么可以触发</a:t>
            </a:r>
            <a:r>
              <a:rPr lang="en-US" altLang="zh-CN" dirty="0"/>
              <a:t>update event</a:t>
            </a:r>
            <a:r>
              <a:rPr lang="zh-CN" altLang="en-US" dirty="0"/>
              <a:t>？或者说什么会导致计数溢出？</a:t>
            </a:r>
          </a:p>
        </p:txBody>
      </p:sp>
      <p:pic>
        <p:nvPicPr>
          <p:cNvPr id="3" name="图片 2">
            <a:extLst>
              <a:ext uri="{FF2B5EF4-FFF2-40B4-BE49-F238E27FC236}">
                <a16:creationId xmlns:a16="http://schemas.microsoft.com/office/drawing/2014/main" id="{99C8EDC6-6F0A-4676-8EFF-5D7101B814F7}"/>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20136" r="10724" b="13334"/>
          <a:stretch/>
        </p:blipFill>
        <p:spPr>
          <a:xfrm>
            <a:off x="7680177" y="2819557"/>
            <a:ext cx="3844297" cy="3051678"/>
          </a:xfrm>
          <a:prstGeom prst="rect">
            <a:avLst/>
          </a:prstGeom>
        </p:spPr>
      </p:pic>
      <p:sp>
        <p:nvSpPr>
          <p:cNvPr id="9" name="矩形 8">
            <a:extLst>
              <a:ext uri="{FF2B5EF4-FFF2-40B4-BE49-F238E27FC236}">
                <a16:creationId xmlns:a16="http://schemas.microsoft.com/office/drawing/2014/main" id="{E26B5CF8-B9B8-4BAE-B1EC-F23E91934E1C}"/>
              </a:ext>
            </a:extLst>
          </p:cNvPr>
          <p:cNvSpPr/>
          <p:nvPr/>
        </p:nvSpPr>
        <p:spPr>
          <a:xfrm>
            <a:off x="288410" y="3202229"/>
            <a:ext cx="5234125" cy="369332"/>
          </a:xfrm>
          <a:prstGeom prst="rect">
            <a:avLst/>
          </a:prstGeom>
        </p:spPr>
        <p:txBody>
          <a:bodyPr wrap="none">
            <a:spAutoFit/>
          </a:bodyPr>
          <a:lstStyle/>
          <a:p>
            <a:r>
              <a:rPr lang="zh-CN" altLang="en-US" dirty="0"/>
              <a:t>对嘛，单独开个</a:t>
            </a:r>
            <a:r>
              <a:rPr lang="en-US" altLang="zh-CN" dirty="0"/>
              <a:t>TIM</a:t>
            </a:r>
            <a:r>
              <a:rPr lang="zh-CN" altLang="en-US" dirty="0"/>
              <a:t>作</a:t>
            </a:r>
            <a:r>
              <a:rPr lang="en-US" altLang="zh-CN" dirty="0"/>
              <a:t>timer</a:t>
            </a:r>
            <a:r>
              <a:rPr lang="zh-CN" altLang="en-US" dirty="0"/>
              <a:t>的时候完全可以用啊！</a:t>
            </a:r>
          </a:p>
        </p:txBody>
      </p:sp>
      <p:pic>
        <p:nvPicPr>
          <p:cNvPr id="11" name="图片 10">
            <a:extLst>
              <a:ext uri="{FF2B5EF4-FFF2-40B4-BE49-F238E27FC236}">
                <a16:creationId xmlns:a16="http://schemas.microsoft.com/office/drawing/2014/main" id="{04A94C77-0BA8-4A3F-9643-CDF504B6C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339" y="3571561"/>
            <a:ext cx="3121089" cy="3121089"/>
          </a:xfrm>
          <a:prstGeom prst="rect">
            <a:avLst/>
          </a:prstGeom>
        </p:spPr>
      </p:pic>
      <p:pic>
        <p:nvPicPr>
          <p:cNvPr id="13" name="图片 12">
            <a:extLst>
              <a:ext uri="{FF2B5EF4-FFF2-40B4-BE49-F238E27FC236}">
                <a16:creationId xmlns:a16="http://schemas.microsoft.com/office/drawing/2014/main" id="{6854F177-D9ED-468E-B93F-4F206EC6A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32573"/>
            <a:ext cx="12192000" cy="1233322"/>
          </a:xfrm>
          <a:prstGeom prst="rect">
            <a:avLst/>
          </a:prstGeom>
        </p:spPr>
      </p:pic>
    </p:spTree>
    <p:extLst>
      <p:ext uri="{BB962C8B-B14F-4D97-AF65-F5344CB8AC3E}">
        <p14:creationId xmlns:p14="http://schemas.microsoft.com/office/powerpoint/2010/main" val="288667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5B5BD2E-4A89-459B-B205-B2C031AFCC46}"/>
              </a:ext>
            </a:extLst>
          </p:cNvPr>
          <p:cNvSpPr/>
          <p:nvPr/>
        </p:nvSpPr>
        <p:spPr>
          <a:xfrm>
            <a:off x="120459" y="290322"/>
            <a:ext cx="4514377" cy="461665"/>
          </a:xfrm>
          <a:prstGeom prst="rect">
            <a:avLst/>
          </a:prstGeom>
        </p:spPr>
        <p:txBody>
          <a:bodyPr wrap="none">
            <a:spAutoFit/>
          </a:bodyPr>
          <a:lstStyle/>
          <a:p>
            <a:r>
              <a:rPr lang="zh-CN" altLang="en-US" sz="2400" dirty="0"/>
              <a:t>那么</a:t>
            </a:r>
            <a:r>
              <a:rPr lang="en-US" altLang="zh-CN" sz="2400" dirty="0"/>
              <a:t>capture/compare event</a:t>
            </a:r>
            <a:r>
              <a:rPr lang="zh-CN" altLang="en-US" sz="2400" dirty="0"/>
              <a:t>呢？</a:t>
            </a:r>
          </a:p>
        </p:txBody>
      </p:sp>
      <p:sp>
        <p:nvSpPr>
          <p:cNvPr id="5" name="矩形 4">
            <a:extLst>
              <a:ext uri="{FF2B5EF4-FFF2-40B4-BE49-F238E27FC236}">
                <a16:creationId xmlns:a16="http://schemas.microsoft.com/office/drawing/2014/main" id="{6453D2B8-7BE8-4CD4-9F6E-779D20CC2AF8}"/>
              </a:ext>
            </a:extLst>
          </p:cNvPr>
          <p:cNvSpPr/>
          <p:nvPr/>
        </p:nvSpPr>
        <p:spPr>
          <a:xfrm>
            <a:off x="120458" y="983897"/>
            <a:ext cx="11822726" cy="830997"/>
          </a:xfrm>
          <a:prstGeom prst="rect">
            <a:avLst/>
          </a:prstGeom>
        </p:spPr>
        <p:txBody>
          <a:bodyPr wrap="square">
            <a:spAutoFit/>
          </a:bodyPr>
          <a:lstStyle/>
          <a:p>
            <a:r>
              <a:rPr lang="zh-CN" altLang="en-US" sz="2400" dirty="0"/>
              <a:t>从字面上来讲，要产生</a:t>
            </a:r>
            <a:r>
              <a:rPr lang="en-US" altLang="zh-CN" sz="2400" dirty="0"/>
              <a:t>capture/compare event</a:t>
            </a:r>
            <a:r>
              <a:rPr lang="zh-CN" altLang="en-US" sz="2400" dirty="0"/>
              <a:t>至少要使用</a:t>
            </a:r>
            <a:r>
              <a:rPr lang="en-US" altLang="zh-CN" sz="2400" dirty="0"/>
              <a:t>capture compare</a:t>
            </a:r>
            <a:r>
              <a:rPr lang="zh-CN" altLang="en-US" sz="2400" dirty="0"/>
              <a:t>模块或者</a:t>
            </a:r>
            <a:r>
              <a:rPr lang="en-US" altLang="zh-CN" sz="2400" dirty="0"/>
              <a:t>capture/compare register(CCR)</a:t>
            </a:r>
            <a:r>
              <a:rPr lang="zh-CN" altLang="en-US" sz="2400" dirty="0"/>
              <a:t>，通过检索我们发现，至少有以下操作要用到</a:t>
            </a:r>
            <a:r>
              <a:rPr lang="en-US" altLang="zh-CN" sz="2400" dirty="0"/>
              <a:t>CCR</a:t>
            </a:r>
            <a:r>
              <a:rPr lang="zh-CN" altLang="en-US" sz="2400" dirty="0"/>
              <a:t>：</a:t>
            </a:r>
          </a:p>
        </p:txBody>
      </p:sp>
      <p:sp>
        <p:nvSpPr>
          <p:cNvPr id="7" name="矩形 6">
            <a:extLst>
              <a:ext uri="{FF2B5EF4-FFF2-40B4-BE49-F238E27FC236}">
                <a16:creationId xmlns:a16="http://schemas.microsoft.com/office/drawing/2014/main" id="{67864FD8-F2FE-4790-A690-868DBE4CA440}"/>
              </a:ext>
            </a:extLst>
          </p:cNvPr>
          <p:cNvSpPr/>
          <p:nvPr/>
        </p:nvSpPr>
        <p:spPr>
          <a:xfrm>
            <a:off x="1715793" y="2046804"/>
            <a:ext cx="7126649" cy="461665"/>
          </a:xfrm>
          <a:prstGeom prst="rect">
            <a:avLst/>
          </a:prstGeom>
        </p:spPr>
        <p:txBody>
          <a:bodyPr wrap="square">
            <a:spAutoFit/>
          </a:bodyPr>
          <a:lstStyle/>
          <a:p>
            <a:r>
              <a:rPr lang="en-US" altLang="zh-CN" sz="2400" dirty="0"/>
              <a:t>1</a:t>
            </a:r>
            <a:r>
              <a:rPr lang="zh-CN" altLang="en-US" sz="2400" dirty="0"/>
              <a:t>、</a:t>
            </a:r>
            <a:r>
              <a:rPr lang="en-US" altLang="zh-CN" sz="2400" dirty="0"/>
              <a:t>PWM    2</a:t>
            </a:r>
            <a:r>
              <a:rPr lang="zh-CN" altLang="en-US" sz="2400" dirty="0"/>
              <a:t>、</a:t>
            </a:r>
            <a:r>
              <a:rPr lang="en-US" altLang="zh-CN" sz="2400" dirty="0"/>
              <a:t>input capture    3</a:t>
            </a:r>
            <a:r>
              <a:rPr lang="zh-CN" altLang="en-US" sz="2400" dirty="0"/>
              <a:t>、</a:t>
            </a:r>
            <a:r>
              <a:rPr lang="en-US" altLang="zh-CN" sz="2400" dirty="0"/>
              <a:t>output compare</a:t>
            </a:r>
            <a:endParaRPr lang="zh-CN" altLang="en-US" sz="2400" dirty="0"/>
          </a:p>
        </p:txBody>
      </p:sp>
      <p:sp>
        <p:nvSpPr>
          <p:cNvPr id="8" name="矩形 7">
            <a:extLst>
              <a:ext uri="{FF2B5EF4-FFF2-40B4-BE49-F238E27FC236}">
                <a16:creationId xmlns:a16="http://schemas.microsoft.com/office/drawing/2014/main" id="{2D4A0324-9812-4B10-8230-F3AA0FB3C648}"/>
              </a:ext>
            </a:extLst>
          </p:cNvPr>
          <p:cNvSpPr/>
          <p:nvPr/>
        </p:nvSpPr>
        <p:spPr>
          <a:xfrm>
            <a:off x="120458" y="2828836"/>
            <a:ext cx="11822726" cy="830997"/>
          </a:xfrm>
          <a:prstGeom prst="rect">
            <a:avLst/>
          </a:prstGeom>
        </p:spPr>
        <p:txBody>
          <a:bodyPr wrap="square">
            <a:spAutoFit/>
          </a:bodyPr>
          <a:lstStyle/>
          <a:p>
            <a:r>
              <a:rPr lang="zh-CN" altLang="en-US" sz="2400" dirty="0"/>
              <a:t>那么说这些操作会产生</a:t>
            </a:r>
            <a:r>
              <a:rPr lang="en-US" altLang="zh-CN" sz="2400" dirty="0"/>
              <a:t>capture/compare event,</a:t>
            </a:r>
            <a:r>
              <a:rPr lang="zh-CN" altLang="en-US" sz="2400" dirty="0"/>
              <a:t>因此这种条件下我们开启中断只需要设置对应的中断向量就行</a:t>
            </a:r>
          </a:p>
        </p:txBody>
      </p:sp>
      <p:sp>
        <p:nvSpPr>
          <p:cNvPr id="9" name="矩形 8">
            <a:extLst>
              <a:ext uri="{FF2B5EF4-FFF2-40B4-BE49-F238E27FC236}">
                <a16:creationId xmlns:a16="http://schemas.microsoft.com/office/drawing/2014/main" id="{E9001A29-2CF5-4B48-91FB-D0C56BB16914}"/>
              </a:ext>
            </a:extLst>
          </p:cNvPr>
          <p:cNvSpPr/>
          <p:nvPr/>
        </p:nvSpPr>
        <p:spPr>
          <a:xfrm>
            <a:off x="120459" y="3980200"/>
            <a:ext cx="11822725" cy="1938992"/>
          </a:xfrm>
          <a:prstGeom prst="rect">
            <a:avLst/>
          </a:prstGeom>
        </p:spPr>
        <p:txBody>
          <a:bodyPr wrap="square">
            <a:spAutoFit/>
          </a:bodyPr>
          <a:lstStyle/>
          <a:p>
            <a:r>
              <a:rPr lang="zh-CN" altLang="en-US" sz="2400" dirty="0"/>
              <a:t>至于</a:t>
            </a:r>
            <a:r>
              <a:rPr lang="en-US" altLang="zh-CN" sz="2400" dirty="0"/>
              <a:t>break event</a:t>
            </a:r>
            <a:r>
              <a:rPr lang="zh-CN" altLang="en-US" sz="2400" dirty="0"/>
              <a:t>，不知道大家对第一节的</a:t>
            </a:r>
            <a:r>
              <a:rPr lang="en-US" altLang="zh-CN" sz="2400" dirty="0" err="1"/>
              <a:t>spwm</a:t>
            </a:r>
            <a:r>
              <a:rPr lang="zh-CN" altLang="en-US" sz="2400" dirty="0"/>
              <a:t>调制有没有印象，在设置死区的时候我们会看到一个</a:t>
            </a:r>
            <a:r>
              <a:rPr lang="en-US" altLang="zh-CN" sz="2400" dirty="0"/>
              <a:t>BRK</a:t>
            </a:r>
            <a:r>
              <a:rPr lang="zh-CN" altLang="en-US" sz="2400" dirty="0"/>
              <a:t>选项，所谓的</a:t>
            </a:r>
            <a:r>
              <a:rPr lang="en-US" altLang="zh-CN" sz="2400" dirty="0"/>
              <a:t>break event</a:t>
            </a:r>
            <a:r>
              <a:rPr lang="zh-CN" altLang="en-US" sz="2400" dirty="0"/>
              <a:t>与其类似但是又有不同，</a:t>
            </a:r>
            <a:r>
              <a:rPr lang="en-US" altLang="zh-CN" sz="2400" dirty="0"/>
              <a:t>break event</a:t>
            </a:r>
            <a:r>
              <a:rPr lang="zh-CN" altLang="en-US" sz="2400" dirty="0"/>
              <a:t>有两个来源，一个是系统内部错误或者是数字滤波器的</a:t>
            </a:r>
            <a:r>
              <a:rPr lang="en-US" altLang="zh-CN" sz="2400" dirty="0" err="1"/>
              <a:t>break_atch</a:t>
            </a:r>
            <a:r>
              <a:rPr lang="zh-CN" altLang="en-US" sz="2400" dirty="0"/>
              <a:t>，一个是通过</a:t>
            </a:r>
            <a:r>
              <a:rPr lang="en-US" altLang="zh-CN" sz="2400" dirty="0" err="1"/>
              <a:t>TIMn_BKIN</a:t>
            </a:r>
            <a:r>
              <a:rPr lang="zh-CN" altLang="en-US" sz="2400" dirty="0"/>
              <a:t>引脚来作为</a:t>
            </a:r>
            <a:r>
              <a:rPr lang="en-US" altLang="zh-CN" sz="2400" dirty="0"/>
              <a:t>break</a:t>
            </a:r>
            <a:r>
              <a:rPr lang="zh-CN" altLang="en-US" sz="2400" dirty="0"/>
              <a:t>输入（需要预先</a:t>
            </a:r>
            <a:r>
              <a:rPr lang="en-US" altLang="zh-CN" sz="2400" dirty="0"/>
              <a:t>active break input</a:t>
            </a:r>
            <a:r>
              <a:rPr lang="zh-CN" altLang="en-US" sz="2400" dirty="0"/>
              <a:t>）。具体的应用我会之后上传文档到</a:t>
            </a:r>
            <a:r>
              <a:rPr lang="en-US" altLang="zh-CN" sz="2400" dirty="0" err="1"/>
              <a:t>github</a:t>
            </a:r>
            <a:r>
              <a:rPr lang="zh-CN" altLang="en-US" sz="2400" dirty="0"/>
              <a:t>。</a:t>
            </a:r>
          </a:p>
        </p:txBody>
      </p:sp>
    </p:spTree>
    <p:extLst>
      <p:ext uri="{BB962C8B-B14F-4D97-AF65-F5344CB8AC3E}">
        <p14:creationId xmlns:p14="http://schemas.microsoft.com/office/powerpoint/2010/main" val="362811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2B9381-BD9B-47EC-90E3-2F43FA0FF521}"/>
              </a:ext>
            </a:extLst>
          </p:cNvPr>
          <p:cNvSpPr/>
          <p:nvPr/>
        </p:nvSpPr>
        <p:spPr>
          <a:xfrm>
            <a:off x="184637" y="458522"/>
            <a:ext cx="11822725" cy="461665"/>
          </a:xfrm>
          <a:prstGeom prst="rect">
            <a:avLst/>
          </a:prstGeom>
        </p:spPr>
        <p:txBody>
          <a:bodyPr wrap="square">
            <a:spAutoFit/>
          </a:bodyPr>
          <a:lstStyle/>
          <a:p>
            <a:r>
              <a:rPr lang="zh-CN" altLang="en-US" sz="2400" dirty="0"/>
              <a:t>而</a:t>
            </a:r>
            <a:r>
              <a:rPr lang="en-US" altLang="zh-CN" sz="2400" dirty="0"/>
              <a:t>trigger commutation</a:t>
            </a:r>
            <a:r>
              <a:rPr lang="zh-CN" altLang="en-US" sz="2400" dirty="0"/>
              <a:t>则是在定时器被</a:t>
            </a:r>
            <a:r>
              <a:rPr lang="en-US" altLang="zh-CN" sz="2400" dirty="0"/>
              <a:t>trigger</a:t>
            </a:r>
            <a:r>
              <a:rPr lang="zh-CN" altLang="en-US" sz="2400" dirty="0"/>
              <a:t>触发</a:t>
            </a:r>
          </a:p>
        </p:txBody>
      </p:sp>
      <p:pic>
        <p:nvPicPr>
          <p:cNvPr id="5" name="图片 4">
            <a:extLst>
              <a:ext uri="{FF2B5EF4-FFF2-40B4-BE49-F238E27FC236}">
                <a16:creationId xmlns:a16="http://schemas.microsoft.com/office/drawing/2014/main" id="{6DFABB0C-B6EE-4F44-B99A-A03E32CF6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7" y="1160732"/>
            <a:ext cx="11161387" cy="2123181"/>
          </a:xfrm>
          <a:prstGeom prst="rect">
            <a:avLst/>
          </a:prstGeom>
        </p:spPr>
      </p:pic>
      <p:sp>
        <p:nvSpPr>
          <p:cNvPr id="6" name="矩形 5">
            <a:extLst>
              <a:ext uri="{FF2B5EF4-FFF2-40B4-BE49-F238E27FC236}">
                <a16:creationId xmlns:a16="http://schemas.microsoft.com/office/drawing/2014/main" id="{B10C20E6-22FE-4B57-B293-8A5018992A1D}"/>
              </a:ext>
            </a:extLst>
          </p:cNvPr>
          <p:cNvSpPr/>
          <p:nvPr/>
        </p:nvSpPr>
        <p:spPr>
          <a:xfrm>
            <a:off x="184636" y="3923290"/>
            <a:ext cx="11822725" cy="461665"/>
          </a:xfrm>
          <a:prstGeom prst="rect">
            <a:avLst/>
          </a:prstGeom>
        </p:spPr>
        <p:txBody>
          <a:bodyPr wrap="square">
            <a:spAutoFit/>
          </a:bodyPr>
          <a:lstStyle/>
          <a:p>
            <a:r>
              <a:rPr lang="zh-CN" altLang="en-US" sz="2400" dirty="0"/>
              <a:t>至此，相信很多同学都明白了所谓的回调和中断处理函数以及中断向量的对应关系</a:t>
            </a:r>
          </a:p>
        </p:txBody>
      </p:sp>
      <p:sp>
        <p:nvSpPr>
          <p:cNvPr id="7" name="矩形 6">
            <a:extLst>
              <a:ext uri="{FF2B5EF4-FFF2-40B4-BE49-F238E27FC236}">
                <a16:creationId xmlns:a16="http://schemas.microsoft.com/office/drawing/2014/main" id="{0DDFCDC0-DE22-4DB1-AD30-19C8002AA9AF}"/>
              </a:ext>
            </a:extLst>
          </p:cNvPr>
          <p:cNvSpPr/>
          <p:nvPr/>
        </p:nvSpPr>
        <p:spPr>
          <a:xfrm>
            <a:off x="184636" y="4924776"/>
            <a:ext cx="11822725" cy="461665"/>
          </a:xfrm>
          <a:prstGeom prst="rect">
            <a:avLst/>
          </a:prstGeom>
        </p:spPr>
        <p:txBody>
          <a:bodyPr wrap="square">
            <a:spAutoFit/>
          </a:bodyPr>
          <a:lstStyle/>
          <a:p>
            <a:r>
              <a:rPr lang="zh-CN" altLang="en-US" sz="2400" dirty="0"/>
              <a:t>那我们来实战一下看看吧，这里以</a:t>
            </a:r>
            <a:r>
              <a:rPr lang="en-US" altLang="zh-CN" sz="2400" dirty="0"/>
              <a:t>PWM</a:t>
            </a:r>
            <a:r>
              <a:rPr lang="zh-CN" altLang="en-US" sz="2400" dirty="0"/>
              <a:t>中断和定时器中断为例</a:t>
            </a:r>
          </a:p>
        </p:txBody>
      </p:sp>
    </p:spTree>
    <p:extLst>
      <p:ext uri="{BB962C8B-B14F-4D97-AF65-F5344CB8AC3E}">
        <p14:creationId xmlns:p14="http://schemas.microsoft.com/office/powerpoint/2010/main" val="52845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901</Words>
  <Application>Microsoft Office PowerPoint</Application>
  <PresentationFormat>宽屏</PresentationFormat>
  <Paragraphs>46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Adobe 黑体 Std R</vt:lpstr>
      <vt:lpstr>等线</vt:lpstr>
      <vt:lpstr>等线 Light</vt:lpstr>
      <vt:lpstr>黑体</vt:lpstr>
      <vt:lpstr>华文宋体</vt:lpstr>
      <vt:lpstr>华文中宋</vt:lpstr>
      <vt:lpstr>楷体</vt:lpstr>
      <vt:lpstr>隶书</vt:lpstr>
      <vt:lpstr>Arial</vt:lpstr>
      <vt:lpstr>Office 主题​​</vt:lpstr>
      <vt:lpstr>STM32实战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STM32实战</dc:title>
  <dc:creator>宋飞</dc:creator>
  <cp:lastModifiedBy>宋飞</cp:lastModifiedBy>
  <cp:revision>29</cp:revision>
  <dcterms:created xsi:type="dcterms:W3CDTF">2020-04-03T02:40:17Z</dcterms:created>
  <dcterms:modified xsi:type="dcterms:W3CDTF">2020-04-04T06:01:07Z</dcterms:modified>
</cp:coreProperties>
</file>