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58" r:id="rId6"/>
    <p:sldId id="259" r:id="rId7"/>
    <p:sldId id="26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6DD0E-8AB2-4650-86C5-1CC0D25297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A9B683E-7065-43C4-BE4D-2FE545BD5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8E9EAA-B351-4845-ABC7-A00C7B912BAB}"/>
              </a:ext>
            </a:extLst>
          </p:cNvPr>
          <p:cNvSpPr>
            <a:spLocks noGrp="1"/>
          </p:cNvSpPr>
          <p:nvPr>
            <p:ph type="dt" sz="half" idx="10"/>
          </p:nvPr>
        </p:nvSpPr>
        <p:spPr/>
        <p:txBody>
          <a:bodyPr/>
          <a:lstStyle/>
          <a:p>
            <a:fld id="{6F17C1E0-AFC9-4496-A862-8C728EF6B431}"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4D5235CF-D550-44FD-BD8B-96652A7698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89B218-0101-4FE6-B1F4-150F6BAEEA33}"/>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74026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F838B-320B-4571-BD95-74E91B842E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6E3DDFA-A541-4860-825F-BA9E17F5710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08C5C0-D6A7-450D-8794-69CC7A957E35}"/>
              </a:ext>
            </a:extLst>
          </p:cNvPr>
          <p:cNvSpPr>
            <a:spLocks noGrp="1"/>
          </p:cNvSpPr>
          <p:nvPr>
            <p:ph type="dt" sz="half" idx="10"/>
          </p:nvPr>
        </p:nvSpPr>
        <p:spPr/>
        <p:txBody>
          <a:bodyPr/>
          <a:lstStyle/>
          <a:p>
            <a:fld id="{6F17C1E0-AFC9-4496-A862-8C728EF6B431}"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87E639E6-263E-4E9A-BDD2-A11DEA1698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3B54F6-3CB2-421A-9FAD-310A1E53F62B}"/>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72531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0D12D2-99EF-4CDD-A68B-017E6AA4A94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7A9E71-3757-4427-BE6A-5923FBEF211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39C047-EE17-4C40-B8BE-352BACC99AAD}"/>
              </a:ext>
            </a:extLst>
          </p:cNvPr>
          <p:cNvSpPr>
            <a:spLocks noGrp="1"/>
          </p:cNvSpPr>
          <p:nvPr>
            <p:ph type="dt" sz="half" idx="10"/>
          </p:nvPr>
        </p:nvSpPr>
        <p:spPr/>
        <p:txBody>
          <a:bodyPr/>
          <a:lstStyle/>
          <a:p>
            <a:fld id="{6F17C1E0-AFC9-4496-A862-8C728EF6B431}"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5E6B30DA-B070-4075-9398-ABE09AAC64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294D2E-1033-4B6D-8948-3ADD1DC2A1D0}"/>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257188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233361-2AD4-4A80-897B-3E2CB730B3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CD4AA2E-54A9-4639-AE57-F53853C0195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8C04B0-60A6-41A5-A097-B057FC502B7E}"/>
              </a:ext>
            </a:extLst>
          </p:cNvPr>
          <p:cNvSpPr>
            <a:spLocks noGrp="1"/>
          </p:cNvSpPr>
          <p:nvPr>
            <p:ph type="dt" sz="half" idx="10"/>
          </p:nvPr>
        </p:nvSpPr>
        <p:spPr/>
        <p:txBody>
          <a:bodyPr/>
          <a:lstStyle/>
          <a:p>
            <a:fld id="{6F17C1E0-AFC9-4496-A862-8C728EF6B431}"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2E092785-E962-4C15-A533-19D26B9180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E2BB71-B41B-4393-AA7A-1293D9B182F6}"/>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571577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9735B-7409-4687-8F63-FFEF4FCFF9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E7FBF19-CA08-44D7-9E80-82E895703D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2308A76-A2D3-494D-B449-6D96CDDB4223}"/>
              </a:ext>
            </a:extLst>
          </p:cNvPr>
          <p:cNvSpPr>
            <a:spLocks noGrp="1"/>
          </p:cNvSpPr>
          <p:nvPr>
            <p:ph type="dt" sz="half" idx="10"/>
          </p:nvPr>
        </p:nvSpPr>
        <p:spPr/>
        <p:txBody>
          <a:bodyPr/>
          <a:lstStyle/>
          <a:p>
            <a:fld id="{6F17C1E0-AFC9-4496-A862-8C728EF6B431}"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602BBAF8-D651-4235-BA06-2F23384760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B87012-FD87-426E-8703-62060A2C3A22}"/>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98464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294E8-41BD-4270-9AE6-27CACCAE94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66667F-B54D-426D-B2A9-8B8B724C2F7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0D92A77-C0B3-4E63-BBA5-88C23B6A2257}"/>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663E3CE-9AFC-4B03-AC52-D55E403CAFC8}"/>
              </a:ext>
            </a:extLst>
          </p:cNvPr>
          <p:cNvSpPr>
            <a:spLocks noGrp="1"/>
          </p:cNvSpPr>
          <p:nvPr>
            <p:ph type="dt" sz="half" idx="10"/>
          </p:nvPr>
        </p:nvSpPr>
        <p:spPr/>
        <p:txBody>
          <a:bodyPr/>
          <a:lstStyle/>
          <a:p>
            <a:fld id="{6F17C1E0-AFC9-4496-A862-8C728EF6B431}"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id="{8CCD47F7-1FBE-418C-8D5A-88904E2E07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413396-C608-4236-A4C2-E7CA28450388}"/>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1109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16FD2-222D-4A09-9A1C-A802ABD5846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F49ACE-F5E4-40E7-BD7D-4FD0A4B22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0BFD9B3-4F5F-473D-95D7-474247A111E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9AFE59-8645-40A8-B0B8-3880F54E85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EEDA58E-E567-49F2-A345-86680FB58B8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BA41E56-6835-42DC-A4C2-BB573ACE972D}"/>
              </a:ext>
            </a:extLst>
          </p:cNvPr>
          <p:cNvSpPr>
            <a:spLocks noGrp="1"/>
          </p:cNvSpPr>
          <p:nvPr>
            <p:ph type="dt" sz="half" idx="10"/>
          </p:nvPr>
        </p:nvSpPr>
        <p:spPr/>
        <p:txBody>
          <a:bodyPr/>
          <a:lstStyle/>
          <a:p>
            <a:fld id="{6F17C1E0-AFC9-4496-A862-8C728EF6B431}" type="datetimeFigureOut">
              <a:rPr lang="zh-CN" altLang="en-US" smtClean="0"/>
              <a:t>2020/3/27</a:t>
            </a:fld>
            <a:endParaRPr lang="zh-CN" altLang="en-US"/>
          </a:p>
        </p:txBody>
      </p:sp>
      <p:sp>
        <p:nvSpPr>
          <p:cNvPr id="8" name="页脚占位符 7">
            <a:extLst>
              <a:ext uri="{FF2B5EF4-FFF2-40B4-BE49-F238E27FC236}">
                <a16:creationId xmlns:a16="http://schemas.microsoft.com/office/drawing/2014/main" id="{940A5DC5-4A4C-44EE-B618-CEECB622F5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558EAAA-D7DE-49D0-9E37-EBF6AAA34222}"/>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05247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9E4CB-5700-4BA2-9FDD-97BC3F5E234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1C1D7B-3279-4E21-983B-612C174A81F8}"/>
              </a:ext>
            </a:extLst>
          </p:cNvPr>
          <p:cNvSpPr>
            <a:spLocks noGrp="1"/>
          </p:cNvSpPr>
          <p:nvPr>
            <p:ph type="dt" sz="half" idx="10"/>
          </p:nvPr>
        </p:nvSpPr>
        <p:spPr/>
        <p:txBody>
          <a:bodyPr/>
          <a:lstStyle/>
          <a:p>
            <a:fld id="{6F17C1E0-AFC9-4496-A862-8C728EF6B431}" type="datetimeFigureOut">
              <a:rPr lang="zh-CN" altLang="en-US" smtClean="0"/>
              <a:t>2020/3/27</a:t>
            </a:fld>
            <a:endParaRPr lang="zh-CN" altLang="en-US"/>
          </a:p>
        </p:txBody>
      </p:sp>
      <p:sp>
        <p:nvSpPr>
          <p:cNvPr id="4" name="页脚占位符 3">
            <a:extLst>
              <a:ext uri="{FF2B5EF4-FFF2-40B4-BE49-F238E27FC236}">
                <a16:creationId xmlns:a16="http://schemas.microsoft.com/office/drawing/2014/main" id="{C3DB3BFB-A501-446D-86CE-12EA5F4EF6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BC88A4-AA5C-4C85-823D-958B967293ED}"/>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42532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1BE02B-14F4-4C20-816C-3F2E732DF7B2}"/>
              </a:ext>
            </a:extLst>
          </p:cNvPr>
          <p:cNvSpPr>
            <a:spLocks noGrp="1"/>
          </p:cNvSpPr>
          <p:nvPr>
            <p:ph type="dt" sz="half" idx="10"/>
          </p:nvPr>
        </p:nvSpPr>
        <p:spPr/>
        <p:txBody>
          <a:bodyPr/>
          <a:lstStyle/>
          <a:p>
            <a:fld id="{6F17C1E0-AFC9-4496-A862-8C728EF6B431}" type="datetimeFigureOut">
              <a:rPr lang="zh-CN" altLang="en-US" smtClean="0"/>
              <a:t>2020/3/27</a:t>
            </a:fld>
            <a:endParaRPr lang="zh-CN" altLang="en-US"/>
          </a:p>
        </p:txBody>
      </p:sp>
      <p:sp>
        <p:nvSpPr>
          <p:cNvPr id="3" name="页脚占位符 2">
            <a:extLst>
              <a:ext uri="{FF2B5EF4-FFF2-40B4-BE49-F238E27FC236}">
                <a16:creationId xmlns:a16="http://schemas.microsoft.com/office/drawing/2014/main" id="{B99FFC26-B822-4D71-95BD-9E59B69CEEE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F283AC-2F86-4FFF-99C9-B78E981F3417}"/>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71877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3C9A6-3C5B-4344-9A0B-FDDEB03292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52B30D-0A65-4BF9-A8C9-A94BCAB08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656D8C9-535F-4094-93B6-7FF5196C97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67CE612-63E7-4D99-A62E-809311E8F146}"/>
              </a:ext>
            </a:extLst>
          </p:cNvPr>
          <p:cNvSpPr>
            <a:spLocks noGrp="1"/>
          </p:cNvSpPr>
          <p:nvPr>
            <p:ph type="dt" sz="half" idx="10"/>
          </p:nvPr>
        </p:nvSpPr>
        <p:spPr/>
        <p:txBody>
          <a:bodyPr/>
          <a:lstStyle/>
          <a:p>
            <a:fld id="{6F17C1E0-AFC9-4496-A862-8C728EF6B431}"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id="{211CF708-0706-41C0-87F5-7C8AD3FC91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749C62-E1E4-4863-8FB5-619E174FEEBC}"/>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210782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CD571-EE3B-49DF-9953-1F47694962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92892C-7154-4BE1-A189-B4EF175421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3033D1D-23BE-43D5-9AA1-60A33D535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1E061CF-9B8D-4D6E-8DDE-AB8BE94C1FC7}"/>
              </a:ext>
            </a:extLst>
          </p:cNvPr>
          <p:cNvSpPr>
            <a:spLocks noGrp="1"/>
          </p:cNvSpPr>
          <p:nvPr>
            <p:ph type="dt" sz="half" idx="10"/>
          </p:nvPr>
        </p:nvSpPr>
        <p:spPr/>
        <p:txBody>
          <a:bodyPr/>
          <a:lstStyle/>
          <a:p>
            <a:fld id="{6F17C1E0-AFC9-4496-A862-8C728EF6B431}"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id="{02693A20-73CD-4F49-B0A4-D8339BFC8B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B4549C-15F1-4D4B-93D2-7E50870F8F11}"/>
              </a:ext>
            </a:extLst>
          </p:cNvPr>
          <p:cNvSpPr>
            <a:spLocks noGrp="1"/>
          </p:cNvSpPr>
          <p:nvPr>
            <p:ph type="sldNum" sz="quarter" idx="12"/>
          </p:nvPr>
        </p:nvSpPr>
        <p:spPr/>
        <p:txBody>
          <a:body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121980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37CC101-902A-4EA9-8BDF-B72D38A0A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F95E3B-0136-412B-A415-1034BAA77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5C9CF9-8152-467D-A161-3288529E60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7C1E0-AFC9-4496-A862-8C728EF6B431}"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id="{C6155B52-D15A-4464-99E8-D4CC8AAF0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E5160E7-9A75-47A7-9595-45517DF96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C7E48-6ACF-4669-B039-7EF73A25C371}" type="slidenum">
              <a:rPr lang="zh-CN" altLang="en-US" smtClean="0"/>
              <a:t>‹#›</a:t>
            </a:fld>
            <a:endParaRPr lang="zh-CN" altLang="en-US"/>
          </a:p>
        </p:txBody>
      </p:sp>
    </p:spTree>
    <p:extLst>
      <p:ext uri="{BB962C8B-B14F-4D97-AF65-F5344CB8AC3E}">
        <p14:creationId xmlns:p14="http://schemas.microsoft.com/office/powerpoint/2010/main" val="3663528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vfe.ac.cn/NewsDetail-2250.aspx"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8D2E8C7-36FF-4D8E-A222-9762197D6021}"/>
              </a:ext>
            </a:extLst>
          </p:cNvPr>
          <p:cNvSpPr txBox="1"/>
          <p:nvPr/>
        </p:nvSpPr>
        <p:spPr>
          <a:xfrm>
            <a:off x="2317559" y="1982450"/>
            <a:ext cx="7556877" cy="1446550"/>
          </a:xfrm>
          <a:prstGeom prst="rect">
            <a:avLst/>
          </a:prstGeom>
          <a:noFill/>
        </p:spPr>
        <p:txBody>
          <a:bodyPr wrap="none" rtlCol="0">
            <a:spAutoFit/>
          </a:bodyPr>
          <a:lstStyle/>
          <a:p>
            <a:pPr algn="ctr"/>
            <a:r>
              <a:rPr lang="en-US" altLang="zh-CN" sz="4400" b="1" dirty="0">
                <a:latin typeface="黑体" panose="02010609060101010101" pitchFamily="49" charset="-122"/>
                <a:ea typeface="黑体" panose="02010609060101010101" pitchFamily="49" charset="-122"/>
              </a:rPr>
              <a:t>STM32</a:t>
            </a:r>
            <a:r>
              <a:rPr lang="zh-CN" altLang="en-US" sz="4400" b="1" dirty="0">
                <a:latin typeface="黑体" panose="02010609060101010101" pitchFamily="49" charset="-122"/>
                <a:ea typeface="黑体" panose="02010609060101010101" pitchFamily="49" charset="-122"/>
              </a:rPr>
              <a:t>实战</a:t>
            </a:r>
            <a:endParaRPr lang="en-US" altLang="zh-CN" sz="4400" b="1" dirty="0">
              <a:latin typeface="黑体" panose="02010609060101010101" pitchFamily="49" charset="-122"/>
              <a:ea typeface="黑体" panose="02010609060101010101" pitchFamily="49" charset="-122"/>
            </a:endParaRPr>
          </a:p>
          <a:p>
            <a:pPr algn="ctr"/>
            <a:r>
              <a:rPr lang="en-US" altLang="zh-CN" sz="4400" b="1" dirty="0">
                <a:latin typeface="黑体" panose="02010609060101010101" pitchFamily="49" charset="-122"/>
                <a:ea typeface="黑体" panose="02010609060101010101" pitchFamily="49" charset="-122"/>
              </a:rPr>
              <a:t>(</a:t>
            </a:r>
            <a:r>
              <a:rPr lang="zh-CN" altLang="en-US" sz="4400" b="1" dirty="0">
                <a:latin typeface="黑体" panose="02010609060101010101" pitchFamily="49" charset="-122"/>
                <a:ea typeface="黑体" panose="02010609060101010101" pitchFamily="49" charset="-122"/>
              </a:rPr>
              <a:t>基于</a:t>
            </a:r>
            <a:r>
              <a:rPr lang="en-US" altLang="zh-CN" sz="4400" b="1" dirty="0">
                <a:latin typeface="黑体" panose="02010609060101010101" pitchFamily="49" charset="-122"/>
                <a:ea typeface="黑体" panose="02010609060101010101" pitchFamily="49" charset="-122"/>
              </a:rPr>
              <a:t>HAL</a:t>
            </a:r>
            <a:r>
              <a:rPr lang="zh-CN" altLang="en-US" sz="4400" b="1" dirty="0">
                <a:latin typeface="黑体" panose="02010609060101010101" pitchFamily="49" charset="-122"/>
                <a:ea typeface="黑体" panose="02010609060101010101" pitchFamily="49" charset="-122"/>
              </a:rPr>
              <a:t>库</a:t>
            </a:r>
            <a:r>
              <a:rPr lang="en-US" altLang="zh-CN" sz="4400" b="1" dirty="0">
                <a:latin typeface="黑体" panose="02010609060101010101" pitchFamily="49" charset="-122"/>
                <a:ea typeface="黑体" panose="02010609060101010101" pitchFamily="49" charset="-122"/>
              </a:rPr>
              <a:t>+</a:t>
            </a:r>
            <a:r>
              <a:rPr lang="en-US" altLang="zh-CN" sz="4400" b="1" dirty="0" err="1">
                <a:latin typeface="黑体" panose="02010609060101010101" pitchFamily="49" charset="-122"/>
                <a:ea typeface="黑体" panose="02010609060101010101" pitchFamily="49" charset="-122"/>
              </a:rPr>
              <a:t>CubeMX+MDK-ARM</a:t>
            </a:r>
            <a:r>
              <a:rPr lang="en-US" altLang="zh-CN" sz="4400" b="1" dirty="0">
                <a:latin typeface="黑体" panose="02010609060101010101" pitchFamily="49" charset="-122"/>
                <a:ea typeface="黑体" panose="02010609060101010101" pitchFamily="49" charset="-122"/>
              </a:rPr>
              <a:t>)</a:t>
            </a:r>
            <a:endParaRPr lang="zh-CN" altLang="en-US" sz="44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20692B9-E5B2-4A1F-AD55-4AA059754FF3}"/>
              </a:ext>
            </a:extLst>
          </p:cNvPr>
          <p:cNvSpPr txBox="1"/>
          <p:nvPr/>
        </p:nvSpPr>
        <p:spPr>
          <a:xfrm>
            <a:off x="10685482" y="6457890"/>
            <a:ext cx="1338828" cy="400110"/>
          </a:xfrm>
          <a:prstGeom prst="rect">
            <a:avLst/>
          </a:prstGeom>
          <a:noFill/>
        </p:spPr>
        <p:txBody>
          <a:bodyPr wrap="none" rtlCol="0">
            <a:spAutoFit/>
          </a:bodyPr>
          <a:lstStyle/>
          <a:p>
            <a:r>
              <a:rPr lang="en-US" altLang="zh-CN" sz="2000" dirty="0">
                <a:latin typeface="宋体" panose="02010600030101010101" pitchFamily="2" charset="-122"/>
                <a:ea typeface="宋体" panose="02010600030101010101" pitchFamily="2" charset="-122"/>
              </a:rPr>
              <a:t>2020/3/25</a:t>
            </a:r>
            <a:endParaRPr lang="zh-CN" altLang="en-US" sz="2000" dirty="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AFDAF48B-72E2-4B74-B394-FFF10A7FA414}"/>
              </a:ext>
            </a:extLst>
          </p:cNvPr>
          <p:cNvSpPr txBox="1"/>
          <p:nvPr/>
        </p:nvSpPr>
        <p:spPr>
          <a:xfrm>
            <a:off x="2424598" y="4002834"/>
            <a:ext cx="7879080" cy="707886"/>
          </a:xfrm>
          <a:prstGeom prst="rect">
            <a:avLst/>
          </a:prstGeom>
          <a:noFill/>
        </p:spPr>
        <p:txBody>
          <a:bodyPr wrap="none" rtlCol="0">
            <a:spAutoFit/>
          </a:bodyPr>
          <a:lstStyle/>
          <a:p>
            <a:r>
              <a:rPr lang="en-US" altLang="zh-CN" sz="4000" dirty="0">
                <a:latin typeface="楷体" panose="02010609060101010101" pitchFamily="49" charset="-122"/>
                <a:ea typeface="楷体" panose="02010609060101010101" pitchFamily="49" charset="-122"/>
              </a:rPr>
              <a:t>SPWM</a:t>
            </a:r>
            <a:r>
              <a:rPr lang="zh-CN" altLang="en-US" sz="4000" dirty="0">
                <a:latin typeface="楷体" panose="02010609060101010101" pitchFamily="49" charset="-122"/>
                <a:ea typeface="楷体" panose="02010609060101010101" pitchFamily="49" charset="-122"/>
              </a:rPr>
              <a:t>调制技术（开环）</a:t>
            </a:r>
            <a:r>
              <a:rPr lang="en-US" altLang="zh-CN" sz="4000" dirty="0">
                <a:latin typeface="楷体" panose="02010609060101010101" pitchFamily="49" charset="-122"/>
                <a:ea typeface="楷体" panose="02010609060101010101" pitchFamily="49" charset="-122"/>
              </a:rPr>
              <a:t>——</a:t>
            </a:r>
            <a:r>
              <a:rPr lang="zh-CN" altLang="en-US" sz="4000" dirty="0">
                <a:latin typeface="楷体" panose="02010609060101010101" pitchFamily="49" charset="-122"/>
                <a:ea typeface="楷体" panose="02010609060101010101" pitchFamily="49" charset="-122"/>
              </a:rPr>
              <a:t>单极性</a:t>
            </a:r>
          </a:p>
        </p:txBody>
      </p:sp>
    </p:spTree>
    <p:extLst>
      <p:ext uri="{BB962C8B-B14F-4D97-AF65-F5344CB8AC3E}">
        <p14:creationId xmlns:p14="http://schemas.microsoft.com/office/powerpoint/2010/main" val="3119659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38234BC-4A24-46F5-BC73-B8E53D5B0497}"/>
              </a:ext>
            </a:extLst>
          </p:cNvPr>
          <p:cNvSpPr txBox="1"/>
          <p:nvPr/>
        </p:nvSpPr>
        <p:spPr>
          <a:xfrm>
            <a:off x="1091682" y="1110343"/>
            <a:ext cx="2339102" cy="523220"/>
          </a:xfrm>
          <a:prstGeom prst="rect">
            <a:avLst/>
          </a:prstGeom>
          <a:noFill/>
        </p:spPr>
        <p:txBody>
          <a:bodyPr wrap="none" rtlCol="0">
            <a:spAutoFit/>
          </a:bodyPr>
          <a:lstStyle/>
          <a:p>
            <a:r>
              <a:rPr lang="zh-CN" altLang="en-US" sz="2800" dirty="0">
                <a:latin typeface="华文行楷" panose="02010800040101010101" pitchFamily="2" charset="-122"/>
                <a:ea typeface="华文行楷" panose="02010800040101010101" pitchFamily="2" charset="-122"/>
              </a:rPr>
              <a:t>主讲人：宋飞</a:t>
            </a:r>
          </a:p>
        </p:txBody>
      </p:sp>
      <p:sp>
        <p:nvSpPr>
          <p:cNvPr id="5" name="文本框 4">
            <a:extLst>
              <a:ext uri="{FF2B5EF4-FFF2-40B4-BE49-F238E27FC236}">
                <a16:creationId xmlns:a16="http://schemas.microsoft.com/office/drawing/2014/main" id="{DB938406-4556-4AD6-A59D-DA9058FC9884}"/>
              </a:ext>
            </a:extLst>
          </p:cNvPr>
          <p:cNvSpPr txBox="1"/>
          <p:nvPr/>
        </p:nvSpPr>
        <p:spPr>
          <a:xfrm>
            <a:off x="1091682" y="3429000"/>
            <a:ext cx="6011582" cy="523220"/>
          </a:xfrm>
          <a:prstGeom prst="rect">
            <a:avLst/>
          </a:prstGeom>
          <a:noFill/>
        </p:spPr>
        <p:txBody>
          <a:bodyPr wrap="none" rtlCol="0">
            <a:spAutoFit/>
          </a:bodyPr>
          <a:lstStyle/>
          <a:p>
            <a:r>
              <a:rPr lang="zh-CN" altLang="en-US" sz="2800" dirty="0">
                <a:latin typeface="华文行楷" panose="02010800040101010101" pitchFamily="2" charset="-122"/>
                <a:ea typeface="华文行楷" panose="02010800040101010101" pitchFamily="2" charset="-122"/>
              </a:rPr>
              <a:t>邮箱：</a:t>
            </a:r>
            <a:r>
              <a:rPr lang="en-US" altLang="zh-CN" sz="2800" dirty="0">
                <a:latin typeface="Adobe 宋体 Std L" panose="02020300000000000000" pitchFamily="18" charset="-122"/>
                <a:ea typeface="Adobe 宋体 Std L" panose="02020300000000000000" pitchFamily="18" charset="-122"/>
              </a:rPr>
              <a:t>ricardo1966346317@outlook.com</a:t>
            </a:r>
            <a:endParaRPr lang="zh-CN" altLang="en-US" sz="2800" dirty="0">
              <a:latin typeface="Adobe 宋体 Std L" panose="02020300000000000000" pitchFamily="18" charset="-122"/>
              <a:ea typeface="Adobe 宋体 Std L" panose="02020300000000000000" pitchFamily="18" charset="-122"/>
            </a:endParaRPr>
          </a:p>
        </p:txBody>
      </p:sp>
      <p:sp>
        <p:nvSpPr>
          <p:cNvPr id="6" name="文本框 5">
            <a:extLst>
              <a:ext uri="{FF2B5EF4-FFF2-40B4-BE49-F238E27FC236}">
                <a16:creationId xmlns:a16="http://schemas.microsoft.com/office/drawing/2014/main" id="{7FFACA22-4F53-4669-B6CC-71E1AFDF2EAE}"/>
              </a:ext>
            </a:extLst>
          </p:cNvPr>
          <p:cNvSpPr txBox="1"/>
          <p:nvPr/>
        </p:nvSpPr>
        <p:spPr>
          <a:xfrm>
            <a:off x="1091682" y="4498919"/>
            <a:ext cx="3374642" cy="523220"/>
          </a:xfrm>
          <a:prstGeom prst="rect">
            <a:avLst/>
          </a:prstGeom>
          <a:noFill/>
        </p:spPr>
        <p:txBody>
          <a:bodyPr wrap="none" rtlCol="0">
            <a:spAutoFit/>
          </a:bodyPr>
          <a:lstStyle/>
          <a:p>
            <a:r>
              <a:rPr lang="en-US" altLang="zh-CN" sz="2800" dirty="0">
                <a:latin typeface="华文行楷" panose="02010800040101010101" pitchFamily="2" charset="-122"/>
                <a:ea typeface="华文行楷" panose="02010800040101010101" pitchFamily="2" charset="-122"/>
              </a:rPr>
              <a:t>GitHub: </a:t>
            </a:r>
            <a:r>
              <a:rPr lang="en-US" altLang="zh-CN" sz="2800" dirty="0" err="1">
                <a:latin typeface="Adobe 宋体 Std L" panose="02020300000000000000" pitchFamily="18" charset="-122"/>
                <a:ea typeface="Adobe 宋体 Std L" panose="02020300000000000000" pitchFamily="18" charset="-122"/>
              </a:rPr>
              <a:t>GeekerRicardo</a:t>
            </a:r>
            <a:endParaRPr lang="zh-CN" altLang="en-US" sz="2800" dirty="0">
              <a:latin typeface="Adobe 宋体 Std L" panose="02020300000000000000" pitchFamily="18" charset="-122"/>
              <a:ea typeface="Adobe 宋体 Std L" panose="02020300000000000000" pitchFamily="18" charset="-122"/>
            </a:endParaRPr>
          </a:p>
        </p:txBody>
      </p:sp>
      <p:sp>
        <p:nvSpPr>
          <p:cNvPr id="7" name="文本框 6">
            <a:extLst>
              <a:ext uri="{FF2B5EF4-FFF2-40B4-BE49-F238E27FC236}">
                <a16:creationId xmlns:a16="http://schemas.microsoft.com/office/drawing/2014/main" id="{EB41C366-F737-4737-BFF3-89A8FCDE6CA3}"/>
              </a:ext>
            </a:extLst>
          </p:cNvPr>
          <p:cNvSpPr txBox="1"/>
          <p:nvPr/>
        </p:nvSpPr>
        <p:spPr>
          <a:xfrm>
            <a:off x="1091682" y="2163060"/>
            <a:ext cx="10067730" cy="954107"/>
          </a:xfrm>
          <a:prstGeom prst="rect">
            <a:avLst/>
          </a:prstGeom>
          <a:noFill/>
        </p:spPr>
        <p:txBody>
          <a:bodyPr wrap="square" rtlCol="0">
            <a:spAutoFit/>
          </a:bodyPr>
          <a:lstStyle/>
          <a:p>
            <a:r>
              <a:rPr lang="zh-CN" altLang="en-US" sz="2800" dirty="0">
                <a:latin typeface="华文行楷" panose="02010800040101010101" pitchFamily="2" charset="-122"/>
                <a:ea typeface="华文行楷" panose="02010800040101010101" pitchFamily="2" charset="-122"/>
              </a:rPr>
              <a:t>简介：在校</a:t>
            </a:r>
            <a:r>
              <a:rPr lang="en-US" altLang="zh-CN" sz="2800" dirty="0">
                <a:latin typeface="华文行楷" panose="02010800040101010101" pitchFamily="2" charset="-122"/>
                <a:ea typeface="华文行楷" panose="02010800040101010101" pitchFamily="2" charset="-122"/>
              </a:rPr>
              <a:t>2018</a:t>
            </a:r>
            <a:r>
              <a:rPr lang="zh-CN" altLang="en-US" sz="2800" dirty="0">
                <a:latin typeface="华文行楷" panose="02010800040101010101" pitchFamily="2" charset="-122"/>
                <a:ea typeface="华文行楷" panose="02010800040101010101" pitchFamily="2" charset="-122"/>
              </a:rPr>
              <a:t>级本科生，就读于电子科技大学光电科学与工程学院，目前担任应用电子科技协会</a:t>
            </a:r>
            <a:r>
              <a:rPr lang="en-US" altLang="zh-CN" sz="2800" dirty="0">
                <a:latin typeface="华文行楷" panose="02010800040101010101" pitchFamily="2" charset="-122"/>
                <a:ea typeface="华文行楷" panose="02010800040101010101" pitchFamily="2" charset="-122"/>
              </a:rPr>
              <a:t>2019-2020</a:t>
            </a:r>
            <a:r>
              <a:rPr lang="zh-CN" altLang="en-US" sz="2800" dirty="0">
                <a:latin typeface="华文行楷" panose="02010800040101010101" pitchFamily="2" charset="-122"/>
                <a:ea typeface="华文行楷" panose="02010800040101010101" pitchFamily="2" charset="-122"/>
              </a:rPr>
              <a:t>学年副会长。</a:t>
            </a:r>
          </a:p>
        </p:txBody>
      </p:sp>
    </p:spTree>
    <p:extLst>
      <p:ext uri="{BB962C8B-B14F-4D97-AF65-F5344CB8AC3E}">
        <p14:creationId xmlns:p14="http://schemas.microsoft.com/office/powerpoint/2010/main" val="170220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584F60-49D5-403B-A2C0-7D2B71608F4D}"/>
              </a:ext>
            </a:extLst>
          </p:cNvPr>
          <p:cNvSpPr txBox="1"/>
          <p:nvPr/>
        </p:nvSpPr>
        <p:spPr>
          <a:xfrm>
            <a:off x="96021" y="2949494"/>
            <a:ext cx="553998" cy="2554545"/>
          </a:xfrm>
          <a:prstGeom prst="rect">
            <a:avLst/>
          </a:prstGeom>
          <a:noFill/>
        </p:spPr>
        <p:txBody>
          <a:bodyPr vert="eaVert" wrap="none" rtlCol="0">
            <a:spAutoFit/>
          </a:bodyPr>
          <a:lstStyle/>
          <a:p>
            <a:r>
              <a:rPr lang="en-US" altLang="zh-CN" sz="2400" dirty="0">
                <a:latin typeface="黑体" panose="02010609060101010101" pitchFamily="49" charset="-122"/>
                <a:ea typeface="黑体" panose="02010609060101010101" pitchFamily="49" charset="-122"/>
              </a:rPr>
              <a:t>SPWM</a:t>
            </a:r>
            <a:r>
              <a:rPr lang="zh-CN" altLang="en-US" sz="2400" dirty="0">
                <a:latin typeface="黑体" panose="02010609060101010101" pitchFamily="49" charset="-122"/>
                <a:ea typeface="黑体" panose="02010609060101010101" pitchFamily="49" charset="-122"/>
              </a:rPr>
              <a:t>技术应用场合</a:t>
            </a:r>
          </a:p>
        </p:txBody>
      </p:sp>
      <p:sp>
        <p:nvSpPr>
          <p:cNvPr id="5" name="左大括号 4">
            <a:extLst>
              <a:ext uri="{FF2B5EF4-FFF2-40B4-BE49-F238E27FC236}">
                <a16:creationId xmlns:a16="http://schemas.microsoft.com/office/drawing/2014/main" id="{9D0D1541-3B08-4053-B5A7-C62BE99A6E82}"/>
              </a:ext>
            </a:extLst>
          </p:cNvPr>
          <p:cNvSpPr/>
          <p:nvPr/>
        </p:nvSpPr>
        <p:spPr>
          <a:xfrm>
            <a:off x="845962" y="2444620"/>
            <a:ext cx="600283" cy="356429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3F3E544-C8FC-40CF-8012-A2DBCB766D01}"/>
              </a:ext>
            </a:extLst>
          </p:cNvPr>
          <p:cNvSpPr txBox="1"/>
          <p:nvPr/>
        </p:nvSpPr>
        <p:spPr>
          <a:xfrm>
            <a:off x="1785214" y="2209657"/>
            <a:ext cx="1107996"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逆变器</a:t>
            </a:r>
          </a:p>
        </p:txBody>
      </p:sp>
      <p:sp>
        <p:nvSpPr>
          <p:cNvPr id="7" name="文本框 6">
            <a:extLst>
              <a:ext uri="{FF2B5EF4-FFF2-40B4-BE49-F238E27FC236}">
                <a16:creationId xmlns:a16="http://schemas.microsoft.com/office/drawing/2014/main" id="{7CB94376-EE83-4D79-BD83-B3FEFD0AF2E5}"/>
              </a:ext>
            </a:extLst>
          </p:cNvPr>
          <p:cNvSpPr txBox="1"/>
          <p:nvPr/>
        </p:nvSpPr>
        <p:spPr>
          <a:xfrm>
            <a:off x="1785214" y="5824248"/>
            <a:ext cx="1415772"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电机控制</a:t>
            </a:r>
          </a:p>
        </p:txBody>
      </p:sp>
      <p:sp>
        <p:nvSpPr>
          <p:cNvPr id="8" name="对话气泡: 圆角矩形 7">
            <a:extLst>
              <a:ext uri="{FF2B5EF4-FFF2-40B4-BE49-F238E27FC236}">
                <a16:creationId xmlns:a16="http://schemas.microsoft.com/office/drawing/2014/main" id="{9D3C10B5-5A6D-487C-8B91-BB5C7B73D0BA}"/>
              </a:ext>
            </a:extLst>
          </p:cNvPr>
          <p:cNvSpPr/>
          <p:nvPr/>
        </p:nvSpPr>
        <p:spPr>
          <a:xfrm>
            <a:off x="2585300" y="103610"/>
            <a:ext cx="3628888" cy="1642188"/>
          </a:xfrm>
          <a:prstGeom prst="wedgeRoundRectCallout">
            <a:avLst>
              <a:gd name="adj1" fmla="val -51687"/>
              <a:gd name="adj2" fmla="val 78410"/>
              <a:gd name="adj3" fmla="val 16667"/>
            </a:avLst>
          </a:prstGeom>
          <a:solidFill>
            <a:schemeClr val="accent4">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solidFill>
                  <a:schemeClr val="tx1"/>
                </a:solidFill>
              </a:rPr>
              <a:t>逆变器（又称反流器、反用换流器；</a:t>
            </a:r>
            <a:r>
              <a:rPr lang="en-US" altLang="zh-CN" b="1" dirty="0">
                <a:solidFill>
                  <a:schemeClr val="tx1"/>
                </a:solidFill>
              </a:rPr>
              <a:t>Inverter</a:t>
            </a:r>
            <a:r>
              <a:rPr lang="zh-CN" altLang="en-US" b="1" dirty="0">
                <a:solidFill>
                  <a:schemeClr val="tx1"/>
                </a:solidFill>
              </a:rPr>
              <a:t>）是一个利用高频桥式电路将直流电（</a:t>
            </a:r>
            <a:r>
              <a:rPr lang="en-US" altLang="zh-CN" b="1" dirty="0">
                <a:solidFill>
                  <a:schemeClr val="tx1"/>
                </a:solidFill>
              </a:rPr>
              <a:t>DC</a:t>
            </a:r>
            <a:r>
              <a:rPr lang="zh-CN" altLang="en-US" b="1" dirty="0">
                <a:solidFill>
                  <a:schemeClr val="tx1"/>
                </a:solidFill>
              </a:rPr>
              <a:t>）变换成交流电（</a:t>
            </a:r>
            <a:r>
              <a:rPr lang="en-US" altLang="zh-CN" b="1" dirty="0">
                <a:solidFill>
                  <a:schemeClr val="tx1"/>
                </a:solidFill>
              </a:rPr>
              <a:t>AC</a:t>
            </a:r>
            <a:r>
              <a:rPr lang="zh-CN" altLang="en-US" b="1" dirty="0">
                <a:solidFill>
                  <a:schemeClr val="tx1"/>
                </a:solidFill>
              </a:rPr>
              <a:t>）的电子器件</a:t>
            </a:r>
          </a:p>
        </p:txBody>
      </p:sp>
      <p:pic>
        <p:nvPicPr>
          <p:cNvPr id="11" name="图片 10">
            <a:extLst>
              <a:ext uri="{FF2B5EF4-FFF2-40B4-BE49-F238E27FC236}">
                <a16:creationId xmlns:a16="http://schemas.microsoft.com/office/drawing/2014/main" id="{846AD3CB-2869-4F73-9031-E57087069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7282" y="185297"/>
            <a:ext cx="3257550" cy="2486025"/>
          </a:xfrm>
          <a:prstGeom prst="rect">
            <a:avLst/>
          </a:prstGeom>
        </p:spPr>
      </p:pic>
      <p:pic>
        <p:nvPicPr>
          <p:cNvPr id="13" name="图片 12">
            <a:extLst>
              <a:ext uri="{FF2B5EF4-FFF2-40B4-BE49-F238E27FC236}">
                <a16:creationId xmlns:a16="http://schemas.microsoft.com/office/drawing/2014/main" id="{56C54E98-D766-4F77-81BD-AB07E33D8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532" y="2785773"/>
            <a:ext cx="3829050" cy="3038475"/>
          </a:xfrm>
          <a:prstGeom prst="rect">
            <a:avLst/>
          </a:prstGeom>
        </p:spPr>
      </p:pic>
      <p:sp>
        <p:nvSpPr>
          <p:cNvPr id="14" name="文本框 13">
            <a:extLst>
              <a:ext uri="{FF2B5EF4-FFF2-40B4-BE49-F238E27FC236}">
                <a16:creationId xmlns:a16="http://schemas.microsoft.com/office/drawing/2014/main" id="{A3B7B55A-BFCD-4030-A734-C7CBD265DE9D}"/>
              </a:ext>
            </a:extLst>
          </p:cNvPr>
          <p:cNvSpPr txBox="1"/>
          <p:nvPr/>
        </p:nvSpPr>
        <p:spPr>
          <a:xfrm>
            <a:off x="10100582" y="1306286"/>
            <a:ext cx="1415772" cy="461665"/>
          </a:xfrm>
          <a:prstGeom prst="rect">
            <a:avLst/>
          </a:prstGeom>
          <a:noFill/>
        </p:spPr>
        <p:txBody>
          <a:bodyPr wrap="none" rtlCol="0">
            <a:spAutoFit/>
          </a:bodyPr>
          <a:lstStyle/>
          <a:p>
            <a:r>
              <a:rPr lang="zh-CN" altLang="en-US" sz="2400" dirty="0">
                <a:latin typeface="楷体" panose="02010609060101010101" pitchFamily="49" charset="-122"/>
                <a:ea typeface="楷体" panose="02010609060101010101" pitchFamily="49" charset="-122"/>
              </a:rPr>
              <a:t>半桥结构</a:t>
            </a:r>
          </a:p>
        </p:txBody>
      </p:sp>
      <p:sp>
        <p:nvSpPr>
          <p:cNvPr id="15" name="文本框 14">
            <a:extLst>
              <a:ext uri="{FF2B5EF4-FFF2-40B4-BE49-F238E27FC236}">
                <a16:creationId xmlns:a16="http://schemas.microsoft.com/office/drawing/2014/main" id="{E07042E3-1298-4E63-8CF9-9A8B29333AC3}"/>
              </a:ext>
            </a:extLst>
          </p:cNvPr>
          <p:cNvSpPr txBox="1"/>
          <p:nvPr/>
        </p:nvSpPr>
        <p:spPr>
          <a:xfrm>
            <a:off x="10238042" y="4120344"/>
            <a:ext cx="1415772" cy="461665"/>
          </a:xfrm>
          <a:prstGeom prst="rect">
            <a:avLst/>
          </a:prstGeom>
          <a:noFill/>
        </p:spPr>
        <p:txBody>
          <a:bodyPr wrap="none" rtlCol="0">
            <a:spAutoFit/>
          </a:bodyPr>
          <a:lstStyle/>
          <a:p>
            <a:r>
              <a:rPr lang="zh-CN" altLang="en-US" sz="2400" dirty="0">
                <a:latin typeface="楷体" panose="02010609060101010101" pitchFamily="49" charset="-122"/>
                <a:ea typeface="楷体" panose="02010609060101010101" pitchFamily="49" charset="-122"/>
              </a:rPr>
              <a:t>全桥结构</a:t>
            </a:r>
          </a:p>
        </p:txBody>
      </p:sp>
    </p:spTree>
    <p:extLst>
      <p:ext uri="{BB962C8B-B14F-4D97-AF65-F5344CB8AC3E}">
        <p14:creationId xmlns:p14="http://schemas.microsoft.com/office/powerpoint/2010/main" val="347638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8"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A37B5E9-1A1A-470E-B75C-01057039DBF2}"/>
              </a:ext>
            </a:extLst>
          </p:cNvPr>
          <p:cNvSpPr txBox="1"/>
          <p:nvPr/>
        </p:nvSpPr>
        <p:spPr>
          <a:xfrm>
            <a:off x="240460" y="350271"/>
            <a:ext cx="2345514" cy="523220"/>
          </a:xfrm>
          <a:prstGeom prst="rect">
            <a:avLst/>
          </a:prstGeom>
          <a:noFill/>
        </p:spPr>
        <p:txBody>
          <a:bodyPr wrap="none" rtlCol="0">
            <a:spAutoFit/>
          </a:bodyPr>
          <a:lstStyle/>
          <a:p>
            <a:r>
              <a:rPr lang="en-US" altLang="zh-CN" sz="2800" b="1" dirty="0"/>
              <a:t>SPWM</a:t>
            </a:r>
            <a:r>
              <a:rPr lang="zh-CN" altLang="en-US" sz="2800" b="1" dirty="0"/>
              <a:t>原理：</a:t>
            </a:r>
          </a:p>
        </p:txBody>
      </p:sp>
      <p:sp>
        <p:nvSpPr>
          <p:cNvPr id="8" name="文本框 7">
            <a:extLst>
              <a:ext uri="{FF2B5EF4-FFF2-40B4-BE49-F238E27FC236}">
                <a16:creationId xmlns:a16="http://schemas.microsoft.com/office/drawing/2014/main" id="{B1FF81F0-8E88-4C40-AAF7-9D4EFACAA2F9}"/>
              </a:ext>
            </a:extLst>
          </p:cNvPr>
          <p:cNvSpPr txBox="1"/>
          <p:nvPr/>
        </p:nvSpPr>
        <p:spPr>
          <a:xfrm>
            <a:off x="2566444" y="276063"/>
            <a:ext cx="6776214" cy="584775"/>
          </a:xfrm>
          <a:prstGeom prst="rect">
            <a:avLst/>
          </a:prstGeom>
          <a:noFill/>
        </p:spPr>
        <p:txBody>
          <a:bodyPr wrap="none" rtlCol="0">
            <a:spAutoFit/>
          </a:bodyPr>
          <a:lstStyle/>
          <a:p>
            <a:r>
              <a:rPr lang="zh-CN" altLang="en-US" sz="3200" b="1" dirty="0">
                <a:latin typeface="仿宋" panose="02010609060101010101" pitchFamily="49" charset="-122"/>
                <a:ea typeface="仿宋" panose="02010609060101010101" pitchFamily="49" charset="-122"/>
              </a:rPr>
              <a:t>面积等效原理，或者说冲量等效原理</a:t>
            </a:r>
          </a:p>
        </p:txBody>
      </p:sp>
      <p:sp>
        <p:nvSpPr>
          <p:cNvPr id="9" name="文本框 8">
            <a:extLst>
              <a:ext uri="{FF2B5EF4-FFF2-40B4-BE49-F238E27FC236}">
                <a16:creationId xmlns:a16="http://schemas.microsoft.com/office/drawing/2014/main" id="{AB53241A-F28C-42AC-ACA2-2D1712181AED}"/>
              </a:ext>
            </a:extLst>
          </p:cNvPr>
          <p:cNvSpPr txBox="1"/>
          <p:nvPr/>
        </p:nvSpPr>
        <p:spPr>
          <a:xfrm>
            <a:off x="240460" y="1122095"/>
            <a:ext cx="9725739" cy="830997"/>
          </a:xfrm>
          <a:prstGeom prst="rect">
            <a:avLst/>
          </a:prstGeom>
          <a:noFill/>
        </p:spPr>
        <p:txBody>
          <a:bodyPr wrap="none" rtlCol="0">
            <a:spAutoFit/>
          </a:bodyPr>
          <a:lstStyle/>
          <a:p>
            <a:r>
              <a:rPr lang="zh-CN" altLang="en-US" sz="2400" b="1" dirty="0">
                <a:latin typeface="华文行楷" panose="02010800040101010101" pitchFamily="2" charset="-122"/>
                <a:ea typeface="华文行楷" panose="02010800040101010101" pitchFamily="2" charset="-122"/>
              </a:rPr>
              <a:t>面积等效原理简单来说就是用等幅但不等宽的脉冲来代替这个正弦波，</a:t>
            </a:r>
            <a:endParaRPr lang="en-US" altLang="zh-CN" sz="2400" b="1" dirty="0">
              <a:latin typeface="华文行楷" panose="02010800040101010101" pitchFamily="2" charset="-122"/>
              <a:ea typeface="华文行楷" panose="02010800040101010101" pitchFamily="2" charset="-122"/>
            </a:endParaRPr>
          </a:p>
          <a:p>
            <a:r>
              <a:rPr lang="zh-CN" altLang="en-US" sz="2400" b="1" dirty="0">
                <a:latin typeface="华文行楷" panose="02010800040101010101" pitchFamily="2" charset="-122"/>
                <a:ea typeface="华文行楷" panose="02010800040101010101" pitchFamily="2" charset="-122"/>
              </a:rPr>
              <a:t>然后将这些脉冲来输入惯性系统他们的结果相同</a:t>
            </a:r>
          </a:p>
        </p:txBody>
      </p:sp>
      <p:pic>
        <p:nvPicPr>
          <p:cNvPr id="4" name="图片 3">
            <a:extLst>
              <a:ext uri="{FF2B5EF4-FFF2-40B4-BE49-F238E27FC236}">
                <a16:creationId xmlns:a16="http://schemas.microsoft.com/office/drawing/2014/main" id="{47C5910F-B020-49B5-963A-FE7A13A31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882" y="1063118"/>
            <a:ext cx="8505825" cy="5581650"/>
          </a:xfrm>
          <a:prstGeom prst="rect">
            <a:avLst/>
          </a:prstGeom>
        </p:spPr>
      </p:pic>
      <p:sp>
        <p:nvSpPr>
          <p:cNvPr id="11" name="椭圆 10">
            <a:extLst>
              <a:ext uri="{FF2B5EF4-FFF2-40B4-BE49-F238E27FC236}">
                <a16:creationId xmlns:a16="http://schemas.microsoft.com/office/drawing/2014/main" id="{5371AA2C-5A41-4315-A86A-F1D6663E6B23}"/>
              </a:ext>
            </a:extLst>
          </p:cNvPr>
          <p:cNvSpPr/>
          <p:nvPr/>
        </p:nvSpPr>
        <p:spPr>
          <a:xfrm>
            <a:off x="3041780" y="4963886"/>
            <a:ext cx="326571" cy="78738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439E018-B141-4470-A0FF-FD619AEBDB4C}"/>
              </a:ext>
            </a:extLst>
          </p:cNvPr>
          <p:cNvSpPr/>
          <p:nvPr/>
        </p:nvSpPr>
        <p:spPr>
          <a:xfrm>
            <a:off x="3522376" y="4930552"/>
            <a:ext cx="425285" cy="86433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B0088FF1-D36E-4BAC-A8A7-A333248A2CC2}"/>
              </a:ext>
            </a:extLst>
          </p:cNvPr>
          <p:cNvSpPr/>
          <p:nvPr/>
        </p:nvSpPr>
        <p:spPr>
          <a:xfrm>
            <a:off x="3970761" y="4930552"/>
            <a:ext cx="610570" cy="83099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30E84C70-81AD-494E-922C-0D2D6A56EEE1}"/>
              </a:ext>
            </a:extLst>
          </p:cNvPr>
          <p:cNvCxnSpPr/>
          <p:nvPr/>
        </p:nvCxnSpPr>
        <p:spPr>
          <a:xfrm flipH="1" flipV="1">
            <a:off x="2146041" y="4702629"/>
            <a:ext cx="895739" cy="32657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CD356F66-FE0A-4081-BF02-999EF09EAC24}"/>
              </a:ext>
            </a:extLst>
          </p:cNvPr>
          <p:cNvSpPr txBox="1"/>
          <p:nvPr/>
        </p:nvSpPr>
        <p:spPr>
          <a:xfrm>
            <a:off x="61334" y="4256000"/>
            <a:ext cx="2242922" cy="707886"/>
          </a:xfrm>
          <a:prstGeom prst="rect">
            <a:avLst/>
          </a:prstGeom>
          <a:noFill/>
        </p:spPr>
        <p:txBody>
          <a:bodyPr wrap="none" rtlCol="0">
            <a:spAutoFit/>
          </a:bodyPr>
          <a:lstStyle/>
          <a:p>
            <a:r>
              <a:rPr lang="zh-CN" altLang="en-US" sz="4000" b="1" dirty="0">
                <a:latin typeface="黑体" panose="02010609060101010101" pitchFamily="49" charset="-122"/>
                <a:ea typeface="黑体" panose="02010609060101010101" pitchFamily="49" charset="-122"/>
              </a:rPr>
              <a:t>求占空比</a:t>
            </a:r>
            <a:endParaRPr lang="zh-CN" altLang="en-US" b="1"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3E677E64-03A1-44B7-BD94-026204A82BB4}"/>
              </a:ext>
            </a:extLst>
          </p:cNvPr>
          <p:cNvSpPr/>
          <p:nvPr/>
        </p:nvSpPr>
        <p:spPr>
          <a:xfrm>
            <a:off x="7329895" y="841459"/>
            <a:ext cx="4591321" cy="369332"/>
          </a:xfrm>
          <a:prstGeom prst="rect">
            <a:avLst/>
          </a:prstGeom>
        </p:spPr>
        <p:txBody>
          <a:bodyPr wrap="none">
            <a:spAutoFit/>
          </a:bodyPr>
          <a:lstStyle/>
          <a:p>
            <a:r>
              <a:rPr lang="en-US" altLang="zh-CN" dirty="0">
                <a:hlinkClick r:id="rId3"/>
              </a:rPr>
              <a:t>https://www.vfe.ac.cn/NewsDetail-2250.aspx</a:t>
            </a:r>
            <a:endParaRPr lang="zh-CN" altLang="en-US" dirty="0"/>
          </a:p>
        </p:txBody>
      </p:sp>
    </p:spTree>
    <p:extLst>
      <p:ext uri="{BB962C8B-B14F-4D97-AF65-F5344CB8AC3E}">
        <p14:creationId xmlns:p14="http://schemas.microsoft.com/office/powerpoint/2010/main" val="38630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249"/>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249"/>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249"/>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24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0-#ppt_w/2"/>
                                          </p:val>
                                        </p:tav>
                                        <p:tav tm="100000">
                                          <p:val>
                                            <p:strVal val="#ppt_x"/>
                                          </p:val>
                                        </p:tav>
                                      </p:tavLst>
                                    </p:anim>
                                    <p:anim calcmode="lin" valueType="num">
                                      <p:cBhvr additive="base">
                                        <p:cTn id="4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1" grpId="0" animBg="1"/>
      <p:bldP spid="13" grpId="0" animBg="1"/>
      <p:bldP spid="14" grpId="0" animBg="1"/>
      <p:bldP spid="1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67AA0AF-9521-46BB-A085-DC8B4E23F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562880" cy="2338015"/>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635EFD8-5102-4FEB-8E71-838B8F4BC4BF}"/>
                  </a:ext>
                </a:extLst>
              </p:cNvPr>
              <p:cNvSpPr txBox="1"/>
              <p:nvPr/>
            </p:nvSpPr>
            <p:spPr>
              <a:xfrm>
                <a:off x="4096535" y="293417"/>
                <a:ext cx="6475445" cy="1200329"/>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假设我们在正弦信号上每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0</m:t>
                        </m:r>
                      </m:sub>
                    </m:sSub>
                  </m:oMath>
                </a14:m>
                <a:r>
                  <a:rPr lang="zh-CN" altLang="en-US" sz="2400" dirty="0">
                    <a:latin typeface="宋体" panose="02010600030101010101" pitchFamily="2" charset="-122"/>
                    <a:ea typeface="宋体" panose="02010600030101010101" pitchFamily="2" charset="-122"/>
                  </a:rPr>
                  <a:t>分成一段，那么我们可以计算出第</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段，也就是</a:t>
                </a:r>
                <a14:m>
                  <m:oMath xmlns:m="http://schemas.openxmlformats.org/officeDocument/2006/math">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𝑇</m:t>
                        </m:r>
                      </m:e>
                      <m:sub>
                        <m:r>
                          <a:rPr lang="en-US" altLang="zh-CN" sz="2400" b="0" i="1">
                            <a:latin typeface="Cambria Math" panose="02040503050406030204" pitchFamily="18" charset="0"/>
                          </a:rPr>
                          <m:t>0</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sSub>
                      <m:sSubPr>
                        <m:ctrlPr>
                          <a:rPr lang="en-US" altLang="zh-CN" sz="2400" i="1">
                            <a:latin typeface="Cambria Math" panose="02040503050406030204" pitchFamily="18" charset="0"/>
                          </a:rPr>
                        </m:ctrlPr>
                      </m:sSubPr>
                      <m:e>
                        <m:r>
                          <a:rPr lang="en-US" altLang="zh-CN" sz="2400" b="0" i="1">
                            <a:latin typeface="Cambria Math" panose="02040503050406030204" pitchFamily="18" charset="0"/>
                          </a:rPr>
                          <m:t>𝑇</m:t>
                        </m:r>
                      </m:e>
                      <m:sub>
                        <m:r>
                          <a:rPr lang="en-US" altLang="zh-CN" sz="2400" b="0" i="1">
                            <a:latin typeface="Cambria Math" panose="02040503050406030204" pitchFamily="18" charset="0"/>
                          </a:rPr>
                          <m:t>0</m:t>
                        </m:r>
                      </m:sub>
                    </m:sSub>
                  </m:oMath>
                </a14:m>
                <a:r>
                  <a:rPr lang="zh-CN" altLang="en-US" sz="2400" dirty="0">
                    <a:latin typeface="宋体" panose="02010600030101010101" pitchFamily="2" charset="-122"/>
                    <a:ea typeface="宋体" panose="02010600030101010101" pitchFamily="2" charset="-122"/>
                  </a:rPr>
                  <a:t>之间的积分如下：</a:t>
                </a:r>
              </a:p>
            </p:txBody>
          </p:sp>
        </mc:Choice>
        <mc:Fallback xmlns="">
          <p:sp>
            <p:nvSpPr>
              <p:cNvPr id="5" name="文本框 4">
                <a:extLst>
                  <a:ext uri="{FF2B5EF4-FFF2-40B4-BE49-F238E27FC236}">
                    <a16:creationId xmlns:a16="http://schemas.microsoft.com/office/drawing/2014/main" id="{7635EFD8-5102-4FEB-8E71-838B8F4BC4BF}"/>
                  </a:ext>
                </a:extLst>
              </p:cNvPr>
              <p:cNvSpPr txBox="1">
                <a:spLocks noRot="1" noChangeAspect="1" noMove="1" noResize="1" noEditPoints="1" noAdjustHandles="1" noChangeArrowheads="1" noChangeShapeType="1" noTextEdit="1"/>
              </p:cNvSpPr>
              <p:nvPr/>
            </p:nvSpPr>
            <p:spPr>
              <a:xfrm>
                <a:off x="4096535" y="293417"/>
                <a:ext cx="6475445" cy="1200329"/>
              </a:xfrm>
              <a:prstGeom prst="rect">
                <a:avLst/>
              </a:prstGeom>
              <a:blipFill>
                <a:blip r:embed="rId3"/>
                <a:stretch>
                  <a:fillRect l="-1412" t="-5584"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3F91699-020D-4017-BFE1-9D05F8EE2D3C}"/>
                  </a:ext>
                </a:extLst>
              </p:cNvPr>
              <p:cNvSpPr txBox="1"/>
              <p:nvPr/>
            </p:nvSpPr>
            <p:spPr>
              <a:xfrm>
                <a:off x="4520384" y="1352552"/>
                <a:ext cx="1414654" cy="985463"/>
              </a:xfrm>
              <a:prstGeom prst="rect">
                <a:avLst/>
              </a:prstGeom>
              <a:noFill/>
            </p:spPr>
            <p:txBody>
              <a:bodyPr wrap="square" lIns="0" tIns="0" rIns="0" bIns="0" rtlCol="0">
                <a:spAutoFit/>
              </a:bodyPr>
              <a:lstStyle/>
              <a:p>
                <a14:m>
                  <m:oMath xmlns:m="http://schemas.openxmlformats.org/officeDocument/2006/math">
                    <m:sSub>
                      <m:sSubPr>
                        <m:ctrlPr>
                          <a:rPr lang="en-US" altLang="zh-CN" sz="4000" i="1" dirty="0" smtClean="0">
                            <a:latin typeface="Cambria Math" panose="02040503050406030204" pitchFamily="18" charset="0"/>
                          </a:rPr>
                        </m:ctrlPr>
                      </m:sSubPr>
                      <m:e>
                        <m:r>
                          <a:rPr lang="en-US" altLang="zh-CN" sz="4000" b="0" i="1" dirty="0" smtClean="0">
                            <a:latin typeface="Cambria Math" panose="02040503050406030204" pitchFamily="18" charset="0"/>
                          </a:rPr>
                          <m:t>𝑆</m:t>
                        </m:r>
                      </m:e>
                      <m:sub>
                        <m:r>
                          <a:rPr lang="en-US" altLang="zh-CN" sz="4000" b="0" i="1" dirty="0" smtClean="0">
                            <a:latin typeface="Cambria Math" panose="02040503050406030204" pitchFamily="18" charset="0"/>
                          </a:rPr>
                          <m:t>𝑘</m:t>
                        </m:r>
                        <m:r>
                          <a:rPr lang="en-US" altLang="zh-CN" sz="4000" b="0" i="1" dirty="0" smtClean="0">
                            <a:latin typeface="Cambria Math" panose="02040503050406030204" pitchFamily="18" charset="0"/>
                          </a:rPr>
                          <m:t>=</m:t>
                        </m:r>
                        <m:nary>
                          <m:naryPr>
                            <m:ctrlPr>
                              <a:rPr lang="en-US" altLang="zh-CN" sz="4000" b="0" i="1" dirty="0" smtClean="0">
                                <a:latin typeface="Cambria Math" panose="02040503050406030204" pitchFamily="18" charset="0"/>
                              </a:rPr>
                            </m:ctrlPr>
                          </m:naryPr>
                          <m:sub>
                            <m:r>
                              <m:rPr>
                                <m:brk m:alnAt="23"/>
                              </m:rPr>
                              <a:rPr lang="en-US" altLang="zh-CN" sz="4000" b="0" i="1" dirty="0" smtClean="0">
                                <a:latin typeface="Cambria Math" panose="02040503050406030204" pitchFamily="18" charset="0"/>
                              </a:rPr>
                              <m:t>(</m:t>
                            </m:r>
                            <m:r>
                              <a:rPr lang="en-US" altLang="zh-CN" sz="4000" b="0" i="1" dirty="0" smtClean="0">
                                <a:latin typeface="Cambria Math" panose="02040503050406030204" pitchFamily="18" charset="0"/>
                              </a:rPr>
                              <m:t>𝑘</m:t>
                            </m:r>
                            <m:r>
                              <a:rPr lang="en-US" altLang="zh-CN" sz="4000" b="0" i="1" dirty="0" smtClean="0">
                                <a:latin typeface="Cambria Math" panose="02040503050406030204" pitchFamily="18" charset="0"/>
                              </a:rPr>
                              <m:t>−1)</m:t>
                            </m:r>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𝑇</m:t>
                                </m:r>
                              </m:e>
                              <m:sub>
                                <m:r>
                                  <a:rPr lang="en-US" altLang="zh-CN" sz="4000" i="1">
                                    <a:latin typeface="Cambria Math" panose="02040503050406030204" pitchFamily="18" charset="0"/>
                                  </a:rPr>
                                  <m:t>0</m:t>
                                </m:r>
                              </m:sub>
                            </m:sSub>
                          </m:sub>
                          <m:sup>
                            <m:r>
                              <a:rPr lang="en-US" altLang="zh-CN" sz="4000" b="0" i="1" dirty="0" smtClean="0">
                                <a:latin typeface="Cambria Math" panose="02040503050406030204" pitchFamily="18" charset="0"/>
                              </a:rPr>
                              <m:t>𝑘</m:t>
                            </m:r>
                            <m:sSub>
                              <m:sSubPr>
                                <m:ctrlPr>
                                  <a:rPr lang="en-US" altLang="zh-CN" sz="4000" i="1">
                                    <a:latin typeface="Cambria Math" panose="02040503050406030204" pitchFamily="18" charset="0"/>
                                  </a:rPr>
                                </m:ctrlPr>
                              </m:sSubPr>
                              <m:e>
                                <m:r>
                                  <a:rPr lang="en-US" altLang="zh-CN" sz="4000" i="1">
                                    <a:latin typeface="Cambria Math" panose="02040503050406030204" pitchFamily="18" charset="0"/>
                                  </a:rPr>
                                  <m:t>𝑇</m:t>
                                </m:r>
                              </m:e>
                              <m:sub>
                                <m:r>
                                  <a:rPr lang="en-US" altLang="zh-CN" sz="4000" i="1">
                                    <a:latin typeface="Cambria Math" panose="02040503050406030204" pitchFamily="18" charset="0"/>
                                  </a:rPr>
                                  <m:t>0</m:t>
                                </m:r>
                              </m:sub>
                            </m:sSub>
                          </m:sup>
                          <m:e>
                            <m:func>
                              <m:funcPr>
                                <m:ctrlPr>
                                  <a:rPr lang="en-US" altLang="zh-CN" sz="4000" b="0" i="1" dirty="0" smtClean="0">
                                    <a:latin typeface="Cambria Math" panose="02040503050406030204" pitchFamily="18" charset="0"/>
                                  </a:rPr>
                                </m:ctrlPr>
                              </m:funcPr>
                              <m:fName>
                                <m:r>
                                  <m:rPr>
                                    <m:sty m:val="p"/>
                                  </m:rPr>
                                  <a:rPr lang="en-US" altLang="zh-CN" sz="4000" b="0" i="0" dirty="0" smtClean="0">
                                    <a:latin typeface="Cambria Math" panose="02040503050406030204" pitchFamily="18" charset="0"/>
                                  </a:rPr>
                                  <m:t>Asin</m:t>
                                </m:r>
                              </m:fName>
                              <m:e>
                                <m:d>
                                  <m:dPr>
                                    <m:ctrlPr>
                                      <a:rPr lang="en-US" altLang="zh-CN" sz="4000" b="0" i="1" dirty="0" smtClean="0">
                                        <a:latin typeface="Cambria Math" panose="02040503050406030204" pitchFamily="18" charset="0"/>
                                      </a:rPr>
                                    </m:ctrlPr>
                                  </m:dPr>
                                  <m:e>
                                    <m:r>
                                      <a:rPr lang="zh-CN" altLang="en-US" sz="4000" b="0" i="1" dirty="0" smtClean="0">
                                        <a:latin typeface="Cambria Math" panose="02040503050406030204" pitchFamily="18" charset="0"/>
                                      </a:rPr>
                                      <m:t>𝜔</m:t>
                                    </m:r>
                                    <m:r>
                                      <a:rPr lang="en-US" altLang="zh-CN" sz="4000" b="0" i="1" dirty="0" smtClean="0">
                                        <a:latin typeface="Cambria Math" panose="02040503050406030204" pitchFamily="18" charset="0"/>
                                      </a:rPr>
                                      <m:t>𝑡</m:t>
                                    </m:r>
                                  </m:e>
                                </m:d>
                              </m:e>
                            </m:func>
                            <m:r>
                              <a:rPr lang="en-US" altLang="zh-CN" sz="4000" b="0" i="1" dirty="0" smtClean="0">
                                <a:latin typeface="Cambria Math" panose="02040503050406030204" pitchFamily="18" charset="0"/>
                              </a:rPr>
                              <m:t>𝑑𝑡</m:t>
                            </m:r>
                          </m:e>
                        </m:nary>
                      </m:sub>
                    </m:sSub>
                  </m:oMath>
                </a14:m>
                <a:r>
                  <a:rPr lang="en-US" altLang="zh-CN" sz="4000" dirty="0"/>
                  <a:t>    </a:t>
                </a:r>
                <a:endParaRPr lang="zh-CN" altLang="en-US" sz="4000" dirty="0"/>
              </a:p>
            </p:txBody>
          </p:sp>
        </mc:Choice>
        <mc:Fallback xmlns="">
          <p:sp>
            <p:nvSpPr>
              <p:cNvPr id="6" name="文本框 5">
                <a:extLst>
                  <a:ext uri="{FF2B5EF4-FFF2-40B4-BE49-F238E27FC236}">
                    <a16:creationId xmlns:a16="http://schemas.microsoft.com/office/drawing/2014/main" id="{A3F91699-020D-4017-BFE1-9D05F8EE2D3C}"/>
                  </a:ext>
                </a:extLst>
              </p:cNvPr>
              <p:cNvSpPr txBox="1">
                <a:spLocks noRot="1" noChangeAspect="1" noMove="1" noResize="1" noEditPoints="1" noAdjustHandles="1" noChangeArrowheads="1" noChangeShapeType="1" noTextEdit="1"/>
              </p:cNvSpPr>
              <p:nvPr/>
            </p:nvSpPr>
            <p:spPr>
              <a:xfrm>
                <a:off x="4520384" y="1352552"/>
                <a:ext cx="1414654" cy="985463"/>
              </a:xfrm>
              <a:prstGeom prst="rect">
                <a:avLst/>
              </a:prstGeom>
              <a:blipFill>
                <a:blip r:embed="rId4"/>
                <a:stretch>
                  <a:fillRect r="-1991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F8567E51-F8F2-4AE6-92E6-20910FCB2C33}"/>
                  </a:ext>
                </a:extLst>
              </p:cNvPr>
              <p:cNvSpPr/>
              <p:nvPr/>
            </p:nvSpPr>
            <p:spPr>
              <a:xfrm>
                <a:off x="4622260" y="2494064"/>
                <a:ext cx="6019800" cy="18698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𝐴</m:t>
                          </m:r>
                        </m:num>
                        <m:den>
                          <m:r>
                            <a:rPr lang="zh-CN" altLang="en-US" sz="2800" i="1" dirty="0">
                              <a:latin typeface="Cambria Math" panose="02040503050406030204" pitchFamily="18" charset="0"/>
                            </a:rPr>
                            <m:t>𝜔</m:t>
                          </m:r>
                        </m:den>
                      </m:f>
                      <m:d>
                        <m:dPr>
                          <m:begChr m:val="{"/>
                          <m:endChr m:val="}"/>
                          <m:ctrlPr>
                            <a:rPr lang="en-US" altLang="zh-CN" sz="2800" i="1" dirty="0">
                              <a:latin typeface="Cambria Math" panose="02040503050406030204" pitchFamily="18" charset="0"/>
                            </a:rPr>
                          </m:ctrlPr>
                        </m:dPr>
                        <m:e>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cos</m:t>
                              </m:r>
                            </m:fName>
                            <m:e>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𝑘</m:t>
                                  </m:r>
                                  <m:r>
                                    <a:rPr lang="zh-CN" altLang="en-US" sz="2800" i="1" dirty="0">
                                      <a:latin typeface="Cambria Math" panose="02040503050406030204" pitchFamily="18" charset="0"/>
                                    </a:rPr>
                                    <m:t>𝜔</m:t>
                                  </m:r>
                                  <m:r>
                                    <a:rPr lang="en-US" altLang="zh-CN" sz="2800" i="1" dirty="0">
                                      <a:latin typeface="Cambria Math" panose="02040503050406030204" pitchFamily="18" charset="0"/>
                                    </a:rPr>
                                    <m:t>𝑇</m:t>
                                  </m:r>
                                </m:e>
                              </m:d>
                            </m:e>
                          </m:func>
                          <m:r>
                            <a:rPr lang="en-US" altLang="zh-CN" sz="2800" i="1" dirty="0">
                              <a:latin typeface="Cambria Math" panose="02040503050406030204" pitchFamily="18" charset="0"/>
                            </a:rPr>
                            <m:t>−</m:t>
                          </m:r>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cos</m:t>
                              </m:r>
                            </m:fName>
                            <m:e>
                              <m:d>
                                <m:dPr>
                                  <m:begChr m:val="["/>
                                  <m:endChr m:val="]"/>
                                  <m:ctrlPr>
                                    <a:rPr lang="en-US" altLang="zh-CN" sz="2800" i="1" dirty="0">
                                      <a:latin typeface="Cambria Math" panose="02040503050406030204" pitchFamily="18" charset="0"/>
                                    </a:rPr>
                                  </m:ctrlPr>
                                </m:dPr>
                                <m:e>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a:latin typeface="Cambria Math" panose="02040503050406030204" pitchFamily="18" charset="0"/>
                                    </a:rPr>
                                    <m:t>𝜔</m:t>
                                  </m:r>
                                  <m:r>
                                    <a:rPr lang="en-US" altLang="zh-CN" sz="2800" i="1" dirty="0">
                                      <a:latin typeface="Cambria Math" panose="02040503050406030204" pitchFamily="18" charset="0"/>
                                    </a:rPr>
                                    <m:t>𝑇</m:t>
                                  </m:r>
                                </m:e>
                              </m:d>
                            </m:e>
                          </m:func>
                        </m:e>
                      </m:d>
                      <m:r>
                        <a:rPr lang="en-US" altLang="zh-CN" sz="2800" i="1" dirty="0">
                          <a:latin typeface="Cambria Math" panose="02040503050406030204" pitchFamily="18" charset="0"/>
                        </a:rPr>
                        <m:t>=</m:t>
                      </m:r>
                      <m:f>
                        <m:fPr>
                          <m:ctrlPr>
                            <a:rPr lang="en-US" altLang="zh-CN" sz="2800" i="1" dirty="0" smtClean="0">
                              <a:latin typeface="Cambria Math" panose="02040503050406030204" pitchFamily="18" charset="0"/>
                            </a:rPr>
                          </m:ctrlPr>
                        </m:fPr>
                        <m:num>
                          <m:r>
                            <a:rPr lang="en-US" altLang="zh-CN" sz="2800" i="1" dirty="0">
                              <a:latin typeface="Cambria Math" panose="02040503050406030204" pitchFamily="18" charset="0"/>
                            </a:rPr>
                            <m:t>2</m:t>
                          </m:r>
                          <m:r>
                            <a:rPr lang="en-US" altLang="zh-CN" sz="2800" i="1" dirty="0">
                              <a:latin typeface="Cambria Math" panose="02040503050406030204" pitchFamily="18" charset="0"/>
                            </a:rPr>
                            <m:t>𝐴</m:t>
                          </m:r>
                        </m:num>
                        <m:den>
                          <m:r>
                            <a:rPr lang="zh-CN" altLang="en-US" sz="2800" i="1" dirty="0">
                              <a:latin typeface="Cambria Math" panose="02040503050406030204" pitchFamily="18" charset="0"/>
                            </a:rPr>
                            <m:t>𝜔</m:t>
                          </m:r>
                        </m:den>
                      </m:f>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en-US" sz="2800" i="1" dirty="0">
                                  <a:latin typeface="Cambria Math" panose="02040503050406030204" pitchFamily="18" charset="0"/>
                                </a:rPr>
                                <m:t>𝜔</m:t>
                              </m:r>
                              <m:r>
                                <a:rPr lang="en-US" altLang="zh-CN" sz="2800" i="1" dirty="0">
                                  <a:latin typeface="Cambria Math" panose="02040503050406030204" pitchFamily="18" charset="0"/>
                                </a:rPr>
                                <m:t>𝑇</m:t>
                              </m:r>
                            </m:e>
                          </m:d>
                        </m:e>
                      </m:func>
                      <m:r>
                        <m:rPr>
                          <m:sty m:val="p"/>
                        </m:rPr>
                        <a:rPr lang="en-US" altLang="zh-CN" sz="2800" i="1" dirty="0">
                          <a:latin typeface="Cambria Math" panose="02040503050406030204" pitchFamily="18" charset="0"/>
                        </a:rPr>
                        <m:t>sin</m:t>
                      </m:r>
                      <m:r>
                        <a:rPr lang="en-US" altLang="zh-CN" sz="2800" i="1" dirty="0">
                          <a:latin typeface="Cambria Math" panose="02040503050406030204" pitchFamily="18" charset="0"/>
                        </a:rPr>
                        <m:t>⁡(</m:t>
                      </m:r>
                      <m:f>
                        <m:fPr>
                          <m:ctrlPr>
                            <a:rPr lang="en-US" altLang="zh-CN" sz="2800" i="1" dirty="0">
                              <a:latin typeface="Cambria Math" panose="02040503050406030204" pitchFamily="18" charset="0"/>
                            </a:rPr>
                          </m:ctrlPr>
                        </m:fPr>
                        <m:num>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2</m:t>
                              </m:r>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a:latin typeface="Cambria Math" panose="02040503050406030204" pitchFamily="18" charset="0"/>
                            </a:rPr>
                            <m:t>𝜔</m:t>
                          </m:r>
                          <m:r>
                            <a:rPr lang="en-US" altLang="zh-CN" sz="2800" i="1" dirty="0">
                              <a:latin typeface="Cambria Math" panose="02040503050406030204" pitchFamily="18" charset="0"/>
                            </a:rPr>
                            <m:t>𝑇</m:t>
                          </m:r>
                        </m:num>
                        <m:den>
                          <m:r>
                            <a:rPr lang="en-US" altLang="zh-CN" sz="2800" i="1" dirty="0">
                              <a:latin typeface="Cambria Math" panose="02040503050406030204" pitchFamily="18" charset="0"/>
                            </a:rPr>
                            <m:t>2</m:t>
                          </m:r>
                        </m:den>
                      </m:f>
                      <m:r>
                        <a:rPr lang="en-US" altLang="zh-CN" sz="2800" b="0" i="1" dirty="0" smtClean="0">
                          <a:latin typeface="Cambria Math" panose="02040503050406030204" pitchFamily="18" charset="0"/>
                        </a:rPr>
                        <m:t>)</m:t>
                      </m:r>
                    </m:oMath>
                  </m:oMathPara>
                </a14:m>
                <a:endParaRPr lang="zh-CN" altLang="en-US" sz="2800" i="1" dirty="0">
                  <a:latin typeface="Cambria Math" panose="02040503050406030204" pitchFamily="18" charset="0"/>
                </a:endParaRPr>
              </a:p>
            </p:txBody>
          </p:sp>
        </mc:Choice>
        <mc:Fallback xmlns="">
          <p:sp>
            <p:nvSpPr>
              <p:cNvPr id="7" name="矩形 6">
                <a:extLst>
                  <a:ext uri="{FF2B5EF4-FFF2-40B4-BE49-F238E27FC236}">
                    <a16:creationId xmlns:a16="http://schemas.microsoft.com/office/drawing/2014/main" id="{F8567E51-F8F2-4AE6-92E6-20910FCB2C33}"/>
                  </a:ext>
                </a:extLst>
              </p:cNvPr>
              <p:cNvSpPr>
                <a:spLocks noRot="1" noChangeAspect="1" noMove="1" noResize="1" noEditPoints="1" noAdjustHandles="1" noChangeArrowheads="1" noChangeShapeType="1" noTextEdit="1"/>
              </p:cNvSpPr>
              <p:nvPr/>
            </p:nvSpPr>
            <p:spPr>
              <a:xfrm>
                <a:off x="4622260" y="2494064"/>
                <a:ext cx="6019800" cy="1869871"/>
              </a:xfrm>
              <a:prstGeom prst="rect">
                <a:avLst/>
              </a:prstGeom>
              <a:blipFill>
                <a:blip r:embed="rId5"/>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92E1DD23-8CC1-4ABE-9A2F-41081EF4E8F7}"/>
              </a:ext>
            </a:extLst>
          </p:cNvPr>
          <p:cNvSpPr txBox="1"/>
          <p:nvPr/>
        </p:nvSpPr>
        <p:spPr>
          <a:xfrm>
            <a:off x="0" y="2598002"/>
            <a:ext cx="3804705"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假设我们的</a:t>
            </a:r>
            <a:r>
              <a:rPr lang="en-US" altLang="zh-CN" sz="2400" dirty="0">
                <a:latin typeface="宋体" panose="02010600030101010101" pitchFamily="2" charset="-122"/>
                <a:ea typeface="宋体" panose="02010600030101010101" pitchFamily="2" charset="-122"/>
              </a:rPr>
              <a:t>SPWM</a:t>
            </a:r>
            <a:r>
              <a:rPr lang="zh-CN" altLang="en-US" sz="2400" dirty="0">
                <a:latin typeface="宋体" panose="02010600030101010101" pitchFamily="2" charset="-122"/>
                <a:ea typeface="宋体" panose="02010600030101010101" pitchFamily="2" charset="-122"/>
              </a:rPr>
              <a:t>的幅值为</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则，我们可以得到</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4756C55-DFF8-43DB-AB06-5D0641F218FA}"/>
                  </a:ext>
                </a:extLst>
              </p:cNvPr>
              <p:cNvSpPr txBox="1"/>
              <p:nvPr/>
            </p:nvSpPr>
            <p:spPr>
              <a:xfrm>
                <a:off x="655875" y="3591710"/>
                <a:ext cx="225112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i="1" smtClean="0">
                          <a:latin typeface="Cambria Math" panose="02040503050406030204" pitchFamily="18" charset="0"/>
                        </a:rPr>
                        <m:t>B</m:t>
                      </m:r>
                      <m:r>
                        <a:rPr lang="en-US" altLang="zh-CN" sz="3200" i="1">
                          <a:latin typeface="Cambria Math" panose="02040503050406030204" pitchFamily="18" charset="0"/>
                          <a:ea typeface="Cambria Math" panose="02040503050406030204" pitchFamily="18" charset="0"/>
                        </a:rPr>
                        <m:t>∗</m:t>
                      </m:r>
                      <m:sSub>
                        <m:sSubPr>
                          <m:ctrlPr>
                            <a:rPr lang="en-US" altLang="zh-CN" sz="320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𝑇</m:t>
                          </m:r>
                        </m:e>
                        <m:sub>
                          <m:r>
                            <a:rPr lang="en-US" altLang="zh-CN" sz="3200" b="0" i="1" smtClean="0">
                              <a:latin typeface="Cambria Math" panose="02040503050406030204" pitchFamily="18" charset="0"/>
                              <a:ea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𝑆</m:t>
                          </m:r>
                        </m:e>
                        <m:sub>
                          <m:r>
                            <a:rPr lang="en-US" altLang="zh-CN" sz="3200" b="0" i="1" smtClean="0">
                              <a:latin typeface="Cambria Math" panose="02040503050406030204" pitchFamily="18" charset="0"/>
                              <a:ea typeface="Cambria Math" panose="02040503050406030204" pitchFamily="18" charset="0"/>
                            </a:rPr>
                            <m:t>𝑘</m:t>
                          </m:r>
                        </m:sub>
                      </m:sSub>
                    </m:oMath>
                  </m:oMathPara>
                </a14:m>
                <a:endParaRPr lang="zh-CN" altLang="en-US" sz="3200" dirty="0"/>
              </a:p>
            </p:txBody>
          </p:sp>
        </mc:Choice>
        <mc:Fallback xmlns="">
          <p:sp>
            <p:nvSpPr>
              <p:cNvPr id="9" name="文本框 8">
                <a:extLst>
                  <a:ext uri="{FF2B5EF4-FFF2-40B4-BE49-F238E27FC236}">
                    <a16:creationId xmlns:a16="http://schemas.microsoft.com/office/drawing/2014/main" id="{64756C55-DFF8-43DB-AB06-5D0641F218FA}"/>
                  </a:ext>
                </a:extLst>
              </p:cNvPr>
              <p:cNvSpPr txBox="1">
                <a:spLocks noRot="1" noChangeAspect="1" noMove="1" noResize="1" noEditPoints="1" noAdjustHandles="1" noChangeArrowheads="1" noChangeShapeType="1" noTextEdit="1"/>
              </p:cNvSpPr>
              <p:nvPr/>
            </p:nvSpPr>
            <p:spPr>
              <a:xfrm>
                <a:off x="655875" y="3591710"/>
                <a:ext cx="2251129" cy="584775"/>
              </a:xfrm>
              <a:prstGeom prst="rect">
                <a:avLst/>
              </a:prstGeom>
              <a:blipFill>
                <a:blip r:embed="rId6"/>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D143DDEB-2E70-43B4-9860-1A660B70985E}"/>
              </a:ext>
            </a:extLst>
          </p:cNvPr>
          <p:cNvSpPr txBox="1"/>
          <p:nvPr/>
        </p:nvSpPr>
        <p:spPr>
          <a:xfrm>
            <a:off x="0" y="4363935"/>
            <a:ext cx="2339102" cy="461665"/>
          </a:xfrm>
          <a:prstGeom prst="rect">
            <a:avLst/>
          </a:prstGeom>
          <a:noFill/>
        </p:spPr>
        <p:txBody>
          <a:bodyPr wrap="none" rtlCol="0">
            <a:spAutoFit/>
          </a:bodyPr>
          <a:lstStyle/>
          <a:p>
            <a:r>
              <a:rPr lang="zh-CN" altLang="en-US" sz="2400" dirty="0"/>
              <a:t>因而占空比为：</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87E7CA-3287-4089-85D8-D0D469C1AAFB}"/>
                  </a:ext>
                </a:extLst>
              </p:cNvPr>
              <p:cNvSpPr txBox="1"/>
              <p:nvPr/>
            </p:nvSpPr>
            <p:spPr>
              <a:xfrm>
                <a:off x="947705" y="5013050"/>
                <a:ext cx="9348970"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i="1" smtClean="0">
                          <a:latin typeface="Cambria Math" panose="02040503050406030204" pitchFamily="18" charset="0"/>
                        </a:rPr>
                        <m:t>D</m:t>
                      </m:r>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𝑇</m:t>
                              </m:r>
                            </m:e>
                            <m:sub>
                              <m:r>
                                <a:rPr lang="en-US" altLang="zh-CN" sz="3200" b="0" i="1" smtClean="0">
                                  <a:latin typeface="Cambria Math" panose="02040503050406030204" pitchFamily="18" charset="0"/>
                                </a:rPr>
                                <m:t>1</m:t>
                              </m:r>
                            </m:sub>
                          </m:sSub>
                        </m:num>
                        <m:den>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𝑇</m:t>
                              </m:r>
                            </m:e>
                            <m:sub>
                              <m:r>
                                <a:rPr lang="en-US" altLang="zh-CN" sz="3200" b="0" i="1" smtClean="0">
                                  <a:latin typeface="Cambria Math" panose="02040503050406030204" pitchFamily="18" charset="0"/>
                                </a:rPr>
                                <m:t>0</m:t>
                              </m:r>
                            </m:sub>
                          </m:sSub>
                        </m:den>
                      </m:f>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𝑆</m:t>
                              </m:r>
                            </m:e>
                            <m:sub>
                              <m:r>
                                <a:rPr lang="en-US" altLang="zh-CN" sz="3200" b="0" i="1" smtClean="0">
                                  <a:latin typeface="Cambria Math" panose="02040503050406030204" pitchFamily="18" charset="0"/>
                                </a:rPr>
                                <m:t>𝑘</m:t>
                              </m:r>
                            </m:sub>
                          </m:sSub>
                        </m:num>
                        <m:den>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𝑇</m:t>
                              </m:r>
                            </m:e>
                            <m:sub>
                              <m:r>
                                <a:rPr lang="en-US" altLang="zh-CN" sz="3200" b="0" i="1" smtClean="0">
                                  <a:latin typeface="Cambria Math" panose="02040503050406030204" pitchFamily="18" charset="0"/>
                                </a:rPr>
                                <m:t>1</m:t>
                              </m:r>
                            </m:sub>
                          </m:sSub>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𝐵</m:t>
                          </m:r>
                        </m:den>
                      </m:f>
                      <m:r>
                        <a:rPr lang="en-US" altLang="zh-CN" sz="3200" b="0" i="1" smtClean="0">
                          <a:latin typeface="Cambria Math" panose="02040503050406030204" pitchFamily="18" charset="0"/>
                        </a:rPr>
                        <m:t>=</m:t>
                      </m:r>
                      <m:f>
                        <m:fPr>
                          <m:ctrlPr>
                            <a:rPr lang="en-US" altLang="zh-CN" sz="3200" i="1" dirty="0">
                              <a:latin typeface="Cambria Math" panose="02040503050406030204" pitchFamily="18" charset="0"/>
                            </a:rPr>
                          </m:ctrlPr>
                        </m:fPr>
                        <m:num>
                          <m:r>
                            <a:rPr lang="en-US" altLang="zh-CN" sz="3200" i="1" dirty="0">
                              <a:latin typeface="Cambria Math" panose="02040503050406030204" pitchFamily="18" charset="0"/>
                            </a:rPr>
                            <m:t>2</m:t>
                          </m:r>
                          <m:r>
                            <a:rPr lang="en-US" altLang="zh-CN" sz="3200" i="1" dirty="0">
                              <a:latin typeface="Cambria Math" panose="02040503050406030204" pitchFamily="18" charset="0"/>
                            </a:rPr>
                            <m:t>𝐴</m:t>
                          </m:r>
                        </m:num>
                        <m:den>
                          <m:sSub>
                            <m:sSubPr>
                              <m:ctrlPr>
                                <a:rPr lang="en-US" altLang="zh-CN" sz="3200" i="1" dirty="0" smtClean="0">
                                  <a:latin typeface="Cambria Math" panose="02040503050406030204" pitchFamily="18" charset="0"/>
                                </a:rPr>
                              </m:ctrlPr>
                            </m:sSubPr>
                            <m:e>
                              <m:r>
                                <a:rPr lang="en-US" altLang="zh-CN" sz="3200" b="0" i="1" dirty="0" smtClean="0">
                                  <a:latin typeface="Cambria Math" panose="02040503050406030204" pitchFamily="18" charset="0"/>
                                </a:rPr>
                                <m:t>𝑇</m:t>
                              </m:r>
                            </m:e>
                            <m:sub>
                              <m:r>
                                <a:rPr lang="en-US" altLang="zh-CN" sz="3200" b="0" i="1" dirty="0" smtClean="0">
                                  <a:latin typeface="Cambria Math" panose="02040503050406030204" pitchFamily="18" charset="0"/>
                                </a:rPr>
                                <m:t>1</m:t>
                              </m:r>
                            </m:sub>
                          </m:sSub>
                          <m:r>
                            <a:rPr lang="en-US" altLang="zh-CN" sz="3200" b="0" i="1" dirty="0" smtClean="0">
                              <a:latin typeface="Cambria Math" panose="02040503050406030204" pitchFamily="18" charset="0"/>
                            </a:rPr>
                            <m:t>𝐵</m:t>
                          </m:r>
                          <m:r>
                            <a:rPr lang="zh-CN" altLang="en-US" sz="3200" i="1" dirty="0">
                              <a:latin typeface="Cambria Math" panose="02040503050406030204" pitchFamily="18" charset="0"/>
                            </a:rPr>
                            <m:t>𝜔</m:t>
                          </m:r>
                        </m:den>
                      </m:f>
                      <m:func>
                        <m:funcPr>
                          <m:ctrlPr>
                            <a:rPr lang="en-US" altLang="zh-CN" sz="3200" i="1" dirty="0">
                              <a:latin typeface="Cambria Math" panose="02040503050406030204" pitchFamily="18" charset="0"/>
                            </a:rPr>
                          </m:ctrlPr>
                        </m:funcPr>
                        <m:fName>
                          <m:r>
                            <m:rPr>
                              <m:sty m:val="p"/>
                            </m:rPr>
                            <a:rPr lang="en-US" altLang="zh-CN" sz="3200" i="1" dirty="0">
                              <a:latin typeface="Cambria Math" panose="02040503050406030204" pitchFamily="18" charset="0"/>
                            </a:rPr>
                            <m:t>sin</m:t>
                          </m:r>
                        </m:fName>
                        <m:e>
                          <m:d>
                            <m:dPr>
                              <m:ctrlPr>
                                <a:rPr lang="en-US" altLang="zh-CN" sz="3200" i="1" dirty="0">
                                  <a:latin typeface="Cambria Math" panose="02040503050406030204" pitchFamily="18" charset="0"/>
                                </a:rPr>
                              </m:ctrlPr>
                            </m:dPr>
                            <m:e>
                              <m:f>
                                <m:fPr>
                                  <m:ctrlPr>
                                    <a:rPr lang="en-US" altLang="zh-CN" sz="3200" i="1" dirty="0">
                                      <a:latin typeface="Cambria Math" panose="02040503050406030204" pitchFamily="18" charset="0"/>
                                    </a:rPr>
                                  </m:ctrlPr>
                                </m:fPr>
                                <m:num>
                                  <m:r>
                                    <a:rPr lang="en-US" altLang="zh-CN" sz="3200" i="1" dirty="0">
                                      <a:latin typeface="Cambria Math" panose="02040503050406030204" pitchFamily="18" charset="0"/>
                                    </a:rPr>
                                    <m:t>1</m:t>
                                  </m:r>
                                </m:num>
                                <m:den>
                                  <m:r>
                                    <a:rPr lang="en-US" altLang="zh-CN" sz="3200" i="1" dirty="0">
                                      <a:latin typeface="Cambria Math" panose="02040503050406030204" pitchFamily="18" charset="0"/>
                                    </a:rPr>
                                    <m:t>2</m:t>
                                  </m:r>
                                </m:den>
                              </m:f>
                              <m:r>
                                <a:rPr lang="zh-CN" altLang="en-US" sz="3200" i="1" dirty="0">
                                  <a:latin typeface="Cambria Math" panose="02040503050406030204" pitchFamily="18" charset="0"/>
                                </a:rPr>
                                <m:t>𝜔</m:t>
                              </m:r>
                              <m:r>
                                <a:rPr lang="en-US" altLang="zh-CN" sz="3200" i="1" dirty="0">
                                  <a:latin typeface="Cambria Math" panose="02040503050406030204" pitchFamily="18" charset="0"/>
                                </a:rPr>
                                <m:t>𝑇</m:t>
                              </m:r>
                            </m:e>
                          </m:d>
                        </m:e>
                      </m:func>
                      <m:r>
                        <m:rPr>
                          <m:sty m:val="p"/>
                        </m:rPr>
                        <a:rPr lang="en-US" altLang="zh-CN" sz="3200" i="1" dirty="0">
                          <a:latin typeface="Cambria Math" panose="02040503050406030204" pitchFamily="18" charset="0"/>
                        </a:rPr>
                        <m:t>sin</m:t>
                      </m:r>
                      <m:r>
                        <a:rPr lang="en-US" altLang="zh-CN" sz="3200" i="1" dirty="0">
                          <a:latin typeface="Cambria Math" panose="02040503050406030204" pitchFamily="18" charset="0"/>
                        </a:rPr>
                        <m:t>⁡(</m:t>
                      </m:r>
                      <m:f>
                        <m:fPr>
                          <m:ctrlPr>
                            <a:rPr lang="en-US" altLang="zh-CN" sz="3200" i="1" dirty="0">
                              <a:latin typeface="Cambria Math" panose="02040503050406030204" pitchFamily="18" charset="0"/>
                            </a:rPr>
                          </m:ctrlPr>
                        </m:fPr>
                        <m:num>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2</m:t>
                              </m:r>
                              <m:r>
                                <a:rPr lang="en-US" altLang="zh-CN" sz="3200" i="1" dirty="0">
                                  <a:latin typeface="Cambria Math" panose="02040503050406030204" pitchFamily="18" charset="0"/>
                                </a:rPr>
                                <m:t>𝑘</m:t>
                              </m:r>
                              <m:r>
                                <a:rPr lang="en-US" altLang="zh-CN" sz="3200" i="1" dirty="0">
                                  <a:latin typeface="Cambria Math" panose="02040503050406030204" pitchFamily="18" charset="0"/>
                                </a:rPr>
                                <m:t>−1</m:t>
                              </m:r>
                            </m:e>
                          </m:d>
                          <m:r>
                            <a:rPr lang="zh-CN" altLang="en-US" sz="3200" i="1" dirty="0">
                              <a:latin typeface="Cambria Math" panose="02040503050406030204" pitchFamily="18" charset="0"/>
                            </a:rPr>
                            <m:t>𝜔</m:t>
                          </m:r>
                          <m:r>
                            <a:rPr lang="en-US" altLang="zh-CN" sz="3200" i="1" dirty="0">
                              <a:latin typeface="Cambria Math" panose="02040503050406030204" pitchFamily="18" charset="0"/>
                            </a:rPr>
                            <m:t>𝑇</m:t>
                          </m:r>
                        </m:num>
                        <m:den>
                          <m:r>
                            <a:rPr lang="en-US" altLang="zh-CN" sz="3200" i="1" dirty="0">
                              <a:latin typeface="Cambria Math" panose="02040503050406030204" pitchFamily="18" charset="0"/>
                            </a:rPr>
                            <m:t>2</m:t>
                          </m:r>
                        </m:den>
                      </m:f>
                      <m:r>
                        <a:rPr lang="en-US" altLang="zh-CN" sz="3200" i="1" dirty="0">
                          <a:latin typeface="Cambria Math" panose="02040503050406030204" pitchFamily="18" charset="0"/>
                        </a:rPr>
                        <m:t>)</m:t>
                      </m:r>
                    </m:oMath>
                  </m:oMathPara>
                </a14:m>
                <a:endParaRPr lang="zh-CN" altLang="en-US" sz="3200" dirty="0"/>
              </a:p>
            </p:txBody>
          </p:sp>
        </mc:Choice>
        <mc:Fallback xmlns="">
          <p:sp>
            <p:nvSpPr>
              <p:cNvPr id="11" name="文本框 10">
                <a:extLst>
                  <a:ext uri="{FF2B5EF4-FFF2-40B4-BE49-F238E27FC236}">
                    <a16:creationId xmlns:a16="http://schemas.microsoft.com/office/drawing/2014/main" id="{6C87E7CA-3287-4089-85D8-D0D469C1AAFB}"/>
                  </a:ext>
                </a:extLst>
              </p:cNvPr>
              <p:cNvSpPr txBox="1">
                <a:spLocks noRot="1" noChangeAspect="1" noMove="1" noResize="1" noEditPoints="1" noAdjustHandles="1" noChangeArrowheads="1" noChangeShapeType="1" noTextEdit="1"/>
              </p:cNvSpPr>
              <p:nvPr/>
            </p:nvSpPr>
            <p:spPr>
              <a:xfrm>
                <a:off x="947705" y="5013050"/>
                <a:ext cx="9348970" cy="1106521"/>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404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4190EE-C441-497A-89CB-4FBF138882AD}"/>
              </a:ext>
            </a:extLst>
          </p:cNvPr>
          <p:cNvSpPr txBox="1"/>
          <p:nvPr/>
        </p:nvSpPr>
        <p:spPr>
          <a:xfrm>
            <a:off x="524897" y="124499"/>
            <a:ext cx="3775393" cy="523220"/>
          </a:xfrm>
          <a:prstGeom prst="rect">
            <a:avLst/>
          </a:prstGeom>
          <a:noFill/>
        </p:spPr>
        <p:txBody>
          <a:bodyPr wrap="none" rtlCol="0">
            <a:spAutoFit/>
          </a:bodyPr>
          <a:lstStyle/>
          <a:p>
            <a:r>
              <a:rPr lang="zh-CN" altLang="en-US" sz="2800" dirty="0"/>
              <a:t>那么我们来引入实例：</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5AEB9DD-EE8F-4D76-A271-1A346D801BB9}"/>
                  </a:ext>
                </a:extLst>
              </p:cNvPr>
              <p:cNvSpPr txBox="1"/>
              <p:nvPr/>
            </p:nvSpPr>
            <p:spPr>
              <a:xfrm>
                <a:off x="1013065" y="750716"/>
                <a:ext cx="10913698" cy="1566070"/>
              </a:xfrm>
              <a:prstGeom prst="rect">
                <a:avLst/>
              </a:prstGeom>
              <a:noFill/>
            </p:spPr>
            <p:txBody>
              <a:bodyPr wrap="square" rtlCol="0">
                <a:spAutoFit/>
              </a:bodyPr>
              <a:lstStyle/>
              <a:p>
                <a:r>
                  <a:rPr lang="zh-CN" altLang="en-US" sz="2800" dirty="0"/>
                  <a:t>假设正弦波的频率为</a:t>
                </a:r>
                <a14:m>
                  <m:oMath xmlns:m="http://schemas.openxmlformats.org/officeDocument/2006/math">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m:rPr>
                        <m:nor/>
                      </m:rPr>
                      <a:rPr lang="en-US" altLang="zh-CN" sz="2800" dirty="0"/>
                      <m:t>50</m:t>
                    </m:r>
                    <m:r>
                      <m:rPr>
                        <m:nor/>
                      </m:rPr>
                      <a:rPr lang="en-US" altLang="zh-CN" sz="2800" dirty="0"/>
                      <m:t>Hz</m:t>
                    </m:r>
                  </m:oMath>
                </a14:m>
                <a:r>
                  <a:rPr lang="zh-CN" altLang="en-US" sz="2800" dirty="0"/>
                  <a:t>，那么</a:t>
                </a:r>
                <a14:m>
                  <m:oMath xmlns:m="http://schemas.openxmlformats.org/officeDocument/2006/math">
                    <m:r>
                      <a:rPr lang="zh-CN" altLang="en-US" sz="2800" i="1" smtClean="0">
                        <a:latin typeface="Cambria Math" panose="02040503050406030204" pitchFamily="18" charset="0"/>
                      </a:rPr>
                      <m:t>𝜔</m:t>
                    </m:r>
                    <m:r>
                      <a:rPr lang="en-US" altLang="zh-CN" sz="2800" b="0" i="1" smtClean="0">
                        <a:latin typeface="Cambria Math" panose="02040503050406030204" pitchFamily="18" charset="0"/>
                      </a:rPr>
                      <m:t>=100</m:t>
                    </m:r>
                    <m:r>
                      <a:rPr lang="zh-CN" altLang="en-US" sz="2800" b="0" i="1" smtClean="0">
                        <a:latin typeface="Cambria Math" panose="02040503050406030204" pitchFamily="18" charset="0"/>
                      </a:rPr>
                      <m:t>𝜋</m:t>
                    </m:r>
                  </m:oMath>
                </a14:m>
                <a:r>
                  <a:rPr lang="zh-CN" altLang="en-US" sz="2800" dirty="0"/>
                  <a:t>，</a:t>
                </a:r>
                <a:r>
                  <a:rPr lang="en-US" altLang="zh-CN" sz="2800" dirty="0"/>
                  <a:t>A=B=3.3V</a:t>
                </a:r>
                <a:r>
                  <a:rPr lang="zh-CN" altLang="en-US" sz="2800" dirty="0"/>
                  <a:t>，为了方便演示，我们采用</a:t>
                </a:r>
                <a:r>
                  <a:rPr lang="en-US" altLang="zh-CN" sz="2800" dirty="0"/>
                  <a:t>1k</a:t>
                </a:r>
                <a:r>
                  <a:rPr lang="zh-CN" altLang="en-US" sz="2800" dirty="0"/>
                  <a:t>为每一段的频率。那么一个正弦周期有</a:t>
                </a:r>
                <a:r>
                  <a:rPr lang="en-US" altLang="zh-CN" sz="2800" dirty="0"/>
                  <a:t>20</a:t>
                </a:r>
                <a:r>
                  <a:rPr lang="zh-CN" altLang="en-US" sz="2800" dirty="0"/>
                  <a:t>个方块。我们来变换一下公式</a:t>
                </a:r>
                <a:r>
                  <a:rPr lang="en-US" altLang="zh-CN" sz="2800" dirty="0"/>
                  <a:t>,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Sub>
                    <m:r>
                      <a:rPr lang="en-US" altLang="zh-CN" sz="2800" i="1">
                        <a:latin typeface="Cambria Math" panose="02040503050406030204" pitchFamily="18" charset="0"/>
                      </a:rPr>
                      <m:t>=</m:t>
                    </m:r>
                    <m:r>
                      <m:rPr>
                        <m:nor/>
                      </m:rPr>
                      <a:rPr lang="en-US" altLang="zh-CN" sz="2800" b="0" i="0" dirty="0" smtClean="0"/>
                      <m:t>1000</m:t>
                    </m:r>
                    <m:r>
                      <m:rPr>
                        <m:nor/>
                      </m:rPr>
                      <a:rPr lang="en-US" altLang="zh-CN" sz="2800" dirty="0"/>
                      <m:t>Hz</m:t>
                    </m:r>
                    <m:r>
                      <a:rPr lang="en-US" altLang="zh-CN" sz="2800" i="1" dirty="0"/>
                      <m:t> </m:t>
                    </m:r>
                  </m:oMath>
                </a14:m>
                <a:r>
                  <a:rPr lang="zh-CN" altLang="en-US" sz="2800" dirty="0"/>
                  <a:t>，将</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𝜔</m:t>
                        </m:r>
                      </m:e>
                      <m:sub>
                        <m:r>
                          <a:rPr lang="en-US" altLang="zh-CN" sz="2800" i="1">
                            <a:latin typeface="Cambria Math" panose="02040503050406030204" pitchFamily="18" charset="0"/>
                          </a:rPr>
                          <m:t>𝑓</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m:t>
                        </m:r>
                        <m:r>
                          <a:rPr lang="zh-CN" altLang="en-US" sz="2800" b="0" i="1" smtClean="0">
                            <a:latin typeface="Cambria Math" panose="02040503050406030204" pitchFamily="18" charset="0"/>
                          </a:rPr>
                          <m:t>𝜋</m:t>
                        </m:r>
                      </m:num>
                      <m:den>
                        <m:r>
                          <a:rPr lang="en-US" altLang="zh-CN" sz="2800" b="0" i="1" smtClean="0">
                            <a:latin typeface="Cambria Math" panose="02040503050406030204" pitchFamily="18" charset="0"/>
                          </a:rPr>
                          <m:t>𝑇</m:t>
                        </m:r>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2000</m:t>
                    </m:r>
                    <m:r>
                      <a:rPr lang="zh-CN" altLang="en-US" sz="2800" b="0" i="1" smtClean="0">
                        <a:latin typeface="Cambria Math" panose="02040503050406030204" pitchFamily="18" charset="0"/>
                      </a:rPr>
                      <m:t>𝜋</m:t>
                    </m:r>
                  </m:oMath>
                </a14:m>
                <a:endParaRPr lang="zh-CN" altLang="en-US" sz="2800" dirty="0"/>
              </a:p>
            </p:txBody>
          </p:sp>
        </mc:Choice>
        <mc:Fallback>
          <p:sp>
            <p:nvSpPr>
              <p:cNvPr id="5" name="文本框 4">
                <a:extLst>
                  <a:ext uri="{FF2B5EF4-FFF2-40B4-BE49-F238E27FC236}">
                    <a16:creationId xmlns:a16="http://schemas.microsoft.com/office/drawing/2014/main" id="{25AEB9DD-EE8F-4D76-A271-1A346D801BB9}"/>
                  </a:ext>
                </a:extLst>
              </p:cNvPr>
              <p:cNvSpPr txBox="1">
                <a:spLocks noRot="1" noChangeAspect="1" noMove="1" noResize="1" noEditPoints="1" noAdjustHandles="1" noChangeArrowheads="1" noChangeShapeType="1" noTextEdit="1"/>
              </p:cNvSpPr>
              <p:nvPr/>
            </p:nvSpPr>
            <p:spPr>
              <a:xfrm>
                <a:off x="1013065" y="750716"/>
                <a:ext cx="10913698" cy="1566070"/>
              </a:xfrm>
              <a:prstGeom prst="rect">
                <a:avLst/>
              </a:prstGeom>
              <a:blipFill>
                <a:blip r:embed="rId2"/>
                <a:stretch>
                  <a:fillRect l="-1117" t="-3891" r="-4022" b="-42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F16AC05D-AE20-4A89-AB97-FF7E4E69C1EA}"/>
                  </a:ext>
                </a:extLst>
              </p:cNvPr>
              <p:cNvSpPr txBox="1"/>
              <p:nvPr/>
            </p:nvSpPr>
            <p:spPr>
              <a:xfrm>
                <a:off x="255906" y="2451681"/>
                <a:ext cx="11440568" cy="977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i="1" smtClean="0">
                          <a:latin typeface="Cambria Math" panose="02040503050406030204" pitchFamily="18" charset="0"/>
                        </a:rPr>
                        <m:t>D</m:t>
                      </m:r>
                      <m:r>
                        <a:rPr lang="en-US" altLang="zh-CN" sz="2800" b="0" i="1" smtClean="0">
                          <a:latin typeface="Cambria Math" panose="02040503050406030204" pitchFamily="18" charset="0"/>
                        </a:rPr>
                        <m:t>=</m:t>
                      </m:r>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2</m:t>
                          </m:r>
                          <m:r>
                            <a:rPr lang="en-US" altLang="zh-CN" sz="2800" i="1" dirty="0">
                              <a:latin typeface="Cambria Math" panose="02040503050406030204" pitchFamily="18" charset="0"/>
                            </a:rPr>
                            <m:t>𝐴</m:t>
                          </m:r>
                        </m:num>
                        <m:den>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𝑇</m:t>
                              </m:r>
                            </m:e>
                            <m:sub>
                              <m:r>
                                <a:rPr lang="en-US" altLang="zh-CN" sz="2800" b="0" i="1" dirty="0" smtClean="0">
                                  <a:latin typeface="Cambria Math" panose="02040503050406030204" pitchFamily="18" charset="0"/>
                                </a:rPr>
                                <m:t>1</m:t>
                              </m:r>
                            </m:sub>
                          </m:sSub>
                          <m:r>
                            <a:rPr lang="en-US" altLang="zh-CN" sz="2800" b="0" i="1" dirty="0" smtClean="0">
                              <a:latin typeface="Cambria Math" panose="02040503050406030204" pitchFamily="18" charset="0"/>
                            </a:rPr>
                            <m:t>𝐵</m:t>
                          </m:r>
                          <m:r>
                            <a:rPr lang="zh-CN" altLang="en-US" sz="2800" i="1" dirty="0">
                              <a:latin typeface="Cambria Math" panose="02040503050406030204" pitchFamily="18" charset="0"/>
                            </a:rPr>
                            <m:t>𝜔</m:t>
                          </m:r>
                        </m:den>
                      </m:f>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r>
                                    <a:rPr lang="en-US" altLang="zh-CN" sz="2800" i="1" dirty="0">
                                      <a:latin typeface="Cambria Math" panose="02040503050406030204" pitchFamily="18" charset="0"/>
                                    </a:rPr>
                                    <m:t>1</m:t>
                                  </m:r>
                                </m:num>
                                <m:den>
                                  <m:r>
                                    <a:rPr lang="en-US" altLang="zh-CN" sz="2800" i="1" dirty="0">
                                      <a:latin typeface="Cambria Math" panose="02040503050406030204" pitchFamily="18" charset="0"/>
                                    </a:rPr>
                                    <m:t>2</m:t>
                                  </m:r>
                                </m:den>
                              </m:f>
                              <m:r>
                                <a:rPr lang="zh-CN" altLang="en-US" sz="2800" i="1" dirty="0">
                                  <a:latin typeface="Cambria Math" panose="02040503050406030204" pitchFamily="18" charset="0"/>
                                </a:rPr>
                                <m:t>𝜔</m:t>
                              </m:r>
                              <m:r>
                                <a:rPr lang="en-US" altLang="zh-CN" sz="2800" i="1" dirty="0">
                                  <a:latin typeface="Cambria Math" panose="02040503050406030204" pitchFamily="18" charset="0"/>
                                </a:rPr>
                                <m:t>𝑇</m:t>
                              </m:r>
                            </m:e>
                          </m:d>
                        </m:e>
                      </m:func>
                      <m:func>
                        <m:funcPr>
                          <m:ctrlPr>
                            <a:rPr lang="en-US" altLang="zh-CN" sz="2800" i="1" dirty="0">
                              <a:latin typeface="Cambria Math" panose="02040503050406030204" pitchFamily="18" charset="0"/>
                            </a:rPr>
                          </m:ctrlPr>
                        </m:funcPr>
                        <m:fName>
                          <m:r>
                            <m:rPr>
                              <m:sty m:val="p"/>
                            </m:rPr>
                            <a:rPr lang="en-US" altLang="zh-CN" sz="2800" i="0"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2</m:t>
                                      </m:r>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a:latin typeface="Cambria Math" panose="02040503050406030204" pitchFamily="18" charset="0"/>
                                    </a:rPr>
                                    <m:t>𝜔</m:t>
                                  </m:r>
                                  <m:r>
                                    <a:rPr lang="en-US" altLang="zh-CN" sz="2800" i="1" dirty="0">
                                      <a:latin typeface="Cambria Math" panose="02040503050406030204" pitchFamily="18" charset="0"/>
                                    </a:rPr>
                                    <m:t>𝑇</m:t>
                                  </m:r>
                                </m:num>
                                <m:den>
                                  <m:r>
                                    <a:rPr lang="en-US" altLang="zh-CN" sz="2800" i="1" dirty="0">
                                      <a:latin typeface="Cambria Math" panose="02040503050406030204" pitchFamily="18" charset="0"/>
                                    </a:rPr>
                                    <m:t>2</m:t>
                                  </m:r>
                                </m:den>
                              </m:f>
                            </m:e>
                          </m:d>
                        </m:e>
                      </m:func>
                      <m:r>
                        <a:rPr lang="en-US" altLang="zh-CN" sz="2800" b="0" i="1" dirty="0" smtClean="0">
                          <a:latin typeface="Cambria Math" panose="02040503050406030204" pitchFamily="18" charset="0"/>
                        </a:rPr>
                        <m:t>=</m:t>
                      </m:r>
                      <m:f>
                        <m:fPr>
                          <m:ctrlPr>
                            <a:rPr lang="en-US" altLang="zh-CN" sz="2800" b="0" i="1" dirty="0" smtClean="0">
                              <a:latin typeface="Cambria Math" panose="02040503050406030204" pitchFamily="18" charset="0"/>
                            </a:rPr>
                          </m:ctrlPr>
                        </m:fPr>
                        <m:num>
                          <m:sSub>
                            <m:sSubPr>
                              <m:ctrlPr>
                                <a:rPr lang="en-US" altLang="zh-CN" sz="2800" i="1" dirty="0">
                                  <a:latin typeface="Cambria Math" panose="02040503050406030204" pitchFamily="18" charset="0"/>
                                </a:rPr>
                              </m:ctrlPr>
                            </m:sSubPr>
                            <m:e>
                              <m:r>
                                <a:rPr lang="zh-CN" altLang="en-US" sz="2800" i="1" dirty="0">
                                  <a:latin typeface="Cambria Math" panose="02040503050406030204" pitchFamily="18" charset="0"/>
                                </a:rPr>
                                <m:t>𝜔</m:t>
                              </m:r>
                            </m:e>
                            <m:sub>
                              <m:r>
                                <a:rPr lang="en-US" altLang="zh-CN" sz="2800" i="1" dirty="0">
                                  <a:latin typeface="Cambria Math" panose="02040503050406030204" pitchFamily="18" charset="0"/>
                                </a:rPr>
                                <m:t>𝑓</m:t>
                              </m:r>
                            </m:sub>
                          </m:sSub>
                        </m:num>
                        <m:den>
                          <m:r>
                            <a:rPr lang="zh-CN" altLang="en-US" sz="2800" i="1" dirty="0" smtClean="0">
                              <a:latin typeface="Cambria Math" panose="02040503050406030204" pitchFamily="18" charset="0"/>
                            </a:rPr>
                            <m:t>𝜋</m:t>
                          </m:r>
                          <m:r>
                            <a:rPr lang="zh-CN" altLang="en-US" sz="2800" b="0" i="1" dirty="0" smtClean="0">
                              <a:latin typeface="Cambria Math" panose="02040503050406030204" pitchFamily="18" charset="0"/>
                            </a:rPr>
                            <m:t>𝜔</m:t>
                          </m:r>
                        </m:den>
                      </m:f>
                      <m:func>
                        <m:funcPr>
                          <m:ctrlPr>
                            <a:rPr lang="en-US" altLang="zh-CN" sz="2800" i="1" dirty="0">
                              <a:latin typeface="Cambria Math" panose="02040503050406030204" pitchFamily="18" charset="0"/>
                            </a:rPr>
                          </m:ctrlPr>
                        </m:funcPr>
                        <m:fName>
                          <m:r>
                            <m:rPr>
                              <m:sty m:val="p"/>
                            </m:rPr>
                            <a:rPr lang="en-US" altLang="zh-CN" sz="2800" i="1"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r>
                                    <a:rPr lang="zh-CN" altLang="en-US" sz="2800" i="1" dirty="0" smtClean="0">
                                      <a:latin typeface="Cambria Math" panose="02040503050406030204" pitchFamily="18" charset="0"/>
                                    </a:rPr>
                                    <m:t>𝜋</m:t>
                                  </m:r>
                                  <m:r>
                                    <a:rPr lang="en-US" altLang="zh-CN" sz="2800" i="1" dirty="0">
                                      <a:latin typeface="Cambria Math" panose="02040503050406030204" pitchFamily="18" charset="0"/>
                                      <a:ea typeface="Cambria Math" panose="02040503050406030204" pitchFamily="18" charset="0"/>
                                    </a:rPr>
                                    <m:t>𝜔</m:t>
                                  </m:r>
                                </m:num>
                                <m:den>
                                  <m:sSub>
                                    <m:sSubPr>
                                      <m:ctrlPr>
                                        <a:rPr lang="en-US" altLang="zh-CN" sz="2800" i="1" dirty="0" smtClean="0">
                                          <a:latin typeface="Cambria Math" panose="02040503050406030204" pitchFamily="18" charset="0"/>
                                        </a:rPr>
                                      </m:ctrlPr>
                                    </m:sSubPr>
                                    <m:e>
                                      <m:r>
                                        <a:rPr lang="zh-CN" altLang="en-US" sz="2800" i="1" dirty="0" smtClean="0">
                                          <a:latin typeface="Cambria Math" panose="02040503050406030204" pitchFamily="18" charset="0"/>
                                        </a:rPr>
                                        <m:t>𝜔</m:t>
                                      </m:r>
                                    </m:e>
                                    <m:sub>
                                      <m:r>
                                        <a:rPr lang="en-US" altLang="zh-CN" sz="2800" b="0" i="1" dirty="0" smtClean="0">
                                          <a:latin typeface="Cambria Math" panose="02040503050406030204" pitchFamily="18" charset="0"/>
                                        </a:rPr>
                                        <m:t>𝑓</m:t>
                                      </m:r>
                                    </m:sub>
                                  </m:sSub>
                                </m:den>
                              </m:f>
                            </m:e>
                          </m:d>
                        </m:e>
                      </m:func>
                      <m:func>
                        <m:funcPr>
                          <m:ctrlPr>
                            <a:rPr lang="en-US" altLang="zh-CN" sz="2800" i="1" dirty="0">
                              <a:latin typeface="Cambria Math" panose="02040503050406030204" pitchFamily="18" charset="0"/>
                            </a:rPr>
                          </m:ctrlPr>
                        </m:funcPr>
                        <m:fName>
                          <m:r>
                            <m:rPr>
                              <m:sty m:val="p"/>
                            </m:rPr>
                            <a:rPr lang="en-US" altLang="zh-CN" sz="2800" dirty="0">
                              <a:latin typeface="Cambria Math" panose="02040503050406030204" pitchFamily="18" charset="0"/>
                            </a:rPr>
                            <m:t>sin</m:t>
                          </m:r>
                        </m:fName>
                        <m:e>
                          <m:d>
                            <m:dPr>
                              <m:ctrlPr>
                                <a:rPr lang="en-US" altLang="zh-CN" sz="2800" i="1" dirty="0">
                                  <a:latin typeface="Cambria Math" panose="02040503050406030204" pitchFamily="18" charset="0"/>
                                </a:rPr>
                              </m:ctrlPr>
                            </m:dPr>
                            <m:e>
                              <m:f>
                                <m:fPr>
                                  <m:ctrlPr>
                                    <a:rPr lang="en-US" altLang="zh-CN" sz="2800" i="1" dirty="0">
                                      <a:latin typeface="Cambria Math" panose="02040503050406030204" pitchFamily="18" charset="0"/>
                                    </a:rPr>
                                  </m:ctrlPr>
                                </m:fPr>
                                <m:num>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2</m:t>
                                      </m:r>
                                      <m:r>
                                        <a:rPr lang="en-US" altLang="zh-CN" sz="2800" i="1" dirty="0">
                                          <a:latin typeface="Cambria Math" panose="02040503050406030204" pitchFamily="18" charset="0"/>
                                        </a:rPr>
                                        <m:t>𝑘</m:t>
                                      </m:r>
                                      <m:r>
                                        <a:rPr lang="en-US" altLang="zh-CN" sz="2800" i="1" dirty="0">
                                          <a:latin typeface="Cambria Math" panose="02040503050406030204" pitchFamily="18" charset="0"/>
                                        </a:rPr>
                                        <m:t>−1</m:t>
                                      </m:r>
                                    </m:e>
                                  </m:d>
                                  <m:r>
                                    <a:rPr lang="zh-CN" altLang="en-US" sz="2800" i="1" dirty="0" smtClean="0">
                                      <a:latin typeface="Cambria Math" panose="02040503050406030204" pitchFamily="18" charset="0"/>
                                    </a:rPr>
                                    <m:t>𝜋</m:t>
                                  </m:r>
                                  <m:r>
                                    <a:rPr lang="zh-CN" altLang="en-US" sz="2800" i="1" dirty="0">
                                      <a:latin typeface="Cambria Math" panose="02040503050406030204" pitchFamily="18" charset="0"/>
                                    </a:rPr>
                                    <m:t>𝜔</m:t>
                                  </m:r>
                                </m:num>
                                <m:den>
                                  <m:sSub>
                                    <m:sSubPr>
                                      <m:ctrlPr>
                                        <a:rPr lang="en-US" altLang="zh-CN" sz="2800" i="1" dirty="0" smtClean="0">
                                          <a:latin typeface="Cambria Math" panose="02040503050406030204" pitchFamily="18" charset="0"/>
                                        </a:rPr>
                                      </m:ctrlPr>
                                    </m:sSubPr>
                                    <m:e>
                                      <m:r>
                                        <a:rPr lang="zh-CN" altLang="en-US" sz="2800" i="1" dirty="0" smtClean="0">
                                          <a:latin typeface="Cambria Math" panose="02040503050406030204" pitchFamily="18" charset="0"/>
                                        </a:rPr>
                                        <m:t>𝜔</m:t>
                                      </m:r>
                                    </m:e>
                                    <m:sub>
                                      <m:r>
                                        <a:rPr lang="en-US" altLang="zh-CN" sz="2800" b="0" i="1" dirty="0" smtClean="0">
                                          <a:latin typeface="Cambria Math" panose="02040503050406030204" pitchFamily="18" charset="0"/>
                                        </a:rPr>
                                        <m:t>𝑓</m:t>
                                      </m:r>
                                    </m:sub>
                                  </m:sSub>
                                </m:den>
                              </m:f>
                            </m:e>
                          </m:d>
                        </m:e>
                      </m:func>
                    </m:oMath>
                  </m:oMathPara>
                </a14:m>
                <a:endParaRPr lang="zh-CN" altLang="en-US" sz="2800" dirty="0"/>
              </a:p>
            </p:txBody>
          </p:sp>
        </mc:Choice>
        <mc:Fallback>
          <p:sp>
            <p:nvSpPr>
              <p:cNvPr id="6" name="文本框 5">
                <a:extLst>
                  <a:ext uri="{FF2B5EF4-FFF2-40B4-BE49-F238E27FC236}">
                    <a16:creationId xmlns:a16="http://schemas.microsoft.com/office/drawing/2014/main" id="{F16AC05D-AE20-4A89-AB97-FF7E4E69C1EA}"/>
                  </a:ext>
                </a:extLst>
              </p:cNvPr>
              <p:cNvSpPr txBox="1">
                <a:spLocks noRot="1" noChangeAspect="1" noMove="1" noResize="1" noEditPoints="1" noAdjustHandles="1" noChangeArrowheads="1" noChangeShapeType="1" noTextEdit="1"/>
              </p:cNvSpPr>
              <p:nvPr/>
            </p:nvSpPr>
            <p:spPr>
              <a:xfrm>
                <a:off x="255906" y="2451681"/>
                <a:ext cx="11440568" cy="977319"/>
              </a:xfrm>
              <a:prstGeom prst="rect">
                <a:avLst/>
              </a:prstGeom>
              <a:blipFill>
                <a:blip r:embed="rId3"/>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C7CB8248-2220-478F-878B-2870049A03F8}"/>
              </a:ext>
            </a:extLst>
          </p:cNvPr>
          <p:cNvSpPr txBox="1"/>
          <p:nvPr/>
        </p:nvSpPr>
        <p:spPr>
          <a:xfrm>
            <a:off x="1013065" y="5232962"/>
            <a:ext cx="9944911" cy="523220"/>
          </a:xfrm>
          <a:prstGeom prst="rect">
            <a:avLst/>
          </a:prstGeom>
          <a:noFill/>
        </p:spPr>
        <p:txBody>
          <a:bodyPr wrap="square" rtlCol="0">
            <a:spAutoFit/>
          </a:bodyPr>
          <a:lstStyle/>
          <a:p>
            <a:r>
              <a:rPr lang="zh-CN" altLang="en-US" sz="2800" dirty="0"/>
              <a:t>最后我们通过编写</a:t>
            </a:r>
            <a:r>
              <a:rPr lang="en-US" altLang="zh-CN" sz="2800" dirty="0"/>
              <a:t>python</a:t>
            </a:r>
            <a:r>
              <a:rPr lang="zh-CN" altLang="en-US" sz="2800" dirty="0"/>
              <a:t>代码来实现对</a:t>
            </a:r>
            <a:r>
              <a:rPr lang="en-US" altLang="zh-CN" sz="2800" dirty="0"/>
              <a:t>D</a:t>
            </a:r>
            <a:r>
              <a:rPr lang="zh-CN" altLang="en-US" sz="2800" dirty="0"/>
              <a:t>的计算</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DF1D08F1-8326-40DD-883B-342AEC6EDC70}"/>
                  </a:ext>
                </a:extLst>
              </p:cNvPr>
              <p:cNvSpPr txBox="1"/>
              <p:nvPr/>
            </p:nvSpPr>
            <p:spPr>
              <a:xfrm>
                <a:off x="1013065" y="3635431"/>
                <a:ext cx="9944911" cy="1241174"/>
              </a:xfrm>
              <a:prstGeom prst="rect">
                <a:avLst/>
              </a:prstGeom>
              <a:noFill/>
            </p:spPr>
            <p:txBody>
              <a:bodyPr wrap="square" rtlCol="0">
                <a:spAutoFit/>
              </a:bodyPr>
              <a:lstStyle/>
              <a:p>
                <a:r>
                  <a:rPr lang="zh-CN" altLang="en-US" sz="2800" dirty="0"/>
                  <a:t>但是我们发现我们根本不需要</a:t>
                </a:r>
                <a14:m>
                  <m:oMath xmlns:m="http://schemas.openxmlformats.org/officeDocument/2006/math">
                    <m:r>
                      <a:rPr lang="zh-CN" altLang="en-US" sz="2800" i="1" dirty="0">
                        <a:latin typeface="Cambria Math" panose="02040503050406030204" pitchFamily="18" charset="0"/>
                      </a:rPr>
                      <m:t>𝜔</m:t>
                    </m:r>
                  </m:oMath>
                </a14:m>
                <a:r>
                  <a:rPr lang="zh-CN" altLang="en-US" sz="2800" dirty="0"/>
                  <a:t>，我们只要知道自己想要的频率就可以了，于是，公式变为</a:t>
                </a:r>
                <a14:m>
                  <m:oMath xmlns:m="http://schemas.openxmlformats.org/officeDocument/2006/math">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Sub>
                      </m:num>
                      <m:den>
                        <m:r>
                          <a:rPr lang="zh-CN" altLang="en-US" sz="2800" b="0" i="1" smtClean="0">
                            <a:latin typeface="Cambria Math" panose="02040503050406030204" pitchFamily="18" charset="0"/>
                          </a:rPr>
                          <m:t>𝜋</m:t>
                        </m:r>
                        <m:r>
                          <a:rPr lang="en-US" altLang="zh-CN" sz="2800" b="0" i="1" smtClean="0">
                            <a:latin typeface="Cambria Math" panose="02040503050406030204" pitchFamily="18" charset="0"/>
                          </a:rPr>
                          <m:t>𝑓</m:t>
                        </m:r>
                      </m:den>
                    </m:f>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sin</m:t>
                        </m:r>
                      </m:fName>
                      <m:e>
                        <m:d>
                          <m:dPr>
                            <m:ctrlPr>
                              <a:rPr lang="en-US" altLang="zh-CN" sz="2800" b="0" i="1" smtClean="0">
                                <a:latin typeface="Cambria Math" panose="02040503050406030204" pitchFamily="18" charset="0"/>
                              </a:rPr>
                            </m:ctrlPr>
                          </m:dPr>
                          <m:e>
                            <m:f>
                              <m:fPr>
                                <m:ctrlPr>
                                  <a:rPr lang="en-US" altLang="zh-CN" sz="2800" b="0" i="1" smtClean="0">
                                    <a:latin typeface="Cambria Math" panose="02040503050406030204" pitchFamily="18" charset="0"/>
                                  </a:rPr>
                                </m:ctrlPr>
                              </m:fPr>
                              <m:num>
                                <m:r>
                                  <a:rPr lang="zh-CN" altLang="en-US" sz="2800" b="0" i="1" smtClean="0">
                                    <a:latin typeface="Cambria Math" panose="02040503050406030204" pitchFamily="18" charset="0"/>
                                  </a:rPr>
                                  <m:t>𝜋</m:t>
                                </m:r>
                                <m:r>
                                  <a:rPr lang="en-US" altLang="zh-CN" sz="2800" b="0" i="1" smtClean="0">
                                    <a:latin typeface="Cambria Math" panose="02040503050406030204" pitchFamily="18" charset="0"/>
                                  </a:rPr>
                                  <m:t>𝑓</m:t>
                                </m:r>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Sub>
                              </m:den>
                            </m:f>
                          </m:e>
                        </m:d>
                      </m:e>
                    </m:func>
                    <m:r>
                      <m:rPr>
                        <m:sty m:val="p"/>
                      </m:rPr>
                      <a:rPr lang="en-US" altLang="zh-CN" sz="2800" b="0" i="0" smtClean="0">
                        <a:latin typeface="Cambria Math" panose="02040503050406030204" pitchFamily="18" charset="0"/>
                      </a:rPr>
                      <m:t>sin</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−1</m:t>
                            </m:r>
                          </m:e>
                        </m:d>
                        <m:r>
                          <a:rPr lang="zh-CN" altLang="en-US" sz="2800" b="0" i="1" smtClean="0">
                            <a:latin typeface="Cambria Math" panose="02040503050406030204" pitchFamily="18" charset="0"/>
                          </a:rPr>
                          <m:t>𝜋</m:t>
                        </m:r>
                        <m:r>
                          <a:rPr lang="en-US" altLang="zh-CN" sz="2800" b="0" i="1" smtClean="0">
                            <a:latin typeface="Cambria Math" panose="02040503050406030204" pitchFamily="18" charset="0"/>
                          </a:rPr>
                          <m:t>𝑓</m:t>
                        </m:r>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𝑓</m:t>
                            </m:r>
                          </m:e>
                          <m:sub>
                            <m:r>
                              <a:rPr lang="en-US" altLang="zh-CN" sz="2800" b="0" i="1" smtClean="0">
                                <a:latin typeface="Cambria Math" panose="02040503050406030204" pitchFamily="18" charset="0"/>
                              </a:rPr>
                              <m:t>1</m:t>
                            </m:r>
                          </m:sub>
                        </m:sSub>
                      </m:den>
                    </m:f>
                    <m:r>
                      <a:rPr lang="en-US" altLang="zh-CN" sz="2800" b="0" i="1" smtClean="0">
                        <a:latin typeface="Cambria Math" panose="02040503050406030204" pitchFamily="18" charset="0"/>
                      </a:rPr>
                      <m:t>)</m:t>
                    </m:r>
                  </m:oMath>
                </a14:m>
                <a:endParaRPr lang="zh-CN" altLang="en-US" sz="2800" dirty="0"/>
              </a:p>
            </p:txBody>
          </p:sp>
        </mc:Choice>
        <mc:Fallback>
          <p:sp>
            <p:nvSpPr>
              <p:cNvPr id="8" name="文本框 7">
                <a:extLst>
                  <a:ext uri="{FF2B5EF4-FFF2-40B4-BE49-F238E27FC236}">
                    <a16:creationId xmlns:a16="http://schemas.microsoft.com/office/drawing/2014/main" id="{DF1D08F1-8326-40DD-883B-342AEC6EDC70}"/>
                  </a:ext>
                </a:extLst>
              </p:cNvPr>
              <p:cNvSpPr txBox="1">
                <a:spLocks noRot="1" noChangeAspect="1" noMove="1" noResize="1" noEditPoints="1" noAdjustHandles="1" noChangeArrowheads="1" noChangeShapeType="1" noTextEdit="1"/>
              </p:cNvSpPr>
              <p:nvPr/>
            </p:nvSpPr>
            <p:spPr>
              <a:xfrm>
                <a:off x="1013065" y="3635431"/>
                <a:ext cx="9944911" cy="1241174"/>
              </a:xfrm>
              <a:prstGeom prst="rect">
                <a:avLst/>
              </a:prstGeom>
              <a:blipFill>
                <a:blip r:embed="rId4"/>
                <a:stretch>
                  <a:fillRect l="-1225" t="-4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707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5D2CB34-86A0-4FE2-94FC-C1E3128043F7}"/>
              </a:ext>
            </a:extLst>
          </p:cNvPr>
          <p:cNvSpPr txBox="1"/>
          <p:nvPr/>
        </p:nvSpPr>
        <p:spPr>
          <a:xfrm>
            <a:off x="207843" y="3228039"/>
            <a:ext cx="1620957" cy="523220"/>
          </a:xfrm>
          <a:prstGeom prst="rect">
            <a:avLst/>
          </a:prstGeom>
          <a:noFill/>
        </p:spPr>
        <p:txBody>
          <a:bodyPr wrap="none" rtlCol="0">
            <a:spAutoFit/>
          </a:bodyPr>
          <a:lstStyle/>
          <a:p>
            <a:r>
              <a:rPr lang="zh-CN" altLang="en-US" sz="2800" b="1" dirty="0"/>
              <a:t>调制方式</a:t>
            </a:r>
          </a:p>
        </p:txBody>
      </p:sp>
      <p:sp>
        <p:nvSpPr>
          <p:cNvPr id="5" name="左大括号 4">
            <a:extLst>
              <a:ext uri="{FF2B5EF4-FFF2-40B4-BE49-F238E27FC236}">
                <a16:creationId xmlns:a16="http://schemas.microsoft.com/office/drawing/2014/main" id="{A60BC15A-D95C-43E1-B8EB-7C0353D9E95B}"/>
              </a:ext>
            </a:extLst>
          </p:cNvPr>
          <p:cNvSpPr/>
          <p:nvPr/>
        </p:nvSpPr>
        <p:spPr>
          <a:xfrm>
            <a:off x="1828800" y="1819469"/>
            <a:ext cx="811763" cy="334036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4B7E4BF-45E0-42A2-ABFE-73C9DE677907}"/>
              </a:ext>
            </a:extLst>
          </p:cNvPr>
          <p:cNvSpPr txBox="1"/>
          <p:nvPr/>
        </p:nvSpPr>
        <p:spPr>
          <a:xfrm>
            <a:off x="2732043" y="1557859"/>
            <a:ext cx="1261884" cy="523220"/>
          </a:xfrm>
          <a:prstGeom prst="rect">
            <a:avLst/>
          </a:prstGeom>
          <a:noFill/>
        </p:spPr>
        <p:txBody>
          <a:bodyPr wrap="none" rtlCol="0">
            <a:spAutoFit/>
          </a:bodyPr>
          <a:lstStyle/>
          <a:p>
            <a:r>
              <a:rPr lang="zh-CN" altLang="en-US" sz="2800" b="1" dirty="0"/>
              <a:t>单极性</a:t>
            </a:r>
          </a:p>
        </p:txBody>
      </p:sp>
      <p:sp>
        <p:nvSpPr>
          <p:cNvPr id="7" name="文本框 6">
            <a:extLst>
              <a:ext uri="{FF2B5EF4-FFF2-40B4-BE49-F238E27FC236}">
                <a16:creationId xmlns:a16="http://schemas.microsoft.com/office/drawing/2014/main" id="{3443D1CD-64FF-45BC-831A-14E68E422244}"/>
              </a:ext>
            </a:extLst>
          </p:cNvPr>
          <p:cNvSpPr txBox="1"/>
          <p:nvPr/>
        </p:nvSpPr>
        <p:spPr>
          <a:xfrm>
            <a:off x="2640563" y="4898219"/>
            <a:ext cx="1261884" cy="523220"/>
          </a:xfrm>
          <a:prstGeom prst="rect">
            <a:avLst/>
          </a:prstGeom>
          <a:noFill/>
        </p:spPr>
        <p:txBody>
          <a:bodyPr wrap="none" rtlCol="0">
            <a:spAutoFit/>
          </a:bodyPr>
          <a:lstStyle/>
          <a:p>
            <a:r>
              <a:rPr lang="zh-CN" altLang="en-US" sz="2800" b="1" dirty="0"/>
              <a:t>双极性</a:t>
            </a:r>
          </a:p>
        </p:txBody>
      </p:sp>
      <p:sp>
        <p:nvSpPr>
          <p:cNvPr id="8" name="左大括号 7">
            <a:extLst>
              <a:ext uri="{FF2B5EF4-FFF2-40B4-BE49-F238E27FC236}">
                <a16:creationId xmlns:a16="http://schemas.microsoft.com/office/drawing/2014/main" id="{AECB864B-40B4-4207-8D81-CA923A0A3B66}"/>
              </a:ext>
            </a:extLst>
          </p:cNvPr>
          <p:cNvSpPr/>
          <p:nvPr/>
        </p:nvSpPr>
        <p:spPr>
          <a:xfrm>
            <a:off x="4085408" y="1091682"/>
            <a:ext cx="561237" cy="157687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0FB9B6F-5ACA-4E95-8DD6-C14A5F0984DF}"/>
              </a:ext>
            </a:extLst>
          </p:cNvPr>
          <p:cNvSpPr txBox="1"/>
          <p:nvPr/>
        </p:nvSpPr>
        <p:spPr>
          <a:xfrm>
            <a:off x="4738126" y="830072"/>
            <a:ext cx="902811" cy="523220"/>
          </a:xfrm>
          <a:prstGeom prst="rect">
            <a:avLst/>
          </a:prstGeom>
          <a:noFill/>
        </p:spPr>
        <p:txBody>
          <a:bodyPr wrap="none" rtlCol="0">
            <a:spAutoFit/>
          </a:bodyPr>
          <a:lstStyle/>
          <a:p>
            <a:r>
              <a:rPr lang="zh-CN" altLang="en-US" sz="2800" b="1" dirty="0"/>
              <a:t>双边</a:t>
            </a:r>
          </a:p>
        </p:txBody>
      </p:sp>
      <p:sp>
        <p:nvSpPr>
          <p:cNvPr id="10" name="文本框 9">
            <a:extLst>
              <a:ext uri="{FF2B5EF4-FFF2-40B4-BE49-F238E27FC236}">
                <a16:creationId xmlns:a16="http://schemas.microsoft.com/office/drawing/2014/main" id="{AD93AB6E-018C-43EA-BC85-22DAA04ABE28}"/>
              </a:ext>
            </a:extLst>
          </p:cNvPr>
          <p:cNvSpPr txBox="1"/>
          <p:nvPr/>
        </p:nvSpPr>
        <p:spPr>
          <a:xfrm>
            <a:off x="4815881" y="2406945"/>
            <a:ext cx="902811" cy="523220"/>
          </a:xfrm>
          <a:prstGeom prst="rect">
            <a:avLst/>
          </a:prstGeom>
          <a:noFill/>
        </p:spPr>
        <p:txBody>
          <a:bodyPr wrap="none" rtlCol="0">
            <a:spAutoFit/>
          </a:bodyPr>
          <a:lstStyle/>
          <a:p>
            <a:r>
              <a:rPr lang="zh-CN" altLang="en-US" sz="2800" b="1" dirty="0"/>
              <a:t>单边</a:t>
            </a:r>
          </a:p>
        </p:txBody>
      </p:sp>
      <p:pic>
        <p:nvPicPr>
          <p:cNvPr id="14" name="图片 13">
            <a:extLst>
              <a:ext uri="{FF2B5EF4-FFF2-40B4-BE49-F238E27FC236}">
                <a16:creationId xmlns:a16="http://schemas.microsoft.com/office/drawing/2014/main" id="{22A506AD-B101-4843-8EE1-280DDC0DD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408" y="3489649"/>
            <a:ext cx="5379189" cy="3118270"/>
          </a:xfrm>
          <a:prstGeom prst="rect">
            <a:avLst/>
          </a:prstGeom>
        </p:spPr>
      </p:pic>
      <p:pic>
        <p:nvPicPr>
          <p:cNvPr id="16" name="图片 15">
            <a:extLst>
              <a:ext uri="{FF2B5EF4-FFF2-40B4-BE49-F238E27FC236}">
                <a16:creationId xmlns:a16="http://schemas.microsoft.com/office/drawing/2014/main" id="{4D399144-465E-4BD8-A856-119F172AD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173" y="0"/>
            <a:ext cx="4725275" cy="2437122"/>
          </a:xfrm>
          <a:prstGeom prst="rect">
            <a:avLst/>
          </a:prstGeom>
        </p:spPr>
      </p:pic>
    </p:spTree>
    <p:extLst>
      <p:ext uri="{BB962C8B-B14F-4D97-AF65-F5344CB8AC3E}">
        <p14:creationId xmlns:p14="http://schemas.microsoft.com/office/powerpoint/2010/main" val="367114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375</Words>
  <Application>Microsoft Office PowerPoint</Application>
  <PresentationFormat>宽屏</PresentationFormat>
  <Paragraphs>37</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Adobe 宋体 Std L</vt:lpstr>
      <vt:lpstr>等线</vt:lpstr>
      <vt:lpstr>等线 Light</vt:lpstr>
      <vt:lpstr>仿宋</vt:lpstr>
      <vt:lpstr>黑体</vt:lpstr>
      <vt:lpstr>华文行楷</vt:lpstr>
      <vt:lpstr>楷体</vt:lpstr>
      <vt:lpstr>宋体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 飞</dc:creator>
  <cp:lastModifiedBy>宋飞</cp:lastModifiedBy>
  <cp:revision>19</cp:revision>
  <dcterms:created xsi:type="dcterms:W3CDTF">2020-03-25T06:26:42Z</dcterms:created>
  <dcterms:modified xsi:type="dcterms:W3CDTF">2020-03-27T12:56:09Z</dcterms:modified>
</cp:coreProperties>
</file>