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CBEF0-D33D-4678-82E3-F6472C68FDC2}">
  <a:tblStyle styleId="{D9DCBEF0-D33D-4678-82E3-F6472C68F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5" d="100"/>
          <a:sy n="115" d="100"/>
        </p:scale>
        <p:origin x="896" y="9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a41a77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64a41a77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a41a7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64a41a7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a41a7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64a41a7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a41a7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264a41a7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4a41a77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64a41a77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a41a77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64a41a77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4a41a77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64a41a77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a41a7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64a41a7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4a41a77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64a41a77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a41a77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64a41a77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4a41a77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64a41a77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a41a7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64a41a7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a41a77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64a41a77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a41a77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264a41a77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4a41a77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64a41a77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4a41a77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264a41a77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a41a77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264a41a77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4a41a7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64a41a7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4a41a77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264a41a77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4a41a77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264a41a77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4a41a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264a41a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4a41a77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4a41a77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4a41a77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4a41a77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4a41a77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264a41a77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4a41a77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64a41a77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4a41a77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264a41a77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4a41a77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264a41a77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4a41a77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64a41a77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4a41a77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1264a41a77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4a41a77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264a41a77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4a41a7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264a41a7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4a41a7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264a41a7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4a41a7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264a41a7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4a41a77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264a41a77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4a41a7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264a41a7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4a41a77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264a41a77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4a41a776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1264a41a776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72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4a41a7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4a41a7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4a41a7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64a41a7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4a41a77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64a41a77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4a41a7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64a41a7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multithreading-in-jav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959500" y="2826625"/>
            <a:ext cx="3225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38" y="925775"/>
            <a:ext cx="3111913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 (Callable)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D837-B393-0CD7-68FE-D13786C8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types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System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- created by the JVM and runs in the background of the application (GC).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User-defined -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one created by the application developer to accomplish a specific task.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 - one that will not prevent the JVM from exiting when the program finishes. Both system and user-defined threads can be marked as daemon threads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Process model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75" y="1017725"/>
            <a:ext cx="4184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38" y="316088"/>
            <a:ext cx="2268125" cy="4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38" y="1017725"/>
            <a:ext cx="61601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75" y="1017725"/>
            <a:ext cx="5673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How to work with threads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3C4-56D0-0104-ED16-FD3AC756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Java Memory Model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5" y="1017725"/>
            <a:ext cx="5223849" cy="3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Stack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5A7F-F516-DCD5-1708-E7FA539A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Hardware Memory Architecture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00" y="1017725"/>
            <a:ext cx="32437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Threads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synchronization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Concurrent Data Types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Executors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Deadlocks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50" y="1017725"/>
            <a:ext cx="4978846" cy="382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0925" y="1906800"/>
            <a:ext cx="37125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40925" y="1906800"/>
            <a:ext cx="3785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volatile 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705DAF-0C14-A1B3-34F6-822958DA2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176" y="865866"/>
            <a:ext cx="5307899" cy="41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Volatile keyword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1DDA-B43D-8655-CD8D-5F0C9AD8A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847875" y="1152475"/>
            <a:ext cx="3984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train1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train2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train1.start();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train2.start();</a:t>
            </a:r>
            <a:endParaRPr/>
          </a:p>
        </p:txBody>
      </p:sp>
      <p:pic>
        <p:nvPicPr>
          <p:cNvPr id="223" name="Google Shape;223;p35" descr="1264517109_1.jpeg"/>
          <p:cNvPicPr preferRelativeResize="0"/>
          <p:nvPr/>
        </p:nvPicPr>
        <p:blipFill rotWithShape="1">
          <a:blip r:embed="rId3">
            <a:alphaModFix/>
          </a:blip>
          <a:srcRect t="8746" b="8738"/>
          <a:stretch/>
        </p:blipFill>
        <p:spPr>
          <a:xfrm>
            <a:off x="1143001" y="1161200"/>
            <a:ext cx="3633600" cy="19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 descr="b_75c2a897b3299efbc5075e36ce444054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7870" y="2746281"/>
            <a:ext cx="3224507" cy="214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086500" y="3302975"/>
            <a:ext cx="3690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Could happen when: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 to the same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 an object, a variable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227962-8979-58CB-19C6-0F340A3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3" y="1017725"/>
            <a:ext cx="5153853" cy="402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38" y="1017725"/>
            <a:ext cx="5549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357350" y="1208575"/>
            <a:ext cx="36378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5053685" y="1414753"/>
          <a:ext cx="3967475" cy="2314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8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0 + 1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0 – 1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Store result; c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36932" y="1122350"/>
            <a:ext cx="4895368" cy="2854857"/>
            <a:chOff x="1007061" y="0"/>
            <a:chExt cx="6243295" cy="4040273"/>
          </a:xfrm>
        </p:grpSpPr>
        <p:sp>
          <p:nvSpPr>
            <p:cNvPr id="255" name="Google Shape;255;p39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 txBox="1"/>
            <p:nvPr/>
          </p:nvSpPr>
          <p:spPr>
            <a:xfrm>
              <a:off x="3483561" y="1294696"/>
              <a:ext cx="12903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  <a:endParaRPr sz="300"/>
            </a:p>
          </p:txBody>
        </p:sp>
        <p:sp>
          <p:nvSpPr>
            <p:cNvPr id="257" name="Google Shape;257;p39"/>
            <p:cNvSpPr/>
            <p:nvPr/>
          </p:nvSpPr>
          <p:spPr>
            <a:xfrm rot="-8940093">
              <a:off x="1691214" y="1066652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rot="-5374179">
              <a:off x="3846127" y="512177"/>
              <a:ext cx="599117" cy="4926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rot="-5494420">
              <a:off x="3888484" y="2607662"/>
              <a:ext cx="546206" cy="56421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3197343" y="3145382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2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  <a:endParaRPr sz="300"/>
            </a:p>
          </p:txBody>
        </p:sp>
      </p:grp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monitor is a structure that supports mutual exclusion or the property that at most one thread is executing a particular segment of code at a given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311700" y="1110925"/>
            <a:ext cx="43230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5270703" y="1337277"/>
          <a:ext cx="3873300" cy="24689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9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0 + 1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Store result; c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Retrieve c (1)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1 – 1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Synchronization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85C3-5274-F6CF-45DD-26760EA5F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1369200"/>
            <a:ext cx="6110275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Synchronization Using Atomic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Atomic is the property of an operation to be carried out as a single unit of execution without any interference by another thread.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Using the atomic classes ensures that the data is consistent between workers and that no values are lost due to concurrent modifications. 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900" y="445025"/>
            <a:ext cx="4637676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java.util.concurrent.atomic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AtomicBoolean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AtomicReferenceArray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Atomic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60AB-B87E-A13B-CC93-2135B554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new HashMap&lt;String, Object&gt;();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sz="1308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put(String key, String value)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synchronized Object get(String key)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</a:t>
            </a:r>
            <a:r>
              <a:rPr lang="ru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ConcurrentHashMap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Object&gt;();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put(String key, String value)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Object get(String key)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Executor 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ExecutorService is a JDK API that simplifies running tasks in asynchronous mode.</a:t>
            </a:r>
            <a:br>
              <a:rPr lang="ru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You can use Java ExecutorService to create a single thread, a pool of threads, or a scheduled pool of threads.</a:t>
            </a: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Submit vs Execute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void execute(Runnable command) – returns nothing, “fire-and-forget” 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Future&lt;?&gt; submit(Runnable task) - returns a Future object, allows Callable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Future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isDone() - returns true if the task was completed, throw an exception, or was cancelled.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isCancelled()- returns true if the task was cancelled before it completely normally.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cancel() - attempts to cancel execution of the task.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get() - retrieves the result of a task, waiting endlessly if it is not yet available.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get(long timeout, TimeUnit unit) - retrieves the result of a task, waiting the specified amount of time. If the result is not ready by the time the timeout is reached, a checked TimeoutException will be thrown.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Executors</a:t>
            </a:r>
            <a:endParaRPr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38</a:t>
            </a:fld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385-5D15-CE2B-50B3-BDFED473F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</a:t>
            </a:r>
            <a:endParaRPr/>
          </a:p>
        </p:txBody>
      </p:sp>
      <p:sp>
        <p:nvSpPr>
          <p:cNvPr id="357" name="Google Shape;35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39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75" y="424225"/>
            <a:ext cx="4295050" cy="4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1353075"/>
            <a:ext cx="6090049" cy="2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Schedulers</a:t>
            </a:r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40</a:t>
            </a:fld>
            <a:endParaRPr/>
          </a:p>
        </p:txBody>
      </p:sp>
      <p:pic>
        <p:nvPicPr>
          <p:cNvPr id="366" name="Google Shape;3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7547-8A25-F59B-1E7B-5ADEA50D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 tasks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41</a:t>
            </a:fld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(Callable callable, long delay, TimeUnit unit) - Creates and executes a Callable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(Runnable command, long delay, TimeUnit unit) - Creates and executes a Runnable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scheduleAtFixedRate </a:t>
            </a:r>
            <a:r>
              <a:rPr lang="ru"/>
              <a:t>(Runnable command, long initialDelay, long period, TimeUnit unit) - Creates and executes a Runnable task after the given initial delay, creating a new task every period value that passes.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scheduleAtFixedDelay </a:t>
            </a:r>
            <a:r>
              <a:rPr lang="ru"/>
              <a:t>(Runnable command, long initialDelay, long delay, TimeUnit unit) - Creates and executes a Runnable task after the given initial delay and subsequently with the given delay between the termination of one execution and the commencement of the next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42</a:t>
            </a:fld>
            <a:endParaRPr/>
          </a:p>
        </p:txBody>
      </p:sp>
      <p:grpSp>
        <p:nvGrpSpPr>
          <p:cNvPr id="380" name="Google Shape;380;p54"/>
          <p:cNvGrpSpPr/>
          <p:nvPr/>
        </p:nvGrpSpPr>
        <p:grpSpPr>
          <a:xfrm>
            <a:off x="689764" y="1183976"/>
            <a:ext cx="3022959" cy="3394500"/>
            <a:chOff x="1514" y="0"/>
            <a:chExt cx="3022959" cy="3394500"/>
          </a:xfrm>
        </p:grpSpPr>
        <p:sp>
          <p:nvSpPr>
            <p:cNvPr id="381" name="Google Shape;381;p54"/>
            <p:cNvSpPr/>
            <p:nvPr/>
          </p:nvSpPr>
          <p:spPr>
            <a:xfrm>
              <a:off x="1514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514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Thread1</a:t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14720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 txBox="1"/>
            <p:nvPr/>
          </p:nvSpPr>
          <p:spPr>
            <a:xfrm>
              <a:off x="15870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4720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 txBox="1"/>
            <p:nvPr/>
          </p:nvSpPr>
          <p:spPr>
            <a:xfrm>
              <a:off x="15870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 </a:t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4720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5870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14720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 txBox="1"/>
            <p:nvPr/>
          </p:nvSpPr>
          <p:spPr>
            <a:xfrm>
              <a:off x="15870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14720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5870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1567673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 txBox="1"/>
            <p:nvPr/>
          </p:nvSpPr>
          <p:spPr>
            <a:xfrm>
              <a:off x="1567673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Thread2</a:t>
              </a: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171336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 txBox="1"/>
            <p:nvPr/>
          </p:nvSpPr>
          <p:spPr>
            <a:xfrm>
              <a:off x="172486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171336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 txBox="1"/>
            <p:nvPr/>
          </p:nvSpPr>
          <p:spPr>
            <a:xfrm>
              <a:off x="172486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71336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 txBox="1"/>
            <p:nvPr/>
          </p:nvSpPr>
          <p:spPr>
            <a:xfrm>
              <a:off x="172486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171336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 txBox="1"/>
            <p:nvPr/>
          </p:nvSpPr>
          <p:spPr>
            <a:xfrm>
              <a:off x="172486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71336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 txBox="1"/>
            <p:nvPr/>
          </p:nvSpPr>
          <p:spPr>
            <a:xfrm>
              <a:off x="172486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405" name="Google Shape;405;p54" descr="4100321_700b_v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90" y="1519289"/>
            <a:ext cx="3374711" cy="2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43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1995900" y="1017725"/>
            <a:ext cx="51522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methodA(B b)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methodB(A a)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Deadlock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44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EE76-094A-8EC3-DF97-45A62C7B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45</a:t>
            </a:fld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Multithreading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Homework map example</a:t>
            </a:r>
            <a:endParaRPr dirty="0"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63E9-8A24-7EB2-3DC2-561CE32BD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89" y="106243"/>
            <a:ext cx="6030022" cy="49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311700" y="3594075"/>
            <a:ext cx="85206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300"/>
              <a:t>Threads are a pain in the ass</a:t>
            </a:r>
            <a:endParaRPr sz="2300"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47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00" y="1152475"/>
            <a:ext cx="2441600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Multithreading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75" y="1369200"/>
            <a:ext cx="5676940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 vs Multithreading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13" y="1057500"/>
            <a:ext cx="5446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F4D0-95F0-A6C3-2F01-49C7BFE4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Extend thread vs Implement runnable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need own Thread rules upon which multiple tasks will rely, such as a priority Thread, extending Thread may be preferable.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Extending Thread does not allow you to extend any other class, whereas implementing Runnable lets you extend another class.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is often a better object-oriented design practice since it separates the task being performed from the Thread object performing it.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allows the class to be used by numerous Concurrency API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Implement callable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Similar to Runnable, but returns a value and can throw a checked exception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046222" y="1725178"/>
          <a:ext cx="7051575" cy="24933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3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Runnable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Callable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Runnable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abstract void run();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Callable&lt;V&gt;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call() throws Exception;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1251</Words>
  <Application>Microsoft Macintosh PowerPoint</Application>
  <PresentationFormat>On-screen Show (16:9)</PresentationFormat>
  <Paragraphs>217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Lato</vt:lpstr>
      <vt:lpstr>Courier New</vt:lpstr>
      <vt:lpstr>Simple Dark</vt:lpstr>
      <vt:lpstr>Concurrency</vt:lpstr>
      <vt:lpstr>Contents</vt:lpstr>
      <vt:lpstr>Task</vt:lpstr>
      <vt:lpstr>Multitasking</vt:lpstr>
      <vt:lpstr>Multithreading</vt:lpstr>
      <vt:lpstr>Multitasking vs Multithreading</vt:lpstr>
      <vt:lpstr>Example - Thread creation</vt:lpstr>
      <vt:lpstr>Extend thread vs Implement runnable  </vt:lpstr>
      <vt:lpstr>Implement callable</vt:lpstr>
      <vt:lpstr>Example - Thread creation (Callable)</vt:lpstr>
      <vt:lpstr>Thread types</vt:lpstr>
      <vt:lpstr>Process model</vt:lpstr>
      <vt:lpstr>Thread lifecycle</vt:lpstr>
      <vt:lpstr>Thread lifecycle</vt:lpstr>
      <vt:lpstr>Thread lifecycle</vt:lpstr>
      <vt:lpstr>Example - How to work with threads</vt:lpstr>
      <vt:lpstr>Java Memory Model</vt:lpstr>
      <vt:lpstr>Example - Thread Stack</vt:lpstr>
      <vt:lpstr>Hardware Memory Architecture</vt:lpstr>
      <vt:lpstr>Visibility Between Threads</vt:lpstr>
      <vt:lpstr>Visibility Between Threads</vt:lpstr>
      <vt:lpstr>Example - Volatile keyword</vt:lpstr>
      <vt:lpstr>Synchronizing problem</vt:lpstr>
      <vt:lpstr>Synchronizing problem</vt:lpstr>
      <vt:lpstr>Synchronizing problem</vt:lpstr>
      <vt:lpstr>Synchronizing problem</vt:lpstr>
      <vt:lpstr>Synchronizing solution</vt:lpstr>
      <vt:lpstr>Synchronizing solution</vt:lpstr>
      <vt:lpstr>Example - Thread Synchronization</vt:lpstr>
      <vt:lpstr>Synchronization Using Atomic</vt:lpstr>
      <vt:lpstr>java.util.concurrent.atomic</vt:lpstr>
      <vt:lpstr>Example - Atomic</vt:lpstr>
      <vt:lpstr>Concurrent Collections</vt:lpstr>
      <vt:lpstr>Concurrent Collections</vt:lpstr>
      <vt:lpstr>Executor Service </vt:lpstr>
      <vt:lpstr>Submit vs Execute</vt:lpstr>
      <vt:lpstr>Future</vt:lpstr>
      <vt:lpstr>Example - Executors</vt:lpstr>
      <vt:lpstr>Scheduler</vt:lpstr>
      <vt:lpstr>Example - Schedulers</vt:lpstr>
      <vt:lpstr>Scheduler tasks</vt:lpstr>
      <vt:lpstr>Deadlock</vt:lpstr>
      <vt:lpstr>Deadlock</vt:lpstr>
      <vt:lpstr>Example - Deadlock </vt:lpstr>
      <vt:lpstr>Useful links</vt:lpstr>
      <vt:lpstr>Homework map example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cp:lastModifiedBy>Vladyslav Nikolenko</cp:lastModifiedBy>
  <cp:revision>4</cp:revision>
  <dcterms:modified xsi:type="dcterms:W3CDTF">2023-01-16T23:29:22Z</dcterms:modified>
</cp:coreProperties>
</file>