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4"/>
  </p:notesMasterIdLst>
  <p:sldIdLst>
    <p:sldId id="256" r:id="rId2"/>
    <p:sldId id="298" r:id="rId3"/>
    <p:sldId id="297" r:id="rId4"/>
    <p:sldId id="312" r:id="rId5"/>
    <p:sldId id="313" r:id="rId6"/>
    <p:sldId id="314" r:id="rId7"/>
    <p:sldId id="315" r:id="rId8"/>
    <p:sldId id="316" r:id="rId9"/>
    <p:sldId id="299" r:id="rId10"/>
    <p:sldId id="301" r:id="rId11"/>
    <p:sldId id="300" r:id="rId12"/>
    <p:sldId id="302" r:id="rId13"/>
    <p:sldId id="303" r:id="rId14"/>
    <p:sldId id="304" r:id="rId15"/>
    <p:sldId id="305" r:id="rId16"/>
    <p:sldId id="306" r:id="rId17"/>
    <p:sldId id="307" r:id="rId18"/>
    <p:sldId id="308" r:id="rId19"/>
    <p:sldId id="309" r:id="rId20"/>
    <p:sldId id="310" r:id="rId21"/>
    <p:sldId id="311" r:id="rId22"/>
    <p:sldId id="293"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701"/>
    <p:restoredTop sz="96344"/>
  </p:normalViewPr>
  <p:slideViewPr>
    <p:cSldViewPr snapToGrid="0">
      <p:cViewPr>
        <p:scale>
          <a:sx n="161" d="100"/>
          <a:sy n="161" d="100"/>
        </p:scale>
        <p:origin x="101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95D6A-9796-6341-83EA-5247D7E65B64}" type="datetimeFigureOut">
              <a:rPr lang="en-UA" smtClean="0"/>
              <a:t>01.02.2023</a:t>
            </a:fld>
            <a:endParaRPr lang="en-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22DC9-6A51-DC4F-B952-97C3564B67B4}" type="slidenum">
              <a:rPr lang="en-UA" smtClean="0"/>
              <a:t>‹#›</a:t>
            </a:fld>
            <a:endParaRPr lang="en-UA"/>
          </a:p>
        </p:txBody>
      </p:sp>
    </p:spTree>
    <p:extLst>
      <p:ext uri="{BB962C8B-B14F-4D97-AF65-F5344CB8AC3E}">
        <p14:creationId xmlns:p14="http://schemas.microsoft.com/office/powerpoint/2010/main" val="2255924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4af7e9ba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4af7e9ba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r>
              <a:rPr lang="en-GB"/>
              <a:t>Click to edit Master title style</a:t>
            </a:r>
            <a:endParaRPr/>
          </a:p>
        </p:txBody>
      </p:sp>
      <p:sp>
        <p:nvSpPr>
          <p:cNvPr id="11" name="Google Shape;11;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34812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202320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r>
              <a:rPr lang="en-GB"/>
              <a:t>Click to edit Master title style</a:t>
            </a:r>
            <a:endParaRPr/>
          </a:p>
        </p:txBody>
      </p:sp>
      <p:sp>
        <p:nvSpPr>
          <p:cNvPr id="18" name="Google Shape;18;p4"/>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GB"/>
              <a:t>Click to edit Master subtitle style</a:t>
            </a:r>
            <a:endParaRPr/>
          </a:p>
        </p:txBody>
      </p:sp>
      <p:sp>
        <p:nvSpPr>
          <p:cNvPr id="19" name="Google Shape;19;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119724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GB"/>
              <a:t>Click to edit Master title style</a:t>
            </a:r>
            <a:endParaRPr/>
          </a:p>
        </p:txBody>
      </p:sp>
      <p:sp>
        <p:nvSpPr>
          <p:cNvPr id="22" name="Google Shape;22;p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GB"/>
              <a:t>Click to edit Master text styles</a:t>
            </a:r>
          </a:p>
        </p:txBody>
      </p:sp>
      <p:sp>
        <p:nvSpPr>
          <p:cNvPr id="23" name="Google Shape;23;p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GB"/>
              <a:t>Click to edit Master text styles</a:t>
            </a:r>
          </a:p>
        </p:txBody>
      </p:sp>
      <p:sp>
        <p:nvSpPr>
          <p:cNvPr id="24" name="Google Shape;24;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332967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GB"/>
              <a:t>Click to edit Master title style</a:t>
            </a:r>
            <a:endParaRPr/>
          </a:p>
        </p:txBody>
      </p:sp>
      <p:sp>
        <p:nvSpPr>
          <p:cNvPr id="27" name="Google Shape;27;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380311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r>
              <a:rPr lang="en-GB"/>
              <a:t>Click to edit Master title style</a:t>
            </a:r>
            <a:endParaRPr/>
          </a:p>
        </p:txBody>
      </p:sp>
      <p:sp>
        <p:nvSpPr>
          <p:cNvPr id="30" name="Google Shape;30;p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rm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GB"/>
              <a:t>Click to edit Master text styles</a:t>
            </a:r>
          </a:p>
        </p:txBody>
      </p:sp>
      <p:sp>
        <p:nvSpPr>
          <p:cNvPr id="31" name="Google Shape;3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19417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r>
              <a:rPr lang="en-GB"/>
              <a:t>Click to edit Master title style</a:t>
            </a:r>
            <a:endParaRPr/>
          </a:p>
        </p:txBody>
      </p:sp>
      <p:sp>
        <p:nvSpPr>
          <p:cNvPr id="34" name="Google Shape;34;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116586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r>
              <a:rPr lang="en-GB"/>
              <a:t>Click to edit Master title style</a:t>
            </a:r>
            <a:endParaRPr/>
          </a:p>
        </p:txBody>
      </p:sp>
      <p:sp>
        <p:nvSpPr>
          <p:cNvPr id="38" name="Google Shape;38;p9"/>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GB"/>
              <a:t>Click to edit Master subtitle style</a:t>
            </a:r>
            <a:endParaRPr/>
          </a:p>
        </p:txBody>
      </p:sp>
      <p:sp>
        <p:nvSpPr>
          <p:cNvPr id="39" name="Google Shape;39;p9"/>
          <p:cNvSpPr txBox="1">
            <a:spLocks noGrp="1"/>
          </p:cNvSpPr>
          <p:nvPr>
            <p:ph type="body" idx="2"/>
          </p:nvPr>
        </p:nvSpPr>
        <p:spPr>
          <a:xfrm>
            <a:off x="6586000" y="965600"/>
            <a:ext cx="5116000" cy="4926800"/>
          </a:xfrm>
          <a:prstGeom prst="rect">
            <a:avLst/>
          </a:prstGeom>
          <a:noFill/>
          <a:ln>
            <a:noFill/>
          </a:ln>
        </p:spPr>
        <p:txBody>
          <a:bodyPr spcFirstLastPara="1" wrap="square" lIns="91425" tIns="91425" rIns="91425" bIns="91425" anchor="ctr" anchorCtr="0">
            <a:normAutofit/>
          </a:bodyPr>
          <a:lstStyle>
            <a:lvl1pPr marL="609585" lvl="0" indent="-457189" algn="l">
              <a:lnSpc>
                <a:spcPct val="115000"/>
              </a:lnSpc>
              <a:spcBef>
                <a:spcPts val="0"/>
              </a:spcBef>
              <a:spcAft>
                <a:spcPts val="0"/>
              </a:spcAft>
              <a:buClr>
                <a:schemeClr val="dk1"/>
              </a:buClr>
              <a:buSzPts val="1800"/>
              <a:buChar char="●"/>
              <a:defRPr>
                <a:solidFill>
                  <a:schemeClr val="dk1"/>
                </a:solidFill>
              </a:defRPr>
            </a:lvl1pPr>
            <a:lvl2pPr marL="1219170" lvl="1" indent="-423323" algn="l">
              <a:lnSpc>
                <a:spcPct val="115000"/>
              </a:lnSpc>
              <a:spcBef>
                <a:spcPts val="0"/>
              </a:spcBef>
              <a:spcAft>
                <a:spcPts val="0"/>
              </a:spcAft>
              <a:buClr>
                <a:schemeClr val="dk1"/>
              </a:buClr>
              <a:buSzPts val="1400"/>
              <a:buChar char="○"/>
              <a:defRPr>
                <a:solidFill>
                  <a:schemeClr val="dk1"/>
                </a:solidFill>
              </a:defRPr>
            </a:lvl2pPr>
            <a:lvl3pPr marL="1828754" lvl="2" indent="-423323" algn="l">
              <a:lnSpc>
                <a:spcPct val="115000"/>
              </a:lnSpc>
              <a:spcBef>
                <a:spcPts val="0"/>
              </a:spcBef>
              <a:spcAft>
                <a:spcPts val="0"/>
              </a:spcAft>
              <a:buClr>
                <a:schemeClr val="dk1"/>
              </a:buClr>
              <a:buSzPts val="1400"/>
              <a:buChar char="■"/>
              <a:defRPr>
                <a:solidFill>
                  <a:schemeClr val="dk1"/>
                </a:solidFill>
              </a:defRPr>
            </a:lvl3pPr>
            <a:lvl4pPr marL="2438339" lvl="3" indent="-423323" algn="l">
              <a:lnSpc>
                <a:spcPct val="115000"/>
              </a:lnSpc>
              <a:spcBef>
                <a:spcPts val="0"/>
              </a:spcBef>
              <a:spcAft>
                <a:spcPts val="0"/>
              </a:spcAft>
              <a:buClr>
                <a:schemeClr val="dk1"/>
              </a:buClr>
              <a:buSzPts val="1400"/>
              <a:buChar char="●"/>
              <a:defRPr>
                <a:solidFill>
                  <a:schemeClr val="dk1"/>
                </a:solidFill>
              </a:defRPr>
            </a:lvl4pPr>
            <a:lvl5pPr marL="3047924" lvl="4" indent="-423323" algn="l">
              <a:lnSpc>
                <a:spcPct val="115000"/>
              </a:lnSpc>
              <a:spcBef>
                <a:spcPts val="0"/>
              </a:spcBef>
              <a:spcAft>
                <a:spcPts val="0"/>
              </a:spcAft>
              <a:buClr>
                <a:schemeClr val="dk1"/>
              </a:buClr>
              <a:buSzPts val="1400"/>
              <a:buChar char="○"/>
              <a:defRPr>
                <a:solidFill>
                  <a:schemeClr val="dk1"/>
                </a:solidFill>
              </a:defRPr>
            </a:lvl5pPr>
            <a:lvl6pPr marL="3657509" lvl="5" indent="-423323" algn="l">
              <a:lnSpc>
                <a:spcPct val="115000"/>
              </a:lnSpc>
              <a:spcBef>
                <a:spcPts val="0"/>
              </a:spcBef>
              <a:spcAft>
                <a:spcPts val="0"/>
              </a:spcAft>
              <a:buClr>
                <a:schemeClr val="dk1"/>
              </a:buClr>
              <a:buSzPts val="1400"/>
              <a:buChar char="■"/>
              <a:defRPr>
                <a:solidFill>
                  <a:schemeClr val="dk1"/>
                </a:solidFill>
              </a:defRPr>
            </a:lvl6pPr>
            <a:lvl7pPr marL="4267093" lvl="6" indent="-423323" algn="l">
              <a:lnSpc>
                <a:spcPct val="115000"/>
              </a:lnSpc>
              <a:spcBef>
                <a:spcPts val="0"/>
              </a:spcBef>
              <a:spcAft>
                <a:spcPts val="0"/>
              </a:spcAft>
              <a:buClr>
                <a:schemeClr val="dk1"/>
              </a:buClr>
              <a:buSzPts val="1400"/>
              <a:buChar char="●"/>
              <a:defRPr>
                <a:solidFill>
                  <a:schemeClr val="dk1"/>
                </a:solidFill>
              </a:defRPr>
            </a:lvl7pPr>
            <a:lvl8pPr marL="4876678" lvl="7" indent="-423323" algn="l">
              <a:lnSpc>
                <a:spcPct val="115000"/>
              </a:lnSpc>
              <a:spcBef>
                <a:spcPts val="0"/>
              </a:spcBef>
              <a:spcAft>
                <a:spcPts val="0"/>
              </a:spcAft>
              <a:buClr>
                <a:schemeClr val="dk1"/>
              </a:buClr>
              <a:buSzPts val="1400"/>
              <a:buChar char="○"/>
              <a:defRPr>
                <a:solidFill>
                  <a:schemeClr val="dk1"/>
                </a:solidFill>
              </a:defRPr>
            </a:lvl8pPr>
            <a:lvl9pPr marL="5486263" lvl="8" indent="-423323" algn="l">
              <a:lnSpc>
                <a:spcPct val="115000"/>
              </a:lnSpc>
              <a:spcBef>
                <a:spcPts val="0"/>
              </a:spcBef>
              <a:spcAft>
                <a:spcPts val="0"/>
              </a:spcAft>
              <a:buClr>
                <a:schemeClr val="dk1"/>
              </a:buClr>
              <a:buSzPts val="1400"/>
              <a:buChar char="■"/>
              <a:defRPr>
                <a:solidFill>
                  <a:schemeClr val="dk1"/>
                </a:solidFill>
              </a:defRPr>
            </a:lvl9pPr>
          </a:lstStyle>
          <a:p>
            <a:pPr lvl="0"/>
            <a:r>
              <a:rPr lang="en-GB"/>
              <a:t>Click to edit Master text styles</a:t>
            </a:r>
          </a:p>
        </p:txBody>
      </p:sp>
      <p:sp>
        <p:nvSpPr>
          <p:cNvPr id="40" name="Google Shape;40;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376863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rmAutofit/>
          </a:bodyPr>
          <a:lstStyle>
            <a:lvl1pPr marL="609585" lvl="0" indent="-304792" algn="l">
              <a:lnSpc>
                <a:spcPct val="100000"/>
              </a:lnSpc>
              <a:spcBef>
                <a:spcPts val="0"/>
              </a:spcBef>
              <a:spcAft>
                <a:spcPts val="0"/>
              </a:spcAft>
              <a:buSzPts val="1800"/>
              <a:buNone/>
              <a:defRPr/>
            </a:lvl1pPr>
          </a:lstStyle>
          <a:p>
            <a:pPr lvl="0"/>
            <a:r>
              <a:rPr lang="en-GB"/>
              <a:t>Click to edit Master text styles</a:t>
            </a:r>
          </a:p>
        </p:txBody>
      </p:sp>
      <p:sp>
        <p:nvSpPr>
          <p:cNvPr id="43" name="Google Shape;43;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282310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rm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0"/>
              </a:spcBef>
              <a:spcAft>
                <a:spcPts val="0"/>
              </a:spcAft>
              <a:buSzPts val="1400"/>
              <a:buChar char="○"/>
              <a:defRPr/>
            </a:lvl2pPr>
            <a:lvl3pPr marL="1828754" lvl="2" indent="-423323" algn="ctr">
              <a:lnSpc>
                <a:spcPct val="115000"/>
              </a:lnSpc>
              <a:spcBef>
                <a:spcPts val="0"/>
              </a:spcBef>
              <a:spcAft>
                <a:spcPts val="0"/>
              </a:spcAft>
              <a:buSzPts val="1400"/>
              <a:buChar char="■"/>
              <a:defRPr/>
            </a:lvl3pPr>
            <a:lvl4pPr marL="2438339" lvl="3" indent="-423323" algn="ctr">
              <a:lnSpc>
                <a:spcPct val="115000"/>
              </a:lnSpc>
              <a:spcBef>
                <a:spcPts val="0"/>
              </a:spcBef>
              <a:spcAft>
                <a:spcPts val="0"/>
              </a:spcAft>
              <a:buSzPts val="1400"/>
              <a:buChar char="●"/>
              <a:defRPr/>
            </a:lvl4pPr>
            <a:lvl5pPr marL="3047924" lvl="4" indent="-423323" algn="ctr">
              <a:lnSpc>
                <a:spcPct val="115000"/>
              </a:lnSpc>
              <a:spcBef>
                <a:spcPts val="0"/>
              </a:spcBef>
              <a:spcAft>
                <a:spcPts val="0"/>
              </a:spcAft>
              <a:buSzPts val="1400"/>
              <a:buChar char="○"/>
              <a:defRPr/>
            </a:lvl5pPr>
            <a:lvl6pPr marL="3657509" lvl="5" indent="-423323" algn="ctr">
              <a:lnSpc>
                <a:spcPct val="115000"/>
              </a:lnSpc>
              <a:spcBef>
                <a:spcPts val="0"/>
              </a:spcBef>
              <a:spcAft>
                <a:spcPts val="0"/>
              </a:spcAft>
              <a:buSzPts val="1400"/>
              <a:buChar char="■"/>
              <a:defRPr/>
            </a:lvl6pPr>
            <a:lvl7pPr marL="4267093" lvl="6" indent="-423323" algn="ctr">
              <a:lnSpc>
                <a:spcPct val="115000"/>
              </a:lnSpc>
              <a:spcBef>
                <a:spcPts val="0"/>
              </a:spcBef>
              <a:spcAft>
                <a:spcPts val="0"/>
              </a:spcAft>
              <a:buSzPts val="1400"/>
              <a:buChar char="●"/>
              <a:defRPr/>
            </a:lvl7pPr>
            <a:lvl8pPr marL="4876678" lvl="7" indent="-423323" algn="ctr">
              <a:lnSpc>
                <a:spcPct val="115000"/>
              </a:lnSpc>
              <a:spcBef>
                <a:spcPts val="0"/>
              </a:spcBef>
              <a:spcAft>
                <a:spcPts val="0"/>
              </a:spcAft>
              <a:buSzPts val="1400"/>
              <a:buChar char="○"/>
              <a:defRPr/>
            </a:lvl8pPr>
            <a:lvl9pPr marL="5486263" lvl="8" indent="-423323" algn="ctr">
              <a:lnSpc>
                <a:spcPct val="115000"/>
              </a:lnSpc>
              <a:spcBef>
                <a:spcPts val="0"/>
              </a:spcBef>
              <a:spcAft>
                <a:spcPts val="0"/>
              </a:spcAft>
              <a:buSzPts val="1400"/>
              <a:buChar char="■"/>
              <a:defRPr/>
            </a:lvl9pPr>
          </a:lstStyle>
          <a:p>
            <a:pPr lvl="0"/>
            <a:r>
              <a:rPr lang="en-GB"/>
              <a:t>Click to edit Master text styles</a:t>
            </a:r>
          </a:p>
        </p:txBody>
      </p:sp>
      <p:sp>
        <p:nvSpPr>
          <p:cNvPr id="47" name="Google Shape;47;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218651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605F566D-97C2-7F45-814D-2539C57B96FE}" type="slidenum">
              <a:rPr lang="en-UA" smtClean="0"/>
              <a:t>‹#›</a:t>
            </a:fld>
            <a:endParaRPr lang="en-UA"/>
          </a:p>
        </p:txBody>
      </p:sp>
    </p:spTree>
    <p:extLst>
      <p:ext uri="{BB962C8B-B14F-4D97-AF65-F5344CB8AC3E}">
        <p14:creationId xmlns:p14="http://schemas.microsoft.com/office/powerpoint/2010/main" val="3219598002"/>
      </p:ext>
    </p:extLst>
  </p:cSld>
  <p:clrMap bg1="lt1" tx1="dk1" bg2="dk2" tx2="lt2" accent1="accent1" accent2="accent2" accent3="accent3" accent4="accent4" accent5="accent5" accent6="accent6" hlink="hlink" folHlink="folHlink"/>
  <p:sldLayoutIdLst>
    <p:sldLayoutId id="2147483733"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1383400"/>
            <a:ext cx="11360800" cy="1122400"/>
          </a:xfrm>
          <a:prstGeom prst="rect">
            <a:avLst/>
          </a:prstGeom>
          <a:noFill/>
          <a:ln>
            <a:noFill/>
          </a:ln>
        </p:spPr>
        <p:txBody>
          <a:bodyPr spcFirstLastPara="1" vert="horz" wrap="square" lIns="121900" tIns="121900" rIns="121900" bIns="121900" rtlCol="0" anchor="ctr" anchorCtr="0">
            <a:normAutofit/>
          </a:bodyPr>
          <a:lstStyle/>
          <a:p>
            <a:pPr algn="l"/>
            <a:r>
              <a:rPr lang="en-GB" dirty="0"/>
              <a:t>Lesson 13:Reflection API, Annotations</a:t>
            </a:r>
          </a:p>
        </p:txBody>
      </p:sp>
      <p:sp>
        <p:nvSpPr>
          <p:cNvPr id="55" name="Google Shape;55;p13"/>
          <p:cNvSpPr txBox="1">
            <a:spLocks noGrp="1"/>
          </p:cNvSpPr>
          <p:nvPr>
            <p:ph type="sldNum" idx="12"/>
          </p:nvPr>
        </p:nvSpPr>
        <p:spPr>
          <a:prstGeom prst="rect">
            <a:avLst/>
          </a:prstGeom>
          <a:noFill/>
          <a:ln>
            <a:noFill/>
          </a:ln>
        </p:spPr>
        <p:txBody>
          <a:bodyPr spcFirstLastPara="1" vert="horz" wrap="square" lIns="121900" tIns="121900" rIns="121900" bIns="121900" rtlCol="0" anchor="ctr" anchorCtr="0">
            <a:normAutofit/>
          </a:bodyPr>
          <a:lstStyle/>
          <a:p>
            <a:fld id="{00000000-1234-1234-1234-123412341234}" type="slidenum">
              <a:rPr lang="ru"/>
              <a:pPr/>
              <a:t>1</a:t>
            </a:fld>
            <a:endParaRPr/>
          </a:p>
        </p:txBody>
      </p:sp>
      <p:pic>
        <p:nvPicPr>
          <p:cNvPr id="56" name="Google Shape;56;p13"/>
          <p:cNvPicPr preferRelativeResize="0"/>
          <p:nvPr/>
        </p:nvPicPr>
        <p:blipFill>
          <a:blip r:embed="rId3">
            <a:alphaModFix/>
          </a:blip>
          <a:stretch>
            <a:fillRect/>
          </a:stretch>
        </p:blipFill>
        <p:spPr>
          <a:xfrm>
            <a:off x="9261800" y="5520900"/>
            <a:ext cx="2514600" cy="1066800"/>
          </a:xfrm>
          <a:prstGeom prst="rect">
            <a:avLst/>
          </a:prstGeom>
          <a:noFill/>
          <a:ln>
            <a:noFill/>
          </a:ln>
        </p:spPr>
      </p:pic>
      <p:grpSp>
        <p:nvGrpSpPr>
          <p:cNvPr id="57" name="Google Shape;57;p13"/>
          <p:cNvGrpSpPr/>
          <p:nvPr/>
        </p:nvGrpSpPr>
        <p:grpSpPr>
          <a:xfrm>
            <a:off x="188021" y="2505800"/>
            <a:ext cx="6626707" cy="1933"/>
            <a:chOff x="-25800" y="1916325"/>
            <a:chExt cx="4970030" cy="1450"/>
          </a:xfrm>
        </p:grpSpPr>
        <p:cxnSp>
          <p:nvCxnSpPr>
            <p:cNvPr id="58" name="Google Shape;58;p13"/>
            <p:cNvCxnSpPr/>
            <p:nvPr/>
          </p:nvCxnSpPr>
          <p:spPr>
            <a:xfrm>
              <a:off x="-25800" y="1916325"/>
              <a:ext cx="1907100" cy="0"/>
            </a:xfrm>
            <a:prstGeom prst="straightConnector1">
              <a:avLst/>
            </a:prstGeom>
            <a:noFill/>
            <a:ln w="76200" cap="flat" cmpd="sng">
              <a:solidFill>
                <a:schemeClr val="tx1">
                  <a:lumMod val="95000"/>
                </a:schemeClr>
              </a:solidFill>
              <a:prstDash val="solid"/>
              <a:round/>
              <a:headEnd type="none" w="med" len="med"/>
              <a:tailEnd type="none" w="med" len="med"/>
            </a:ln>
          </p:spPr>
        </p:cxnSp>
        <p:cxnSp>
          <p:nvCxnSpPr>
            <p:cNvPr id="60" name="Google Shape;60;p13"/>
            <p:cNvCxnSpPr/>
            <p:nvPr/>
          </p:nvCxnSpPr>
          <p:spPr>
            <a:xfrm>
              <a:off x="2643300" y="1917775"/>
              <a:ext cx="768300" cy="0"/>
            </a:xfrm>
            <a:prstGeom prst="straightConnector1">
              <a:avLst/>
            </a:prstGeom>
            <a:noFill/>
            <a:ln w="76200" cap="flat" cmpd="sng">
              <a:solidFill>
                <a:srgbClr val="4A86E8"/>
              </a:solidFill>
              <a:prstDash val="solid"/>
              <a:round/>
              <a:headEnd type="none" w="med" len="med"/>
              <a:tailEnd type="none" w="med" len="med"/>
            </a:ln>
          </p:spPr>
        </p:cxnSp>
        <p:cxnSp>
          <p:nvCxnSpPr>
            <p:cNvPr id="61" name="Google Shape;61;p13"/>
            <p:cNvCxnSpPr/>
            <p:nvPr/>
          </p:nvCxnSpPr>
          <p:spPr>
            <a:xfrm>
              <a:off x="3405300" y="1917775"/>
              <a:ext cx="768300" cy="0"/>
            </a:xfrm>
            <a:prstGeom prst="straightConnector1">
              <a:avLst/>
            </a:prstGeom>
            <a:noFill/>
            <a:ln w="76200" cap="flat" cmpd="sng">
              <a:solidFill>
                <a:schemeClr val="accent4"/>
              </a:solidFill>
              <a:prstDash val="solid"/>
              <a:round/>
              <a:headEnd type="none" w="med" len="med"/>
              <a:tailEnd type="none" w="med" len="med"/>
            </a:ln>
          </p:spPr>
        </p:cxnSp>
        <p:cxnSp>
          <p:nvCxnSpPr>
            <p:cNvPr id="62" name="Google Shape;62;p13"/>
            <p:cNvCxnSpPr/>
            <p:nvPr/>
          </p:nvCxnSpPr>
          <p:spPr>
            <a:xfrm>
              <a:off x="4175930" y="1917775"/>
              <a:ext cx="768300" cy="0"/>
            </a:xfrm>
            <a:prstGeom prst="straightConnector1">
              <a:avLst/>
            </a:prstGeom>
            <a:noFill/>
            <a:ln w="76200" cap="flat" cmpd="sng">
              <a:solidFill>
                <a:srgbClr val="FF0000"/>
              </a:solidFill>
              <a:prstDash val="solid"/>
              <a:round/>
              <a:headEnd type="none" w="med" len="med"/>
              <a:tailEnd type="none" w="med" len="med"/>
            </a:ln>
          </p:spPr>
        </p:cxnSp>
      </p:grpSp>
      <p:cxnSp>
        <p:nvCxnSpPr>
          <p:cNvPr id="2" name="Google Shape;59;p13">
            <a:extLst>
              <a:ext uri="{FF2B5EF4-FFF2-40B4-BE49-F238E27FC236}">
                <a16:creationId xmlns:a16="http://schemas.microsoft.com/office/drawing/2014/main" id="{593B4927-A627-0FF1-7187-1A5C201A4BE7}"/>
              </a:ext>
            </a:extLst>
          </p:cNvPr>
          <p:cNvCxnSpPr>
            <a:cxnSpLocks/>
          </p:cNvCxnSpPr>
          <p:nvPr/>
        </p:nvCxnSpPr>
        <p:spPr>
          <a:xfrm>
            <a:off x="2730821" y="2505800"/>
            <a:ext cx="1016000" cy="0"/>
          </a:xfrm>
          <a:prstGeom prst="straightConnector1">
            <a:avLst/>
          </a:prstGeom>
          <a:noFill/>
          <a:ln w="76200" cap="flat" cmpd="sng">
            <a:solidFill>
              <a:schemeClr val="accent5"/>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a:t>Class </a:t>
            </a:r>
            <a:r>
              <a:rPr lang="ru-RU" sz="4400" dirty="0" err="1"/>
              <a:t>instantiation</a:t>
            </a:r>
            <a:endParaRPr lang="en-UA" sz="4400" dirty="0"/>
          </a:p>
        </p:txBody>
      </p:sp>
      <p:sp>
        <p:nvSpPr>
          <p:cNvPr id="4" name="Google Shape;175;p22">
            <a:extLst>
              <a:ext uri="{FF2B5EF4-FFF2-40B4-BE49-F238E27FC236}">
                <a16:creationId xmlns:a16="http://schemas.microsoft.com/office/drawing/2014/main" id="{DD84C089-37CD-BD4E-1184-45B0A8BEF717}"/>
              </a:ext>
            </a:extLst>
          </p:cNvPr>
          <p:cNvSpPr txBox="1">
            <a:spLocks/>
          </p:cNvSpPr>
          <p:nvPr/>
        </p:nvSpPr>
        <p:spPr>
          <a:xfrm>
            <a:off x="1751004" y="1830787"/>
            <a:ext cx="8689992" cy="43102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pPr marL="69850" indent="0" algn="l">
              <a:buSzPts val="1800"/>
            </a:pPr>
            <a:endParaRPr lang="en-GB" sz="1600" b="1" dirty="0">
              <a:solidFill>
                <a:schemeClr val="tx1"/>
              </a:solidFill>
              <a:latin typeface="Courier New"/>
              <a:ea typeface="Courier New"/>
              <a:cs typeface="Courier New"/>
              <a:sym typeface="Courier New"/>
            </a:endParaRPr>
          </a:p>
          <a:p>
            <a:pPr marL="69850" indent="0" algn="l">
              <a:buSzPts val="1800"/>
            </a:pPr>
            <a:r>
              <a:rPr lang="en-GB" sz="1600" b="1" dirty="0">
                <a:solidFill>
                  <a:schemeClr val="tx1"/>
                </a:solidFill>
                <a:latin typeface="Courier New"/>
                <a:ea typeface="Courier New"/>
                <a:cs typeface="Courier New"/>
                <a:sym typeface="Courier New"/>
              </a:rPr>
              <a:t>try </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Class[] </a:t>
            </a:r>
            <a:r>
              <a:rPr lang="en-GB" sz="1600" dirty="0" err="1">
                <a:solidFill>
                  <a:schemeClr val="tx1"/>
                </a:solidFill>
                <a:latin typeface="Courier New"/>
                <a:ea typeface="Courier New"/>
                <a:cs typeface="Courier New"/>
                <a:sym typeface="Courier New"/>
              </a:rPr>
              <a:t>argTypes</a:t>
            </a:r>
            <a:r>
              <a:rPr lang="en-GB" sz="1600" dirty="0">
                <a:solidFill>
                  <a:schemeClr val="tx1"/>
                </a:solidFill>
                <a:latin typeface="Courier New"/>
                <a:ea typeface="Courier New"/>
                <a:cs typeface="Courier New"/>
                <a:sym typeface="Courier New"/>
              </a:rPr>
              <a:t> = {</a:t>
            </a:r>
          </a:p>
          <a:p>
            <a:pPr marL="69850" indent="0" algn="l">
              <a:buSzPts val="1800"/>
            </a:pPr>
            <a:r>
              <a:rPr lang="en-GB" sz="1600" b="1" dirty="0">
                <a:solidFill>
                  <a:schemeClr val="tx1"/>
                </a:solidFill>
                <a:latin typeface="Courier New"/>
                <a:ea typeface="Courier New"/>
                <a:cs typeface="Courier New"/>
                <a:sym typeface="Courier New"/>
              </a:rPr>
              <a:t>    </a:t>
            </a:r>
            <a:r>
              <a:rPr lang="en-GB" sz="1600" b="1" dirty="0" err="1">
                <a:solidFill>
                  <a:schemeClr val="tx1"/>
                </a:solidFill>
                <a:latin typeface="Courier New"/>
                <a:ea typeface="Courier New"/>
                <a:cs typeface="Courier New"/>
                <a:sym typeface="Courier New"/>
              </a:rPr>
              <a:t>int</a:t>
            </a:r>
            <a:r>
              <a:rPr lang="en-GB" sz="1600" dirty="0" err="1">
                <a:solidFill>
                  <a:schemeClr val="tx1"/>
                </a:solidFill>
                <a:latin typeface="Courier New"/>
                <a:ea typeface="Courier New"/>
                <a:cs typeface="Courier New"/>
                <a:sym typeface="Courier New"/>
              </a:rPr>
              <a:t>.</a:t>
            </a:r>
            <a:r>
              <a:rPr lang="en-GB" sz="1600" b="1" dirty="0" err="1">
                <a:solidFill>
                  <a:schemeClr val="tx1"/>
                </a:solidFill>
                <a:latin typeface="Courier New"/>
                <a:ea typeface="Courier New"/>
                <a:cs typeface="Courier New"/>
                <a:sym typeface="Courier New"/>
              </a:rPr>
              <a:t>class</a:t>
            </a:r>
            <a:r>
              <a:rPr lang="en-GB" sz="1600" dirty="0">
                <a:solidFill>
                  <a:schemeClr val="tx1"/>
                </a:solidFill>
                <a:latin typeface="Courier New"/>
                <a:ea typeface="Courier New"/>
                <a:cs typeface="Courier New"/>
                <a:sym typeface="Courier New"/>
              </a:rPr>
              <a:t>, </a:t>
            </a:r>
            <a:r>
              <a:rPr lang="en-GB" sz="1600" dirty="0" err="1">
                <a:solidFill>
                  <a:schemeClr val="tx1"/>
                </a:solidFill>
                <a:latin typeface="Courier New"/>
                <a:ea typeface="Courier New"/>
                <a:cs typeface="Courier New"/>
                <a:sym typeface="Courier New"/>
              </a:rPr>
              <a:t>String.</a:t>
            </a:r>
            <a:r>
              <a:rPr lang="en-GB" sz="1600" b="1" dirty="0" err="1">
                <a:solidFill>
                  <a:schemeClr val="tx1"/>
                </a:solidFill>
                <a:latin typeface="Courier New"/>
                <a:ea typeface="Courier New"/>
                <a:cs typeface="Courier New"/>
                <a:sym typeface="Courier New"/>
              </a:rPr>
              <a:t>class</a:t>
            </a:r>
            <a:r>
              <a:rPr lang="en-GB" sz="1600" dirty="0">
                <a:solidFill>
                  <a:schemeClr val="tx1"/>
                </a:solidFill>
                <a:latin typeface="Courier New"/>
                <a:ea typeface="Courier New"/>
                <a:cs typeface="Courier New"/>
                <a:sym typeface="Courier New"/>
              </a:rPr>
              <a:t>, </a:t>
            </a:r>
            <a:r>
              <a:rPr lang="en-GB" sz="1600" dirty="0" err="1">
                <a:solidFill>
                  <a:schemeClr val="tx1"/>
                </a:solidFill>
                <a:latin typeface="Courier New"/>
                <a:ea typeface="Courier New"/>
                <a:cs typeface="Courier New"/>
                <a:sym typeface="Courier New"/>
              </a:rPr>
              <a:t>String.</a:t>
            </a:r>
            <a:r>
              <a:rPr lang="en-GB" sz="1600" b="1" dirty="0" err="1">
                <a:solidFill>
                  <a:schemeClr val="tx1"/>
                </a:solidFill>
                <a:latin typeface="Courier New"/>
                <a:ea typeface="Courier New"/>
                <a:cs typeface="Courier New"/>
                <a:sym typeface="Courier New"/>
              </a:rPr>
              <a:t>class</a:t>
            </a:r>
            <a:endParaRPr lang="en-GB" sz="1600" b="1" dirty="0">
              <a:solidFill>
                <a:schemeClr val="tx1"/>
              </a:solidFill>
              <a:latin typeface="Courier New"/>
              <a:ea typeface="Courier New"/>
              <a:cs typeface="Courier New"/>
              <a:sym typeface="Courier New"/>
            </a:endParaRPr>
          </a:p>
          <a:p>
            <a:pPr marL="69850" indent="0" algn="l">
              <a:buSzPts val="1800"/>
            </a:pPr>
            <a:r>
              <a:rPr lang="en-GB" sz="1600" b="1" dirty="0">
                <a:solidFill>
                  <a:schemeClr val="tx1"/>
                </a:solidFill>
                <a:latin typeface="Courier New"/>
                <a:ea typeface="Courier New"/>
                <a:cs typeface="Courier New"/>
                <a:sym typeface="Courier New"/>
              </a:rPr>
              <a:t>  </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Constructor&lt;App&gt; constructor = </a:t>
            </a:r>
            <a:r>
              <a:rPr lang="en-GB" sz="1600" dirty="0" err="1">
                <a:solidFill>
                  <a:schemeClr val="tx1"/>
                </a:solidFill>
                <a:latin typeface="Courier New"/>
                <a:ea typeface="Courier New"/>
                <a:cs typeface="Courier New"/>
                <a:sym typeface="Courier New"/>
              </a:rPr>
              <a:t>clazz.getConstructor</a:t>
            </a:r>
            <a:r>
              <a:rPr lang="en-GB" sz="1600" dirty="0">
                <a:solidFill>
                  <a:schemeClr val="tx1"/>
                </a:solidFill>
                <a:latin typeface="Courier New"/>
                <a:ea typeface="Courier New"/>
                <a:cs typeface="Courier New"/>
                <a:sym typeface="Courier New"/>
              </a:rPr>
              <a:t>(</a:t>
            </a:r>
            <a:r>
              <a:rPr lang="en-GB" sz="1600" dirty="0" err="1">
                <a:solidFill>
                  <a:schemeClr val="tx1"/>
                </a:solidFill>
                <a:latin typeface="Courier New"/>
                <a:ea typeface="Courier New"/>
                <a:cs typeface="Courier New"/>
                <a:sym typeface="Courier New"/>
              </a:rPr>
              <a:t>argTypes</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App app = </a:t>
            </a:r>
            <a:r>
              <a:rPr lang="en-GB" sz="1600" dirty="0" err="1">
                <a:solidFill>
                  <a:schemeClr val="tx1"/>
                </a:solidFill>
                <a:latin typeface="Courier New"/>
                <a:ea typeface="Courier New"/>
                <a:cs typeface="Courier New"/>
                <a:sym typeface="Courier New"/>
              </a:rPr>
              <a:t>constructor.newInstance</a:t>
            </a:r>
            <a:r>
              <a:rPr lang="en-GB" sz="1600" dirty="0">
                <a:solidFill>
                  <a:schemeClr val="tx1"/>
                </a:solidFill>
                <a:latin typeface="Courier New"/>
                <a:ea typeface="Courier New"/>
                <a:cs typeface="Courier New"/>
                <a:sym typeface="Courier New"/>
              </a:rPr>
              <a:t>(1, </a:t>
            </a:r>
            <a:r>
              <a:rPr lang="en-GB" sz="1600" b="1" dirty="0">
                <a:solidFill>
                  <a:schemeClr val="tx1"/>
                </a:solidFill>
                <a:latin typeface="Courier New"/>
                <a:ea typeface="Courier New"/>
                <a:cs typeface="Courier New"/>
                <a:sym typeface="Courier New"/>
              </a:rPr>
              <a:t>“App"</a:t>
            </a:r>
            <a:r>
              <a:rPr lang="en-GB" sz="1600" dirty="0">
                <a:solidFill>
                  <a:schemeClr val="tx1"/>
                </a:solidFill>
                <a:latin typeface="Courier New"/>
                <a:ea typeface="Courier New"/>
                <a:cs typeface="Courier New"/>
                <a:sym typeface="Courier New"/>
              </a:rPr>
              <a:t>, </a:t>
            </a:r>
            <a:r>
              <a:rPr lang="en-GB" sz="1600" b="1" dirty="0">
                <a:solidFill>
                  <a:schemeClr val="tx1"/>
                </a:solidFill>
                <a:latin typeface="Courier New"/>
                <a:ea typeface="Courier New"/>
                <a:cs typeface="Courier New"/>
                <a:sym typeface="Courier New"/>
              </a:rPr>
              <a:t>"Some App </a:t>
            </a:r>
            <a:r>
              <a:rPr lang="en-GB" sz="1600" b="1" dirty="0" err="1">
                <a:solidFill>
                  <a:schemeClr val="tx1"/>
                </a:solidFill>
                <a:latin typeface="Courier New"/>
                <a:ea typeface="Courier New"/>
                <a:cs typeface="Courier New"/>
                <a:sym typeface="Courier New"/>
              </a:rPr>
              <a:t>desc</a:t>
            </a:r>
            <a:r>
              <a:rPr lang="en-GB" sz="1600" b="1" dirty="0">
                <a:solidFill>
                  <a:schemeClr val="tx1"/>
                </a:solidFill>
                <a:latin typeface="Courier New"/>
                <a:ea typeface="Courier New"/>
                <a:cs typeface="Courier New"/>
                <a:sym typeface="Courier New"/>
              </a:rPr>
              <a:t>"</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log(app); //</a:t>
            </a:r>
            <a:r>
              <a:rPr lang="en-GB" sz="1600" i="1" dirty="0">
                <a:solidFill>
                  <a:schemeClr val="tx1"/>
                </a:solidFill>
                <a:latin typeface="Courier New"/>
                <a:ea typeface="Courier New"/>
                <a:cs typeface="Courier New"/>
                <a:sym typeface="Courier New"/>
              </a:rPr>
              <a:t>App{id=1, name=‘App’, description=‘Some App </a:t>
            </a:r>
            <a:r>
              <a:rPr lang="en-GB" sz="1600" i="1" dirty="0" err="1">
                <a:solidFill>
                  <a:schemeClr val="tx1"/>
                </a:solidFill>
                <a:latin typeface="Courier New"/>
                <a:ea typeface="Courier New"/>
                <a:cs typeface="Courier New"/>
                <a:sym typeface="Courier New"/>
              </a:rPr>
              <a:t>desc</a:t>
            </a:r>
            <a:r>
              <a:rPr lang="en-GB" sz="1600" i="1"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a:t>
            </a:r>
            <a:r>
              <a:rPr lang="en-GB" sz="1600" b="1" dirty="0">
                <a:solidFill>
                  <a:schemeClr val="tx1"/>
                </a:solidFill>
                <a:latin typeface="Courier New"/>
                <a:ea typeface="Courier New"/>
                <a:cs typeface="Courier New"/>
                <a:sym typeface="Courier New"/>
              </a:rPr>
              <a:t>catch </a:t>
            </a:r>
            <a:r>
              <a:rPr lang="en-GB" sz="1600" dirty="0">
                <a:solidFill>
                  <a:schemeClr val="tx1"/>
                </a:solidFill>
                <a:latin typeface="Courier New"/>
                <a:ea typeface="Courier New"/>
                <a:cs typeface="Courier New"/>
                <a:sym typeface="Courier New"/>
              </a:rPr>
              <a:t>(Exception e) {</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log(</a:t>
            </a:r>
            <a:r>
              <a:rPr lang="en-GB" sz="1600" b="1" dirty="0">
                <a:solidFill>
                  <a:schemeClr val="tx1"/>
                </a:solidFill>
                <a:latin typeface="Courier New"/>
                <a:ea typeface="Courier New"/>
                <a:cs typeface="Courier New"/>
                <a:sym typeface="Courier New"/>
              </a:rPr>
              <a:t>"Error: {}"</a:t>
            </a:r>
            <a:r>
              <a:rPr lang="en-GB" sz="1600" dirty="0">
                <a:solidFill>
                  <a:schemeClr val="tx1"/>
                </a:solidFill>
                <a:latin typeface="Courier New"/>
                <a:ea typeface="Courier New"/>
                <a:cs typeface="Courier New"/>
                <a:sym typeface="Courier New"/>
              </a:rPr>
              <a:t>, </a:t>
            </a:r>
            <a:r>
              <a:rPr lang="en-GB" sz="1600" dirty="0" err="1">
                <a:solidFill>
                  <a:schemeClr val="tx1"/>
                </a:solidFill>
                <a:latin typeface="Courier New"/>
                <a:ea typeface="Courier New"/>
                <a:cs typeface="Courier New"/>
                <a:sym typeface="Courier New"/>
              </a:rPr>
              <a:t>e.getMessage</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a:t>
            </a:r>
            <a:endParaRPr lang="en-GB" sz="1600" dirty="0">
              <a:solidFill>
                <a:schemeClr val="tx1"/>
              </a:solidFill>
            </a:endParaRPr>
          </a:p>
        </p:txBody>
      </p:sp>
    </p:spTree>
    <p:extLst>
      <p:ext uri="{BB962C8B-B14F-4D97-AF65-F5344CB8AC3E}">
        <p14:creationId xmlns:p14="http://schemas.microsoft.com/office/powerpoint/2010/main" val="351634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err="1"/>
              <a:t>Declared</a:t>
            </a:r>
            <a:r>
              <a:rPr lang="ru-RU" sz="4400" dirty="0"/>
              <a:t> </a:t>
            </a:r>
            <a:r>
              <a:rPr lang="ru-RU" sz="4400" dirty="0" err="1"/>
              <a:t>fields</a:t>
            </a:r>
            <a:endParaRPr lang="en-UA" sz="4400" dirty="0"/>
          </a:p>
        </p:txBody>
      </p:sp>
      <p:sp>
        <p:nvSpPr>
          <p:cNvPr id="4" name="Google Shape;161;p20">
            <a:extLst>
              <a:ext uri="{FF2B5EF4-FFF2-40B4-BE49-F238E27FC236}">
                <a16:creationId xmlns:a16="http://schemas.microsoft.com/office/drawing/2014/main" id="{8DF4EA0A-CCB3-F9AD-3236-77D0837C82A5}"/>
              </a:ext>
            </a:extLst>
          </p:cNvPr>
          <p:cNvSpPr txBox="1">
            <a:spLocks/>
          </p:cNvSpPr>
          <p:nvPr/>
        </p:nvSpPr>
        <p:spPr>
          <a:xfrm>
            <a:off x="2161445" y="1725585"/>
            <a:ext cx="7869109" cy="39374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pPr marL="457200" lvl="0" indent="-342900" algn="l" rtl="0">
              <a:lnSpc>
                <a:spcPct val="100000"/>
              </a:lnSpc>
              <a:spcBef>
                <a:spcPts val="600"/>
              </a:spcBef>
              <a:spcAft>
                <a:spcPts val="0"/>
              </a:spcAft>
              <a:buClr>
                <a:schemeClr val="accent6"/>
              </a:buClr>
              <a:buSzPts val="1800"/>
              <a:buChar char="▷"/>
            </a:pPr>
            <a:r>
              <a:rPr lang="en-GB" sz="2400" dirty="0">
                <a:solidFill>
                  <a:schemeClr val="tx1"/>
                </a:solidFill>
              </a:rPr>
              <a:t>includes public, protected, default (package) access, and private fields, but excludes inherited fields</a:t>
            </a:r>
            <a:endParaRPr lang="en-GB" sz="1400" dirty="0">
              <a:solidFill>
                <a:schemeClr val="tx1"/>
              </a:solidFill>
            </a:endParaRPr>
          </a:p>
          <a:p>
            <a:pPr marL="114300" lvl="0" indent="0" algn="l" rtl="0">
              <a:lnSpc>
                <a:spcPct val="100000"/>
              </a:lnSpc>
              <a:spcBef>
                <a:spcPts val="600"/>
              </a:spcBef>
              <a:spcAft>
                <a:spcPts val="0"/>
              </a:spcAft>
              <a:buSzPts val="1800"/>
              <a:buNone/>
            </a:pPr>
            <a:endParaRPr lang="en-GB" sz="1050" dirty="0">
              <a:solidFill>
                <a:schemeClr val="tx1"/>
              </a:solidFill>
            </a:endParaRPr>
          </a:p>
          <a:p>
            <a:pPr marL="114300" lvl="0" indent="0" algn="l" rtl="0">
              <a:lnSpc>
                <a:spcPct val="100000"/>
              </a:lnSpc>
              <a:spcBef>
                <a:spcPts val="600"/>
              </a:spcBef>
              <a:spcAft>
                <a:spcPts val="0"/>
              </a:spcAft>
              <a:buSzPts val="1800"/>
              <a:buNone/>
            </a:pPr>
            <a:endParaRPr lang="en-GB" sz="1050" dirty="0">
              <a:solidFill>
                <a:schemeClr val="tx1"/>
              </a:solidFill>
            </a:endParaRPr>
          </a:p>
          <a:p>
            <a:pPr marL="114300" lvl="0" indent="0" algn="l" rtl="0">
              <a:lnSpc>
                <a:spcPct val="100000"/>
              </a:lnSpc>
              <a:spcBef>
                <a:spcPts val="600"/>
              </a:spcBef>
              <a:spcAft>
                <a:spcPts val="0"/>
              </a:spcAft>
              <a:buSzPts val="1800"/>
              <a:buNone/>
            </a:pPr>
            <a:r>
              <a:rPr lang="en-GB" sz="1600" dirty="0">
                <a:solidFill>
                  <a:schemeClr val="tx1"/>
                </a:solidFill>
                <a:latin typeface="Courier New"/>
                <a:ea typeface="Courier New"/>
                <a:cs typeface="Courier New"/>
                <a:sym typeface="Courier New"/>
              </a:rPr>
              <a:t>Class&lt;App&gt; </a:t>
            </a:r>
            <a:r>
              <a:rPr lang="en-GB" sz="1600" dirty="0" err="1">
                <a:solidFill>
                  <a:schemeClr val="tx1"/>
                </a:solidFill>
                <a:latin typeface="Courier New"/>
                <a:ea typeface="Courier New"/>
                <a:cs typeface="Courier New"/>
                <a:sym typeface="Courier New"/>
              </a:rPr>
              <a:t>clazz</a:t>
            </a:r>
            <a:r>
              <a:rPr lang="en-GB" sz="1600" dirty="0">
                <a:solidFill>
                  <a:schemeClr val="tx1"/>
                </a:solidFill>
                <a:latin typeface="Courier New"/>
                <a:ea typeface="Courier New"/>
                <a:cs typeface="Courier New"/>
                <a:sym typeface="Courier New"/>
              </a:rPr>
              <a:t> = </a:t>
            </a:r>
            <a:r>
              <a:rPr lang="en-GB" sz="1600" dirty="0" err="1">
                <a:solidFill>
                  <a:schemeClr val="tx1"/>
                </a:solidFill>
                <a:latin typeface="Courier New"/>
                <a:ea typeface="Courier New"/>
                <a:cs typeface="Courier New"/>
                <a:sym typeface="Courier New"/>
              </a:rPr>
              <a:t>App.</a:t>
            </a:r>
            <a:r>
              <a:rPr lang="en-GB" sz="1600" b="1" dirty="0" err="1">
                <a:solidFill>
                  <a:schemeClr val="tx1"/>
                </a:solidFill>
                <a:latin typeface="Courier New"/>
                <a:ea typeface="Courier New"/>
                <a:cs typeface="Courier New"/>
                <a:sym typeface="Courier New"/>
              </a:rPr>
              <a:t>class</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Field[] </a:t>
            </a:r>
            <a:r>
              <a:rPr lang="en-GB" sz="1600" dirty="0" err="1">
                <a:solidFill>
                  <a:schemeClr val="tx1"/>
                </a:solidFill>
                <a:latin typeface="Courier New"/>
                <a:ea typeface="Courier New"/>
                <a:cs typeface="Courier New"/>
                <a:sym typeface="Courier New"/>
              </a:rPr>
              <a:t>declaredFields</a:t>
            </a:r>
            <a:r>
              <a:rPr lang="en-GB" sz="1600" dirty="0">
                <a:solidFill>
                  <a:schemeClr val="tx1"/>
                </a:solidFill>
                <a:latin typeface="Courier New"/>
                <a:ea typeface="Courier New"/>
                <a:cs typeface="Courier New"/>
                <a:sym typeface="Courier New"/>
              </a:rPr>
              <a:t> = </a:t>
            </a:r>
            <a:r>
              <a:rPr lang="en-GB" sz="1600" dirty="0" err="1">
                <a:solidFill>
                  <a:schemeClr val="tx1"/>
                </a:solidFill>
                <a:latin typeface="Courier New"/>
                <a:ea typeface="Courier New"/>
                <a:cs typeface="Courier New"/>
                <a:sym typeface="Courier New"/>
              </a:rPr>
              <a:t>clazz.getDeclaredFields</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r>
              <a:rPr lang="en-GB" sz="1600" b="1" dirty="0">
                <a:solidFill>
                  <a:schemeClr val="tx1"/>
                </a:solidFill>
                <a:latin typeface="Courier New"/>
                <a:ea typeface="Courier New"/>
                <a:cs typeface="Courier New"/>
                <a:sym typeface="Courier New"/>
              </a:rPr>
              <a:t>for </a:t>
            </a:r>
            <a:r>
              <a:rPr lang="en-GB" sz="1600" dirty="0">
                <a:solidFill>
                  <a:schemeClr val="tx1"/>
                </a:solidFill>
                <a:latin typeface="Courier New"/>
                <a:ea typeface="Courier New"/>
                <a:cs typeface="Courier New"/>
                <a:sym typeface="Courier New"/>
              </a:rPr>
              <a:t>(Field field : </a:t>
            </a:r>
            <a:r>
              <a:rPr lang="en-GB" sz="1600" dirty="0" err="1">
                <a:solidFill>
                  <a:schemeClr val="tx1"/>
                </a:solidFill>
                <a:latin typeface="Courier New"/>
                <a:ea typeface="Courier New"/>
                <a:cs typeface="Courier New"/>
                <a:sym typeface="Courier New"/>
              </a:rPr>
              <a:t>declaredFields</a:t>
            </a:r>
            <a:r>
              <a:rPr lang="en-GB" sz="1600" dirty="0">
                <a:solidFill>
                  <a:schemeClr val="tx1"/>
                </a:solidFill>
                <a:latin typeface="Courier New"/>
                <a:ea typeface="Courier New"/>
                <a:cs typeface="Courier New"/>
                <a:sym typeface="Courier New"/>
              </a:rPr>
              <a:t>) {</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log(</a:t>
            </a:r>
            <a:r>
              <a:rPr lang="en-GB" sz="1600" b="1" dirty="0">
                <a:solidFill>
                  <a:schemeClr val="tx1"/>
                </a:solidFill>
                <a:latin typeface="Courier New"/>
                <a:ea typeface="Courier New"/>
                <a:cs typeface="Courier New"/>
                <a:sym typeface="Courier New"/>
              </a:rPr>
              <a:t>"\t" </a:t>
            </a:r>
            <a:r>
              <a:rPr lang="en-GB" sz="1600" dirty="0">
                <a:solidFill>
                  <a:schemeClr val="tx1"/>
                </a:solidFill>
                <a:latin typeface="Courier New"/>
                <a:ea typeface="Courier New"/>
                <a:cs typeface="Courier New"/>
                <a:sym typeface="Courier New"/>
              </a:rPr>
              <a:t>+ field);</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a:t>
            </a:r>
          </a:p>
        </p:txBody>
      </p:sp>
    </p:spTree>
    <p:extLst>
      <p:ext uri="{BB962C8B-B14F-4D97-AF65-F5344CB8AC3E}">
        <p14:creationId xmlns:p14="http://schemas.microsoft.com/office/powerpoint/2010/main" val="343163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a:t>Fields</a:t>
            </a:r>
            <a:endParaRPr lang="en-UA" sz="4400" dirty="0"/>
          </a:p>
        </p:txBody>
      </p:sp>
      <p:sp>
        <p:nvSpPr>
          <p:cNvPr id="4" name="Google Shape;161;p20">
            <a:extLst>
              <a:ext uri="{FF2B5EF4-FFF2-40B4-BE49-F238E27FC236}">
                <a16:creationId xmlns:a16="http://schemas.microsoft.com/office/drawing/2014/main" id="{8DF4EA0A-CCB3-F9AD-3236-77D0837C82A5}"/>
              </a:ext>
            </a:extLst>
          </p:cNvPr>
          <p:cNvSpPr txBox="1">
            <a:spLocks/>
          </p:cNvSpPr>
          <p:nvPr/>
        </p:nvSpPr>
        <p:spPr>
          <a:xfrm>
            <a:off x="2161445" y="1725585"/>
            <a:ext cx="7869109" cy="39374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pPr marL="457200" lvl="0" indent="-342900" algn="l" rtl="0">
              <a:lnSpc>
                <a:spcPct val="100000"/>
              </a:lnSpc>
              <a:spcBef>
                <a:spcPts val="600"/>
              </a:spcBef>
              <a:spcAft>
                <a:spcPts val="0"/>
              </a:spcAft>
              <a:buClr>
                <a:schemeClr val="accent6"/>
              </a:buClr>
              <a:buSzPts val="1800"/>
              <a:buChar char="▷"/>
            </a:pPr>
            <a:r>
              <a:rPr lang="en-GB" sz="2400" dirty="0">
                <a:solidFill>
                  <a:schemeClr val="tx1"/>
                </a:solidFill>
              </a:rPr>
              <a:t>includes all the public fields up the entire class hierarchy</a:t>
            </a:r>
            <a:endParaRPr lang="en-GB" sz="1400" dirty="0">
              <a:solidFill>
                <a:schemeClr val="tx1"/>
              </a:solidFill>
            </a:endParaRPr>
          </a:p>
          <a:p>
            <a:pPr marL="114300" lvl="0" indent="0" algn="l" rtl="0">
              <a:lnSpc>
                <a:spcPct val="100000"/>
              </a:lnSpc>
              <a:spcBef>
                <a:spcPts val="600"/>
              </a:spcBef>
              <a:spcAft>
                <a:spcPts val="0"/>
              </a:spcAft>
              <a:buSzPts val="1800"/>
              <a:buNone/>
            </a:pPr>
            <a:endParaRPr lang="en-GB" sz="1200" dirty="0">
              <a:solidFill>
                <a:schemeClr val="tx1"/>
              </a:solidFill>
              <a:latin typeface="Courier New"/>
              <a:ea typeface="Courier New"/>
              <a:cs typeface="Courier New"/>
              <a:sym typeface="Courier New"/>
            </a:endParaRPr>
          </a:p>
          <a:p>
            <a:pPr marL="114300" lvl="0" indent="0" algn="l" rtl="0">
              <a:lnSpc>
                <a:spcPct val="100000"/>
              </a:lnSpc>
              <a:spcBef>
                <a:spcPts val="600"/>
              </a:spcBef>
              <a:spcAft>
                <a:spcPts val="0"/>
              </a:spcAft>
              <a:buSzPts val="1800"/>
              <a:buNone/>
            </a:pPr>
            <a:endParaRPr lang="en-GB" sz="1800" dirty="0">
              <a:solidFill>
                <a:schemeClr val="tx1"/>
              </a:solidFill>
              <a:latin typeface="Courier New"/>
              <a:ea typeface="Courier New"/>
              <a:cs typeface="Courier New"/>
              <a:sym typeface="Courier New"/>
            </a:endParaRPr>
          </a:p>
          <a:p>
            <a:pPr marL="114300" lvl="0" indent="0" algn="l" rtl="0">
              <a:lnSpc>
                <a:spcPct val="100000"/>
              </a:lnSpc>
              <a:spcBef>
                <a:spcPts val="600"/>
              </a:spcBef>
              <a:spcAft>
                <a:spcPts val="0"/>
              </a:spcAft>
              <a:buSzPts val="1800"/>
              <a:buNone/>
            </a:pPr>
            <a:r>
              <a:rPr lang="en-GB" sz="1800" dirty="0">
                <a:solidFill>
                  <a:schemeClr val="tx1"/>
                </a:solidFill>
                <a:latin typeface="Courier New"/>
                <a:ea typeface="Courier New"/>
                <a:cs typeface="Courier New"/>
                <a:sym typeface="Courier New"/>
              </a:rPr>
              <a:t>Class&lt;App&gt; </a:t>
            </a:r>
            <a:r>
              <a:rPr lang="en-GB" sz="1800" dirty="0" err="1">
                <a:solidFill>
                  <a:schemeClr val="tx1"/>
                </a:solidFill>
                <a:latin typeface="Courier New"/>
                <a:ea typeface="Courier New"/>
                <a:cs typeface="Courier New"/>
                <a:sym typeface="Courier New"/>
              </a:rPr>
              <a:t>clazz</a:t>
            </a:r>
            <a:r>
              <a:rPr lang="en-GB" sz="1800" dirty="0">
                <a:solidFill>
                  <a:schemeClr val="tx1"/>
                </a:solidFill>
                <a:latin typeface="Courier New"/>
                <a:ea typeface="Courier New"/>
                <a:cs typeface="Courier New"/>
                <a:sym typeface="Courier New"/>
              </a:rPr>
              <a:t> = </a:t>
            </a:r>
            <a:r>
              <a:rPr lang="en-GB" sz="1800" dirty="0" err="1">
                <a:solidFill>
                  <a:schemeClr val="tx1"/>
                </a:solidFill>
                <a:latin typeface="Courier New"/>
                <a:ea typeface="Courier New"/>
                <a:cs typeface="Courier New"/>
                <a:sym typeface="Courier New"/>
              </a:rPr>
              <a:t>App.</a:t>
            </a:r>
            <a:r>
              <a:rPr lang="en-GB" sz="1800" b="1" dirty="0" err="1">
                <a:solidFill>
                  <a:schemeClr val="tx1"/>
                </a:solidFill>
                <a:latin typeface="Courier New"/>
                <a:ea typeface="Courier New"/>
                <a:cs typeface="Courier New"/>
                <a:sym typeface="Courier New"/>
              </a:rPr>
              <a:t>class</a:t>
            </a:r>
            <a:r>
              <a:rPr lang="en-GB" sz="1800"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Field[] fields = </a:t>
            </a:r>
            <a:r>
              <a:rPr lang="en-GB" sz="1800" dirty="0" err="1">
                <a:solidFill>
                  <a:schemeClr val="tx1"/>
                </a:solidFill>
                <a:latin typeface="Courier New"/>
                <a:ea typeface="Courier New"/>
                <a:cs typeface="Courier New"/>
                <a:sym typeface="Courier New"/>
              </a:rPr>
              <a:t>clazz.getFields</a:t>
            </a:r>
            <a:r>
              <a:rPr lang="en-GB" sz="1800"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r>
              <a:rPr lang="en-GB" sz="1800" b="1" dirty="0">
                <a:solidFill>
                  <a:schemeClr val="tx1"/>
                </a:solidFill>
                <a:latin typeface="Courier New"/>
                <a:ea typeface="Courier New"/>
                <a:cs typeface="Courier New"/>
                <a:sym typeface="Courier New"/>
              </a:rPr>
              <a:t>for </a:t>
            </a:r>
            <a:r>
              <a:rPr lang="en-GB" sz="1800" dirty="0">
                <a:solidFill>
                  <a:schemeClr val="tx1"/>
                </a:solidFill>
                <a:latin typeface="Courier New"/>
                <a:ea typeface="Courier New"/>
                <a:cs typeface="Courier New"/>
                <a:sym typeface="Courier New"/>
              </a:rPr>
              <a:t>(Field field : fields) {</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    log(</a:t>
            </a:r>
            <a:r>
              <a:rPr lang="en-GB" sz="1800" b="1" dirty="0">
                <a:solidFill>
                  <a:schemeClr val="tx1"/>
                </a:solidFill>
                <a:latin typeface="Courier New"/>
                <a:ea typeface="Courier New"/>
                <a:cs typeface="Courier New"/>
                <a:sym typeface="Courier New"/>
              </a:rPr>
              <a:t>"\t" </a:t>
            </a:r>
            <a:r>
              <a:rPr lang="en-GB" sz="1800" dirty="0">
                <a:solidFill>
                  <a:schemeClr val="tx1"/>
                </a:solidFill>
                <a:latin typeface="Courier New"/>
                <a:ea typeface="Courier New"/>
                <a:cs typeface="Courier New"/>
                <a:sym typeface="Courier New"/>
              </a:rPr>
              <a:t>+ field);</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a:t>
            </a:r>
          </a:p>
        </p:txBody>
      </p:sp>
    </p:spTree>
    <p:extLst>
      <p:ext uri="{BB962C8B-B14F-4D97-AF65-F5344CB8AC3E}">
        <p14:creationId xmlns:p14="http://schemas.microsoft.com/office/powerpoint/2010/main" val="114797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err="1"/>
              <a:t>Declared</a:t>
            </a:r>
            <a:r>
              <a:rPr lang="ru-RU" sz="4400" dirty="0"/>
              <a:t> </a:t>
            </a:r>
            <a:r>
              <a:rPr lang="ru-RU" sz="4400" dirty="0" err="1"/>
              <a:t>methods</a:t>
            </a:r>
            <a:endParaRPr lang="en-UA" sz="4400" dirty="0"/>
          </a:p>
        </p:txBody>
      </p:sp>
      <p:sp>
        <p:nvSpPr>
          <p:cNvPr id="4" name="Google Shape;161;p20">
            <a:extLst>
              <a:ext uri="{FF2B5EF4-FFF2-40B4-BE49-F238E27FC236}">
                <a16:creationId xmlns:a16="http://schemas.microsoft.com/office/drawing/2014/main" id="{8DF4EA0A-CCB3-F9AD-3236-77D0837C82A5}"/>
              </a:ext>
            </a:extLst>
          </p:cNvPr>
          <p:cNvSpPr txBox="1">
            <a:spLocks/>
          </p:cNvSpPr>
          <p:nvPr/>
        </p:nvSpPr>
        <p:spPr>
          <a:xfrm>
            <a:off x="2161445" y="1767149"/>
            <a:ext cx="7869109" cy="39374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pPr marL="457200" lvl="0" indent="-342900" algn="l" rtl="0">
              <a:lnSpc>
                <a:spcPct val="100000"/>
              </a:lnSpc>
              <a:spcBef>
                <a:spcPts val="600"/>
              </a:spcBef>
              <a:spcAft>
                <a:spcPts val="0"/>
              </a:spcAft>
              <a:buClr>
                <a:schemeClr val="accent6"/>
              </a:buClr>
              <a:buSzPts val="1800"/>
              <a:buChar char="▷"/>
            </a:pPr>
            <a:r>
              <a:rPr lang="en-GB" sz="2400" dirty="0">
                <a:solidFill>
                  <a:schemeClr val="tx1"/>
                </a:solidFill>
              </a:rPr>
              <a:t>includes public, protected, default (package) access, and private methods, but excluding inherited methods</a:t>
            </a:r>
            <a:endParaRPr lang="en-GB" sz="1400" dirty="0">
              <a:solidFill>
                <a:schemeClr val="tx1"/>
              </a:solidFill>
            </a:endParaRPr>
          </a:p>
          <a:p>
            <a:pPr marL="114300" lvl="0" indent="0" algn="l" rtl="0">
              <a:lnSpc>
                <a:spcPct val="100000"/>
              </a:lnSpc>
              <a:spcBef>
                <a:spcPts val="600"/>
              </a:spcBef>
              <a:spcAft>
                <a:spcPts val="0"/>
              </a:spcAft>
              <a:buSzPts val="1800"/>
              <a:buNone/>
            </a:pPr>
            <a:endParaRPr lang="en-GB" sz="1200" dirty="0">
              <a:solidFill>
                <a:srgbClr val="000000"/>
              </a:solidFill>
              <a:latin typeface="Courier New"/>
              <a:ea typeface="Courier New"/>
              <a:cs typeface="Courier New"/>
              <a:sym typeface="Courier New"/>
            </a:endParaRPr>
          </a:p>
          <a:p>
            <a:pPr marL="114300" lvl="0" indent="0" algn="l" rtl="0">
              <a:lnSpc>
                <a:spcPct val="100000"/>
              </a:lnSpc>
              <a:spcBef>
                <a:spcPts val="600"/>
              </a:spcBef>
              <a:spcAft>
                <a:spcPts val="0"/>
              </a:spcAft>
              <a:buSzPts val="1800"/>
              <a:buNone/>
            </a:pPr>
            <a:endParaRPr lang="en-GB" sz="1600" dirty="0">
              <a:solidFill>
                <a:schemeClr val="tx1"/>
              </a:solidFill>
              <a:latin typeface="Courier New"/>
              <a:ea typeface="Courier New"/>
              <a:cs typeface="Courier New"/>
              <a:sym typeface="Courier New"/>
            </a:endParaRPr>
          </a:p>
          <a:p>
            <a:pPr marL="114300" lvl="0" indent="0" algn="l" rtl="0">
              <a:lnSpc>
                <a:spcPct val="100000"/>
              </a:lnSpc>
              <a:spcBef>
                <a:spcPts val="600"/>
              </a:spcBef>
              <a:spcAft>
                <a:spcPts val="0"/>
              </a:spcAft>
              <a:buSzPts val="1800"/>
              <a:buNone/>
            </a:pPr>
            <a:r>
              <a:rPr lang="en-GB" sz="1600" dirty="0">
                <a:solidFill>
                  <a:schemeClr val="tx1"/>
                </a:solidFill>
                <a:latin typeface="Courier New"/>
                <a:ea typeface="Courier New"/>
                <a:cs typeface="Courier New"/>
                <a:sym typeface="Courier New"/>
              </a:rPr>
              <a:t>Class&lt;App&gt; </a:t>
            </a:r>
            <a:r>
              <a:rPr lang="en-GB" sz="1600" dirty="0" err="1">
                <a:solidFill>
                  <a:schemeClr val="tx1"/>
                </a:solidFill>
                <a:latin typeface="Courier New"/>
                <a:ea typeface="Courier New"/>
                <a:cs typeface="Courier New"/>
                <a:sym typeface="Courier New"/>
              </a:rPr>
              <a:t>clazz</a:t>
            </a:r>
            <a:r>
              <a:rPr lang="en-GB" sz="1600" dirty="0">
                <a:solidFill>
                  <a:schemeClr val="tx1"/>
                </a:solidFill>
                <a:latin typeface="Courier New"/>
                <a:ea typeface="Courier New"/>
                <a:cs typeface="Courier New"/>
                <a:sym typeface="Courier New"/>
              </a:rPr>
              <a:t> = </a:t>
            </a:r>
            <a:r>
              <a:rPr lang="en-GB" sz="1600" dirty="0" err="1">
                <a:solidFill>
                  <a:schemeClr val="tx1"/>
                </a:solidFill>
                <a:latin typeface="Courier New"/>
                <a:ea typeface="Courier New"/>
                <a:cs typeface="Courier New"/>
                <a:sym typeface="Courier New"/>
              </a:rPr>
              <a:t>App.</a:t>
            </a:r>
            <a:r>
              <a:rPr lang="en-GB" sz="1600" b="1" dirty="0" err="1">
                <a:solidFill>
                  <a:schemeClr val="tx1"/>
                </a:solidFill>
                <a:latin typeface="Courier New"/>
                <a:ea typeface="Courier New"/>
                <a:cs typeface="Courier New"/>
                <a:sym typeface="Courier New"/>
              </a:rPr>
              <a:t>class</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Method[] </a:t>
            </a:r>
            <a:r>
              <a:rPr lang="en-GB" sz="1600" dirty="0" err="1">
                <a:solidFill>
                  <a:schemeClr val="tx1"/>
                </a:solidFill>
                <a:latin typeface="Courier New"/>
                <a:ea typeface="Courier New"/>
                <a:cs typeface="Courier New"/>
                <a:sym typeface="Courier New"/>
              </a:rPr>
              <a:t>declaredMethods</a:t>
            </a:r>
            <a:r>
              <a:rPr lang="en-GB" sz="1600" dirty="0">
                <a:solidFill>
                  <a:schemeClr val="tx1"/>
                </a:solidFill>
                <a:latin typeface="Courier New"/>
                <a:ea typeface="Courier New"/>
                <a:cs typeface="Courier New"/>
                <a:sym typeface="Courier New"/>
              </a:rPr>
              <a:t> = </a:t>
            </a:r>
            <a:r>
              <a:rPr lang="en-GB" sz="1600" dirty="0" err="1">
                <a:solidFill>
                  <a:schemeClr val="tx1"/>
                </a:solidFill>
                <a:latin typeface="Courier New"/>
                <a:ea typeface="Courier New"/>
                <a:cs typeface="Courier New"/>
                <a:sym typeface="Courier New"/>
              </a:rPr>
              <a:t>clazz.getDeclaredMethods</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r>
              <a:rPr lang="en-GB" sz="1600" b="1" dirty="0">
                <a:solidFill>
                  <a:schemeClr val="tx1"/>
                </a:solidFill>
                <a:latin typeface="Courier New"/>
                <a:ea typeface="Courier New"/>
                <a:cs typeface="Courier New"/>
                <a:sym typeface="Courier New"/>
              </a:rPr>
              <a:t>for </a:t>
            </a:r>
            <a:r>
              <a:rPr lang="en-GB" sz="1600" dirty="0">
                <a:solidFill>
                  <a:schemeClr val="tx1"/>
                </a:solidFill>
                <a:latin typeface="Courier New"/>
                <a:ea typeface="Courier New"/>
                <a:cs typeface="Courier New"/>
                <a:sym typeface="Courier New"/>
              </a:rPr>
              <a:t>(Method method : </a:t>
            </a:r>
            <a:r>
              <a:rPr lang="en-GB" sz="1600" dirty="0" err="1">
                <a:solidFill>
                  <a:schemeClr val="tx1"/>
                </a:solidFill>
                <a:latin typeface="Courier New"/>
                <a:ea typeface="Courier New"/>
                <a:cs typeface="Courier New"/>
                <a:sym typeface="Courier New"/>
              </a:rPr>
              <a:t>declaredMethods</a:t>
            </a:r>
            <a:r>
              <a:rPr lang="en-GB" sz="1600" dirty="0">
                <a:solidFill>
                  <a:schemeClr val="tx1"/>
                </a:solidFill>
                <a:latin typeface="Courier New"/>
                <a:ea typeface="Courier New"/>
                <a:cs typeface="Courier New"/>
                <a:sym typeface="Courier New"/>
              </a:rPr>
              <a:t>) {</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log(</a:t>
            </a:r>
            <a:r>
              <a:rPr lang="en-GB" sz="1600" b="1" dirty="0">
                <a:solidFill>
                  <a:schemeClr val="tx1"/>
                </a:solidFill>
                <a:latin typeface="Courier New"/>
                <a:ea typeface="Courier New"/>
                <a:cs typeface="Courier New"/>
                <a:sym typeface="Courier New"/>
              </a:rPr>
              <a:t>"\t" </a:t>
            </a:r>
            <a:r>
              <a:rPr lang="en-GB" sz="1600" dirty="0">
                <a:solidFill>
                  <a:schemeClr val="tx1"/>
                </a:solidFill>
                <a:latin typeface="Courier New"/>
                <a:ea typeface="Courier New"/>
                <a:cs typeface="Courier New"/>
                <a:sym typeface="Courier New"/>
              </a:rPr>
              <a:t>+ method);</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a:t>
            </a:r>
            <a:endParaRPr lang="en-GB" sz="3200" dirty="0">
              <a:solidFill>
                <a:schemeClr val="tx1"/>
              </a:solidFill>
              <a:latin typeface="Courier New"/>
              <a:ea typeface="Courier New"/>
              <a:cs typeface="Courier New"/>
              <a:sym typeface="Courier New"/>
            </a:endParaRPr>
          </a:p>
        </p:txBody>
      </p:sp>
    </p:spTree>
    <p:extLst>
      <p:ext uri="{BB962C8B-B14F-4D97-AF65-F5344CB8AC3E}">
        <p14:creationId xmlns:p14="http://schemas.microsoft.com/office/powerpoint/2010/main" val="277833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err="1"/>
              <a:t>Invisible</a:t>
            </a:r>
            <a:r>
              <a:rPr lang="ru-RU" sz="4400" dirty="0"/>
              <a:t> </a:t>
            </a:r>
            <a:r>
              <a:rPr lang="ru-RU" sz="4400" dirty="0" err="1"/>
              <a:t>field</a:t>
            </a:r>
            <a:r>
              <a:rPr lang="ru-RU" sz="4400" dirty="0"/>
              <a:t> </a:t>
            </a:r>
            <a:r>
              <a:rPr lang="ru-RU" sz="4400" dirty="0" err="1"/>
              <a:t>update</a:t>
            </a:r>
            <a:endParaRPr lang="en-UA" sz="4400" dirty="0"/>
          </a:p>
        </p:txBody>
      </p:sp>
      <p:sp>
        <p:nvSpPr>
          <p:cNvPr id="4" name="Google Shape;161;p20">
            <a:extLst>
              <a:ext uri="{FF2B5EF4-FFF2-40B4-BE49-F238E27FC236}">
                <a16:creationId xmlns:a16="http://schemas.microsoft.com/office/drawing/2014/main" id="{8DF4EA0A-CCB3-F9AD-3236-77D0837C82A5}"/>
              </a:ext>
            </a:extLst>
          </p:cNvPr>
          <p:cNvSpPr txBox="1">
            <a:spLocks/>
          </p:cNvSpPr>
          <p:nvPr/>
        </p:nvSpPr>
        <p:spPr>
          <a:xfrm>
            <a:off x="2161445" y="1777540"/>
            <a:ext cx="7869109" cy="39374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pPr marL="114300" lvl="0" indent="0" algn="l" rtl="0">
              <a:lnSpc>
                <a:spcPct val="100000"/>
              </a:lnSpc>
              <a:spcBef>
                <a:spcPts val="600"/>
              </a:spcBef>
              <a:spcAft>
                <a:spcPts val="0"/>
              </a:spcAft>
              <a:buSzPts val="1800"/>
              <a:buNone/>
            </a:pPr>
            <a:r>
              <a:rPr lang="en-GB" sz="1800" dirty="0">
                <a:solidFill>
                  <a:schemeClr val="tx1"/>
                </a:solidFill>
                <a:latin typeface="Courier New"/>
                <a:ea typeface="Courier New"/>
                <a:cs typeface="Courier New"/>
                <a:sym typeface="Courier New"/>
              </a:rPr>
              <a:t>Class&lt;User&gt; </a:t>
            </a:r>
            <a:r>
              <a:rPr lang="en-GB" sz="1800" dirty="0" err="1">
                <a:solidFill>
                  <a:schemeClr val="tx1"/>
                </a:solidFill>
                <a:latin typeface="Courier New"/>
                <a:ea typeface="Courier New"/>
                <a:cs typeface="Courier New"/>
                <a:sym typeface="Courier New"/>
              </a:rPr>
              <a:t>userClass</a:t>
            </a:r>
            <a:r>
              <a:rPr lang="en-GB" sz="1800" dirty="0">
                <a:solidFill>
                  <a:schemeClr val="tx1"/>
                </a:solidFill>
                <a:latin typeface="Courier New"/>
                <a:ea typeface="Courier New"/>
                <a:cs typeface="Courier New"/>
                <a:sym typeface="Courier New"/>
              </a:rPr>
              <a:t> = </a:t>
            </a:r>
            <a:r>
              <a:rPr lang="en-GB" sz="1800" dirty="0" err="1">
                <a:solidFill>
                  <a:schemeClr val="tx1"/>
                </a:solidFill>
                <a:latin typeface="Courier New"/>
                <a:ea typeface="Courier New"/>
                <a:cs typeface="Courier New"/>
                <a:sym typeface="Courier New"/>
              </a:rPr>
              <a:t>User.</a:t>
            </a:r>
            <a:r>
              <a:rPr lang="en-GB" sz="1800" b="1" dirty="0" err="1">
                <a:solidFill>
                  <a:schemeClr val="tx1"/>
                </a:solidFill>
                <a:latin typeface="Courier New"/>
                <a:ea typeface="Courier New"/>
                <a:cs typeface="Courier New"/>
                <a:sym typeface="Courier New"/>
              </a:rPr>
              <a:t>class</a:t>
            </a:r>
            <a:r>
              <a:rPr lang="en-GB" sz="1800"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User user = </a:t>
            </a:r>
            <a:r>
              <a:rPr lang="en-GB" sz="1800" b="1" dirty="0">
                <a:solidFill>
                  <a:schemeClr val="tx1"/>
                </a:solidFill>
                <a:latin typeface="Courier New"/>
                <a:ea typeface="Courier New"/>
                <a:cs typeface="Courier New"/>
                <a:sym typeface="Courier New"/>
              </a:rPr>
              <a:t>new </a:t>
            </a:r>
            <a:r>
              <a:rPr lang="en-GB" sz="1800" dirty="0">
                <a:solidFill>
                  <a:schemeClr val="tx1"/>
                </a:solidFill>
                <a:latin typeface="Courier New"/>
                <a:ea typeface="Courier New"/>
                <a:cs typeface="Courier New"/>
                <a:sym typeface="Courier New"/>
              </a:rPr>
              <a:t>User(1, </a:t>
            </a:r>
            <a:r>
              <a:rPr lang="en-GB" sz="1800" b="1" dirty="0">
                <a:solidFill>
                  <a:schemeClr val="tx1"/>
                </a:solidFill>
                <a:latin typeface="Courier New"/>
                <a:ea typeface="Courier New"/>
                <a:cs typeface="Courier New"/>
                <a:sym typeface="Courier New"/>
              </a:rPr>
              <a:t>"John"</a:t>
            </a:r>
            <a:r>
              <a:rPr lang="en-GB" sz="1800" dirty="0">
                <a:solidFill>
                  <a:schemeClr val="tx1"/>
                </a:solidFill>
                <a:latin typeface="Courier New"/>
                <a:ea typeface="Courier New"/>
                <a:cs typeface="Courier New"/>
                <a:sym typeface="Courier New"/>
              </a:rPr>
              <a:t>, 20, </a:t>
            </a:r>
            <a:r>
              <a:rPr lang="en-GB" sz="1800" b="1" dirty="0">
                <a:solidFill>
                  <a:schemeClr val="tx1"/>
                </a:solidFill>
                <a:latin typeface="Courier New"/>
                <a:ea typeface="Courier New"/>
                <a:cs typeface="Courier New"/>
                <a:sym typeface="Courier New"/>
              </a:rPr>
              <a:t>"UTF"</a:t>
            </a:r>
            <a:r>
              <a:rPr lang="en-GB" sz="1800"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log(</a:t>
            </a:r>
            <a:r>
              <a:rPr lang="en-GB" sz="1800" dirty="0" err="1">
                <a:solidFill>
                  <a:schemeClr val="tx1"/>
                </a:solidFill>
                <a:latin typeface="Courier New"/>
                <a:ea typeface="Courier New"/>
                <a:cs typeface="Courier New"/>
                <a:sym typeface="Courier New"/>
              </a:rPr>
              <a:t>user.</a:t>
            </a:r>
            <a:r>
              <a:rPr lang="en-GB" sz="1800" b="1" dirty="0" err="1">
                <a:solidFill>
                  <a:schemeClr val="tx1"/>
                </a:solidFill>
                <a:latin typeface="Courier New"/>
                <a:ea typeface="Courier New"/>
                <a:cs typeface="Courier New"/>
                <a:sym typeface="Courier New"/>
              </a:rPr>
              <a:t>name</a:t>
            </a:r>
            <a:r>
              <a:rPr lang="en-GB" sz="1800" dirty="0">
                <a:solidFill>
                  <a:schemeClr val="tx1"/>
                </a:solidFill>
                <a:latin typeface="Courier New"/>
                <a:ea typeface="Courier New"/>
                <a:cs typeface="Courier New"/>
                <a:sym typeface="Courier New"/>
              </a:rPr>
              <a:t>); </a:t>
            </a:r>
            <a:r>
              <a:rPr lang="en-GB" sz="1800" i="1" dirty="0">
                <a:solidFill>
                  <a:schemeClr val="tx1"/>
                </a:solidFill>
                <a:latin typeface="Courier New"/>
                <a:ea typeface="Courier New"/>
                <a:cs typeface="Courier New"/>
                <a:sym typeface="Courier New"/>
              </a:rPr>
              <a:t>// John</a:t>
            </a:r>
            <a:br>
              <a:rPr lang="en-GB" sz="1800" i="1" dirty="0">
                <a:solidFill>
                  <a:schemeClr val="tx1"/>
                </a:solidFill>
                <a:latin typeface="Courier New"/>
                <a:ea typeface="Courier New"/>
                <a:cs typeface="Courier New"/>
                <a:sym typeface="Courier New"/>
              </a:rPr>
            </a:br>
            <a:br>
              <a:rPr lang="en-GB" sz="1800" i="1" dirty="0">
                <a:solidFill>
                  <a:schemeClr val="tx1"/>
                </a:solidFill>
                <a:latin typeface="Courier New"/>
                <a:ea typeface="Courier New"/>
                <a:cs typeface="Courier New"/>
                <a:sym typeface="Courier New"/>
              </a:rPr>
            </a:br>
            <a:r>
              <a:rPr lang="en-GB" sz="1800" b="1" dirty="0">
                <a:solidFill>
                  <a:schemeClr val="tx1"/>
                </a:solidFill>
                <a:latin typeface="Courier New"/>
                <a:ea typeface="Courier New"/>
                <a:cs typeface="Courier New"/>
                <a:sym typeface="Courier New"/>
              </a:rPr>
              <a:t>try </a:t>
            </a:r>
            <a:r>
              <a:rPr lang="en-GB" sz="1800"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  Field </a:t>
            </a:r>
            <a:r>
              <a:rPr lang="en-GB" sz="1800" dirty="0" err="1">
                <a:solidFill>
                  <a:schemeClr val="tx1"/>
                </a:solidFill>
                <a:latin typeface="Courier New"/>
                <a:ea typeface="Courier New"/>
                <a:cs typeface="Courier New"/>
                <a:sym typeface="Courier New"/>
              </a:rPr>
              <a:t>nameField</a:t>
            </a:r>
            <a:r>
              <a:rPr lang="en-GB" sz="1800" dirty="0">
                <a:solidFill>
                  <a:schemeClr val="tx1"/>
                </a:solidFill>
                <a:latin typeface="Courier New"/>
                <a:ea typeface="Courier New"/>
                <a:cs typeface="Courier New"/>
                <a:sym typeface="Courier New"/>
              </a:rPr>
              <a:t> = </a:t>
            </a:r>
            <a:r>
              <a:rPr lang="en-GB" sz="1800" dirty="0" err="1">
                <a:solidFill>
                  <a:schemeClr val="tx1"/>
                </a:solidFill>
                <a:latin typeface="Courier New"/>
                <a:ea typeface="Courier New"/>
                <a:cs typeface="Courier New"/>
                <a:sym typeface="Courier New"/>
              </a:rPr>
              <a:t>userClass.getDeclaredField</a:t>
            </a:r>
            <a:r>
              <a:rPr lang="en-GB" sz="1800" dirty="0">
                <a:solidFill>
                  <a:schemeClr val="tx1"/>
                </a:solidFill>
                <a:latin typeface="Courier New"/>
                <a:ea typeface="Courier New"/>
                <a:cs typeface="Courier New"/>
                <a:sym typeface="Courier New"/>
              </a:rPr>
              <a:t>(</a:t>
            </a:r>
            <a:r>
              <a:rPr lang="en-GB" sz="1800" b="1" dirty="0">
                <a:solidFill>
                  <a:schemeClr val="tx1"/>
                </a:solidFill>
                <a:latin typeface="Courier New"/>
                <a:ea typeface="Courier New"/>
                <a:cs typeface="Courier New"/>
                <a:sym typeface="Courier New"/>
              </a:rPr>
              <a:t>"name"</a:t>
            </a:r>
            <a:r>
              <a:rPr lang="en-GB" sz="1800"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  </a:t>
            </a:r>
            <a:r>
              <a:rPr lang="en-GB" sz="1800" i="1" u="sng" dirty="0" err="1">
                <a:solidFill>
                  <a:schemeClr val="tx1"/>
                </a:solidFill>
                <a:latin typeface="Courier New"/>
                <a:ea typeface="Courier New"/>
                <a:cs typeface="Courier New"/>
                <a:sym typeface="Courier New"/>
              </a:rPr>
              <a:t>nameField.setAccessible</a:t>
            </a:r>
            <a:r>
              <a:rPr lang="en-GB" sz="1800" i="1" u="sng" dirty="0">
                <a:solidFill>
                  <a:schemeClr val="tx1"/>
                </a:solidFill>
                <a:latin typeface="Courier New"/>
                <a:ea typeface="Courier New"/>
                <a:cs typeface="Courier New"/>
                <a:sym typeface="Courier New"/>
              </a:rPr>
              <a:t>(</a:t>
            </a:r>
            <a:r>
              <a:rPr lang="en-GB" sz="1800" b="1" i="1" u="sng" dirty="0">
                <a:solidFill>
                  <a:schemeClr val="tx1"/>
                </a:solidFill>
                <a:latin typeface="Courier New"/>
                <a:ea typeface="Courier New"/>
                <a:cs typeface="Courier New"/>
                <a:sym typeface="Courier New"/>
              </a:rPr>
              <a:t>true</a:t>
            </a:r>
            <a:r>
              <a:rPr lang="en-GB" sz="1800" i="1" u="sng"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  </a:t>
            </a:r>
            <a:r>
              <a:rPr lang="en-GB" sz="1800" dirty="0" err="1">
                <a:solidFill>
                  <a:schemeClr val="tx1"/>
                </a:solidFill>
                <a:latin typeface="Courier New"/>
                <a:ea typeface="Courier New"/>
                <a:cs typeface="Courier New"/>
                <a:sym typeface="Courier New"/>
              </a:rPr>
              <a:t>nameField.set</a:t>
            </a:r>
            <a:r>
              <a:rPr lang="en-GB" sz="1800" dirty="0">
                <a:solidFill>
                  <a:schemeClr val="tx1"/>
                </a:solidFill>
                <a:latin typeface="Courier New"/>
                <a:ea typeface="Courier New"/>
                <a:cs typeface="Courier New"/>
                <a:sym typeface="Courier New"/>
              </a:rPr>
              <a:t>(user, </a:t>
            </a:r>
            <a:r>
              <a:rPr lang="en-GB" sz="1800" b="1" dirty="0">
                <a:solidFill>
                  <a:schemeClr val="tx1"/>
                </a:solidFill>
                <a:latin typeface="Courier New"/>
                <a:ea typeface="Courier New"/>
                <a:cs typeface="Courier New"/>
                <a:sym typeface="Courier New"/>
              </a:rPr>
              <a:t>"Roberto"</a:t>
            </a:r>
            <a:r>
              <a:rPr lang="en-GB" sz="1800"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  log(</a:t>
            </a:r>
            <a:r>
              <a:rPr lang="en-GB" sz="1800" dirty="0" err="1">
                <a:solidFill>
                  <a:schemeClr val="tx1"/>
                </a:solidFill>
                <a:latin typeface="Courier New"/>
                <a:ea typeface="Courier New"/>
                <a:cs typeface="Courier New"/>
                <a:sym typeface="Courier New"/>
              </a:rPr>
              <a:t>user.</a:t>
            </a:r>
            <a:r>
              <a:rPr lang="en-GB" sz="1800" b="1" dirty="0" err="1">
                <a:solidFill>
                  <a:schemeClr val="tx1"/>
                </a:solidFill>
                <a:latin typeface="Courier New"/>
                <a:ea typeface="Courier New"/>
                <a:cs typeface="Courier New"/>
                <a:sym typeface="Courier New"/>
              </a:rPr>
              <a:t>name</a:t>
            </a:r>
            <a:r>
              <a:rPr lang="en-GB" sz="1800" dirty="0">
                <a:solidFill>
                  <a:schemeClr val="tx1"/>
                </a:solidFill>
                <a:latin typeface="Courier New"/>
                <a:ea typeface="Courier New"/>
                <a:cs typeface="Courier New"/>
                <a:sym typeface="Courier New"/>
              </a:rPr>
              <a:t>); </a:t>
            </a:r>
            <a:r>
              <a:rPr lang="en-GB" sz="1800" i="1" dirty="0">
                <a:solidFill>
                  <a:schemeClr val="tx1"/>
                </a:solidFill>
                <a:latin typeface="Courier New"/>
                <a:ea typeface="Courier New"/>
                <a:cs typeface="Courier New"/>
                <a:sym typeface="Courier New"/>
              </a:rPr>
              <a:t>// Roberto</a:t>
            </a:r>
            <a:br>
              <a:rPr lang="en-GB" sz="1800" i="1"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 </a:t>
            </a:r>
            <a:r>
              <a:rPr lang="en-GB" sz="1800" b="1" dirty="0">
                <a:solidFill>
                  <a:schemeClr val="tx1"/>
                </a:solidFill>
                <a:latin typeface="Courier New"/>
                <a:ea typeface="Courier New"/>
                <a:cs typeface="Courier New"/>
                <a:sym typeface="Courier New"/>
              </a:rPr>
              <a:t>catch </a:t>
            </a:r>
            <a:r>
              <a:rPr lang="en-GB" sz="1800" dirty="0">
                <a:solidFill>
                  <a:schemeClr val="tx1"/>
                </a:solidFill>
                <a:latin typeface="Courier New"/>
                <a:ea typeface="Courier New"/>
                <a:cs typeface="Courier New"/>
                <a:sym typeface="Courier New"/>
              </a:rPr>
              <a:t>(</a:t>
            </a:r>
            <a:r>
              <a:rPr lang="en-GB" sz="1800" dirty="0" err="1">
                <a:solidFill>
                  <a:schemeClr val="tx1"/>
                </a:solidFill>
                <a:latin typeface="Courier New"/>
                <a:ea typeface="Courier New"/>
                <a:cs typeface="Courier New"/>
                <a:sym typeface="Courier New"/>
              </a:rPr>
              <a:t>NoSuchFieldException</a:t>
            </a:r>
            <a:r>
              <a:rPr lang="en-GB" sz="1800" dirty="0">
                <a:solidFill>
                  <a:schemeClr val="tx1"/>
                </a:solidFill>
                <a:latin typeface="Courier New"/>
                <a:ea typeface="Courier New"/>
                <a:cs typeface="Courier New"/>
                <a:sym typeface="Courier New"/>
              </a:rPr>
              <a:t> | </a:t>
            </a:r>
            <a:r>
              <a:rPr lang="en-GB" sz="1800" dirty="0" err="1">
                <a:solidFill>
                  <a:schemeClr val="tx1"/>
                </a:solidFill>
                <a:latin typeface="Courier New"/>
                <a:ea typeface="Courier New"/>
                <a:cs typeface="Courier New"/>
                <a:sym typeface="Courier New"/>
              </a:rPr>
              <a:t>IllegalAccessException</a:t>
            </a:r>
            <a:r>
              <a:rPr lang="en-GB" sz="1800" dirty="0">
                <a:solidFill>
                  <a:schemeClr val="tx1"/>
                </a:solidFill>
                <a:latin typeface="Courier New"/>
                <a:ea typeface="Courier New"/>
                <a:cs typeface="Courier New"/>
                <a:sym typeface="Courier New"/>
              </a:rPr>
              <a:t> e) {</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  log(</a:t>
            </a:r>
            <a:r>
              <a:rPr lang="en-GB" sz="1800" b="1" dirty="0">
                <a:solidFill>
                  <a:schemeClr val="tx1"/>
                </a:solidFill>
                <a:latin typeface="Courier New"/>
                <a:ea typeface="Courier New"/>
                <a:cs typeface="Courier New"/>
                <a:sym typeface="Courier New"/>
              </a:rPr>
              <a:t>"Error: {}“</a:t>
            </a:r>
            <a:r>
              <a:rPr lang="en-GB" sz="1800" dirty="0">
                <a:solidFill>
                  <a:schemeClr val="tx1"/>
                </a:solidFill>
                <a:latin typeface="Courier New"/>
                <a:ea typeface="Courier New"/>
                <a:cs typeface="Courier New"/>
                <a:sym typeface="Courier New"/>
              </a:rPr>
              <a:t>, </a:t>
            </a:r>
            <a:r>
              <a:rPr lang="en-GB" sz="1800" dirty="0" err="1">
                <a:solidFill>
                  <a:schemeClr val="tx1"/>
                </a:solidFill>
                <a:latin typeface="Courier New"/>
                <a:ea typeface="Courier New"/>
                <a:cs typeface="Courier New"/>
                <a:sym typeface="Courier New"/>
              </a:rPr>
              <a:t>e.getMessage</a:t>
            </a:r>
            <a:r>
              <a:rPr lang="en-GB" sz="1800"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a:t>
            </a:r>
            <a:endParaRPr lang="en-GB" sz="1800"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177255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err="1"/>
              <a:t>Invisible</a:t>
            </a:r>
            <a:r>
              <a:rPr lang="ru-RU" sz="4400" dirty="0"/>
              <a:t> </a:t>
            </a:r>
            <a:r>
              <a:rPr lang="ru-RU" sz="4400" dirty="0" err="1"/>
              <a:t>field</a:t>
            </a:r>
            <a:r>
              <a:rPr lang="ru-RU" sz="4400" dirty="0"/>
              <a:t> </a:t>
            </a:r>
            <a:r>
              <a:rPr lang="ru-RU" sz="4400" dirty="0" err="1"/>
              <a:t>update</a:t>
            </a:r>
            <a:endParaRPr lang="en-UA" sz="4400" dirty="0"/>
          </a:p>
        </p:txBody>
      </p:sp>
      <p:sp>
        <p:nvSpPr>
          <p:cNvPr id="4" name="Google Shape;161;p20">
            <a:extLst>
              <a:ext uri="{FF2B5EF4-FFF2-40B4-BE49-F238E27FC236}">
                <a16:creationId xmlns:a16="http://schemas.microsoft.com/office/drawing/2014/main" id="{8DF4EA0A-CCB3-F9AD-3236-77D0837C82A5}"/>
              </a:ext>
            </a:extLst>
          </p:cNvPr>
          <p:cNvSpPr txBox="1">
            <a:spLocks/>
          </p:cNvSpPr>
          <p:nvPr/>
        </p:nvSpPr>
        <p:spPr>
          <a:xfrm>
            <a:off x="1773450" y="1470661"/>
            <a:ext cx="8645100" cy="4701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pPr marL="0" lvl="0" indent="0" algn="l" rtl="0">
              <a:lnSpc>
                <a:spcPct val="150000"/>
              </a:lnSpc>
              <a:spcBef>
                <a:spcPts val="0"/>
              </a:spcBef>
              <a:spcAft>
                <a:spcPts val="0"/>
              </a:spcAft>
              <a:buClr>
                <a:srgbClr val="000000"/>
              </a:buClr>
              <a:buSzPts val="1100"/>
              <a:buNone/>
            </a:pPr>
            <a:r>
              <a:rPr lang="en-GB" sz="1400" dirty="0">
                <a:solidFill>
                  <a:schemeClr val="tx1"/>
                </a:solidFill>
                <a:latin typeface="Courier New"/>
                <a:ea typeface="Courier New"/>
                <a:cs typeface="Courier New"/>
                <a:sym typeface="Courier New"/>
              </a:rPr>
              <a:t>Class&lt;User&gt; </a:t>
            </a:r>
            <a:r>
              <a:rPr lang="en-GB" sz="1400" dirty="0" err="1">
                <a:solidFill>
                  <a:schemeClr val="tx1"/>
                </a:solidFill>
                <a:latin typeface="Courier New"/>
                <a:ea typeface="Courier New"/>
                <a:cs typeface="Courier New"/>
                <a:sym typeface="Courier New"/>
              </a:rPr>
              <a:t>userClass</a:t>
            </a:r>
            <a:r>
              <a:rPr lang="en-GB" sz="1400" dirty="0">
                <a:solidFill>
                  <a:schemeClr val="tx1"/>
                </a:solidFill>
                <a:latin typeface="Courier New"/>
                <a:ea typeface="Courier New"/>
                <a:cs typeface="Courier New"/>
                <a:sym typeface="Courier New"/>
              </a:rPr>
              <a:t> = </a:t>
            </a:r>
            <a:r>
              <a:rPr lang="en-GB" sz="1400" dirty="0" err="1">
                <a:solidFill>
                  <a:schemeClr val="tx1"/>
                </a:solidFill>
                <a:latin typeface="Courier New"/>
                <a:ea typeface="Courier New"/>
                <a:cs typeface="Courier New"/>
                <a:sym typeface="Courier New"/>
              </a:rPr>
              <a:t>User.</a:t>
            </a:r>
            <a:r>
              <a:rPr lang="en-GB" sz="1400" b="1" dirty="0" err="1">
                <a:solidFill>
                  <a:schemeClr val="tx1"/>
                </a:solidFill>
                <a:latin typeface="Courier New"/>
                <a:ea typeface="Courier New"/>
                <a:cs typeface="Courier New"/>
                <a:sym typeface="Courier New"/>
              </a:rPr>
              <a:t>class</a:t>
            </a:r>
            <a:r>
              <a:rPr lang="en-GB" sz="1400" dirty="0">
                <a:solidFill>
                  <a:schemeClr val="tx1"/>
                </a:solidFill>
                <a:latin typeface="Courier New"/>
                <a:ea typeface="Courier New"/>
                <a:cs typeface="Courier New"/>
                <a:sym typeface="Courier New"/>
              </a:rPr>
              <a:t>;</a:t>
            </a:r>
            <a:br>
              <a:rPr lang="en-GB" sz="1400" dirty="0">
                <a:solidFill>
                  <a:schemeClr val="tx1"/>
                </a:solidFill>
                <a:latin typeface="Courier New"/>
                <a:ea typeface="Courier New"/>
                <a:cs typeface="Courier New"/>
                <a:sym typeface="Courier New"/>
              </a:rPr>
            </a:br>
            <a:r>
              <a:rPr lang="en-GB" sz="1400" dirty="0">
                <a:solidFill>
                  <a:schemeClr val="tx1"/>
                </a:solidFill>
                <a:latin typeface="Courier New"/>
                <a:ea typeface="Courier New"/>
                <a:cs typeface="Courier New"/>
                <a:sym typeface="Courier New"/>
              </a:rPr>
              <a:t>User user = </a:t>
            </a:r>
            <a:r>
              <a:rPr lang="en-GB" sz="1400" b="1" dirty="0">
                <a:solidFill>
                  <a:schemeClr val="tx1"/>
                </a:solidFill>
                <a:latin typeface="Courier New"/>
                <a:ea typeface="Courier New"/>
                <a:cs typeface="Courier New"/>
                <a:sym typeface="Courier New"/>
              </a:rPr>
              <a:t>new </a:t>
            </a:r>
            <a:r>
              <a:rPr lang="en-GB" sz="1400" dirty="0">
                <a:solidFill>
                  <a:schemeClr val="tx1"/>
                </a:solidFill>
                <a:latin typeface="Courier New"/>
                <a:ea typeface="Courier New"/>
                <a:cs typeface="Courier New"/>
                <a:sym typeface="Courier New"/>
              </a:rPr>
              <a:t>User(1, </a:t>
            </a:r>
            <a:r>
              <a:rPr lang="en-GB" sz="1400" b="1" dirty="0">
                <a:solidFill>
                  <a:schemeClr val="tx1"/>
                </a:solidFill>
                <a:latin typeface="Courier New"/>
                <a:ea typeface="Courier New"/>
                <a:cs typeface="Courier New"/>
                <a:sym typeface="Courier New"/>
              </a:rPr>
              <a:t>"John"</a:t>
            </a:r>
            <a:r>
              <a:rPr lang="en-GB" sz="1400" dirty="0">
                <a:solidFill>
                  <a:schemeClr val="tx1"/>
                </a:solidFill>
                <a:latin typeface="Courier New"/>
                <a:ea typeface="Courier New"/>
                <a:cs typeface="Courier New"/>
                <a:sym typeface="Courier New"/>
              </a:rPr>
              <a:t>, 20, </a:t>
            </a:r>
            <a:r>
              <a:rPr lang="en-GB" sz="1400" b="1" dirty="0">
                <a:solidFill>
                  <a:schemeClr val="tx1"/>
                </a:solidFill>
                <a:latin typeface="Courier New"/>
                <a:ea typeface="Courier New"/>
                <a:cs typeface="Courier New"/>
                <a:sym typeface="Courier New"/>
              </a:rPr>
              <a:t>"UTF"</a:t>
            </a:r>
            <a:r>
              <a:rPr lang="en-GB" sz="1400" dirty="0">
                <a:solidFill>
                  <a:schemeClr val="tx1"/>
                </a:solidFill>
                <a:latin typeface="Courier New"/>
                <a:ea typeface="Courier New"/>
                <a:cs typeface="Courier New"/>
                <a:sym typeface="Courier New"/>
              </a:rPr>
              <a:t>);</a:t>
            </a:r>
          </a:p>
          <a:p>
            <a:pPr marL="0" lvl="0" indent="0" algn="l" rtl="0">
              <a:lnSpc>
                <a:spcPct val="150000"/>
              </a:lnSpc>
              <a:spcBef>
                <a:spcPts val="0"/>
              </a:spcBef>
              <a:spcAft>
                <a:spcPts val="0"/>
              </a:spcAft>
              <a:buSzPts val="1800"/>
              <a:buNone/>
            </a:pPr>
            <a:r>
              <a:rPr lang="en-GB" sz="1400" dirty="0">
                <a:solidFill>
                  <a:schemeClr val="tx1"/>
                </a:solidFill>
                <a:latin typeface="Courier New"/>
                <a:ea typeface="Courier New"/>
                <a:cs typeface="Courier New"/>
                <a:sym typeface="Courier New"/>
              </a:rPr>
              <a:t>log(</a:t>
            </a:r>
            <a:r>
              <a:rPr lang="en-GB" sz="1400" dirty="0" err="1">
                <a:solidFill>
                  <a:schemeClr val="tx1"/>
                </a:solidFill>
                <a:latin typeface="Courier New"/>
                <a:ea typeface="Courier New"/>
                <a:cs typeface="Courier New"/>
                <a:sym typeface="Courier New"/>
              </a:rPr>
              <a:t>user.</a:t>
            </a:r>
            <a:r>
              <a:rPr lang="en-GB" sz="1400" b="1" dirty="0" err="1">
                <a:solidFill>
                  <a:schemeClr val="tx1"/>
                </a:solidFill>
                <a:latin typeface="Courier New"/>
                <a:ea typeface="Courier New"/>
                <a:cs typeface="Courier New"/>
                <a:sym typeface="Courier New"/>
              </a:rPr>
              <a:t>name</a:t>
            </a:r>
            <a:r>
              <a:rPr lang="en-GB" sz="1400" dirty="0">
                <a:solidFill>
                  <a:schemeClr val="tx1"/>
                </a:solidFill>
                <a:latin typeface="Courier New"/>
                <a:ea typeface="Courier New"/>
                <a:cs typeface="Courier New"/>
                <a:sym typeface="Courier New"/>
              </a:rPr>
              <a:t>); </a:t>
            </a:r>
            <a:r>
              <a:rPr lang="en-GB" sz="1400" i="1" dirty="0">
                <a:solidFill>
                  <a:schemeClr val="tx1"/>
                </a:solidFill>
                <a:latin typeface="Courier New"/>
                <a:ea typeface="Courier New"/>
                <a:cs typeface="Courier New"/>
                <a:sym typeface="Courier New"/>
              </a:rPr>
              <a:t>// John</a:t>
            </a:r>
            <a:br>
              <a:rPr lang="en-GB" sz="1400" i="1" dirty="0">
                <a:solidFill>
                  <a:schemeClr val="tx1"/>
                </a:solidFill>
                <a:latin typeface="Courier New"/>
                <a:ea typeface="Courier New"/>
                <a:cs typeface="Courier New"/>
                <a:sym typeface="Courier New"/>
              </a:rPr>
            </a:br>
            <a:br>
              <a:rPr lang="en-GB" sz="1400" i="1" dirty="0">
                <a:solidFill>
                  <a:schemeClr val="tx1"/>
                </a:solidFill>
                <a:latin typeface="Courier New"/>
                <a:ea typeface="Courier New"/>
                <a:cs typeface="Courier New"/>
                <a:sym typeface="Courier New"/>
              </a:rPr>
            </a:br>
            <a:r>
              <a:rPr lang="en-GB" sz="1400" b="1" dirty="0">
                <a:solidFill>
                  <a:schemeClr val="tx1"/>
                </a:solidFill>
                <a:latin typeface="Courier New"/>
                <a:ea typeface="Courier New"/>
                <a:cs typeface="Courier New"/>
                <a:sym typeface="Courier New"/>
              </a:rPr>
              <a:t>try </a:t>
            </a:r>
            <a:r>
              <a:rPr lang="en-GB" sz="1400" dirty="0">
                <a:solidFill>
                  <a:schemeClr val="tx1"/>
                </a:solidFill>
                <a:latin typeface="Courier New"/>
                <a:ea typeface="Courier New"/>
                <a:cs typeface="Courier New"/>
                <a:sym typeface="Courier New"/>
              </a:rPr>
              <a:t>{</a:t>
            </a:r>
            <a:br>
              <a:rPr lang="en-GB" sz="1400" dirty="0">
                <a:solidFill>
                  <a:schemeClr val="tx1"/>
                </a:solidFill>
                <a:latin typeface="Courier New"/>
                <a:ea typeface="Courier New"/>
                <a:cs typeface="Courier New"/>
                <a:sym typeface="Courier New"/>
              </a:rPr>
            </a:br>
            <a:r>
              <a:rPr lang="en-GB" sz="1400" dirty="0">
                <a:solidFill>
                  <a:schemeClr val="tx1"/>
                </a:solidFill>
                <a:latin typeface="Courier New"/>
                <a:ea typeface="Courier New"/>
                <a:cs typeface="Courier New"/>
                <a:sym typeface="Courier New"/>
              </a:rPr>
              <a:t>  Method setter = </a:t>
            </a:r>
            <a:r>
              <a:rPr lang="en-GB" sz="1400" dirty="0" err="1">
                <a:solidFill>
                  <a:schemeClr val="tx1"/>
                </a:solidFill>
                <a:latin typeface="Courier New"/>
                <a:ea typeface="Courier New"/>
                <a:cs typeface="Courier New"/>
                <a:sym typeface="Courier New"/>
              </a:rPr>
              <a:t>userClass.getDeclaredMethod</a:t>
            </a:r>
            <a:r>
              <a:rPr lang="en-GB" sz="1400" dirty="0">
                <a:solidFill>
                  <a:schemeClr val="tx1"/>
                </a:solidFill>
                <a:latin typeface="Courier New"/>
                <a:ea typeface="Courier New"/>
                <a:cs typeface="Courier New"/>
                <a:sym typeface="Courier New"/>
              </a:rPr>
              <a:t>(</a:t>
            </a:r>
            <a:r>
              <a:rPr lang="en-GB" sz="1400" b="1" dirty="0">
                <a:solidFill>
                  <a:schemeClr val="tx1"/>
                </a:solidFill>
                <a:latin typeface="Courier New"/>
                <a:ea typeface="Courier New"/>
                <a:cs typeface="Courier New"/>
                <a:sym typeface="Courier New"/>
              </a:rPr>
              <a:t>"</a:t>
            </a:r>
            <a:r>
              <a:rPr lang="en-GB" sz="1400" b="1" dirty="0" err="1">
                <a:solidFill>
                  <a:schemeClr val="tx1"/>
                </a:solidFill>
                <a:latin typeface="Courier New"/>
                <a:ea typeface="Courier New"/>
                <a:cs typeface="Courier New"/>
                <a:sym typeface="Courier New"/>
              </a:rPr>
              <a:t>setName</a:t>
            </a:r>
            <a:r>
              <a:rPr lang="en-GB" sz="1400" b="1" dirty="0">
                <a:solidFill>
                  <a:schemeClr val="tx1"/>
                </a:solidFill>
                <a:latin typeface="Courier New"/>
                <a:ea typeface="Courier New"/>
                <a:cs typeface="Courier New"/>
                <a:sym typeface="Courier New"/>
              </a:rPr>
              <a:t>"</a:t>
            </a:r>
            <a:r>
              <a:rPr lang="en-GB" sz="1400" dirty="0">
                <a:solidFill>
                  <a:schemeClr val="tx1"/>
                </a:solidFill>
                <a:latin typeface="Courier New"/>
                <a:ea typeface="Courier New"/>
                <a:cs typeface="Courier New"/>
                <a:sym typeface="Courier New"/>
              </a:rPr>
              <a:t>, </a:t>
            </a:r>
            <a:r>
              <a:rPr lang="en-GB" sz="1400" dirty="0" err="1">
                <a:solidFill>
                  <a:schemeClr val="tx1"/>
                </a:solidFill>
                <a:latin typeface="Courier New"/>
                <a:ea typeface="Courier New"/>
                <a:cs typeface="Courier New"/>
                <a:sym typeface="Courier New"/>
              </a:rPr>
              <a:t>String.</a:t>
            </a:r>
            <a:r>
              <a:rPr lang="en-GB" sz="1400" b="1" dirty="0" err="1">
                <a:solidFill>
                  <a:schemeClr val="tx1"/>
                </a:solidFill>
                <a:latin typeface="Courier New"/>
                <a:ea typeface="Courier New"/>
                <a:cs typeface="Courier New"/>
                <a:sym typeface="Courier New"/>
              </a:rPr>
              <a:t>class</a:t>
            </a:r>
            <a:r>
              <a:rPr lang="en-GB" sz="1400" dirty="0">
                <a:solidFill>
                  <a:schemeClr val="tx1"/>
                </a:solidFill>
                <a:latin typeface="Courier New"/>
                <a:ea typeface="Courier New"/>
                <a:cs typeface="Courier New"/>
                <a:sym typeface="Courier New"/>
              </a:rPr>
              <a:t>);</a:t>
            </a:r>
            <a:br>
              <a:rPr lang="en-GB" sz="1400" dirty="0">
                <a:solidFill>
                  <a:schemeClr val="tx1"/>
                </a:solidFill>
                <a:latin typeface="Courier New"/>
                <a:ea typeface="Courier New"/>
                <a:cs typeface="Courier New"/>
                <a:sym typeface="Courier New"/>
              </a:rPr>
            </a:br>
            <a:r>
              <a:rPr lang="en-GB" sz="1400" i="1" u="sng" dirty="0">
                <a:solidFill>
                  <a:schemeClr val="tx1"/>
                </a:solidFill>
                <a:latin typeface="Courier New"/>
                <a:ea typeface="Courier New"/>
                <a:cs typeface="Courier New"/>
                <a:sym typeface="Courier New"/>
              </a:rPr>
              <a:t>  </a:t>
            </a:r>
            <a:r>
              <a:rPr lang="en-GB" sz="1400" i="1" u="sng" dirty="0" err="1">
                <a:solidFill>
                  <a:schemeClr val="tx1"/>
                </a:solidFill>
                <a:latin typeface="Courier New"/>
                <a:ea typeface="Courier New"/>
                <a:cs typeface="Courier New"/>
                <a:sym typeface="Courier New"/>
              </a:rPr>
              <a:t>nameSetter.setAccessible</a:t>
            </a:r>
            <a:r>
              <a:rPr lang="en-GB" sz="1400" i="1" u="sng" dirty="0">
                <a:solidFill>
                  <a:schemeClr val="tx1"/>
                </a:solidFill>
                <a:latin typeface="Courier New"/>
                <a:ea typeface="Courier New"/>
                <a:cs typeface="Courier New"/>
                <a:sym typeface="Courier New"/>
              </a:rPr>
              <a:t>(</a:t>
            </a:r>
            <a:r>
              <a:rPr lang="en-GB" sz="1400" b="1" i="1" u="sng" dirty="0">
                <a:solidFill>
                  <a:schemeClr val="tx1"/>
                </a:solidFill>
                <a:latin typeface="Courier New"/>
                <a:ea typeface="Courier New"/>
                <a:cs typeface="Courier New"/>
                <a:sym typeface="Courier New"/>
              </a:rPr>
              <a:t>true</a:t>
            </a:r>
            <a:r>
              <a:rPr lang="en-GB" sz="1400" i="1" u="sng" dirty="0">
                <a:solidFill>
                  <a:schemeClr val="tx1"/>
                </a:solidFill>
                <a:latin typeface="Courier New"/>
                <a:ea typeface="Courier New"/>
                <a:cs typeface="Courier New"/>
                <a:sym typeface="Courier New"/>
              </a:rPr>
              <a:t>);</a:t>
            </a:r>
            <a:br>
              <a:rPr lang="en-GB" sz="1400" i="1" u="sng" dirty="0">
                <a:solidFill>
                  <a:schemeClr val="tx1"/>
                </a:solidFill>
                <a:latin typeface="Courier New"/>
                <a:ea typeface="Courier New"/>
                <a:cs typeface="Courier New"/>
                <a:sym typeface="Courier New"/>
              </a:rPr>
            </a:br>
            <a:r>
              <a:rPr lang="en-GB" sz="1400" dirty="0">
                <a:solidFill>
                  <a:schemeClr val="tx1"/>
                </a:solidFill>
                <a:latin typeface="Courier New"/>
                <a:ea typeface="Courier New"/>
                <a:cs typeface="Courier New"/>
                <a:sym typeface="Courier New"/>
              </a:rPr>
              <a:t>  </a:t>
            </a:r>
            <a:r>
              <a:rPr lang="en-GB" sz="1400" dirty="0" err="1">
                <a:solidFill>
                  <a:schemeClr val="tx1"/>
                </a:solidFill>
                <a:latin typeface="Courier New"/>
                <a:ea typeface="Courier New"/>
                <a:cs typeface="Courier New"/>
                <a:sym typeface="Courier New"/>
              </a:rPr>
              <a:t>nameSetter.invoke</a:t>
            </a:r>
            <a:r>
              <a:rPr lang="en-GB" sz="1400" dirty="0">
                <a:solidFill>
                  <a:schemeClr val="tx1"/>
                </a:solidFill>
                <a:latin typeface="Courier New"/>
                <a:ea typeface="Courier New"/>
                <a:cs typeface="Courier New"/>
                <a:sym typeface="Courier New"/>
              </a:rPr>
              <a:t>(user, </a:t>
            </a:r>
            <a:r>
              <a:rPr lang="en-GB" sz="1400" b="1" dirty="0">
                <a:solidFill>
                  <a:schemeClr val="tx1"/>
                </a:solidFill>
                <a:latin typeface="Courier New"/>
                <a:ea typeface="Courier New"/>
                <a:cs typeface="Courier New"/>
                <a:sym typeface="Courier New"/>
              </a:rPr>
              <a:t>"Roberto"</a:t>
            </a:r>
            <a:r>
              <a:rPr lang="en-GB" sz="1400" dirty="0">
                <a:solidFill>
                  <a:schemeClr val="tx1"/>
                </a:solidFill>
                <a:latin typeface="Courier New"/>
                <a:ea typeface="Courier New"/>
                <a:cs typeface="Courier New"/>
                <a:sym typeface="Courier New"/>
              </a:rPr>
              <a:t>);</a:t>
            </a:r>
            <a:br>
              <a:rPr lang="en-GB" sz="1400" dirty="0">
                <a:solidFill>
                  <a:schemeClr val="tx1"/>
                </a:solidFill>
                <a:latin typeface="Courier New"/>
                <a:ea typeface="Courier New"/>
                <a:cs typeface="Courier New"/>
                <a:sym typeface="Courier New"/>
              </a:rPr>
            </a:br>
            <a:r>
              <a:rPr lang="en-GB" sz="1400" dirty="0">
                <a:solidFill>
                  <a:schemeClr val="tx1"/>
                </a:solidFill>
                <a:latin typeface="Courier New"/>
                <a:ea typeface="Courier New"/>
                <a:cs typeface="Courier New"/>
                <a:sym typeface="Courier New"/>
              </a:rPr>
              <a:t>  log(</a:t>
            </a:r>
            <a:r>
              <a:rPr lang="en-GB" sz="1400" dirty="0" err="1">
                <a:solidFill>
                  <a:schemeClr val="tx1"/>
                </a:solidFill>
                <a:latin typeface="Courier New"/>
                <a:ea typeface="Courier New"/>
                <a:cs typeface="Courier New"/>
                <a:sym typeface="Courier New"/>
              </a:rPr>
              <a:t>user.</a:t>
            </a:r>
            <a:r>
              <a:rPr lang="en-GB" sz="1400" b="1" dirty="0" err="1">
                <a:solidFill>
                  <a:schemeClr val="tx1"/>
                </a:solidFill>
                <a:latin typeface="Courier New"/>
                <a:ea typeface="Courier New"/>
                <a:cs typeface="Courier New"/>
                <a:sym typeface="Courier New"/>
              </a:rPr>
              <a:t>name</a:t>
            </a:r>
            <a:r>
              <a:rPr lang="en-GB" sz="1400" dirty="0">
                <a:solidFill>
                  <a:schemeClr val="tx1"/>
                </a:solidFill>
                <a:latin typeface="Courier New"/>
                <a:ea typeface="Courier New"/>
                <a:cs typeface="Courier New"/>
                <a:sym typeface="Courier New"/>
              </a:rPr>
              <a:t>); </a:t>
            </a:r>
            <a:r>
              <a:rPr lang="en-GB" sz="1400" i="1" dirty="0">
                <a:solidFill>
                  <a:schemeClr val="tx1"/>
                </a:solidFill>
                <a:latin typeface="Courier New"/>
                <a:ea typeface="Courier New"/>
                <a:cs typeface="Courier New"/>
                <a:sym typeface="Courier New"/>
              </a:rPr>
              <a:t>// Roberto</a:t>
            </a:r>
            <a:br>
              <a:rPr lang="en-GB" sz="1400" i="1" dirty="0">
                <a:solidFill>
                  <a:schemeClr val="tx1"/>
                </a:solidFill>
                <a:latin typeface="Courier New"/>
                <a:ea typeface="Courier New"/>
                <a:cs typeface="Courier New"/>
                <a:sym typeface="Courier New"/>
              </a:rPr>
            </a:br>
            <a:r>
              <a:rPr lang="en-GB" sz="1400" dirty="0">
                <a:solidFill>
                  <a:schemeClr val="tx1"/>
                </a:solidFill>
                <a:latin typeface="Courier New"/>
                <a:ea typeface="Courier New"/>
                <a:cs typeface="Courier New"/>
                <a:sym typeface="Courier New"/>
              </a:rPr>
              <a:t>} </a:t>
            </a:r>
            <a:r>
              <a:rPr lang="en-GB" sz="1400" b="1" dirty="0">
                <a:solidFill>
                  <a:schemeClr val="tx1"/>
                </a:solidFill>
                <a:latin typeface="Courier New"/>
                <a:ea typeface="Courier New"/>
                <a:cs typeface="Courier New"/>
                <a:sym typeface="Courier New"/>
              </a:rPr>
              <a:t>catch </a:t>
            </a:r>
            <a:r>
              <a:rPr lang="en-GB" sz="1400" dirty="0">
                <a:solidFill>
                  <a:schemeClr val="tx1"/>
                </a:solidFill>
                <a:latin typeface="Courier New"/>
                <a:ea typeface="Courier New"/>
                <a:cs typeface="Courier New"/>
                <a:sym typeface="Courier New"/>
              </a:rPr>
              <a:t>(</a:t>
            </a:r>
            <a:r>
              <a:rPr lang="en-GB" sz="1400" dirty="0" err="1">
                <a:solidFill>
                  <a:schemeClr val="tx1"/>
                </a:solidFill>
                <a:latin typeface="Courier New"/>
                <a:ea typeface="Courier New"/>
                <a:cs typeface="Courier New"/>
                <a:sym typeface="Courier New"/>
              </a:rPr>
              <a:t>NoSuchMethodException</a:t>
            </a:r>
            <a:r>
              <a:rPr lang="en-GB" sz="1400" dirty="0">
                <a:solidFill>
                  <a:schemeClr val="tx1"/>
                </a:solidFill>
                <a:latin typeface="Courier New"/>
                <a:ea typeface="Courier New"/>
                <a:cs typeface="Courier New"/>
                <a:sym typeface="Courier New"/>
              </a:rPr>
              <a:t> | </a:t>
            </a:r>
            <a:r>
              <a:rPr lang="en-GB" sz="1400" dirty="0" err="1">
                <a:solidFill>
                  <a:schemeClr val="tx1"/>
                </a:solidFill>
                <a:latin typeface="Courier New"/>
                <a:ea typeface="Courier New"/>
                <a:cs typeface="Courier New"/>
                <a:sym typeface="Courier New"/>
              </a:rPr>
              <a:t>IllegalAccessException</a:t>
            </a:r>
            <a:r>
              <a:rPr lang="en-GB" sz="1400" dirty="0">
                <a:solidFill>
                  <a:schemeClr val="tx1"/>
                </a:solidFill>
                <a:latin typeface="Courier New"/>
                <a:ea typeface="Courier New"/>
                <a:cs typeface="Courier New"/>
                <a:sym typeface="Courier New"/>
              </a:rPr>
              <a:t> | </a:t>
            </a:r>
            <a:r>
              <a:rPr lang="en-GB" sz="1400" dirty="0" err="1">
                <a:solidFill>
                  <a:schemeClr val="tx1"/>
                </a:solidFill>
                <a:latin typeface="Courier New"/>
                <a:ea typeface="Courier New"/>
                <a:cs typeface="Courier New"/>
                <a:sym typeface="Courier New"/>
              </a:rPr>
              <a:t>InvocationTargetException</a:t>
            </a:r>
            <a:r>
              <a:rPr lang="en-GB" sz="1400" dirty="0">
                <a:solidFill>
                  <a:schemeClr val="tx1"/>
                </a:solidFill>
                <a:latin typeface="Courier New"/>
                <a:ea typeface="Courier New"/>
                <a:cs typeface="Courier New"/>
                <a:sym typeface="Courier New"/>
              </a:rPr>
              <a:t> e) {</a:t>
            </a:r>
            <a:br>
              <a:rPr lang="en-GB" sz="1400" dirty="0">
                <a:solidFill>
                  <a:schemeClr val="tx1"/>
                </a:solidFill>
                <a:latin typeface="Courier New"/>
                <a:ea typeface="Courier New"/>
                <a:cs typeface="Courier New"/>
                <a:sym typeface="Courier New"/>
              </a:rPr>
            </a:br>
            <a:r>
              <a:rPr lang="en-GB" sz="1400" dirty="0">
                <a:solidFill>
                  <a:schemeClr val="tx1"/>
                </a:solidFill>
                <a:latin typeface="Courier New"/>
                <a:ea typeface="Courier New"/>
                <a:cs typeface="Courier New"/>
                <a:sym typeface="Courier New"/>
              </a:rPr>
              <a:t>  log(</a:t>
            </a:r>
            <a:r>
              <a:rPr lang="en-GB" sz="1400" b="1" dirty="0">
                <a:solidFill>
                  <a:schemeClr val="tx1"/>
                </a:solidFill>
                <a:latin typeface="Courier New"/>
                <a:ea typeface="Courier New"/>
                <a:cs typeface="Courier New"/>
                <a:sym typeface="Courier New"/>
              </a:rPr>
              <a:t>"Error: {}“</a:t>
            </a:r>
            <a:r>
              <a:rPr lang="en-GB" sz="1400" dirty="0">
                <a:solidFill>
                  <a:schemeClr val="tx1"/>
                </a:solidFill>
                <a:latin typeface="Courier New"/>
                <a:ea typeface="Courier New"/>
                <a:cs typeface="Courier New"/>
                <a:sym typeface="Courier New"/>
              </a:rPr>
              <a:t>, </a:t>
            </a:r>
            <a:r>
              <a:rPr lang="en-GB" sz="1400" dirty="0" err="1">
                <a:solidFill>
                  <a:schemeClr val="tx1"/>
                </a:solidFill>
                <a:latin typeface="Courier New"/>
                <a:ea typeface="Courier New"/>
                <a:cs typeface="Courier New"/>
                <a:sym typeface="Courier New"/>
              </a:rPr>
              <a:t>e.getMessage</a:t>
            </a:r>
            <a:r>
              <a:rPr lang="en-GB" sz="1400" dirty="0">
                <a:solidFill>
                  <a:schemeClr val="tx1"/>
                </a:solidFill>
                <a:latin typeface="Courier New"/>
                <a:ea typeface="Courier New"/>
                <a:cs typeface="Courier New"/>
                <a:sym typeface="Courier New"/>
              </a:rPr>
              <a:t>());</a:t>
            </a:r>
            <a:br>
              <a:rPr lang="en-GB" sz="1400" dirty="0">
                <a:solidFill>
                  <a:schemeClr val="tx1"/>
                </a:solidFill>
                <a:latin typeface="Courier New"/>
                <a:ea typeface="Courier New"/>
                <a:cs typeface="Courier New"/>
                <a:sym typeface="Courier New"/>
              </a:rPr>
            </a:br>
            <a:r>
              <a:rPr lang="en-GB" sz="1400" dirty="0">
                <a:solidFill>
                  <a:schemeClr val="tx1"/>
                </a:solidFill>
                <a:latin typeface="Courier New"/>
                <a:ea typeface="Courier New"/>
                <a:cs typeface="Courier New"/>
                <a:sym typeface="Courier New"/>
              </a:rPr>
              <a:t>}</a:t>
            </a:r>
            <a:endParaRPr lang="en-GB" sz="1400"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359488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err="1"/>
              <a:t>Annotations</a:t>
            </a:r>
            <a:endParaRPr lang="en-UA" sz="4400" dirty="0"/>
          </a:p>
        </p:txBody>
      </p:sp>
      <p:sp>
        <p:nvSpPr>
          <p:cNvPr id="3" name="Google Shape;224;p29">
            <a:extLst>
              <a:ext uri="{FF2B5EF4-FFF2-40B4-BE49-F238E27FC236}">
                <a16:creationId xmlns:a16="http://schemas.microsoft.com/office/drawing/2014/main" id="{718630EB-CA6B-6FDA-1B05-59E9B8BE86C3}"/>
              </a:ext>
            </a:extLst>
          </p:cNvPr>
          <p:cNvSpPr txBox="1">
            <a:spLocks/>
          </p:cNvSpPr>
          <p:nvPr/>
        </p:nvSpPr>
        <p:spPr>
          <a:xfrm>
            <a:off x="1808099" y="1652850"/>
            <a:ext cx="7689191" cy="4560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pPr indent="0" algn="l">
              <a:lnSpc>
                <a:spcPct val="150000"/>
              </a:lnSpc>
              <a:buClr>
                <a:schemeClr val="dk1"/>
              </a:buClr>
              <a:buSzPts val="1571"/>
            </a:pPr>
            <a:r>
              <a:rPr lang="en-GB" sz="2800" dirty="0">
                <a:solidFill>
                  <a:schemeClr val="tx1"/>
                </a:solidFill>
                <a:latin typeface="Courier New"/>
                <a:ea typeface="Courier New"/>
                <a:cs typeface="Courier New"/>
                <a:sym typeface="Courier New"/>
              </a:rPr>
              <a:t>@Deprecated</a:t>
            </a:r>
            <a:endParaRPr lang="en-GB" sz="4400" dirty="0">
              <a:solidFill>
                <a:schemeClr val="tx1"/>
              </a:solidFill>
            </a:endParaRPr>
          </a:p>
          <a:p>
            <a:pPr indent="0" algn="l">
              <a:lnSpc>
                <a:spcPct val="150000"/>
              </a:lnSpc>
              <a:buClr>
                <a:schemeClr val="dk1"/>
              </a:buClr>
              <a:buSzPts val="1571"/>
            </a:pPr>
            <a:r>
              <a:rPr lang="en-GB" sz="2800" dirty="0">
                <a:solidFill>
                  <a:schemeClr val="tx1"/>
                </a:solidFill>
                <a:latin typeface="Courier New"/>
                <a:ea typeface="Courier New"/>
                <a:cs typeface="Courier New"/>
                <a:sym typeface="Courier New"/>
              </a:rPr>
              <a:t>@Override</a:t>
            </a:r>
            <a:endParaRPr lang="en-GB" sz="4400" dirty="0">
              <a:solidFill>
                <a:schemeClr val="tx1"/>
              </a:solidFill>
            </a:endParaRPr>
          </a:p>
          <a:p>
            <a:pPr indent="0" algn="l">
              <a:lnSpc>
                <a:spcPct val="150000"/>
              </a:lnSpc>
              <a:buClr>
                <a:schemeClr val="dk1"/>
              </a:buClr>
              <a:buSzPts val="1571"/>
            </a:pPr>
            <a:r>
              <a:rPr lang="en-GB" sz="2800" dirty="0">
                <a:solidFill>
                  <a:schemeClr val="tx1"/>
                </a:solidFill>
                <a:latin typeface="Courier New"/>
                <a:ea typeface="Courier New"/>
                <a:cs typeface="Courier New"/>
                <a:sym typeface="Courier New"/>
              </a:rPr>
              <a:t>@</a:t>
            </a:r>
            <a:r>
              <a:rPr lang="en-GB" sz="2800" dirty="0" err="1">
                <a:solidFill>
                  <a:schemeClr val="tx1"/>
                </a:solidFill>
                <a:latin typeface="Courier New"/>
                <a:ea typeface="Courier New"/>
                <a:cs typeface="Courier New"/>
                <a:sym typeface="Courier New"/>
              </a:rPr>
              <a:t>SuppressWarnings</a:t>
            </a:r>
            <a:endParaRPr lang="en-GB" sz="2800" dirty="0">
              <a:solidFill>
                <a:schemeClr val="tx1"/>
              </a:solidFill>
              <a:latin typeface="Courier New"/>
              <a:ea typeface="Courier New"/>
              <a:cs typeface="Courier New"/>
              <a:sym typeface="Courier New"/>
            </a:endParaRPr>
          </a:p>
          <a:p>
            <a:pPr indent="0" algn="l">
              <a:lnSpc>
                <a:spcPct val="150000"/>
              </a:lnSpc>
              <a:buClr>
                <a:schemeClr val="dk1"/>
              </a:buClr>
              <a:buSzPts val="1571"/>
            </a:pPr>
            <a:r>
              <a:rPr lang="en-GB" sz="2800" dirty="0">
                <a:solidFill>
                  <a:schemeClr val="tx1"/>
                </a:solidFill>
                <a:latin typeface="Courier New"/>
                <a:ea typeface="Courier New"/>
                <a:cs typeface="Courier New"/>
                <a:sym typeface="Courier New"/>
              </a:rPr>
              <a:t>@</a:t>
            </a:r>
            <a:r>
              <a:rPr lang="en-GB" sz="2800" dirty="0" err="1">
                <a:solidFill>
                  <a:schemeClr val="tx1"/>
                </a:solidFill>
                <a:latin typeface="Courier New"/>
                <a:ea typeface="Courier New"/>
                <a:cs typeface="Courier New"/>
                <a:sym typeface="Courier New"/>
              </a:rPr>
              <a:t>FunctionalInterface</a:t>
            </a:r>
            <a:endParaRPr lang="en-GB" sz="2800" dirty="0">
              <a:solidFill>
                <a:schemeClr val="tx1"/>
              </a:solidFill>
              <a:latin typeface="Courier New"/>
              <a:ea typeface="Courier New"/>
              <a:cs typeface="Courier New"/>
              <a:sym typeface="Courier New"/>
            </a:endParaRPr>
          </a:p>
          <a:p>
            <a:pPr indent="0" algn="l">
              <a:lnSpc>
                <a:spcPct val="150000"/>
              </a:lnSpc>
              <a:buClr>
                <a:schemeClr val="dk1"/>
              </a:buClr>
              <a:buSzPts val="1571"/>
            </a:pPr>
            <a:r>
              <a:rPr lang="en-GB" sz="2800" dirty="0">
                <a:solidFill>
                  <a:schemeClr val="tx1"/>
                </a:solidFill>
                <a:latin typeface="Courier New"/>
                <a:ea typeface="Courier New"/>
                <a:cs typeface="Courier New"/>
                <a:sym typeface="Courier New"/>
              </a:rPr>
              <a:t>@</a:t>
            </a:r>
            <a:r>
              <a:rPr lang="en-GB" sz="2800" dirty="0" err="1">
                <a:solidFill>
                  <a:schemeClr val="tx1"/>
                </a:solidFill>
                <a:latin typeface="Courier New"/>
                <a:ea typeface="Courier New"/>
                <a:cs typeface="Courier New"/>
                <a:sym typeface="Courier New"/>
              </a:rPr>
              <a:t>NonNull</a:t>
            </a:r>
            <a:endParaRPr lang="en-GB" sz="2800" dirty="0">
              <a:solidFill>
                <a:schemeClr val="tx1"/>
              </a:solidFill>
              <a:latin typeface="Courier New"/>
              <a:ea typeface="Courier New"/>
              <a:cs typeface="Courier New"/>
              <a:sym typeface="Courier New"/>
            </a:endParaRPr>
          </a:p>
          <a:p>
            <a:pPr indent="0" algn="l">
              <a:lnSpc>
                <a:spcPct val="150000"/>
              </a:lnSpc>
              <a:buClr>
                <a:schemeClr val="dk1"/>
              </a:buClr>
              <a:buSzPts val="1571"/>
            </a:pPr>
            <a:r>
              <a:rPr lang="en-GB" sz="2800" dirty="0">
                <a:solidFill>
                  <a:schemeClr val="tx1"/>
                </a:solidFill>
                <a:latin typeface="Courier New"/>
                <a:ea typeface="Courier New"/>
                <a:cs typeface="Courier New"/>
                <a:sym typeface="Courier New"/>
              </a:rPr>
              <a:t>…</a:t>
            </a:r>
          </a:p>
        </p:txBody>
      </p:sp>
    </p:spTree>
    <p:extLst>
      <p:ext uri="{BB962C8B-B14F-4D97-AF65-F5344CB8AC3E}">
        <p14:creationId xmlns:p14="http://schemas.microsoft.com/office/powerpoint/2010/main" val="515293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err="1"/>
              <a:t>Annotations</a:t>
            </a:r>
            <a:r>
              <a:rPr lang="ru-RU" sz="4400" dirty="0"/>
              <a:t>. </a:t>
            </a:r>
            <a:r>
              <a:rPr lang="ru-RU" sz="4400" dirty="0" err="1"/>
              <a:t>RetentionPolicy</a:t>
            </a:r>
            <a:endParaRPr lang="en-UA" sz="4400" dirty="0"/>
          </a:p>
        </p:txBody>
      </p:sp>
      <p:graphicFrame>
        <p:nvGraphicFramePr>
          <p:cNvPr id="4" name="Google Shape;232;p30">
            <a:extLst>
              <a:ext uri="{FF2B5EF4-FFF2-40B4-BE49-F238E27FC236}">
                <a16:creationId xmlns:a16="http://schemas.microsoft.com/office/drawing/2014/main" id="{DBA295A0-B417-E2D4-6678-10BE6EA89668}"/>
              </a:ext>
            </a:extLst>
          </p:cNvPr>
          <p:cNvGraphicFramePr/>
          <p:nvPr>
            <p:extLst>
              <p:ext uri="{D42A27DB-BD31-4B8C-83A1-F6EECF244321}">
                <p14:modId xmlns:p14="http://schemas.microsoft.com/office/powerpoint/2010/main" val="2292645486"/>
              </p:ext>
            </p:extLst>
          </p:nvPr>
        </p:nvGraphicFramePr>
        <p:xfrm>
          <a:off x="2296391" y="2151132"/>
          <a:ext cx="7599218" cy="3698949"/>
        </p:xfrm>
        <a:graphic>
          <a:graphicData uri="http://schemas.openxmlformats.org/drawingml/2006/table">
            <a:tbl>
              <a:tblPr firstRow="1" bandRow="1">
                <a:noFill/>
              </a:tblPr>
              <a:tblGrid>
                <a:gridCol w="3799609">
                  <a:extLst>
                    <a:ext uri="{9D8B030D-6E8A-4147-A177-3AD203B41FA5}">
                      <a16:colId xmlns:a16="http://schemas.microsoft.com/office/drawing/2014/main" val="20000"/>
                    </a:ext>
                  </a:extLst>
                </a:gridCol>
                <a:gridCol w="3799609">
                  <a:extLst>
                    <a:ext uri="{9D8B030D-6E8A-4147-A177-3AD203B41FA5}">
                      <a16:colId xmlns:a16="http://schemas.microsoft.com/office/drawing/2014/main" val="20001"/>
                    </a:ext>
                  </a:extLst>
                </a:gridCol>
              </a:tblGrid>
              <a:tr h="427935">
                <a:tc>
                  <a:txBody>
                    <a:bodyPr/>
                    <a:lstStyle/>
                    <a:p>
                      <a:pPr marL="0" marR="0" lvl="0" indent="0" algn="ctr" rtl="0">
                        <a:lnSpc>
                          <a:spcPct val="100000"/>
                        </a:lnSpc>
                        <a:spcBef>
                          <a:spcPts val="0"/>
                        </a:spcBef>
                        <a:spcAft>
                          <a:spcPts val="0"/>
                        </a:spcAft>
                        <a:buNone/>
                      </a:pPr>
                      <a:r>
                        <a:rPr lang="ru-RU" sz="1400" u="none" strike="noStrike" cap="none" dirty="0" err="1"/>
                        <a:t>Retention</a:t>
                      </a:r>
                      <a:r>
                        <a:rPr lang="ru-RU" sz="1400" u="none" strike="noStrike" cap="none" dirty="0"/>
                        <a:t> Policy</a:t>
                      </a:r>
                      <a:endParaRPr dirty="0"/>
                    </a:p>
                  </a:txBody>
                  <a:tcPr marL="91450" marR="91450" marT="45725" marB="45725"/>
                </a:tc>
                <a:tc>
                  <a:txBody>
                    <a:bodyPr/>
                    <a:lstStyle/>
                    <a:p>
                      <a:pPr marL="0" marR="0" lvl="0" indent="0" algn="ctr" rtl="0">
                        <a:lnSpc>
                          <a:spcPct val="100000"/>
                        </a:lnSpc>
                        <a:spcBef>
                          <a:spcPts val="0"/>
                        </a:spcBef>
                        <a:spcAft>
                          <a:spcPts val="0"/>
                        </a:spcAft>
                        <a:buNone/>
                      </a:pPr>
                      <a:r>
                        <a:rPr lang="ru-RU" sz="1400" u="none" strike="noStrike" cap="none"/>
                        <a:t>Description</a:t>
                      </a:r>
                      <a:endParaRPr/>
                    </a:p>
                  </a:txBody>
                  <a:tcPr marL="91450" marR="91450" marT="45725" marB="45725"/>
                </a:tc>
                <a:extLst>
                  <a:ext uri="{0D108BD9-81ED-4DB2-BD59-A6C34878D82A}">
                    <a16:rowId xmlns:a16="http://schemas.microsoft.com/office/drawing/2014/main" val="10000"/>
                  </a:ext>
                </a:extLst>
              </a:tr>
              <a:tr h="844135">
                <a:tc>
                  <a:txBody>
                    <a:bodyPr/>
                    <a:lstStyle/>
                    <a:p>
                      <a:pPr marL="0" marR="0" lvl="0" indent="0" algn="l" rtl="0">
                        <a:lnSpc>
                          <a:spcPct val="100000"/>
                        </a:lnSpc>
                        <a:spcBef>
                          <a:spcPts val="0"/>
                        </a:spcBef>
                        <a:spcAft>
                          <a:spcPts val="0"/>
                        </a:spcAft>
                        <a:buNone/>
                      </a:pPr>
                      <a:r>
                        <a:rPr lang="ru-RU" sz="1400" u="none" strike="noStrike" cap="none"/>
                        <a:t>RetentionPolicy.RUNTIME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ru-RU" sz="1400" b="0" u="none" strike="noStrike" cap="none" dirty="0" err="1">
                          <a:solidFill>
                            <a:schemeClr val="dk1"/>
                          </a:solidFill>
                        </a:rPr>
                        <a:t>Signals</a:t>
                      </a:r>
                      <a:r>
                        <a:rPr lang="ru-RU" sz="1400" b="0" u="none" strike="noStrike" cap="none" dirty="0">
                          <a:solidFill>
                            <a:schemeClr val="dk1"/>
                          </a:solidFill>
                        </a:rPr>
                        <a:t> </a:t>
                      </a:r>
                      <a:r>
                        <a:rPr lang="ru-RU" sz="1400" b="0" u="none" strike="noStrike" cap="none" dirty="0" err="1">
                          <a:solidFill>
                            <a:schemeClr val="dk1"/>
                          </a:solidFill>
                        </a:rPr>
                        <a:t>to</a:t>
                      </a:r>
                      <a:r>
                        <a:rPr lang="ru-RU" sz="1400" b="0" u="none" strike="noStrike" cap="none" dirty="0">
                          <a:solidFill>
                            <a:schemeClr val="dk1"/>
                          </a:solidFill>
                        </a:rPr>
                        <a:t> </a:t>
                      </a:r>
                      <a:r>
                        <a:rPr lang="ru-RU" sz="1400" b="0" u="none" strike="noStrike" cap="none" dirty="0" err="1">
                          <a:solidFill>
                            <a:schemeClr val="dk1"/>
                          </a:solidFill>
                        </a:rPr>
                        <a:t>the</a:t>
                      </a:r>
                      <a:r>
                        <a:rPr lang="ru-RU" sz="1400" b="0" u="none" strike="noStrike" cap="none" dirty="0">
                          <a:solidFill>
                            <a:schemeClr val="dk1"/>
                          </a:solidFill>
                        </a:rPr>
                        <a:t> Java </a:t>
                      </a:r>
                      <a:r>
                        <a:rPr lang="ru-RU" sz="1400" b="0" u="none" strike="noStrike" cap="none" dirty="0" err="1">
                          <a:solidFill>
                            <a:schemeClr val="dk1"/>
                          </a:solidFill>
                        </a:rPr>
                        <a:t>compiler</a:t>
                      </a:r>
                      <a:r>
                        <a:rPr lang="ru-RU" sz="1400" b="0" u="none" strike="noStrike" cap="none" dirty="0">
                          <a:solidFill>
                            <a:schemeClr val="dk1"/>
                          </a:solidFill>
                        </a:rPr>
                        <a:t> </a:t>
                      </a:r>
                      <a:r>
                        <a:rPr lang="ru-RU" sz="1400" b="0" u="none" strike="noStrike" cap="none" dirty="0" err="1">
                          <a:solidFill>
                            <a:schemeClr val="dk1"/>
                          </a:solidFill>
                        </a:rPr>
                        <a:t>and</a:t>
                      </a:r>
                      <a:r>
                        <a:rPr lang="ru-RU" sz="1400" b="0" u="none" strike="noStrike" cap="none" dirty="0">
                          <a:solidFill>
                            <a:schemeClr val="dk1"/>
                          </a:solidFill>
                        </a:rPr>
                        <a:t> JVM </a:t>
                      </a:r>
                      <a:r>
                        <a:rPr lang="ru-RU" sz="1400" b="0" u="none" strike="noStrike" cap="none" dirty="0" err="1">
                          <a:solidFill>
                            <a:schemeClr val="dk1"/>
                          </a:solidFill>
                        </a:rPr>
                        <a:t>that</a:t>
                      </a:r>
                      <a:r>
                        <a:rPr lang="ru-RU" sz="1400" b="0" u="none" strike="noStrike" cap="none" dirty="0">
                          <a:solidFill>
                            <a:schemeClr val="dk1"/>
                          </a:solidFill>
                        </a:rPr>
                        <a:t> </a:t>
                      </a:r>
                      <a:r>
                        <a:rPr lang="ru-RU" sz="1400" b="0" u="none" strike="noStrike" cap="none" dirty="0" err="1">
                          <a:solidFill>
                            <a:schemeClr val="dk1"/>
                          </a:solidFill>
                        </a:rPr>
                        <a:t>the</a:t>
                      </a:r>
                      <a:r>
                        <a:rPr lang="ru-RU" sz="1400" b="0" u="none" strike="noStrike" cap="none" dirty="0">
                          <a:solidFill>
                            <a:schemeClr val="dk1"/>
                          </a:solidFill>
                        </a:rPr>
                        <a:t> </a:t>
                      </a:r>
                      <a:r>
                        <a:rPr lang="ru-RU" sz="1400" b="0" u="none" strike="noStrike" cap="none" dirty="0" err="1">
                          <a:solidFill>
                            <a:schemeClr val="dk1"/>
                          </a:solidFill>
                        </a:rPr>
                        <a:t>annotation</a:t>
                      </a:r>
                      <a:r>
                        <a:rPr lang="ru-RU" sz="1400" b="0" u="none" strike="noStrike" cap="none" dirty="0">
                          <a:solidFill>
                            <a:schemeClr val="dk1"/>
                          </a:solidFill>
                        </a:rPr>
                        <a:t> </a:t>
                      </a:r>
                      <a:r>
                        <a:rPr lang="ru-RU" sz="1400" b="0" u="none" strike="noStrike" cap="none" dirty="0" err="1">
                          <a:solidFill>
                            <a:schemeClr val="dk1"/>
                          </a:solidFill>
                        </a:rPr>
                        <a:t>should</a:t>
                      </a:r>
                      <a:r>
                        <a:rPr lang="ru-RU" sz="1400" b="0" u="none" strike="noStrike" cap="none" dirty="0">
                          <a:solidFill>
                            <a:schemeClr val="dk1"/>
                          </a:solidFill>
                        </a:rPr>
                        <a:t> </a:t>
                      </a:r>
                      <a:r>
                        <a:rPr lang="ru-RU" sz="1400" b="0" u="none" strike="noStrike" cap="none" dirty="0" err="1">
                          <a:solidFill>
                            <a:schemeClr val="dk1"/>
                          </a:solidFill>
                        </a:rPr>
                        <a:t>be</a:t>
                      </a:r>
                      <a:r>
                        <a:rPr lang="ru-RU" sz="1400" b="0" u="none" strike="noStrike" cap="none" dirty="0">
                          <a:solidFill>
                            <a:schemeClr val="dk1"/>
                          </a:solidFill>
                        </a:rPr>
                        <a:t> </a:t>
                      </a:r>
                      <a:r>
                        <a:rPr lang="ru-RU" sz="1400" b="0" u="none" strike="noStrike" cap="none" dirty="0" err="1">
                          <a:solidFill>
                            <a:schemeClr val="dk1"/>
                          </a:solidFill>
                        </a:rPr>
                        <a:t>available</a:t>
                      </a:r>
                      <a:r>
                        <a:rPr lang="ru-RU" sz="1400" b="0" u="none" strike="noStrike" cap="none" dirty="0">
                          <a:solidFill>
                            <a:schemeClr val="dk1"/>
                          </a:solidFill>
                        </a:rPr>
                        <a:t> </a:t>
                      </a:r>
                      <a:r>
                        <a:rPr lang="ru-RU" sz="1400" b="0" u="none" strike="noStrike" cap="none" dirty="0" err="1">
                          <a:solidFill>
                            <a:schemeClr val="dk1"/>
                          </a:solidFill>
                        </a:rPr>
                        <a:t>via</a:t>
                      </a:r>
                      <a:r>
                        <a:rPr lang="ru-RU" sz="1400" b="0" u="none" strike="noStrike" cap="none" dirty="0">
                          <a:solidFill>
                            <a:schemeClr val="dk1"/>
                          </a:solidFill>
                        </a:rPr>
                        <a:t> </a:t>
                      </a:r>
                      <a:r>
                        <a:rPr lang="ru-RU" sz="1400" b="0" u="none" strike="noStrike" cap="none" dirty="0" err="1">
                          <a:solidFill>
                            <a:schemeClr val="dk1"/>
                          </a:solidFill>
                        </a:rPr>
                        <a:t>reflection</a:t>
                      </a:r>
                      <a:r>
                        <a:rPr lang="ru-RU" sz="1400" b="0" u="none" strike="noStrike" cap="none" dirty="0">
                          <a:solidFill>
                            <a:schemeClr val="dk1"/>
                          </a:solidFill>
                        </a:rPr>
                        <a:t> </a:t>
                      </a:r>
                      <a:r>
                        <a:rPr lang="ru-RU" sz="1400" b="0" u="none" strike="noStrike" cap="none" dirty="0" err="1">
                          <a:solidFill>
                            <a:schemeClr val="dk1"/>
                          </a:solidFill>
                        </a:rPr>
                        <a:t>at</a:t>
                      </a:r>
                      <a:r>
                        <a:rPr lang="ru-RU" sz="1400" b="0" u="none" strike="noStrike" cap="none" dirty="0">
                          <a:solidFill>
                            <a:schemeClr val="dk1"/>
                          </a:solidFill>
                        </a:rPr>
                        <a:t> </a:t>
                      </a:r>
                      <a:r>
                        <a:rPr lang="ru-RU" sz="1400" b="0" u="none" strike="noStrike" cap="none" dirty="0" err="1">
                          <a:solidFill>
                            <a:schemeClr val="dk1"/>
                          </a:solidFill>
                        </a:rPr>
                        <a:t>runtime</a:t>
                      </a:r>
                      <a:endParaRPr sz="1400" u="none" strike="noStrike" cap="none" dirty="0"/>
                    </a:p>
                  </a:txBody>
                  <a:tcPr marL="91450" marR="91450" marT="45725" marB="45725"/>
                </a:tc>
                <a:extLst>
                  <a:ext uri="{0D108BD9-81ED-4DB2-BD59-A6C34878D82A}">
                    <a16:rowId xmlns:a16="http://schemas.microsoft.com/office/drawing/2014/main" val="10001"/>
                  </a:ext>
                </a:extLst>
              </a:tr>
              <a:tr h="844135">
                <a:tc>
                  <a:txBody>
                    <a:bodyPr/>
                    <a:lstStyle/>
                    <a:p>
                      <a:pPr marL="0" marR="0" lvl="0" indent="0" algn="l" rtl="0">
                        <a:lnSpc>
                          <a:spcPct val="100000"/>
                        </a:lnSpc>
                        <a:spcBef>
                          <a:spcPts val="0"/>
                        </a:spcBef>
                        <a:spcAft>
                          <a:spcPts val="0"/>
                        </a:spcAft>
                        <a:buNone/>
                      </a:pPr>
                      <a:r>
                        <a:rPr lang="ru-RU" sz="1400" u="none" strike="noStrike" cap="none"/>
                        <a:t>RetentionPolicy.CLASS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ru-RU" sz="1400" b="0" u="none" strike="noStrike" cap="none" dirty="0" err="1">
                          <a:solidFill>
                            <a:schemeClr val="dk1"/>
                          </a:solidFill>
                        </a:rPr>
                        <a:t>Annotation</a:t>
                      </a:r>
                      <a:r>
                        <a:rPr lang="ru-RU" sz="1400" b="0" u="none" strike="noStrike" cap="none" dirty="0">
                          <a:solidFill>
                            <a:schemeClr val="dk1"/>
                          </a:solidFill>
                        </a:rPr>
                        <a:t> </a:t>
                      </a:r>
                      <a:r>
                        <a:rPr lang="ru-RU" sz="1400" b="0" u="none" strike="noStrike" cap="none" dirty="0" err="1">
                          <a:solidFill>
                            <a:schemeClr val="dk1"/>
                          </a:solidFill>
                        </a:rPr>
                        <a:t>is</a:t>
                      </a:r>
                      <a:r>
                        <a:rPr lang="ru-RU" sz="1400" b="0" u="none" strike="noStrike" cap="none" dirty="0">
                          <a:solidFill>
                            <a:schemeClr val="dk1"/>
                          </a:solidFill>
                        </a:rPr>
                        <a:t> </a:t>
                      </a:r>
                      <a:r>
                        <a:rPr lang="ru-RU" sz="1400" b="0" u="none" strike="noStrike" cap="none" dirty="0" err="1">
                          <a:solidFill>
                            <a:schemeClr val="dk1"/>
                          </a:solidFill>
                        </a:rPr>
                        <a:t>stored</a:t>
                      </a:r>
                      <a:r>
                        <a:rPr lang="ru-RU" sz="1400" b="0" u="none" strike="noStrike" cap="none" dirty="0">
                          <a:solidFill>
                            <a:schemeClr val="dk1"/>
                          </a:solidFill>
                        </a:rPr>
                        <a:t> </a:t>
                      </a:r>
                      <a:r>
                        <a:rPr lang="ru-RU" sz="1400" b="0" u="none" strike="noStrike" cap="none" dirty="0" err="1">
                          <a:solidFill>
                            <a:schemeClr val="dk1"/>
                          </a:solidFill>
                        </a:rPr>
                        <a:t>in</a:t>
                      </a:r>
                      <a:r>
                        <a:rPr lang="ru-RU" sz="1400" b="0" u="none" strike="noStrike" cap="none" dirty="0">
                          <a:solidFill>
                            <a:schemeClr val="dk1"/>
                          </a:solidFill>
                        </a:rPr>
                        <a:t> </a:t>
                      </a:r>
                      <a:r>
                        <a:rPr lang="ru-RU" sz="1400" b="0" u="none" strike="noStrike" cap="none" dirty="0" err="1">
                          <a:solidFill>
                            <a:schemeClr val="dk1"/>
                          </a:solidFill>
                        </a:rPr>
                        <a:t>the</a:t>
                      </a:r>
                      <a:r>
                        <a:rPr lang="ru-RU" sz="1400" b="0" u="none" strike="noStrike" cap="none" dirty="0">
                          <a:solidFill>
                            <a:schemeClr val="dk1"/>
                          </a:solidFill>
                        </a:rPr>
                        <a:t> .</a:t>
                      </a:r>
                      <a:r>
                        <a:rPr lang="ru-RU" sz="1400" b="0" u="none" strike="noStrike" cap="none" dirty="0" err="1">
                          <a:solidFill>
                            <a:schemeClr val="dk1"/>
                          </a:solidFill>
                        </a:rPr>
                        <a:t>class</a:t>
                      </a:r>
                      <a:r>
                        <a:rPr lang="ru-RU" sz="1400" b="0" u="none" strike="noStrike" cap="none" dirty="0">
                          <a:solidFill>
                            <a:schemeClr val="dk1"/>
                          </a:solidFill>
                        </a:rPr>
                        <a:t> </a:t>
                      </a:r>
                      <a:r>
                        <a:rPr lang="ru-RU" sz="1400" b="0" u="none" strike="noStrike" cap="none" dirty="0" err="1">
                          <a:solidFill>
                            <a:schemeClr val="dk1"/>
                          </a:solidFill>
                        </a:rPr>
                        <a:t>file</a:t>
                      </a:r>
                      <a:r>
                        <a:rPr lang="ru-RU" sz="1400" b="0" u="none" strike="noStrike" cap="none" dirty="0">
                          <a:solidFill>
                            <a:schemeClr val="dk1"/>
                          </a:solidFill>
                        </a:rPr>
                        <a:t>, </a:t>
                      </a:r>
                      <a:r>
                        <a:rPr lang="ru-RU" sz="1400" b="0" u="none" strike="noStrike" cap="none" dirty="0" err="1">
                          <a:solidFill>
                            <a:schemeClr val="dk1"/>
                          </a:solidFill>
                        </a:rPr>
                        <a:t>but</a:t>
                      </a:r>
                      <a:r>
                        <a:rPr lang="ru-RU" sz="1400" b="0" u="none" strike="noStrike" cap="none" dirty="0">
                          <a:solidFill>
                            <a:schemeClr val="dk1"/>
                          </a:solidFill>
                        </a:rPr>
                        <a:t> </a:t>
                      </a:r>
                      <a:r>
                        <a:rPr lang="ru-RU" sz="1400" b="0" u="none" strike="noStrike" cap="none" dirty="0" err="1">
                          <a:solidFill>
                            <a:schemeClr val="dk1"/>
                          </a:solidFill>
                        </a:rPr>
                        <a:t>not</a:t>
                      </a:r>
                      <a:r>
                        <a:rPr lang="ru-RU" sz="1400" b="0" u="none" strike="noStrike" cap="none" dirty="0">
                          <a:solidFill>
                            <a:schemeClr val="dk1"/>
                          </a:solidFill>
                        </a:rPr>
                        <a:t> </a:t>
                      </a:r>
                      <a:r>
                        <a:rPr lang="ru-RU" sz="1400" b="0" u="none" strike="noStrike" cap="none" dirty="0" err="1">
                          <a:solidFill>
                            <a:schemeClr val="dk1"/>
                          </a:solidFill>
                        </a:rPr>
                        <a:t>available</a:t>
                      </a:r>
                      <a:r>
                        <a:rPr lang="ru-RU" sz="1400" b="0" u="none" strike="noStrike" cap="none" dirty="0">
                          <a:solidFill>
                            <a:schemeClr val="dk1"/>
                          </a:solidFill>
                        </a:rPr>
                        <a:t> </a:t>
                      </a:r>
                      <a:r>
                        <a:rPr lang="ru-RU" sz="1400" b="0" u="none" strike="noStrike" cap="none" dirty="0" err="1">
                          <a:solidFill>
                            <a:schemeClr val="dk1"/>
                          </a:solidFill>
                        </a:rPr>
                        <a:t>at</a:t>
                      </a:r>
                      <a:r>
                        <a:rPr lang="ru-RU" sz="1400" b="0" u="none" strike="noStrike" cap="none" dirty="0">
                          <a:solidFill>
                            <a:schemeClr val="dk1"/>
                          </a:solidFill>
                        </a:rPr>
                        <a:t> </a:t>
                      </a:r>
                      <a:r>
                        <a:rPr lang="ru-RU" sz="1400" b="0" u="none" strike="noStrike" cap="none" dirty="0" err="1">
                          <a:solidFill>
                            <a:schemeClr val="dk1"/>
                          </a:solidFill>
                        </a:rPr>
                        <a:t>runtime</a:t>
                      </a:r>
                      <a:r>
                        <a:rPr lang="ru-RU" sz="1400" b="0" u="none" strike="noStrike" cap="none" dirty="0">
                          <a:solidFill>
                            <a:schemeClr val="dk1"/>
                          </a:solidFill>
                        </a:rPr>
                        <a:t>. </a:t>
                      </a:r>
                      <a:r>
                        <a:rPr lang="ru-RU" sz="1400" b="0" u="none" strike="noStrike" cap="none" dirty="0" err="1">
                          <a:solidFill>
                            <a:schemeClr val="dk1"/>
                          </a:solidFill>
                        </a:rPr>
                        <a:t>This</a:t>
                      </a:r>
                      <a:r>
                        <a:rPr lang="ru-RU" sz="1400" b="0" u="none" strike="noStrike" cap="none" dirty="0">
                          <a:solidFill>
                            <a:schemeClr val="dk1"/>
                          </a:solidFill>
                        </a:rPr>
                        <a:t> </a:t>
                      </a:r>
                      <a:r>
                        <a:rPr lang="ru-RU" sz="1400" b="0" u="none" strike="noStrike" cap="none" dirty="0" err="1">
                          <a:solidFill>
                            <a:schemeClr val="dk1"/>
                          </a:solidFill>
                        </a:rPr>
                        <a:t>is</a:t>
                      </a:r>
                      <a:r>
                        <a:rPr lang="ru-RU" sz="1400" b="0" u="none" strike="noStrike" cap="none" dirty="0">
                          <a:solidFill>
                            <a:schemeClr val="dk1"/>
                          </a:solidFill>
                        </a:rPr>
                        <a:t> </a:t>
                      </a:r>
                      <a:r>
                        <a:rPr lang="ru-RU" sz="1400" b="0" u="none" strike="noStrike" cap="none" dirty="0" err="1">
                          <a:solidFill>
                            <a:schemeClr val="dk1"/>
                          </a:solidFill>
                        </a:rPr>
                        <a:t>the</a:t>
                      </a:r>
                      <a:r>
                        <a:rPr lang="ru-RU" sz="1400" b="0" u="none" strike="noStrike" cap="none" dirty="0">
                          <a:solidFill>
                            <a:schemeClr val="dk1"/>
                          </a:solidFill>
                        </a:rPr>
                        <a:t> </a:t>
                      </a:r>
                      <a:r>
                        <a:rPr lang="ru-RU" sz="1400" b="0" u="none" strike="noStrike" cap="none" dirty="0" err="1">
                          <a:solidFill>
                            <a:schemeClr val="dk1"/>
                          </a:solidFill>
                        </a:rPr>
                        <a:t>default</a:t>
                      </a:r>
                      <a:r>
                        <a:rPr lang="ru-RU" sz="1400" b="0" u="none" strike="noStrike" cap="none" dirty="0">
                          <a:solidFill>
                            <a:schemeClr val="dk1"/>
                          </a:solidFill>
                        </a:rPr>
                        <a:t> </a:t>
                      </a:r>
                      <a:r>
                        <a:rPr lang="ru-RU" sz="1400" b="0" u="none" strike="noStrike" cap="none" dirty="0" err="1">
                          <a:solidFill>
                            <a:schemeClr val="dk1"/>
                          </a:solidFill>
                        </a:rPr>
                        <a:t>retention</a:t>
                      </a:r>
                      <a:r>
                        <a:rPr lang="ru-RU" sz="1400" b="0" u="none" strike="noStrike" cap="none" dirty="0">
                          <a:solidFill>
                            <a:schemeClr val="dk1"/>
                          </a:solidFill>
                        </a:rPr>
                        <a:t> </a:t>
                      </a:r>
                      <a:r>
                        <a:rPr lang="ru-RU" sz="1400" b="0" u="none" strike="noStrike" cap="none" dirty="0" err="1">
                          <a:solidFill>
                            <a:schemeClr val="dk1"/>
                          </a:solidFill>
                        </a:rPr>
                        <a:t>policy</a:t>
                      </a:r>
                      <a:endParaRPr sz="1400" u="none" strike="noStrike" cap="none" dirty="0"/>
                    </a:p>
                  </a:txBody>
                  <a:tcPr marL="91450" marR="91450" marT="45725" marB="45725"/>
                </a:tc>
                <a:extLst>
                  <a:ext uri="{0D108BD9-81ED-4DB2-BD59-A6C34878D82A}">
                    <a16:rowId xmlns:a16="http://schemas.microsoft.com/office/drawing/2014/main" val="10002"/>
                  </a:ext>
                </a:extLst>
              </a:tr>
              <a:tr h="1582744">
                <a:tc>
                  <a:txBody>
                    <a:bodyPr/>
                    <a:lstStyle/>
                    <a:p>
                      <a:pPr marL="0" marR="0" lvl="0" indent="0" algn="l" rtl="0">
                        <a:lnSpc>
                          <a:spcPct val="100000"/>
                        </a:lnSpc>
                        <a:spcBef>
                          <a:spcPts val="0"/>
                        </a:spcBef>
                        <a:spcAft>
                          <a:spcPts val="0"/>
                        </a:spcAft>
                        <a:buNone/>
                      </a:pPr>
                      <a:r>
                        <a:rPr lang="ru-RU" sz="1400" u="none" strike="noStrike" cap="none" dirty="0" err="1"/>
                        <a:t>RetentionPolicy.SOURCE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ru-RU" sz="1400" b="0" u="none" strike="noStrike" cap="none" dirty="0" err="1">
                          <a:solidFill>
                            <a:schemeClr val="dk1"/>
                          </a:solidFill>
                        </a:rPr>
                        <a:t>Annotation</a:t>
                      </a:r>
                      <a:r>
                        <a:rPr lang="ru-RU" sz="1400" b="0" u="none" strike="noStrike" cap="none" dirty="0">
                          <a:solidFill>
                            <a:schemeClr val="dk1"/>
                          </a:solidFill>
                        </a:rPr>
                        <a:t> </a:t>
                      </a:r>
                      <a:r>
                        <a:rPr lang="ru-RU" sz="1400" b="0" u="none" strike="noStrike" cap="none" dirty="0" err="1">
                          <a:solidFill>
                            <a:schemeClr val="dk1"/>
                          </a:solidFill>
                        </a:rPr>
                        <a:t>is</a:t>
                      </a:r>
                      <a:r>
                        <a:rPr lang="ru-RU" sz="1400" b="0" u="none" strike="noStrike" cap="none" dirty="0">
                          <a:solidFill>
                            <a:schemeClr val="dk1"/>
                          </a:solidFill>
                        </a:rPr>
                        <a:t> </a:t>
                      </a:r>
                      <a:r>
                        <a:rPr lang="ru-RU" sz="1400" b="0" u="none" strike="noStrike" cap="none" dirty="0" err="1">
                          <a:solidFill>
                            <a:schemeClr val="dk1"/>
                          </a:solidFill>
                        </a:rPr>
                        <a:t>only</a:t>
                      </a:r>
                      <a:r>
                        <a:rPr lang="ru-RU" sz="1400" b="0" u="none" strike="noStrike" cap="none" dirty="0">
                          <a:solidFill>
                            <a:schemeClr val="dk1"/>
                          </a:solidFill>
                        </a:rPr>
                        <a:t> </a:t>
                      </a:r>
                      <a:r>
                        <a:rPr lang="ru-RU" sz="1400" b="0" u="none" strike="noStrike" cap="none" dirty="0" err="1">
                          <a:solidFill>
                            <a:schemeClr val="dk1"/>
                          </a:solidFill>
                        </a:rPr>
                        <a:t>available</a:t>
                      </a:r>
                      <a:r>
                        <a:rPr lang="ru-RU" sz="1400" b="0" u="none" strike="noStrike" cap="none" dirty="0">
                          <a:solidFill>
                            <a:schemeClr val="dk1"/>
                          </a:solidFill>
                        </a:rPr>
                        <a:t> </a:t>
                      </a:r>
                      <a:r>
                        <a:rPr lang="ru-RU" sz="1400" b="0" u="none" strike="noStrike" cap="none" dirty="0" err="1">
                          <a:solidFill>
                            <a:schemeClr val="dk1"/>
                          </a:solidFill>
                        </a:rPr>
                        <a:t>in</a:t>
                      </a:r>
                      <a:r>
                        <a:rPr lang="ru-RU" sz="1400" b="0" u="none" strike="noStrike" cap="none" dirty="0">
                          <a:solidFill>
                            <a:schemeClr val="dk1"/>
                          </a:solidFill>
                        </a:rPr>
                        <a:t> </a:t>
                      </a:r>
                      <a:r>
                        <a:rPr lang="ru-RU" sz="1400" b="0" u="none" strike="noStrike" cap="none" dirty="0" err="1">
                          <a:solidFill>
                            <a:schemeClr val="dk1"/>
                          </a:solidFill>
                        </a:rPr>
                        <a:t>the</a:t>
                      </a:r>
                      <a:r>
                        <a:rPr lang="ru-RU" sz="1400" b="0" u="none" strike="noStrike" cap="none" dirty="0">
                          <a:solidFill>
                            <a:schemeClr val="dk1"/>
                          </a:solidFill>
                        </a:rPr>
                        <a:t> </a:t>
                      </a:r>
                      <a:r>
                        <a:rPr lang="ru-RU" sz="1400" b="0" u="none" strike="noStrike" cap="none" dirty="0" err="1">
                          <a:solidFill>
                            <a:schemeClr val="dk1"/>
                          </a:solidFill>
                        </a:rPr>
                        <a:t>source</a:t>
                      </a:r>
                      <a:r>
                        <a:rPr lang="ru-RU" sz="1400" b="0" u="none" strike="noStrike" cap="none" dirty="0">
                          <a:solidFill>
                            <a:schemeClr val="dk1"/>
                          </a:solidFill>
                        </a:rPr>
                        <a:t> </a:t>
                      </a:r>
                      <a:r>
                        <a:rPr lang="ru-RU" sz="1400" b="0" u="none" strike="noStrike" cap="none" dirty="0" err="1">
                          <a:solidFill>
                            <a:schemeClr val="dk1"/>
                          </a:solidFill>
                        </a:rPr>
                        <a:t>code</a:t>
                      </a:r>
                      <a:r>
                        <a:rPr lang="ru-RU" sz="1400" b="0" u="none" strike="noStrike" cap="none" dirty="0">
                          <a:solidFill>
                            <a:schemeClr val="dk1"/>
                          </a:solidFill>
                        </a:rPr>
                        <a:t>, </a:t>
                      </a:r>
                      <a:r>
                        <a:rPr lang="ru-RU" sz="1400" b="0" u="none" strike="noStrike" cap="none" dirty="0" err="1">
                          <a:solidFill>
                            <a:schemeClr val="dk1"/>
                          </a:solidFill>
                        </a:rPr>
                        <a:t>and</a:t>
                      </a:r>
                      <a:r>
                        <a:rPr lang="ru-RU" sz="1400" b="0" u="none" strike="noStrike" cap="none" dirty="0">
                          <a:solidFill>
                            <a:schemeClr val="dk1"/>
                          </a:solidFill>
                        </a:rPr>
                        <a:t> </a:t>
                      </a:r>
                      <a:r>
                        <a:rPr lang="ru-RU" sz="1400" b="0" u="none" strike="noStrike" cap="none" dirty="0" err="1">
                          <a:solidFill>
                            <a:schemeClr val="dk1"/>
                          </a:solidFill>
                        </a:rPr>
                        <a:t>not</a:t>
                      </a:r>
                      <a:r>
                        <a:rPr lang="ru-RU" sz="1400" b="0" u="none" strike="noStrike" cap="none" dirty="0">
                          <a:solidFill>
                            <a:schemeClr val="dk1"/>
                          </a:solidFill>
                        </a:rPr>
                        <a:t> </a:t>
                      </a:r>
                      <a:r>
                        <a:rPr lang="ru-RU" sz="1400" b="0" u="none" strike="noStrike" cap="none" dirty="0" err="1">
                          <a:solidFill>
                            <a:schemeClr val="dk1"/>
                          </a:solidFill>
                        </a:rPr>
                        <a:t>in</a:t>
                      </a:r>
                      <a:r>
                        <a:rPr lang="ru-RU" sz="1400" b="0" u="none" strike="noStrike" cap="none" dirty="0">
                          <a:solidFill>
                            <a:schemeClr val="dk1"/>
                          </a:solidFill>
                        </a:rPr>
                        <a:t> </a:t>
                      </a:r>
                      <a:r>
                        <a:rPr lang="ru-RU" sz="1400" b="0" u="none" strike="noStrike" cap="none" dirty="0" err="1">
                          <a:solidFill>
                            <a:schemeClr val="dk1"/>
                          </a:solidFill>
                        </a:rPr>
                        <a:t>the</a:t>
                      </a:r>
                      <a:r>
                        <a:rPr lang="ru-RU" sz="1400" b="0" u="none" strike="noStrike" cap="none" dirty="0">
                          <a:solidFill>
                            <a:schemeClr val="dk1"/>
                          </a:solidFill>
                        </a:rPr>
                        <a:t> .</a:t>
                      </a:r>
                      <a:r>
                        <a:rPr lang="ru-RU" sz="1400" b="0" u="none" strike="noStrike" cap="none" dirty="0" err="1">
                          <a:solidFill>
                            <a:schemeClr val="dk1"/>
                          </a:solidFill>
                        </a:rPr>
                        <a:t>class</a:t>
                      </a:r>
                      <a:r>
                        <a:rPr lang="ru-RU" sz="1400" b="0" u="none" strike="noStrike" cap="none" dirty="0">
                          <a:solidFill>
                            <a:schemeClr val="dk1"/>
                          </a:solidFill>
                        </a:rPr>
                        <a:t> </a:t>
                      </a:r>
                      <a:r>
                        <a:rPr lang="ru-RU" sz="1400" b="0" u="none" strike="noStrike" cap="none" dirty="0" err="1">
                          <a:solidFill>
                            <a:schemeClr val="dk1"/>
                          </a:solidFill>
                        </a:rPr>
                        <a:t>files</a:t>
                      </a:r>
                      <a:r>
                        <a:rPr lang="ru-RU" sz="1400" b="0" u="none" strike="noStrike" cap="none" dirty="0">
                          <a:solidFill>
                            <a:schemeClr val="dk1"/>
                          </a:solidFill>
                        </a:rPr>
                        <a:t> </a:t>
                      </a:r>
                      <a:r>
                        <a:rPr lang="ru-RU" sz="1400" b="0" u="none" strike="noStrike" cap="none" dirty="0" err="1">
                          <a:solidFill>
                            <a:schemeClr val="dk1"/>
                          </a:solidFill>
                        </a:rPr>
                        <a:t>and</a:t>
                      </a:r>
                      <a:r>
                        <a:rPr lang="ru-RU" sz="1400" b="0" u="none" strike="noStrike" cap="none" dirty="0">
                          <a:solidFill>
                            <a:schemeClr val="dk1"/>
                          </a:solidFill>
                        </a:rPr>
                        <a:t> </a:t>
                      </a:r>
                      <a:r>
                        <a:rPr lang="ru-RU" sz="1400" b="0" u="none" strike="noStrike" cap="none" dirty="0" err="1">
                          <a:solidFill>
                            <a:schemeClr val="dk1"/>
                          </a:solidFill>
                        </a:rPr>
                        <a:t>not</a:t>
                      </a:r>
                      <a:r>
                        <a:rPr lang="ru-RU" sz="1400" b="0" u="none" strike="noStrike" cap="none" dirty="0">
                          <a:solidFill>
                            <a:schemeClr val="dk1"/>
                          </a:solidFill>
                        </a:rPr>
                        <a:t> </a:t>
                      </a:r>
                      <a:r>
                        <a:rPr lang="ru-RU" sz="1400" b="0" u="none" strike="noStrike" cap="none" dirty="0" err="1">
                          <a:solidFill>
                            <a:schemeClr val="dk1"/>
                          </a:solidFill>
                        </a:rPr>
                        <a:t>a</a:t>
                      </a:r>
                      <a:r>
                        <a:rPr lang="ru-RU" sz="1400" b="0" u="none" strike="noStrike" cap="none" dirty="0">
                          <a:solidFill>
                            <a:schemeClr val="dk1"/>
                          </a:solidFill>
                        </a:rPr>
                        <a:t> </a:t>
                      </a:r>
                      <a:r>
                        <a:rPr lang="ru-RU" sz="1400" b="0" u="none" strike="noStrike" cap="none" dirty="0" err="1">
                          <a:solidFill>
                            <a:schemeClr val="dk1"/>
                          </a:solidFill>
                        </a:rPr>
                        <a:t>runtime</a:t>
                      </a:r>
                      <a:r>
                        <a:rPr lang="ru-RU" sz="1400" b="0" u="none" strike="noStrike" cap="none" dirty="0">
                          <a:solidFill>
                            <a:schemeClr val="dk1"/>
                          </a:solidFill>
                        </a:rPr>
                        <a:t>. </a:t>
                      </a:r>
                      <a:r>
                        <a:rPr lang="ru-RU" sz="1400" b="0" u="none" strike="noStrike" cap="none" dirty="0" err="1">
                          <a:solidFill>
                            <a:schemeClr val="dk1"/>
                          </a:solidFill>
                        </a:rPr>
                        <a:t>If</a:t>
                      </a:r>
                      <a:r>
                        <a:rPr lang="ru-RU" sz="1400" b="0" u="none" strike="noStrike" cap="none" dirty="0">
                          <a:solidFill>
                            <a:schemeClr val="dk1"/>
                          </a:solidFill>
                        </a:rPr>
                        <a:t> </a:t>
                      </a:r>
                      <a:r>
                        <a:rPr lang="ru-RU" sz="1400" b="0" u="none" strike="noStrike" cap="none" dirty="0" err="1">
                          <a:solidFill>
                            <a:schemeClr val="dk1"/>
                          </a:solidFill>
                        </a:rPr>
                        <a:t>you</a:t>
                      </a:r>
                      <a:r>
                        <a:rPr lang="ru-RU" sz="1400" b="0" u="none" strike="noStrike" cap="none" dirty="0">
                          <a:solidFill>
                            <a:schemeClr val="dk1"/>
                          </a:solidFill>
                        </a:rPr>
                        <a:t> </a:t>
                      </a:r>
                      <a:r>
                        <a:rPr lang="ru-RU" sz="1400" b="0" u="none" strike="noStrike" cap="none" dirty="0" err="1">
                          <a:solidFill>
                            <a:schemeClr val="dk1"/>
                          </a:solidFill>
                        </a:rPr>
                        <a:t>create</a:t>
                      </a:r>
                      <a:r>
                        <a:rPr lang="ru-RU" sz="1400" b="0" u="none" strike="noStrike" cap="none" dirty="0">
                          <a:solidFill>
                            <a:schemeClr val="dk1"/>
                          </a:solidFill>
                        </a:rPr>
                        <a:t> </a:t>
                      </a:r>
                      <a:r>
                        <a:rPr lang="ru-RU" sz="1400" b="0" u="none" strike="noStrike" cap="none" dirty="0" err="1">
                          <a:solidFill>
                            <a:schemeClr val="dk1"/>
                          </a:solidFill>
                        </a:rPr>
                        <a:t>your</a:t>
                      </a:r>
                      <a:r>
                        <a:rPr lang="ru-RU" sz="1400" b="0" u="none" strike="noStrike" cap="none" dirty="0">
                          <a:solidFill>
                            <a:schemeClr val="dk1"/>
                          </a:solidFill>
                        </a:rPr>
                        <a:t> </a:t>
                      </a:r>
                      <a:r>
                        <a:rPr lang="ru-RU" sz="1400" b="0" u="none" strike="noStrike" cap="none" dirty="0" err="1">
                          <a:solidFill>
                            <a:schemeClr val="dk1"/>
                          </a:solidFill>
                        </a:rPr>
                        <a:t>own</a:t>
                      </a:r>
                      <a:r>
                        <a:rPr lang="ru-RU" sz="1400" b="0" u="none" strike="noStrike" cap="none" dirty="0">
                          <a:solidFill>
                            <a:schemeClr val="dk1"/>
                          </a:solidFill>
                        </a:rPr>
                        <a:t> </a:t>
                      </a:r>
                      <a:r>
                        <a:rPr lang="ru-RU" sz="1400" b="0" u="none" strike="noStrike" cap="none" dirty="0" err="1">
                          <a:solidFill>
                            <a:schemeClr val="dk1"/>
                          </a:solidFill>
                        </a:rPr>
                        <a:t>annotations</a:t>
                      </a:r>
                      <a:r>
                        <a:rPr lang="ru-RU" sz="1400" b="0" u="none" strike="noStrike" cap="none" dirty="0">
                          <a:solidFill>
                            <a:schemeClr val="dk1"/>
                          </a:solidFill>
                        </a:rPr>
                        <a:t> </a:t>
                      </a:r>
                      <a:r>
                        <a:rPr lang="ru-RU" sz="1400" b="0" u="none" strike="noStrike" cap="none" dirty="0" err="1">
                          <a:solidFill>
                            <a:schemeClr val="dk1"/>
                          </a:solidFill>
                        </a:rPr>
                        <a:t>for</a:t>
                      </a:r>
                      <a:r>
                        <a:rPr lang="ru-RU" sz="1400" b="0" u="none" strike="noStrike" cap="none" dirty="0">
                          <a:solidFill>
                            <a:schemeClr val="dk1"/>
                          </a:solidFill>
                        </a:rPr>
                        <a:t> </a:t>
                      </a:r>
                      <a:r>
                        <a:rPr lang="ru-RU" sz="1400" b="0" u="none" strike="noStrike" cap="none" dirty="0" err="1">
                          <a:solidFill>
                            <a:schemeClr val="dk1"/>
                          </a:solidFill>
                        </a:rPr>
                        <a:t>use</a:t>
                      </a:r>
                      <a:r>
                        <a:rPr lang="ru-RU" sz="1400" b="0" u="none" strike="noStrike" cap="none" dirty="0">
                          <a:solidFill>
                            <a:schemeClr val="dk1"/>
                          </a:solidFill>
                        </a:rPr>
                        <a:t> </a:t>
                      </a:r>
                      <a:r>
                        <a:rPr lang="ru-RU" sz="1400" b="0" u="none" strike="noStrike" cap="none" dirty="0" err="1">
                          <a:solidFill>
                            <a:schemeClr val="dk1"/>
                          </a:solidFill>
                        </a:rPr>
                        <a:t>with</a:t>
                      </a:r>
                      <a:r>
                        <a:rPr lang="ru-RU" sz="1400" b="0" u="none" strike="noStrike" cap="none" dirty="0">
                          <a:solidFill>
                            <a:schemeClr val="dk1"/>
                          </a:solidFill>
                        </a:rPr>
                        <a:t> </a:t>
                      </a:r>
                      <a:r>
                        <a:rPr lang="ru-RU" sz="1400" b="0" u="none" strike="noStrike" cap="none" dirty="0" err="1">
                          <a:solidFill>
                            <a:schemeClr val="dk1"/>
                          </a:solidFill>
                        </a:rPr>
                        <a:t>build</a:t>
                      </a:r>
                      <a:r>
                        <a:rPr lang="ru-RU" sz="1400" b="0" u="none" strike="noStrike" cap="none" dirty="0">
                          <a:solidFill>
                            <a:schemeClr val="dk1"/>
                          </a:solidFill>
                        </a:rPr>
                        <a:t> </a:t>
                      </a:r>
                      <a:r>
                        <a:rPr lang="ru-RU" sz="1400" b="0" u="none" strike="noStrike" cap="none" dirty="0" err="1">
                          <a:solidFill>
                            <a:schemeClr val="dk1"/>
                          </a:solidFill>
                        </a:rPr>
                        <a:t>tools</a:t>
                      </a:r>
                      <a:r>
                        <a:rPr lang="ru-RU" sz="1400" b="0" u="none" strike="noStrike" cap="none" dirty="0">
                          <a:solidFill>
                            <a:schemeClr val="dk1"/>
                          </a:solidFill>
                        </a:rPr>
                        <a:t> </a:t>
                      </a:r>
                      <a:r>
                        <a:rPr lang="ru-RU" sz="1400" b="0" u="none" strike="noStrike" cap="none" dirty="0" err="1">
                          <a:solidFill>
                            <a:schemeClr val="dk1"/>
                          </a:solidFill>
                        </a:rPr>
                        <a:t>that</a:t>
                      </a:r>
                      <a:r>
                        <a:rPr lang="ru-RU" sz="1400" b="0" u="none" strike="noStrike" cap="none" dirty="0">
                          <a:solidFill>
                            <a:schemeClr val="dk1"/>
                          </a:solidFill>
                        </a:rPr>
                        <a:t> </a:t>
                      </a:r>
                      <a:r>
                        <a:rPr lang="ru-RU" sz="1400" b="0" u="none" strike="noStrike" cap="none" dirty="0" err="1">
                          <a:solidFill>
                            <a:schemeClr val="dk1"/>
                          </a:solidFill>
                        </a:rPr>
                        <a:t>scan</a:t>
                      </a:r>
                      <a:r>
                        <a:rPr lang="ru-RU" sz="1400" b="0" u="none" strike="noStrike" cap="none" dirty="0">
                          <a:solidFill>
                            <a:schemeClr val="dk1"/>
                          </a:solidFill>
                        </a:rPr>
                        <a:t> </a:t>
                      </a:r>
                      <a:r>
                        <a:rPr lang="ru-RU" sz="1400" b="0" u="none" strike="noStrike" cap="none" dirty="0" err="1">
                          <a:solidFill>
                            <a:schemeClr val="dk1"/>
                          </a:solidFill>
                        </a:rPr>
                        <a:t>the</a:t>
                      </a:r>
                      <a:r>
                        <a:rPr lang="ru-RU" sz="1400" b="0" u="none" strike="noStrike" cap="none" dirty="0">
                          <a:solidFill>
                            <a:schemeClr val="dk1"/>
                          </a:solidFill>
                        </a:rPr>
                        <a:t> </a:t>
                      </a:r>
                      <a:r>
                        <a:rPr lang="ru-RU" sz="1400" b="0" u="none" strike="noStrike" cap="none" dirty="0" err="1">
                          <a:solidFill>
                            <a:schemeClr val="dk1"/>
                          </a:solidFill>
                        </a:rPr>
                        <a:t>code</a:t>
                      </a:r>
                      <a:r>
                        <a:rPr lang="ru-RU" sz="1400" b="0" u="none" strike="noStrike" cap="none" dirty="0">
                          <a:solidFill>
                            <a:schemeClr val="dk1"/>
                          </a:solidFill>
                        </a:rPr>
                        <a:t>, </a:t>
                      </a:r>
                      <a:r>
                        <a:rPr lang="ru-RU" sz="1400" b="0" u="none" strike="noStrike" cap="none" dirty="0" err="1">
                          <a:solidFill>
                            <a:schemeClr val="dk1"/>
                          </a:solidFill>
                        </a:rPr>
                        <a:t>you</a:t>
                      </a:r>
                      <a:r>
                        <a:rPr lang="ru-RU" sz="1400" b="0" u="none" strike="noStrike" cap="none" dirty="0">
                          <a:solidFill>
                            <a:schemeClr val="dk1"/>
                          </a:solidFill>
                        </a:rPr>
                        <a:t> </a:t>
                      </a:r>
                      <a:r>
                        <a:rPr lang="ru-RU" sz="1400" b="0" u="none" strike="noStrike" cap="none" dirty="0" err="1">
                          <a:solidFill>
                            <a:schemeClr val="dk1"/>
                          </a:solidFill>
                        </a:rPr>
                        <a:t>can</a:t>
                      </a:r>
                      <a:r>
                        <a:rPr lang="ru-RU" sz="1400" b="0" u="none" strike="noStrike" cap="none" dirty="0">
                          <a:solidFill>
                            <a:schemeClr val="dk1"/>
                          </a:solidFill>
                        </a:rPr>
                        <a:t> </a:t>
                      </a:r>
                      <a:r>
                        <a:rPr lang="ru-RU" sz="1400" b="0" u="none" strike="noStrike" cap="none" dirty="0" err="1">
                          <a:solidFill>
                            <a:schemeClr val="dk1"/>
                          </a:solidFill>
                        </a:rPr>
                        <a:t>use</a:t>
                      </a:r>
                      <a:r>
                        <a:rPr lang="ru-RU" sz="1400" b="0" u="none" strike="noStrike" cap="none" dirty="0">
                          <a:solidFill>
                            <a:schemeClr val="dk1"/>
                          </a:solidFill>
                        </a:rPr>
                        <a:t> </a:t>
                      </a:r>
                      <a:r>
                        <a:rPr lang="ru-RU" sz="1400" b="0" u="none" strike="noStrike" cap="none" dirty="0" err="1">
                          <a:solidFill>
                            <a:schemeClr val="dk1"/>
                          </a:solidFill>
                        </a:rPr>
                        <a:t>this</a:t>
                      </a:r>
                      <a:r>
                        <a:rPr lang="ru-RU" sz="1400" b="0" u="none" strike="noStrike" cap="none" dirty="0">
                          <a:solidFill>
                            <a:schemeClr val="dk1"/>
                          </a:solidFill>
                        </a:rPr>
                        <a:t> </a:t>
                      </a:r>
                      <a:r>
                        <a:rPr lang="ru-RU" sz="1400" b="0" u="none" strike="noStrike" cap="none" dirty="0" err="1">
                          <a:solidFill>
                            <a:schemeClr val="dk1"/>
                          </a:solidFill>
                        </a:rPr>
                        <a:t>retention</a:t>
                      </a:r>
                      <a:r>
                        <a:rPr lang="ru-RU" sz="1400" b="0" u="none" strike="noStrike" cap="none" dirty="0">
                          <a:solidFill>
                            <a:schemeClr val="dk1"/>
                          </a:solidFill>
                        </a:rPr>
                        <a:t> </a:t>
                      </a:r>
                      <a:r>
                        <a:rPr lang="ru-RU" sz="1400" b="0" u="none" strike="noStrike" cap="none" dirty="0" err="1">
                          <a:solidFill>
                            <a:schemeClr val="dk1"/>
                          </a:solidFill>
                        </a:rPr>
                        <a:t>policy</a:t>
                      </a:r>
                      <a:r>
                        <a:rPr lang="ru-RU" sz="1400" b="0" u="none" strike="noStrike" cap="none" dirty="0">
                          <a:solidFill>
                            <a:schemeClr val="dk1"/>
                          </a:solidFill>
                        </a:rPr>
                        <a:t>.</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64839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err="1"/>
              <a:t>Annotations</a:t>
            </a:r>
            <a:r>
              <a:rPr lang="ru-RU" sz="4400" dirty="0"/>
              <a:t>. </a:t>
            </a:r>
            <a:r>
              <a:rPr lang="ru-RU" sz="4400" dirty="0" err="1"/>
              <a:t>ElementType</a:t>
            </a:r>
            <a:endParaRPr lang="en-UA" sz="4400" dirty="0"/>
          </a:p>
        </p:txBody>
      </p:sp>
      <p:pic>
        <p:nvPicPr>
          <p:cNvPr id="3" name="Google Shape;238;p31">
            <a:extLst>
              <a:ext uri="{FF2B5EF4-FFF2-40B4-BE49-F238E27FC236}">
                <a16:creationId xmlns:a16="http://schemas.microsoft.com/office/drawing/2014/main" id="{7B4D9F95-B39A-E49C-F7CF-27EFFDBF5432}"/>
              </a:ext>
            </a:extLst>
          </p:cNvPr>
          <p:cNvPicPr preferRelativeResize="0"/>
          <p:nvPr/>
        </p:nvPicPr>
        <p:blipFill rotWithShape="1">
          <a:blip r:embed="rId2">
            <a:alphaModFix/>
          </a:blip>
          <a:srcRect/>
          <a:stretch/>
        </p:blipFill>
        <p:spPr>
          <a:xfrm>
            <a:off x="3011156" y="1610052"/>
            <a:ext cx="6169687" cy="3637895"/>
          </a:xfrm>
          <a:prstGeom prst="rect">
            <a:avLst/>
          </a:prstGeom>
          <a:noFill/>
          <a:ln>
            <a:noFill/>
          </a:ln>
        </p:spPr>
      </p:pic>
    </p:spTree>
    <p:extLst>
      <p:ext uri="{BB962C8B-B14F-4D97-AF65-F5344CB8AC3E}">
        <p14:creationId xmlns:p14="http://schemas.microsoft.com/office/powerpoint/2010/main" val="1775407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err="1"/>
              <a:t>Annotations</a:t>
            </a:r>
            <a:endParaRPr lang="en-UA" sz="4400" dirty="0"/>
          </a:p>
        </p:txBody>
      </p:sp>
      <p:sp>
        <p:nvSpPr>
          <p:cNvPr id="5" name="TextBox 4">
            <a:extLst>
              <a:ext uri="{FF2B5EF4-FFF2-40B4-BE49-F238E27FC236}">
                <a16:creationId xmlns:a16="http://schemas.microsoft.com/office/drawing/2014/main" id="{E415EF97-AFBD-AA7D-77EE-5C8BC6F57942}"/>
              </a:ext>
            </a:extLst>
          </p:cNvPr>
          <p:cNvSpPr txBox="1"/>
          <p:nvPr/>
        </p:nvSpPr>
        <p:spPr>
          <a:xfrm>
            <a:off x="3048866" y="2040914"/>
            <a:ext cx="6094268" cy="2585323"/>
          </a:xfrm>
          <a:prstGeom prst="rect">
            <a:avLst/>
          </a:prstGeom>
          <a:noFill/>
        </p:spPr>
        <p:txBody>
          <a:bodyPr wrap="square">
            <a:spAutoFit/>
          </a:bodyPr>
          <a:lstStyle/>
          <a:p>
            <a:pPr marL="114300" lvl="0" indent="0" algn="l" rtl="0">
              <a:lnSpc>
                <a:spcPct val="100000"/>
              </a:lnSpc>
              <a:spcBef>
                <a:spcPts val="600"/>
              </a:spcBef>
              <a:spcAft>
                <a:spcPts val="0"/>
              </a:spcAft>
              <a:buSzPts val="1800"/>
              <a:buNone/>
            </a:pPr>
            <a:r>
              <a:rPr lang="en-GB" sz="1800" dirty="0">
                <a:solidFill>
                  <a:schemeClr val="tx1"/>
                </a:solidFill>
                <a:latin typeface="Courier New"/>
                <a:ea typeface="Courier New"/>
                <a:cs typeface="Courier New"/>
                <a:sym typeface="Courier New"/>
              </a:rPr>
              <a:t>@Target(value = </a:t>
            </a:r>
            <a:r>
              <a:rPr lang="en-GB" sz="1800" dirty="0" err="1">
                <a:solidFill>
                  <a:schemeClr val="tx1"/>
                </a:solidFill>
                <a:latin typeface="Courier New"/>
                <a:ea typeface="Courier New"/>
                <a:cs typeface="Courier New"/>
                <a:sym typeface="Courier New"/>
              </a:rPr>
              <a:t>ElementType.</a:t>
            </a:r>
            <a:r>
              <a:rPr lang="en-GB" sz="1800" b="1" i="1" dirty="0" err="1">
                <a:solidFill>
                  <a:schemeClr val="tx1"/>
                </a:solidFill>
                <a:latin typeface="Courier New"/>
                <a:ea typeface="Courier New"/>
                <a:cs typeface="Courier New"/>
                <a:sym typeface="Courier New"/>
              </a:rPr>
              <a:t>METHOD</a:t>
            </a:r>
            <a:r>
              <a:rPr lang="en-GB" sz="1800"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@Retention(value = </a:t>
            </a:r>
            <a:r>
              <a:rPr lang="en-GB" sz="1800" dirty="0" err="1">
                <a:solidFill>
                  <a:schemeClr val="tx1"/>
                </a:solidFill>
                <a:latin typeface="Courier New"/>
                <a:ea typeface="Courier New"/>
                <a:cs typeface="Courier New"/>
                <a:sym typeface="Courier New"/>
              </a:rPr>
              <a:t>RetentionPolicy.</a:t>
            </a:r>
            <a:r>
              <a:rPr lang="en-GB" sz="1800" b="1" i="1" dirty="0" err="1">
                <a:solidFill>
                  <a:schemeClr val="tx1"/>
                </a:solidFill>
                <a:latin typeface="Courier New"/>
                <a:ea typeface="Courier New"/>
                <a:cs typeface="Courier New"/>
                <a:sym typeface="Courier New"/>
              </a:rPr>
              <a:t>RUNTIME</a:t>
            </a:r>
            <a:r>
              <a:rPr lang="en-GB" sz="1800"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r>
              <a:rPr lang="en-GB" sz="1800" b="1" dirty="0">
                <a:solidFill>
                  <a:schemeClr val="tx1"/>
                </a:solidFill>
                <a:latin typeface="Courier New"/>
                <a:ea typeface="Courier New"/>
                <a:cs typeface="Courier New"/>
                <a:sym typeface="Courier New"/>
              </a:rPr>
              <a:t>public </a:t>
            </a:r>
            <a:r>
              <a:rPr lang="en-GB" sz="1800" dirty="0">
                <a:solidFill>
                  <a:schemeClr val="tx1"/>
                </a:solidFill>
                <a:latin typeface="Courier New"/>
                <a:ea typeface="Courier New"/>
                <a:cs typeface="Courier New"/>
                <a:sym typeface="Courier New"/>
              </a:rPr>
              <a:t>@</a:t>
            </a:r>
            <a:r>
              <a:rPr lang="en-GB" sz="1800" b="1" dirty="0">
                <a:solidFill>
                  <a:schemeClr val="tx1"/>
                </a:solidFill>
                <a:latin typeface="Courier New"/>
                <a:ea typeface="Courier New"/>
                <a:cs typeface="Courier New"/>
                <a:sym typeface="Courier New"/>
              </a:rPr>
              <a:t>interface </a:t>
            </a:r>
            <a:r>
              <a:rPr lang="en-GB" sz="1800" dirty="0">
                <a:solidFill>
                  <a:schemeClr val="tx1"/>
                </a:solidFill>
                <a:latin typeface="Courier New"/>
                <a:ea typeface="Courier New"/>
                <a:cs typeface="Courier New"/>
                <a:sym typeface="Courier New"/>
              </a:rPr>
              <a:t>Version {</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    </a:t>
            </a:r>
            <a:r>
              <a:rPr lang="en-GB" sz="1800" b="1" dirty="0">
                <a:solidFill>
                  <a:schemeClr val="tx1"/>
                </a:solidFill>
                <a:latin typeface="Courier New"/>
                <a:ea typeface="Courier New"/>
                <a:cs typeface="Courier New"/>
                <a:sym typeface="Courier New"/>
              </a:rPr>
              <a:t>int </a:t>
            </a:r>
            <a:r>
              <a:rPr lang="en-GB" sz="1800" dirty="0">
                <a:solidFill>
                  <a:schemeClr val="tx1"/>
                </a:solidFill>
                <a:latin typeface="Courier New"/>
                <a:ea typeface="Courier New"/>
                <a:cs typeface="Courier New"/>
                <a:sym typeface="Courier New"/>
              </a:rPr>
              <a:t>min();</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    </a:t>
            </a:r>
            <a:r>
              <a:rPr lang="en-GB" sz="1800" b="1" dirty="0">
                <a:solidFill>
                  <a:schemeClr val="tx1"/>
                </a:solidFill>
                <a:latin typeface="Courier New"/>
                <a:ea typeface="Courier New"/>
                <a:cs typeface="Courier New"/>
                <a:sym typeface="Courier New"/>
              </a:rPr>
              <a:t>int </a:t>
            </a:r>
            <a:r>
              <a:rPr lang="en-GB" sz="1800" dirty="0">
                <a:solidFill>
                  <a:schemeClr val="tx1"/>
                </a:solidFill>
                <a:latin typeface="Courier New"/>
                <a:ea typeface="Courier New"/>
                <a:cs typeface="Courier New"/>
                <a:sym typeface="Courier New"/>
              </a:rPr>
              <a:t>max();</a:t>
            </a:r>
            <a:br>
              <a:rPr lang="en-GB" sz="1800" dirty="0">
                <a:solidFill>
                  <a:schemeClr val="tx1"/>
                </a:solidFill>
                <a:latin typeface="Courier New"/>
                <a:ea typeface="Courier New"/>
                <a:cs typeface="Courier New"/>
                <a:sym typeface="Courier New"/>
              </a:rPr>
            </a:b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    String description() </a:t>
            </a:r>
            <a:r>
              <a:rPr lang="en-GB" sz="1800" b="1" dirty="0">
                <a:solidFill>
                  <a:schemeClr val="tx1"/>
                </a:solidFill>
                <a:latin typeface="Courier New"/>
                <a:ea typeface="Courier New"/>
                <a:cs typeface="Courier New"/>
                <a:sym typeface="Courier New"/>
              </a:rPr>
              <a:t>default ""</a:t>
            </a:r>
            <a:r>
              <a:rPr lang="en-GB" sz="1800" dirty="0">
                <a:solidFill>
                  <a:schemeClr val="tx1"/>
                </a:solidFill>
                <a:latin typeface="Courier New"/>
                <a:ea typeface="Courier New"/>
                <a:cs typeface="Courier New"/>
                <a:sym typeface="Courier New"/>
              </a:rPr>
              <a:t>;</a:t>
            </a:r>
            <a:br>
              <a:rPr lang="en-GB" sz="1800" dirty="0">
                <a:solidFill>
                  <a:schemeClr val="tx1"/>
                </a:solidFill>
                <a:latin typeface="Courier New"/>
                <a:ea typeface="Courier New"/>
                <a:cs typeface="Courier New"/>
                <a:sym typeface="Courier New"/>
              </a:rPr>
            </a:br>
            <a:r>
              <a:rPr lang="en-GB" sz="1800" dirty="0">
                <a:solidFill>
                  <a:schemeClr val="tx1"/>
                </a:solidFill>
                <a:latin typeface="Courier New"/>
                <a:ea typeface="Courier New"/>
                <a:cs typeface="Courier New"/>
                <a:sym typeface="Courier New"/>
              </a:rPr>
              <a:t>}</a:t>
            </a:r>
            <a:endParaRPr lang="en-GB" sz="1800" b="1" dirty="0">
              <a:solidFill>
                <a:schemeClr val="tx1"/>
              </a:solidFill>
            </a:endParaRPr>
          </a:p>
        </p:txBody>
      </p:sp>
    </p:spTree>
    <p:extLst>
      <p:ext uri="{BB962C8B-B14F-4D97-AF65-F5344CB8AC3E}">
        <p14:creationId xmlns:p14="http://schemas.microsoft.com/office/powerpoint/2010/main" val="419242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48FC-0639-EAD9-9E91-B2E8672D21B7}"/>
              </a:ext>
            </a:extLst>
          </p:cNvPr>
          <p:cNvSpPr>
            <a:spLocks noGrp="1"/>
          </p:cNvSpPr>
          <p:nvPr>
            <p:ph type="ctrTitle"/>
          </p:nvPr>
        </p:nvSpPr>
        <p:spPr>
          <a:xfrm>
            <a:off x="415600" y="153742"/>
            <a:ext cx="11360800" cy="779318"/>
          </a:xfrm>
        </p:spPr>
        <p:txBody>
          <a:bodyPr>
            <a:noAutofit/>
          </a:bodyPr>
          <a:lstStyle/>
          <a:p>
            <a:r>
              <a:rPr lang="en-UA" sz="4000" dirty="0"/>
              <a:t>Reflection API</a:t>
            </a:r>
          </a:p>
        </p:txBody>
      </p:sp>
      <p:sp>
        <p:nvSpPr>
          <p:cNvPr id="3" name="Subtitle 2">
            <a:extLst>
              <a:ext uri="{FF2B5EF4-FFF2-40B4-BE49-F238E27FC236}">
                <a16:creationId xmlns:a16="http://schemas.microsoft.com/office/drawing/2014/main" id="{0AF9E382-F671-F21F-2FC1-D45A42A6A7C4}"/>
              </a:ext>
            </a:extLst>
          </p:cNvPr>
          <p:cNvSpPr>
            <a:spLocks noGrp="1"/>
          </p:cNvSpPr>
          <p:nvPr>
            <p:ph type="subTitle" idx="1"/>
          </p:nvPr>
        </p:nvSpPr>
        <p:spPr>
          <a:xfrm>
            <a:off x="415600" y="1005796"/>
            <a:ext cx="11360800" cy="3183478"/>
          </a:xfrm>
        </p:spPr>
        <p:txBody>
          <a:bodyPr>
            <a:normAutofit/>
          </a:bodyPr>
          <a:lstStyle/>
          <a:p>
            <a:pPr marL="457200" lvl="0" indent="-342900" algn="l" rtl="0">
              <a:lnSpc>
                <a:spcPct val="100000"/>
              </a:lnSpc>
              <a:spcBef>
                <a:spcPts val="600"/>
              </a:spcBef>
              <a:spcAft>
                <a:spcPts val="0"/>
              </a:spcAft>
              <a:buClr>
                <a:schemeClr val="accent6"/>
              </a:buClr>
              <a:buSzPts val="1800"/>
              <a:buChar char="▷"/>
            </a:pPr>
            <a:r>
              <a:rPr lang="en-GB" sz="2400" dirty="0">
                <a:solidFill>
                  <a:schemeClr val="tx1"/>
                </a:solidFill>
              </a:rPr>
              <a:t>The ability to examine or modify the runtime </a:t>
            </a:r>
            <a:r>
              <a:rPr lang="en-GB" sz="2400" dirty="0" err="1">
                <a:solidFill>
                  <a:schemeClr val="tx1"/>
                </a:solidFill>
              </a:rPr>
              <a:t>behavior</a:t>
            </a:r>
            <a:r>
              <a:rPr lang="en-GB" sz="2400" dirty="0">
                <a:solidFill>
                  <a:schemeClr val="tx1"/>
                </a:solidFill>
              </a:rPr>
              <a:t> of applications</a:t>
            </a:r>
            <a:endParaRPr lang="en-GB" sz="4000" dirty="0">
              <a:solidFill>
                <a:schemeClr val="tx1"/>
              </a:solidFill>
            </a:endParaRPr>
          </a:p>
          <a:p>
            <a:pPr marL="914400" lvl="1" indent="-381000" algn="l" rtl="0">
              <a:lnSpc>
                <a:spcPct val="100000"/>
              </a:lnSpc>
              <a:spcBef>
                <a:spcPts val="0"/>
              </a:spcBef>
              <a:spcAft>
                <a:spcPts val="0"/>
              </a:spcAft>
              <a:buSzPts val="2400"/>
              <a:buChar char="○"/>
            </a:pPr>
            <a:r>
              <a:rPr lang="en-GB" sz="2400" dirty="0">
                <a:solidFill>
                  <a:schemeClr val="tx1"/>
                </a:solidFill>
              </a:rPr>
              <a:t>read properties</a:t>
            </a:r>
            <a:endParaRPr lang="en-GB" sz="4000" dirty="0">
              <a:solidFill>
                <a:schemeClr val="tx1"/>
              </a:solidFill>
            </a:endParaRPr>
          </a:p>
          <a:p>
            <a:pPr marL="914400" lvl="1" indent="-381000" algn="l" rtl="0">
              <a:lnSpc>
                <a:spcPct val="100000"/>
              </a:lnSpc>
              <a:spcBef>
                <a:spcPts val="0"/>
              </a:spcBef>
              <a:spcAft>
                <a:spcPts val="0"/>
              </a:spcAft>
              <a:buSzPts val="2400"/>
              <a:buChar char="○"/>
            </a:pPr>
            <a:r>
              <a:rPr lang="en-GB" sz="2400" dirty="0">
                <a:solidFill>
                  <a:schemeClr val="tx1"/>
                </a:solidFill>
              </a:rPr>
              <a:t>update data</a:t>
            </a:r>
            <a:endParaRPr lang="en-GB" sz="4000" dirty="0">
              <a:solidFill>
                <a:schemeClr val="tx1"/>
              </a:solidFill>
            </a:endParaRPr>
          </a:p>
          <a:p>
            <a:pPr marL="914400" lvl="1" indent="-381000" algn="l" rtl="0">
              <a:lnSpc>
                <a:spcPct val="100000"/>
              </a:lnSpc>
              <a:spcBef>
                <a:spcPts val="0"/>
              </a:spcBef>
              <a:spcAft>
                <a:spcPts val="0"/>
              </a:spcAft>
              <a:buSzPts val="2400"/>
              <a:buChar char="○"/>
            </a:pPr>
            <a:r>
              <a:rPr lang="en-GB" sz="2400" dirty="0">
                <a:solidFill>
                  <a:schemeClr val="tx1"/>
                </a:solidFill>
              </a:rPr>
              <a:t>change model</a:t>
            </a:r>
          </a:p>
          <a:p>
            <a:pPr lvl="1" indent="-381000" algn="l">
              <a:buSzPts val="2400"/>
              <a:buFont typeface="Arial"/>
              <a:buChar char="○"/>
            </a:pPr>
            <a:r>
              <a:rPr lang="en-GB" sz="2400" dirty="0">
                <a:solidFill>
                  <a:schemeClr val="tx1"/>
                </a:solidFill>
              </a:rPr>
              <a:t>get the metadata of a class at run time</a:t>
            </a:r>
          </a:p>
          <a:p>
            <a:pPr lvl="1" indent="-381000" algn="l">
              <a:buSzPts val="2400"/>
              <a:buFont typeface="Arial"/>
              <a:buChar char="○"/>
            </a:pPr>
            <a:r>
              <a:rPr lang="en-GB" sz="2400" dirty="0">
                <a:solidFill>
                  <a:schemeClr val="tx1"/>
                </a:solidFill>
              </a:rPr>
              <a:t>examine and change the run time </a:t>
            </a:r>
            <a:r>
              <a:rPr lang="en-GB" sz="2400" dirty="0" err="1">
                <a:solidFill>
                  <a:schemeClr val="tx1"/>
                </a:solidFill>
              </a:rPr>
              <a:t>behavior</a:t>
            </a:r>
            <a:r>
              <a:rPr lang="en-GB" sz="2400" dirty="0">
                <a:solidFill>
                  <a:schemeClr val="tx1"/>
                </a:solidFill>
              </a:rPr>
              <a:t> of a class</a:t>
            </a:r>
          </a:p>
          <a:p>
            <a:pPr lvl="1" indent="-381000" algn="l">
              <a:buSzPts val="2400"/>
              <a:buFont typeface="Arial"/>
              <a:buChar char="○"/>
            </a:pPr>
            <a:endParaRPr lang="en-GB" sz="2400" dirty="0">
              <a:solidFill>
                <a:schemeClr val="tx1"/>
              </a:solidFill>
            </a:endParaRPr>
          </a:p>
        </p:txBody>
      </p:sp>
    </p:spTree>
    <p:extLst>
      <p:ext uri="{BB962C8B-B14F-4D97-AF65-F5344CB8AC3E}">
        <p14:creationId xmlns:p14="http://schemas.microsoft.com/office/powerpoint/2010/main" val="3373934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err="1"/>
              <a:t>Annotations</a:t>
            </a:r>
            <a:endParaRPr lang="en-UA" sz="4400" dirty="0"/>
          </a:p>
        </p:txBody>
      </p:sp>
      <p:sp>
        <p:nvSpPr>
          <p:cNvPr id="5" name="TextBox 4">
            <a:extLst>
              <a:ext uri="{FF2B5EF4-FFF2-40B4-BE49-F238E27FC236}">
                <a16:creationId xmlns:a16="http://schemas.microsoft.com/office/drawing/2014/main" id="{E415EF97-AFBD-AA7D-77EE-5C8BC6F57942}"/>
              </a:ext>
            </a:extLst>
          </p:cNvPr>
          <p:cNvSpPr txBox="1"/>
          <p:nvPr/>
        </p:nvSpPr>
        <p:spPr>
          <a:xfrm>
            <a:off x="2165205" y="1537854"/>
            <a:ext cx="7861589" cy="4492705"/>
          </a:xfrm>
          <a:prstGeom prst="rect">
            <a:avLst/>
          </a:prstGeom>
          <a:noFill/>
        </p:spPr>
        <p:txBody>
          <a:bodyPr wrap="square">
            <a:spAutoFit/>
          </a:bodyPr>
          <a:lstStyle/>
          <a:p>
            <a:pPr marL="69850" lvl="0" indent="0" algn="l" rtl="0">
              <a:lnSpc>
                <a:spcPct val="150000"/>
              </a:lnSpc>
              <a:spcBef>
                <a:spcPts val="0"/>
              </a:spcBef>
              <a:spcAft>
                <a:spcPts val="0"/>
              </a:spcAft>
              <a:buSzPts val="1800"/>
              <a:buNone/>
            </a:pPr>
            <a:r>
              <a:rPr lang="en-GB" sz="1600" b="1" dirty="0">
                <a:solidFill>
                  <a:schemeClr val="tx1"/>
                </a:solidFill>
                <a:latin typeface="Courier New"/>
                <a:ea typeface="Courier New"/>
                <a:cs typeface="Courier New"/>
                <a:sym typeface="Courier New"/>
              </a:rPr>
              <a:t>class </a:t>
            </a:r>
            <a:r>
              <a:rPr lang="en-GB" sz="1600" dirty="0" err="1">
                <a:solidFill>
                  <a:schemeClr val="tx1"/>
                </a:solidFill>
                <a:latin typeface="Courier New"/>
                <a:ea typeface="Courier New"/>
                <a:cs typeface="Courier New"/>
                <a:sym typeface="Courier New"/>
              </a:rPr>
              <a:t>ApiClass</a:t>
            </a:r>
            <a:r>
              <a:rPr lang="en-GB" sz="1600" dirty="0">
                <a:solidFill>
                  <a:schemeClr val="tx1"/>
                </a:solidFill>
                <a:latin typeface="Courier New"/>
                <a:ea typeface="Courier New"/>
                <a:cs typeface="Courier New"/>
                <a:sym typeface="Courier New"/>
              </a:rPr>
              <a:t> {</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@Version </a:t>
            </a:r>
            <a:r>
              <a:rPr lang="en-GB" sz="1600" i="1" dirty="0">
                <a:solidFill>
                  <a:schemeClr val="tx1"/>
                </a:solidFill>
                <a:latin typeface="Courier New"/>
                <a:ea typeface="Courier New"/>
                <a:cs typeface="Courier New"/>
                <a:sym typeface="Courier New"/>
              </a:rPr>
              <a:t>// required attributes are missed</a:t>
            </a:r>
            <a:br>
              <a:rPr lang="en-GB" sz="1600" i="1" dirty="0">
                <a:solidFill>
                  <a:schemeClr val="tx1"/>
                </a:solidFill>
                <a:latin typeface="Courier New"/>
                <a:ea typeface="Courier New"/>
                <a:cs typeface="Courier New"/>
                <a:sym typeface="Courier New"/>
              </a:rPr>
            </a:br>
            <a:r>
              <a:rPr lang="en-GB" sz="1600" i="1" dirty="0">
                <a:solidFill>
                  <a:schemeClr val="tx1"/>
                </a:solidFill>
                <a:latin typeface="Courier New"/>
                <a:ea typeface="Courier New"/>
                <a:cs typeface="Courier New"/>
                <a:sym typeface="Courier New"/>
              </a:rPr>
              <a:t>  </a:t>
            </a:r>
            <a:r>
              <a:rPr lang="en-GB" sz="1600" b="1" dirty="0">
                <a:solidFill>
                  <a:schemeClr val="tx1"/>
                </a:solidFill>
                <a:latin typeface="Courier New"/>
                <a:ea typeface="Courier New"/>
                <a:cs typeface="Courier New"/>
                <a:sym typeface="Courier New"/>
              </a:rPr>
              <a:t>void </a:t>
            </a:r>
            <a:r>
              <a:rPr lang="en-GB" sz="1600" dirty="0">
                <a:solidFill>
                  <a:schemeClr val="tx1"/>
                </a:solidFill>
                <a:latin typeface="Courier New"/>
                <a:ea typeface="Courier New"/>
                <a:cs typeface="Courier New"/>
                <a:sym typeface="Courier New"/>
              </a:rPr>
              <a:t>api0(){}</a:t>
            </a:r>
          </a:p>
          <a:p>
            <a:pPr marL="69850" lvl="0" indent="0" algn="l" rtl="0">
              <a:lnSpc>
                <a:spcPct val="150000"/>
              </a:lnSpc>
              <a:spcBef>
                <a:spcPts val="0"/>
              </a:spcBef>
              <a:spcAft>
                <a:spcPts val="0"/>
              </a:spcAft>
              <a:buSzPts val="1800"/>
              <a:buNone/>
            </a:pPr>
            <a:r>
              <a:rPr lang="en-GB" sz="1600" dirty="0">
                <a:solidFill>
                  <a:schemeClr val="tx1"/>
                </a:solidFill>
                <a:latin typeface="Courier New"/>
                <a:ea typeface="Courier New"/>
                <a:cs typeface="Courier New"/>
                <a:sym typeface="Courier New"/>
              </a:rPr>
              <a:t>  @Deprecated    </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@Version(min = 1, max = 2)</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a:t>
            </a:r>
            <a:r>
              <a:rPr lang="en-GB" sz="1600" b="1" dirty="0">
                <a:solidFill>
                  <a:schemeClr val="tx1"/>
                </a:solidFill>
                <a:latin typeface="Courier New"/>
                <a:ea typeface="Courier New"/>
                <a:cs typeface="Courier New"/>
                <a:sym typeface="Courier New"/>
              </a:rPr>
              <a:t>void </a:t>
            </a:r>
            <a:r>
              <a:rPr lang="en-GB" sz="1600" dirty="0">
                <a:solidFill>
                  <a:schemeClr val="tx1"/>
                </a:solidFill>
                <a:latin typeface="Courier New"/>
                <a:ea typeface="Courier New"/>
                <a:cs typeface="Courier New"/>
                <a:sym typeface="Courier New"/>
              </a:rPr>
              <a:t>api1(){}</a:t>
            </a:r>
          </a:p>
          <a:p>
            <a:pPr marL="69850" lvl="0" indent="0" algn="l" rtl="0">
              <a:lnSpc>
                <a:spcPct val="150000"/>
              </a:lnSpc>
              <a:spcBef>
                <a:spcPts val="0"/>
              </a:spcBef>
              <a:spcAft>
                <a:spcPts val="0"/>
              </a:spcAft>
              <a:buSzPts val="1800"/>
              <a:buNone/>
            </a:pPr>
            <a:r>
              <a:rPr lang="en-GB" sz="1600" dirty="0">
                <a:solidFill>
                  <a:schemeClr val="tx1"/>
                </a:solidFill>
                <a:latin typeface="Courier New"/>
                <a:ea typeface="Courier New"/>
                <a:cs typeface="Courier New"/>
                <a:sym typeface="Courier New"/>
              </a:rPr>
              <a:t>  @Version(min = 2, max = 3, description = </a:t>
            </a:r>
            <a:r>
              <a:rPr lang="en-GB" sz="1600" b="1" dirty="0">
                <a:solidFill>
                  <a:schemeClr val="tx1"/>
                </a:solidFill>
                <a:latin typeface="Courier New"/>
                <a:ea typeface="Courier New"/>
                <a:cs typeface="Courier New"/>
                <a:sym typeface="Courier New"/>
              </a:rPr>
              <a:t>“Some description"</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a:t>
            </a:r>
            <a:r>
              <a:rPr lang="en-GB" sz="1600" b="1" dirty="0">
                <a:solidFill>
                  <a:schemeClr val="tx1"/>
                </a:solidFill>
                <a:latin typeface="Courier New"/>
                <a:ea typeface="Courier New"/>
                <a:cs typeface="Courier New"/>
                <a:sym typeface="Courier New"/>
              </a:rPr>
              <a:t>void </a:t>
            </a:r>
            <a:r>
              <a:rPr lang="en-GB" sz="1600" dirty="0">
                <a:solidFill>
                  <a:schemeClr val="tx1"/>
                </a:solidFill>
                <a:latin typeface="Courier New"/>
                <a:ea typeface="Courier New"/>
                <a:cs typeface="Courier New"/>
                <a:sym typeface="Courier New"/>
              </a:rPr>
              <a:t>api2(){}</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@Version </a:t>
            </a:r>
            <a:r>
              <a:rPr lang="en-GB" sz="1600" i="1" dirty="0">
                <a:solidFill>
                  <a:schemeClr val="tx1"/>
                </a:solidFill>
                <a:latin typeface="Courier New"/>
                <a:ea typeface="Courier New"/>
                <a:cs typeface="Courier New"/>
                <a:sym typeface="Courier New"/>
              </a:rPr>
              <a:t>// wrong target element type </a:t>
            </a:r>
            <a:br>
              <a:rPr lang="en-GB" sz="1600" i="1" dirty="0">
                <a:solidFill>
                  <a:schemeClr val="tx1"/>
                </a:solidFill>
                <a:latin typeface="Courier New"/>
                <a:ea typeface="Courier New"/>
                <a:cs typeface="Courier New"/>
                <a:sym typeface="Courier New"/>
              </a:rPr>
            </a:br>
            <a:r>
              <a:rPr lang="en-GB" sz="1600" b="1" dirty="0">
                <a:solidFill>
                  <a:schemeClr val="tx1"/>
                </a:solidFill>
                <a:latin typeface="Courier New"/>
                <a:ea typeface="Courier New"/>
                <a:cs typeface="Courier New"/>
                <a:sym typeface="Courier New"/>
              </a:rPr>
              <a:t>class </a:t>
            </a:r>
            <a:r>
              <a:rPr lang="en-GB" sz="1600" dirty="0">
                <a:solidFill>
                  <a:schemeClr val="tx1"/>
                </a:solidFill>
                <a:latin typeface="Courier New"/>
                <a:ea typeface="Courier New"/>
                <a:cs typeface="Courier New"/>
                <a:sym typeface="Courier New"/>
              </a:rPr>
              <a:t>ApiClass2 {}</a:t>
            </a:r>
            <a:endParaRPr lang="en-GB" sz="1600"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1617179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en-US" sz="4400" dirty="0" err="1"/>
              <a:t>HomeWork</a:t>
            </a:r>
            <a:endParaRPr lang="en-UA" sz="4400" dirty="0"/>
          </a:p>
        </p:txBody>
      </p:sp>
      <p:sp>
        <p:nvSpPr>
          <p:cNvPr id="5" name="TextBox 4">
            <a:extLst>
              <a:ext uri="{FF2B5EF4-FFF2-40B4-BE49-F238E27FC236}">
                <a16:creationId xmlns:a16="http://schemas.microsoft.com/office/drawing/2014/main" id="{E415EF97-AFBD-AA7D-77EE-5C8BC6F57942}"/>
              </a:ext>
            </a:extLst>
          </p:cNvPr>
          <p:cNvSpPr txBox="1"/>
          <p:nvPr/>
        </p:nvSpPr>
        <p:spPr>
          <a:xfrm>
            <a:off x="2165205" y="1537854"/>
            <a:ext cx="7861589" cy="4985980"/>
          </a:xfrm>
          <a:prstGeom prst="rect">
            <a:avLst/>
          </a:prstGeom>
          <a:noFill/>
        </p:spPr>
        <p:txBody>
          <a:bodyPr wrap="square">
            <a:spAutoFit/>
          </a:bodyPr>
          <a:lstStyle/>
          <a:p>
            <a:pPr marL="571500" lvl="0" indent="-457200" algn="l" rtl="0">
              <a:lnSpc>
                <a:spcPct val="100000"/>
              </a:lnSpc>
              <a:spcBef>
                <a:spcPts val="600"/>
              </a:spcBef>
              <a:spcAft>
                <a:spcPts val="0"/>
              </a:spcAft>
              <a:buSzPts val="1800"/>
              <a:buFont typeface="Arial"/>
              <a:buAutoNum type="arabicPeriod"/>
            </a:pPr>
            <a:r>
              <a:rPr lang="en-GB" sz="2800" dirty="0">
                <a:solidFill>
                  <a:schemeClr val="tx1"/>
                </a:solidFill>
              </a:rPr>
              <a:t>Create new annotation ' Injectable ' that can be applied to only to the </a:t>
            </a:r>
            <a:r>
              <a:rPr lang="en-GB" sz="2800" b="1" dirty="0">
                <a:solidFill>
                  <a:schemeClr val="tx1"/>
                </a:solidFill>
              </a:rPr>
              <a:t>fields</a:t>
            </a:r>
            <a:r>
              <a:rPr lang="en-GB" sz="2800" dirty="0">
                <a:solidFill>
                  <a:schemeClr val="tx1"/>
                </a:solidFill>
              </a:rPr>
              <a:t>. This annotation has field with name of property in property file, if name not specified you should use an exact name of field.</a:t>
            </a:r>
          </a:p>
          <a:p>
            <a:pPr marL="571500" lvl="0" indent="-457200" algn="l" rtl="0">
              <a:lnSpc>
                <a:spcPct val="100000"/>
              </a:lnSpc>
              <a:spcBef>
                <a:spcPts val="600"/>
              </a:spcBef>
              <a:spcAft>
                <a:spcPts val="0"/>
              </a:spcAft>
              <a:buSzPts val="1800"/>
              <a:buFont typeface="Arial"/>
              <a:buAutoNum type="arabicPeriod"/>
            </a:pPr>
            <a:r>
              <a:rPr lang="en-GB" sz="2800" dirty="0">
                <a:solidFill>
                  <a:schemeClr val="tx1"/>
                </a:solidFill>
              </a:rPr>
              <a:t>If no property found in property file, do not set any value and </a:t>
            </a:r>
            <a:r>
              <a:rPr lang="en-GB" sz="2800">
                <a:solidFill>
                  <a:schemeClr val="tx1"/>
                </a:solidFill>
              </a:rPr>
              <a:t>throw exception.   </a:t>
            </a:r>
            <a:endParaRPr lang="en-GB" sz="2800" dirty="0">
              <a:solidFill>
                <a:schemeClr val="tx1"/>
              </a:solidFill>
            </a:endParaRPr>
          </a:p>
          <a:p>
            <a:pPr marL="571500" lvl="0" indent="-457200" algn="l" rtl="0">
              <a:lnSpc>
                <a:spcPct val="100000"/>
              </a:lnSpc>
              <a:spcBef>
                <a:spcPts val="600"/>
              </a:spcBef>
              <a:spcAft>
                <a:spcPts val="0"/>
              </a:spcAft>
              <a:buSzPts val="1800"/>
              <a:buFont typeface="Arial"/>
              <a:buAutoNum type="arabicPeriod"/>
            </a:pPr>
            <a:r>
              <a:rPr lang="en-GB" sz="2800" dirty="0">
                <a:solidFill>
                  <a:schemeClr val="tx1"/>
                </a:solidFill>
              </a:rPr>
              <a:t>At the beginning of the program start, load all the values ​​from the properties file and set it to the fields marked with the 'Injectable' annotation based on field name</a:t>
            </a:r>
          </a:p>
        </p:txBody>
      </p:sp>
    </p:spTree>
    <p:extLst>
      <p:ext uri="{BB962C8B-B14F-4D97-AF65-F5344CB8AC3E}">
        <p14:creationId xmlns:p14="http://schemas.microsoft.com/office/powerpoint/2010/main" val="548383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0"/>
          <p:cNvSpPr txBox="1">
            <a:spLocks noGrp="1"/>
          </p:cNvSpPr>
          <p:nvPr>
            <p:ph type="title"/>
          </p:nvPr>
        </p:nvSpPr>
        <p:spPr>
          <a:xfrm>
            <a:off x="653667" y="600200"/>
            <a:ext cx="8490400" cy="5454400"/>
          </a:xfrm>
          <a:prstGeom prst="rect">
            <a:avLst/>
          </a:prstGeom>
        </p:spPr>
        <p:txBody>
          <a:bodyPr spcFirstLastPara="1" wrap="square" lIns="121900" tIns="121900" rIns="121900" bIns="121900" anchor="ctr" anchorCtr="0">
            <a:normAutofit/>
          </a:bodyPr>
          <a:lstStyle/>
          <a:p>
            <a:r>
              <a:rPr lang="ru"/>
              <a:t>Thanks!</a:t>
            </a:r>
            <a:endParaRPr/>
          </a:p>
          <a:p>
            <a:endParaRPr sz="2281"/>
          </a:p>
          <a:p>
            <a:endParaRPr sz="2281">
              <a:solidFill>
                <a:srgbClr val="D9D9D9"/>
              </a:solidFill>
            </a:endParaRPr>
          </a:p>
          <a:p>
            <a:r>
              <a:rPr lang="ru" sz="2281">
                <a:solidFill>
                  <a:srgbClr val="D9D9D9"/>
                </a:solidFill>
              </a:rPr>
              <a:t>Find us in Slack:</a:t>
            </a:r>
            <a:endParaRPr sz="2281">
              <a:solidFill>
                <a:srgbClr val="D9D9D9"/>
              </a:solidFill>
            </a:endParaRPr>
          </a:p>
          <a:p>
            <a:r>
              <a:rPr lang="ru" sz="2281">
                <a:solidFill>
                  <a:srgbClr val="D9D9D9"/>
                </a:solidFill>
              </a:rPr>
              <a:t>	@Bohdan Cherniak</a:t>
            </a:r>
            <a:endParaRPr sz="2281">
              <a:solidFill>
                <a:srgbClr val="D9D9D9"/>
              </a:solidFill>
            </a:endParaRPr>
          </a:p>
          <a:p>
            <a:r>
              <a:rPr lang="ru" sz="2281">
                <a:solidFill>
                  <a:srgbClr val="D9D9D9"/>
                </a:solidFill>
              </a:rPr>
              <a:t>	@Vladyslav Nikolenko</a:t>
            </a:r>
            <a:endParaRPr sz="2281">
              <a:solidFill>
                <a:srgbClr val="D9D9D9"/>
              </a:solidFill>
            </a:endParaRPr>
          </a:p>
          <a:p>
            <a:r>
              <a:rPr lang="ru" sz="2281">
                <a:solidFill>
                  <a:srgbClr val="D9D9D9"/>
                </a:solidFill>
              </a:rPr>
              <a:t>	@Volodymyr Vedula</a:t>
            </a:r>
            <a:endParaRPr sz="2281">
              <a:solidFill>
                <a:srgbClr val="D9D9D9"/>
              </a:solidFill>
            </a:endParaRPr>
          </a:p>
          <a:p>
            <a:endParaRPr sz="2281">
              <a:solidFill>
                <a:srgbClr val="D9D9D9"/>
              </a:solidFill>
            </a:endParaRPr>
          </a:p>
          <a:p>
            <a:endParaRPr sz="2281">
              <a:solidFill>
                <a:srgbClr val="D9D9D9"/>
              </a:solidFill>
            </a:endParaRPr>
          </a:p>
        </p:txBody>
      </p:sp>
      <p:sp>
        <p:nvSpPr>
          <p:cNvPr id="370" name="Google Shape;370;p50"/>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ru"/>
              <a:pPr/>
              <a:t>22</a:t>
            </a:fld>
            <a:endParaRPr/>
          </a:p>
        </p:txBody>
      </p:sp>
      <p:grpSp>
        <p:nvGrpSpPr>
          <p:cNvPr id="371" name="Google Shape;371;p50"/>
          <p:cNvGrpSpPr/>
          <p:nvPr/>
        </p:nvGrpSpPr>
        <p:grpSpPr>
          <a:xfrm>
            <a:off x="-34400" y="2555100"/>
            <a:ext cx="6626707" cy="1933"/>
            <a:chOff x="-25800" y="1916325"/>
            <a:chExt cx="4970030" cy="1450"/>
          </a:xfrm>
        </p:grpSpPr>
        <p:cxnSp>
          <p:nvCxnSpPr>
            <p:cNvPr id="372" name="Google Shape;372;p50"/>
            <p:cNvCxnSpPr/>
            <p:nvPr/>
          </p:nvCxnSpPr>
          <p:spPr>
            <a:xfrm>
              <a:off x="-25800" y="1916325"/>
              <a:ext cx="1907100" cy="0"/>
            </a:xfrm>
            <a:prstGeom prst="straightConnector1">
              <a:avLst/>
            </a:prstGeom>
            <a:noFill/>
            <a:ln w="76200" cap="flat" cmpd="sng">
              <a:solidFill>
                <a:schemeClr val="dk1"/>
              </a:solidFill>
              <a:prstDash val="solid"/>
              <a:round/>
              <a:headEnd type="none" w="med" len="med"/>
              <a:tailEnd type="none" w="med" len="med"/>
            </a:ln>
          </p:spPr>
        </p:cxnSp>
        <p:cxnSp>
          <p:nvCxnSpPr>
            <p:cNvPr id="373" name="Google Shape;373;p50"/>
            <p:cNvCxnSpPr/>
            <p:nvPr/>
          </p:nvCxnSpPr>
          <p:spPr>
            <a:xfrm>
              <a:off x="1881300" y="1917775"/>
              <a:ext cx="768300" cy="0"/>
            </a:xfrm>
            <a:prstGeom prst="straightConnector1">
              <a:avLst/>
            </a:prstGeom>
            <a:noFill/>
            <a:ln w="76200" cap="flat" cmpd="sng">
              <a:solidFill>
                <a:schemeClr val="accent5"/>
              </a:solidFill>
              <a:prstDash val="solid"/>
              <a:round/>
              <a:headEnd type="none" w="med" len="med"/>
              <a:tailEnd type="none" w="med" len="med"/>
            </a:ln>
          </p:spPr>
        </p:cxnSp>
        <p:cxnSp>
          <p:nvCxnSpPr>
            <p:cNvPr id="374" name="Google Shape;374;p50"/>
            <p:cNvCxnSpPr/>
            <p:nvPr/>
          </p:nvCxnSpPr>
          <p:spPr>
            <a:xfrm>
              <a:off x="2643300" y="1917775"/>
              <a:ext cx="768300" cy="0"/>
            </a:xfrm>
            <a:prstGeom prst="straightConnector1">
              <a:avLst/>
            </a:prstGeom>
            <a:noFill/>
            <a:ln w="76200" cap="flat" cmpd="sng">
              <a:solidFill>
                <a:srgbClr val="4A86E8"/>
              </a:solidFill>
              <a:prstDash val="solid"/>
              <a:round/>
              <a:headEnd type="none" w="med" len="med"/>
              <a:tailEnd type="none" w="med" len="med"/>
            </a:ln>
          </p:spPr>
        </p:cxnSp>
        <p:cxnSp>
          <p:nvCxnSpPr>
            <p:cNvPr id="375" name="Google Shape;375;p50"/>
            <p:cNvCxnSpPr/>
            <p:nvPr/>
          </p:nvCxnSpPr>
          <p:spPr>
            <a:xfrm>
              <a:off x="3405300" y="1917775"/>
              <a:ext cx="768300" cy="0"/>
            </a:xfrm>
            <a:prstGeom prst="straightConnector1">
              <a:avLst/>
            </a:prstGeom>
            <a:noFill/>
            <a:ln w="76200" cap="flat" cmpd="sng">
              <a:solidFill>
                <a:schemeClr val="accent4"/>
              </a:solidFill>
              <a:prstDash val="solid"/>
              <a:round/>
              <a:headEnd type="none" w="med" len="med"/>
              <a:tailEnd type="none" w="med" len="med"/>
            </a:ln>
          </p:spPr>
        </p:cxnSp>
        <p:cxnSp>
          <p:nvCxnSpPr>
            <p:cNvPr id="376" name="Google Shape;376;p50"/>
            <p:cNvCxnSpPr/>
            <p:nvPr/>
          </p:nvCxnSpPr>
          <p:spPr>
            <a:xfrm>
              <a:off x="4175930" y="1917775"/>
              <a:ext cx="768300" cy="0"/>
            </a:xfrm>
            <a:prstGeom prst="straightConnector1">
              <a:avLst/>
            </a:prstGeom>
            <a:noFill/>
            <a:ln w="76200" cap="flat" cmpd="sng">
              <a:solidFill>
                <a:srgbClr val="FF0000"/>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a:t>Class </a:t>
            </a:r>
            <a:r>
              <a:rPr lang="ru-RU" sz="4400" dirty="0" err="1"/>
              <a:t>obtaining</a:t>
            </a:r>
            <a:endParaRPr lang="en-UA" sz="4400" dirty="0"/>
          </a:p>
        </p:txBody>
      </p:sp>
      <p:sp>
        <p:nvSpPr>
          <p:cNvPr id="4" name="Google Shape;161;p20">
            <a:extLst>
              <a:ext uri="{FF2B5EF4-FFF2-40B4-BE49-F238E27FC236}">
                <a16:creationId xmlns:a16="http://schemas.microsoft.com/office/drawing/2014/main" id="{8DF4EA0A-CCB3-F9AD-3236-77D0837C82A5}"/>
              </a:ext>
            </a:extLst>
          </p:cNvPr>
          <p:cNvSpPr txBox="1">
            <a:spLocks/>
          </p:cNvSpPr>
          <p:nvPr/>
        </p:nvSpPr>
        <p:spPr>
          <a:xfrm>
            <a:off x="2864700" y="1652850"/>
            <a:ext cx="646260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pPr algn="l">
              <a:lnSpc>
                <a:spcPct val="150000"/>
              </a:lnSpc>
              <a:spcBef>
                <a:spcPts val="600"/>
              </a:spcBef>
              <a:buSzPts val="1800"/>
              <a:buFont typeface="Arial"/>
              <a:buChar char="▷"/>
            </a:pPr>
            <a:r>
              <a:rPr lang="en-GB" sz="1800" b="1" dirty="0" err="1">
                <a:solidFill>
                  <a:schemeClr val="tx1"/>
                </a:solidFill>
              </a:rPr>
              <a:t>forName</a:t>
            </a:r>
            <a:r>
              <a:rPr lang="en-GB" sz="1800" b="1" dirty="0">
                <a:solidFill>
                  <a:schemeClr val="tx1"/>
                </a:solidFill>
              </a:rPr>
              <a:t>() method of Class class</a:t>
            </a:r>
          </a:p>
          <a:p>
            <a:pPr lvl="1" indent="-381000" algn="l">
              <a:lnSpc>
                <a:spcPct val="150000"/>
              </a:lnSpc>
              <a:buSzPts val="2400"/>
              <a:buFont typeface="Arial"/>
              <a:buChar char="○"/>
            </a:pPr>
            <a:r>
              <a:rPr lang="en-GB" sz="1800" dirty="0">
                <a:solidFill>
                  <a:schemeClr val="tx1"/>
                </a:solidFill>
              </a:rPr>
              <a:t>Class </a:t>
            </a:r>
            <a:r>
              <a:rPr lang="en-GB" sz="1800" dirty="0" err="1">
                <a:solidFill>
                  <a:schemeClr val="tx1"/>
                </a:solidFill>
              </a:rPr>
              <a:t>clazz</a:t>
            </a:r>
            <a:r>
              <a:rPr lang="en-GB" sz="1800" dirty="0">
                <a:solidFill>
                  <a:schemeClr val="tx1"/>
                </a:solidFill>
              </a:rPr>
              <a:t> = </a:t>
            </a:r>
            <a:r>
              <a:rPr lang="en-GB" sz="1800" dirty="0" err="1">
                <a:solidFill>
                  <a:schemeClr val="tx1"/>
                </a:solidFill>
              </a:rPr>
              <a:t>Class.forName</a:t>
            </a:r>
            <a:r>
              <a:rPr lang="en-GB" sz="1800" dirty="0">
                <a:solidFill>
                  <a:schemeClr val="tx1"/>
                </a:solidFill>
              </a:rPr>
              <a:t>(“</a:t>
            </a:r>
            <a:r>
              <a:rPr lang="en-GB" sz="1800" dirty="0" err="1">
                <a:solidFill>
                  <a:schemeClr val="tx1"/>
                </a:solidFill>
              </a:rPr>
              <a:t>org.geekhub.App</a:t>
            </a:r>
            <a:r>
              <a:rPr lang="en-GB" sz="1800" dirty="0">
                <a:solidFill>
                  <a:schemeClr val="tx1"/>
                </a:solidFill>
              </a:rPr>
              <a:t>");</a:t>
            </a:r>
            <a:endParaRPr lang="en-GB" dirty="0">
              <a:solidFill>
                <a:schemeClr val="tx1"/>
              </a:solidFill>
            </a:endParaRPr>
          </a:p>
          <a:p>
            <a:pPr algn="l">
              <a:lnSpc>
                <a:spcPct val="150000"/>
              </a:lnSpc>
              <a:spcBef>
                <a:spcPts val="600"/>
              </a:spcBef>
              <a:buSzPts val="1800"/>
              <a:buFont typeface="Arial"/>
              <a:buChar char="▷"/>
            </a:pPr>
            <a:r>
              <a:rPr lang="en-GB" sz="1800" b="1" dirty="0" err="1">
                <a:solidFill>
                  <a:schemeClr val="tx1"/>
                </a:solidFill>
              </a:rPr>
              <a:t>getClass</a:t>
            </a:r>
            <a:r>
              <a:rPr lang="en-GB" sz="1800" b="1" dirty="0">
                <a:solidFill>
                  <a:schemeClr val="tx1"/>
                </a:solidFill>
              </a:rPr>
              <a:t>() method of Object class</a:t>
            </a:r>
            <a:endParaRPr lang="en-GB" dirty="0">
              <a:solidFill>
                <a:schemeClr val="tx1"/>
              </a:solidFill>
            </a:endParaRPr>
          </a:p>
          <a:p>
            <a:pPr lvl="1" indent="-381000" algn="l">
              <a:lnSpc>
                <a:spcPct val="150000"/>
              </a:lnSpc>
              <a:buSzPts val="2400"/>
              <a:buFont typeface="Arial"/>
              <a:buChar char="○"/>
            </a:pPr>
            <a:r>
              <a:rPr lang="en-GB" sz="1800" dirty="0">
                <a:solidFill>
                  <a:schemeClr val="tx1"/>
                </a:solidFill>
              </a:rPr>
              <a:t>Class </a:t>
            </a:r>
            <a:r>
              <a:rPr lang="en-GB" sz="1800" dirty="0" err="1">
                <a:solidFill>
                  <a:schemeClr val="tx1"/>
                </a:solidFill>
              </a:rPr>
              <a:t>clazz</a:t>
            </a:r>
            <a:r>
              <a:rPr lang="en-GB" sz="1800" dirty="0">
                <a:solidFill>
                  <a:schemeClr val="tx1"/>
                </a:solidFill>
              </a:rPr>
              <a:t> = </a:t>
            </a:r>
            <a:r>
              <a:rPr lang="en-GB" sz="1800" dirty="0" err="1">
                <a:solidFill>
                  <a:schemeClr val="tx1"/>
                </a:solidFill>
              </a:rPr>
              <a:t>instance.getClass</a:t>
            </a:r>
            <a:r>
              <a:rPr lang="en-GB" sz="1800" dirty="0">
                <a:solidFill>
                  <a:schemeClr val="tx1"/>
                </a:solidFill>
              </a:rPr>
              <a:t>();</a:t>
            </a:r>
            <a:endParaRPr lang="en-GB" dirty="0">
              <a:solidFill>
                <a:schemeClr val="tx1"/>
              </a:solidFill>
            </a:endParaRPr>
          </a:p>
          <a:p>
            <a:pPr algn="l">
              <a:lnSpc>
                <a:spcPct val="150000"/>
              </a:lnSpc>
              <a:spcBef>
                <a:spcPts val="600"/>
              </a:spcBef>
              <a:buSzPts val="1800"/>
              <a:buFont typeface="Arial"/>
              <a:buChar char="▷"/>
            </a:pPr>
            <a:r>
              <a:rPr lang="en-GB" sz="1800" b="1" dirty="0">
                <a:solidFill>
                  <a:schemeClr val="tx1"/>
                </a:solidFill>
              </a:rPr>
              <a:t>the .class syntax</a:t>
            </a:r>
            <a:endParaRPr lang="en-GB" dirty="0">
              <a:solidFill>
                <a:schemeClr val="tx1"/>
              </a:solidFill>
            </a:endParaRPr>
          </a:p>
          <a:p>
            <a:pPr lvl="1" indent="-381000" algn="l">
              <a:lnSpc>
                <a:spcPct val="150000"/>
              </a:lnSpc>
              <a:buSzPts val="2400"/>
              <a:buFont typeface="Arial"/>
              <a:buChar char="○"/>
            </a:pPr>
            <a:r>
              <a:rPr lang="en-GB" sz="1800" dirty="0">
                <a:solidFill>
                  <a:schemeClr val="tx1"/>
                </a:solidFill>
              </a:rPr>
              <a:t>Class </a:t>
            </a:r>
            <a:r>
              <a:rPr lang="en-GB" sz="1800" dirty="0" err="1">
                <a:solidFill>
                  <a:schemeClr val="tx1"/>
                </a:solidFill>
              </a:rPr>
              <a:t>clazz</a:t>
            </a:r>
            <a:r>
              <a:rPr lang="en-GB" sz="1800" dirty="0">
                <a:solidFill>
                  <a:schemeClr val="tx1"/>
                </a:solidFill>
              </a:rPr>
              <a:t> = </a:t>
            </a:r>
            <a:r>
              <a:rPr lang="en-GB" sz="1800" dirty="0" err="1">
                <a:solidFill>
                  <a:schemeClr val="tx1"/>
                </a:solidFill>
              </a:rPr>
              <a:t>App.class</a:t>
            </a:r>
            <a:endParaRPr lang="en-GB" sz="1800" dirty="0">
              <a:solidFill>
                <a:schemeClr val="tx1"/>
              </a:solidFill>
            </a:endParaRPr>
          </a:p>
          <a:p>
            <a:pPr algn="l">
              <a:lnSpc>
                <a:spcPct val="150000"/>
              </a:lnSpc>
              <a:spcBef>
                <a:spcPts val="600"/>
              </a:spcBef>
              <a:buSzPts val="1800"/>
              <a:buFont typeface="Arial"/>
              <a:buChar char="▷"/>
            </a:pPr>
            <a:r>
              <a:rPr lang="en-GB" sz="1800" b="1" dirty="0">
                <a:solidFill>
                  <a:schemeClr val="tx1"/>
                </a:solidFill>
              </a:rPr>
              <a:t>By </a:t>
            </a:r>
            <a:r>
              <a:rPr lang="en-GB" sz="1800" b="1" dirty="0" err="1">
                <a:solidFill>
                  <a:schemeClr val="tx1"/>
                </a:solidFill>
              </a:rPr>
              <a:t>classloader</a:t>
            </a:r>
            <a:endParaRPr lang="en-GB" sz="1800" b="1" dirty="0">
              <a:solidFill>
                <a:schemeClr val="tx1"/>
              </a:solidFill>
            </a:endParaRPr>
          </a:p>
        </p:txBody>
      </p:sp>
    </p:spTree>
    <p:extLst>
      <p:ext uri="{BB962C8B-B14F-4D97-AF65-F5344CB8AC3E}">
        <p14:creationId xmlns:p14="http://schemas.microsoft.com/office/powerpoint/2010/main" val="927041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265403"/>
            <a:ext cx="11360800" cy="784078"/>
          </a:xfrm>
        </p:spPr>
        <p:txBody>
          <a:bodyPr>
            <a:normAutofit fontScale="90000"/>
          </a:bodyPr>
          <a:lstStyle/>
          <a:p>
            <a:r>
              <a:rPr lang="ru-RU" sz="4400" dirty="0"/>
              <a:t>Class </a:t>
            </a:r>
            <a:r>
              <a:rPr lang="en-US" sz="4400" dirty="0"/>
              <a:t>loader</a:t>
            </a:r>
            <a:endParaRPr lang="en-UA" sz="4400" dirty="0"/>
          </a:p>
        </p:txBody>
      </p:sp>
      <p:sp>
        <p:nvSpPr>
          <p:cNvPr id="4" name="Google Shape;161;p20">
            <a:extLst>
              <a:ext uri="{FF2B5EF4-FFF2-40B4-BE49-F238E27FC236}">
                <a16:creationId xmlns:a16="http://schemas.microsoft.com/office/drawing/2014/main" id="{8DF4EA0A-CCB3-F9AD-3236-77D0837C82A5}"/>
              </a:ext>
            </a:extLst>
          </p:cNvPr>
          <p:cNvSpPr txBox="1">
            <a:spLocks/>
          </p:cNvSpPr>
          <p:nvPr/>
        </p:nvSpPr>
        <p:spPr>
          <a:xfrm>
            <a:off x="817418" y="1642459"/>
            <a:ext cx="10557164" cy="4519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pPr algn="l">
              <a:lnSpc>
                <a:spcPct val="150000"/>
              </a:lnSpc>
              <a:spcBef>
                <a:spcPts val="600"/>
              </a:spcBef>
              <a:buSzPts val="1800"/>
              <a:buFont typeface="Arial"/>
              <a:buChar char="▷"/>
            </a:pPr>
            <a:r>
              <a:rPr lang="en-GB" sz="1800" b="1" dirty="0">
                <a:solidFill>
                  <a:schemeClr val="tx1"/>
                </a:solidFill>
              </a:rPr>
              <a:t>Class loaders are responsible for loading Java classes dynamically to the JVM (Java Virtual Machine) during runtime. They're also part of the JRE (Java Runtime Environment). Therefore, the JVM doesn't need to know about the underlying files or file systems in order to run Java programs thanks to class loaders.</a:t>
            </a:r>
          </a:p>
          <a:p>
            <a:pPr algn="l">
              <a:lnSpc>
                <a:spcPct val="150000"/>
              </a:lnSpc>
              <a:spcBef>
                <a:spcPts val="600"/>
              </a:spcBef>
              <a:buSzPts val="1800"/>
              <a:buFont typeface="Arial"/>
              <a:buChar char="▷"/>
            </a:pPr>
            <a:r>
              <a:rPr lang="en-GB" sz="1800" b="1" dirty="0">
                <a:solidFill>
                  <a:schemeClr val="tx1"/>
                </a:solidFill>
              </a:rPr>
              <a:t>Furthermore, these Java classes aren't loaded into memory all at once, but rather when they're required by an application. This is where class loaders come into the picture. They're responsible for loading classes into memory.</a:t>
            </a:r>
          </a:p>
          <a:p>
            <a:pPr algn="l">
              <a:lnSpc>
                <a:spcPct val="150000"/>
              </a:lnSpc>
              <a:spcBef>
                <a:spcPts val="600"/>
              </a:spcBef>
              <a:buSzPts val="1800"/>
              <a:buFont typeface="Arial"/>
              <a:buChar char="▷"/>
            </a:pPr>
            <a:r>
              <a:rPr lang="en-GB" sz="1800" b="1" dirty="0">
                <a:solidFill>
                  <a:schemeClr val="tx1"/>
                </a:solidFill>
              </a:rPr>
              <a:t>In this tutorial, we'll talk about different types of built-in class loaders and how they work. Then we'll introduce our own custom implementation.</a:t>
            </a:r>
          </a:p>
        </p:txBody>
      </p:sp>
    </p:spTree>
    <p:extLst>
      <p:ext uri="{BB962C8B-B14F-4D97-AF65-F5344CB8AC3E}">
        <p14:creationId xmlns:p14="http://schemas.microsoft.com/office/powerpoint/2010/main" val="398690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265403"/>
            <a:ext cx="11360800" cy="784078"/>
          </a:xfrm>
        </p:spPr>
        <p:txBody>
          <a:bodyPr>
            <a:normAutofit fontScale="90000"/>
          </a:bodyPr>
          <a:lstStyle/>
          <a:p>
            <a:r>
              <a:rPr lang="ru-RU" sz="4400" dirty="0"/>
              <a:t>Class </a:t>
            </a:r>
            <a:r>
              <a:rPr lang="en-US" sz="4400" dirty="0"/>
              <a:t>loader</a:t>
            </a:r>
            <a:endParaRPr lang="en-UA" sz="4400" dirty="0"/>
          </a:p>
        </p:txBody>
      </p:sp>
      <p:pic>
        <p:nvPicPr>
          <p:cNvPr id="1026" name="Picture 2" descr="ClassLoader in Java - Javatpoint">
            <a:extLst>
              <a:ext uri="{FF2B5EF4-FFF2-40B4-BE49-F238E27FC236}">
                <a16:creationId xmlns:a16="http://schemas.microsoft.com/office/drawing/2014/main" id="{DFB3F185-EBD1-BB0C-1902-BAB0316F4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1720850"/>
            <a:ext cx="7518400"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21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265403"/>
            <a:ext cx="11360800" cy="784078"/>
          </a:xfrm>
        </p:spPr>
        <p:txBody>
          <a:bodyPr>
            <a:normAutofit fontScale="90000"/>
          </a:bodyPr>
          <a:lstStyle/>
          <a:p>
            <a:r>
              <a:rPr lang="ru-RU" sz="4400" dirty="0"/>
              <a:t>Class </a:t>
            </a:r>
            <a:r>
              <a:rPr lang="en-US" sz="4400" dirty="0"/>
              <a:t>loader</a:t>
            </a:r>
            <a:endParaRPr lang="en-UA" sz="4400" dirty="0"/>
          </a:p>
        </p:txBody>
      </p:sp>
      <p:sp>
        <p:nvSpPr>
          <p:cNvPr id="4" name="TextBox 3">
            <a:extLst>
              <a:ext uri="{FF2B5EF4-FFF2-40B4-BE49-F238E27FC236}">
                <a16:creationId xmlns:a16="http://schemas.microsoft.com/office/drawing/2014/main" id="{D730A06F-C2BB-B351-919E-68235495C1BC}"/>
              </a:ext>
            </a:extLst>
          </p:cNvPr>
          <p:cNvSpPr txBox="1"/>
          <p:nvPr/>
        </p:nvSpPr>
        <p:spPr>
          <a:xfrm>
            <a:off x="415600" y="1583111"/>
            <a:ext cx="10952271" cy="3477875"/>
          </a:xfrm>
          <a:prstGeom prst="rect">
            <a:avLst/>
          </a:prstGeom>
          <a:noFill/>
        </p:spPr>
        <p:txBody>
          <a:bodyPr wrap="square">
            <a:spAutoFit/>
          </a:bodyPr>
          <a:lstStyle/>
          <a:p>
            <a:r>
              <a:rPr lang="en-GB" sz="2000" b="1" i="0" dirty="0">
                <a:solidFill>
                  <a:schemeClr val="tx1"/>
                </a:solidFill>
                <a:effectLst/>
                <a:latin typeface="Source Code Pro" panose="020F0502020204030204" pitchFamily="34" charset="0"/>
              </a:rPr>
              <a:t>public</a:t>
            </a:r>
            <a:r>
              <a:rPr lang="en-GB" sz="2000" b="0" i="0" dirty="0">
                <a:solidFill>
                  <a:schemeClr val="tx1"/>
                </a:solidFill>
                <a:effectLst/>
                <a:latin typeface="Source Code Pro" panose="020B0509030403020204" pitchFamily="49" charset="0"/>
              </a:rPr>
              <a:t> </a:t>
            </a:r>
            <a:r>
              <a:rPr lang="en-GB" sz="2000" b="1" i="0" dirty="0">
                <a:solidFill>
                  <a:schemeClr val="tx1"/>
                </a:solidFill>
                <a:effectLst/>
                <a:latin typeface="Source Code Pro" panose="020B0509030403020204" pitchFamily="49" charset="0"/>
              </a:rPr>
              <a:t>void</a:t>
            </a:r>
            <a:r>
              <a:rPr lang="en-GB" sz="2000" b="0" i="0" dirty="0">
                <a:solidFill>
                  <a:schemeClr val="tx1"/>
                </a:solidFill>
                <a:effectLst/>
                <a:latin typeface="Source Code Pro" panose="020B0509030403020204" pitchFamily="49" charset="0"/>
              </a:rPr>
              <a:t> </a:t>
            </a:r>
            <a:r>
              <a:rPr lang="en-GB" sz="2000" b="1" i="0" dirty="0" err="1">
                <a:solidFill>
                  <a:schemeClr val="tx1"/>
                </a:solidFill>
                <a:effectLst/>
                <a:latin typeface="Source Code Pro" panose="020B0509030403020204" pitchFamily="49" charset="0"/>
              </a:rPr>
              <a:t>printClassLoaders</a:t>
            </a:r>
            <a:r>
              <a:rPr lang="en-GB" sz="2000" b="0" i="0" dirty="0">
                <a:solidFill>
                  <a:schemeClr val="tx1"/>
                </a:solidFill>
                <a:effectLst/>
                <a:latin typeface="Source Code Pro" panose="020B0509030403020204" pitchFamily="49" charset="0"/>
              </a:rPr>
              <a:t>() </a:t>
            </a:r>
            <a:r>
              <a:rPr lang="en-GB" sz="2000" b="1" i="0" dirty="0">
                <a:solidFill>
                  <a:schemeClr val="tx1"/>
                </a:solidFill>
                <a:effectLst/>
                <a:latin typeface="Source Code Pro" panose="020B0509030403020204" pitchFamily="49" charset="0"/>
              </a:rPr>
              <a:t>throws</a:t>
            </a:r>
            <a:r>
              <a:rPr lang="en-GB" sz="2000" b="0" i="0" dirty="0">
                <a:solidFill>
                  <a:schemeClr val="tx1"/>
                </a:solidFill>
                <a:effectLst/>
                <a:latin typeface="Source Code Pro" panose="020B0509030403020204" pitchFamily="49" charset="0"/>
              </a:rPr>
              <a:t> </a:t>
            </a:r>
            <a:r>
              <a:rPr lang="en-GB" sz="2000" b="0" i="0" dirty="0" err="1">
                <a:solidFill>
                  <a:schemeClr val="tx1"/>
                </a:solidFill>
                <a:effectLst/>
                <a:latin typeface="Source Code Pro" panose="020B0509030403020204" pitchFamily="49" charset="0"/>
              </a:rPr>
              <a:t>ClassNotFoundException</a:t>
            </a:r>
            <a:r>
              <a:rPr lang="en-GB" sz="2000" b="0" i="0" dirty="0">
                <a:solidFill>
                  <a:schemeClr val="tx1"/>
                </a:solidFill>
                <a:effectLst/>
                <a:latin typeface="Source Code Pro" panose="020B0509030403020204" pitchFamily="49" charset="0"/>
              </a:rPr>
              <a:t> { </a:t>
            </a:r>
            <a:br>
              <a:rPr lang="en-GB" sz="2000" b="0" i="0" dirty="0">
                <a:solidFill>
                  <a:schemeClr val="tx1"/>
                </a:solidFill>
                <a:effectLst/>
                <a:latin typeface="Source Code Pro" panose="020B0509030403020204" pitchFamily="49" charset="0"/>
              </a:rPr>
            </a:br>
            <a:br>
              <a:rPr lang="en-GB" sz="2000" b="0" i="0" dirty="0">
                <a:solidFill>
                  <a:schemeClr val="tx1"/>
                </a:solidFill>
                <a:effectLst/>
                <a:latin typeface="Source Code Pro" panose="020B0509030403020204" pitchFamily="49" charset="0"/>
              </a:rPr>
            </a:br>
            <a:r>
              <a:rPr lang="en-GB" sz="2000" b="0" i="0" dirty="0" err="1">
                <a:solidFill>
                  <a:schemeClr val="tx1"/>
                </a:solidFill>
                <a:effectLst/>
                <a:latin typeface="Source Code Pro" panose="020B0509030403020204" pitchFamily="49" charset="0"/>
              </a:rPr>
              <a:t>System.out.println</a:t>
            </a:r>
            <a:r>
              <a:rPr lang="en-GB" sz="2000" b="0" i="0" dirty="0">
                <a:solidFill>
                  <a:schemeClr val="tx1"/>
                </a:solidFill>
                <a:effectLst/>
                <a:latin typeface="Source Code Pro" panose="020B0509030403020204" pitchFamily="49" charset="0"/>
              </a:rPr>
              <a:t>("</a:t>
            </a:r>
            <a:r>
              <a:rPr lang="en-GB" sz="2000" b="0" i="0" dirty="0" err="1">
                <a:solidFill>
                  <a:schemeClr val="tx1"/>
                </a:solidFill>
                <a:effectLst/>
                <a:latin typeface="Source Code Pro" panose="020B0509030403020204" pitchFamily="49" charset="0"/>
              </a:rPr>
              <a:t>Classloader</a:t>
            </a:r>
            <a:r>
              <a:rPr lang="en-GB" sz="2000" b="0" i="0" dirty="0">
                <a:solidFill>
                  <a:schemeClr val="tx1"/>
                </a:solidFill>
                <a:effectLst/>
                <a:latin typeface="Source Code Pro" panose="020B0509030403020204" pitchFamily="49" charset="0"/>
              </a:rPr>
              <a:t> of this class:" + </a:t>
            </a:r>
            <a:r>
              <a:rPr lang="en-GB" sz="2000" b="0" i="0" dirty="0" err="1">
                <a:solidFill>
                  <a:schemeClr val="tx1"/>
                </a:solidFill>
                <a:effectLst/>
                <a:latin typeface="Source Code Pro" panose="020B0509030403020204" pitchFamily="49" charset="0"/>
              </a:rPr>
              <a:t>PrintClassLoader.class.getClassLoader</a:t>
            </a:r>
            <a:r>
              <a:rPr lang="en-GB" sz="2000" b="0" i="0" dirty="0">
                <a:solidFill>
                  <a:schemeClr val="tx1"/>
                </a:solidFill>
                <a:effectLst/>
                <a:latin typeface="Source Code Pro" panose="020B0509030403020204" pitchFamily="49" charset="0"/>
              </a:rPr>
              <a:t>());</a:t>
            </a:r>
            <a:br>
              <a:rPr lang="en-GB" sz="2000" b="0" i="0" dirty="0">
                <a:solidFill>
                  <a:schemeClr val="tx1"/>
                </a:solidFill>
                <a:effectLst/>
                <a:latin typeface="Source Code Pro" panose="020B0509030403020204" pitchFamily="49" charset="0"/>
              </a:rPr>
            </a:br>
            <a:br>
              <a:rPr lang="en-GB" sz="2000" b="0" i="0" dirty="0">
                <a:solidFill>
                  <a:schemeClr val="tx1"/>
                </a:solidFill>
                <a:effectLst/>
                <a:latin typeface="Source Code Pro" panose="020B0509030403020204" pitchFamily="49" charset="0"/>
              </a:rPr>
            </a:br>
            <a:r>
              <a:rPr lang="en-GB" sz="2000" b="0" i="0" dirty="0" err="1">
                <a:solidFill>
                  <a:schemeClr val="tx1"/>
                </a:solidFill>
                <a:effectLst/>
                <a:latin typeface="Source Code Pro" panose="020B0509030403020204" pitchFamily="49" charset="0"/>
              </a:rPr>
              <a:t>System.out.println</a:t>
            </a:r>
            <a:r>
              <a:rPr lang="en-GB" sz="2000" b="0" i="0" dirty="0">
                <a:solidFill>
                  <a:schemeClr val="tx1"/>
                </a:solidFill>
                <a:effectLst/>
                <a:latin typeface="Source Code Pro" panose="020B0509030403020204" pitchFamily="49" charset="0"/>
              </a:rPr>
              <a:t>("</a:t>
            </a:r>
            <a:r>
              <a:rPr lang="en-GB" sz="2000" b="0" i="0" dirty="0" err="1">
                <a:solidFill>
                  <a:schemeClr val="tx1"/>
                </a:solidFill>
                <a:effectLst/>
                <a:latin typeface="Source Code Pro" panose="020B0509030403020204" pitchFamily="49" charset="0"/>
              </a:rPr>
              <a:t>Classloader</a:t>
            </a:r>
            <a:r>
              <a:rPr lang="en-GB" sz="2000" b="0" i="0" dirty="0">
                <a:solidFill>
                  <a:schemeClr val="tx1"/>
                </a:solidFill>
                <a:effectLst/>
                <a:latin typeface="Source Code Pro" panose="020B0509030403020204" pitchFamily="49" charset="0"/>
              </a:rPr>
              <a:t> of Logging:" + </a:t>
            </a:r>
            <a:r>
              <a:rPr lang="en-GB" sz="2000" b="0" i="0" dirty="0" err="1">
                <a:solidFill>
                  <a:schemeClr val="tx1"/>
                </a:solidFill>
                <a:effectLst/>
                <a:latin typeface="Source Code Pro" panose="020B0509030403020204" pitchFamily="49" charset="0"/>
              </a:rPr>
              <a:t>Logging.class.getClassLoader</a:t>
            </a:r>
            <a:r>
              <a:rPr lang="en-GB" sz="2000" b="0" i="0" dirty="0">
                <a:solidFill>
                  <a:schemeClr val="tx1"/>
                </a:solidFill>
                <a:effectLst/>
                <a:latin typeface="Source Code Pro" panose="020B0509030403020204" pitchFamily="49" charset="0"/>
              </a:rPr>
              <a:t>());</a:t>
            </a:r>
          </a:p>
          <a:p>
            <a:br>
              <a:rPr lang="en-GB" sz="2000" b="0" i="0" dirty="0">
                <a:solidFill>
                  <a:schemeClr val="tx1"/>
                </a:solidFill>
                <a:effectLst/>
                <a:latin typeface="Source Code Pro" panose="020B0509030403020204" pitchFamily="49" charset="0"/>
              </a:rPr>
            </a:br>
            <a:r>
              <a:rPr lang="en-GB" sz="2000" b="0" i="0" dirty="0" err="1">
                <a:solidFill>
                  <a:schemeClr val="tx1"/>
                </a:solidFill>
                <a:effectLst/>
                <a:latin typeface="Source Code Pro" panose="020B0509030403020204" pitchFamily="49" charset="0"/>
              </a:rPr>
              <a:t>System.out.println</a:t>
            </a:r>
            <a:r>
              <a:rPr lang="en-GB" sz="2000" b="0" i="0" dirty="0">
                <a:solidFill>
                  <a:schemeClr val="tx1"/>
                </a:solidFill>
                <a:effectLst/>
                <a:latin typeface="Source Code Pro" panose="020B0509030403020204" pitchFamily="49" charset="0"/>
              </a:rPr>
              <a:t>("</a:t>
            </a:r>
            <a:r>
              <a:rPr lang="en-GB" sz="2000" b="0" i="0" dirty="0" err="1">
                <a:solidFill>
                  <a:schemeClr val="tx1"/>
                </a:solidFill>
                <a:effectLst/>
                <a:latin typeface="Source Code Pro" panose="020B0509030403020204" pitchFamily="49" charset="0"/>
              </a:rPr>
              <a:t>Classloader</a:t>
            </a:r>
            <a:r>
              <a:rPr lang="en-GB" sz="2000" b="0" i="0" dirty="0">
                <a:solidFill>
                  <a:schemeClr val="tx1"/>
                </a:solidFill>
                <a:effectLst/>
                <a:latin typeface="Source Code Pro" panose="020B0509030403020204" pitchFamily="49" charset="0"/>
              </a:rPr>
              <a:t> of </a:t>
            </a:r>
            <a:r>
              <a:rPr lang="en-GB" sz="2000" b="0" i="0" dirty="0" err="1">
                <a:solidFill>
                  <a:schemeClr val="tx1"/>
                </a:solidFill>
                <a:effectLst/>
                <a:latin typeface="Source Code Pro" panose="020B0509030403020204" pitchFamily="49" charset="0"/>
              </a:rPr>
              <a:t>ArrayList</a:t>
            </a:r>
            <a:r>
              <a:rPr lang="en-GB" sz="2000" b="0" i="0" dirty="0">
                <a:solidFill>
                  <a:schemeClr val="tx1"/>
                </a:solidFill>
                <a:effectLst/>
                <a:latin typeface="Source Code Pro" panose="020B0509030403020204" pitchFamily="49" charset="0"/>
              </a:rPr>
              <a:t>:" + </a:t>
            </a:r>
            <a:r>
              <a:rPr lang="en-GB" sz="2000" b="0" i="0" dirty="0" err="1">
                <a:solidFill>
                  <a:schemeClr val="tx1"/>
                </a:solidFill>
                <a:effectLst/>
                <a:latin typeface="Source Code Pro" panose="020B0509030403020204" pitchFamily="49" charset="0"/>
              </a:rPr>
              <a:t>ArrayList.class.getClassLoader</a:t>
            </a:r>
            <a:r>
              <a:rPr lang="en-GB" sz="2000" b="0" i="0" dirty="0">
                <a:solidFill>
                  <a:schemeClr val="tx1"/>
                </a:solidFill>
                <a:effectLst/>
                <a:latin typeface="Source Code Pro" panose="020B0509030403020204" pitchFamily="49" charset="0"/>
              </a:rPr>
              <a:t>()); </a:t>
            </a:r>
          </a:p>
          <a:p>
            <a:r>
              <a:rPr lang="en-GB" sz="2000" b="0" i="0" dirty="0">
                <a:solidFill>
                  <a:schemeClr val="tx1"/>
                </a:solidFill>
                <a:effectLst/>
                <a:latin typeface="Source Code Pro" panose="020B0509030403020204" pitchFamily="49" charset="0"/>
              </a:rPr>
              <a:t>}</a:t>
            </a:r>
            <a:endParaRPr lang="en-UA" sz="2000" dirty="0">
              <a:solidFill>
                <a:schemeClr val="tx1"/>
              </a:solidFill>
            </a:endParaRPr>
          </a:p>
        </p:txBody>
      </p:sp>
      <p:sp>
        <p:nvSpPr>
          <p:cNvPr id="6" name="TextBox 5">
            <a:extLst>
              <a:ext uri="{FF2B5EF4-FFF2-40B4-BE49-F238E27FC236}">
                <a16:creationId xmlns:a16="http://schemas.microsoft.com/office/drawing/2014/main" id="{59CDBA21-73FC-C360-FD14-247CC00F44FA}"/>
              </a:ext>
            </a:extLst>
          </p:cNvPr>
          <p:cNvSpPr txBox="1"/>
          <p:nvPr/>
        </p:nvSpPr>
        <p:spPr>
          <a:xfrm>
            <a:off x="1470791" y="5594616"/>
            <a:ext cx="9250418" cy="738664"/>
          </a:xfrm>
          <a:prstGeom prst="rect">
            <a:avLst/>
          </a:prstGeom>
          <a:noFill/>
        </p:spPr>
        <p:txBody>
          <a:bodyPr wrap="square">
            <a:spAutoFit/>
          </a:bodyPr>
          <a:lstStyle/>
          <a:p>
            <a:r>
              <a:rPr lang="en-GB" b="0" i="0" dirty="0">
                <a:solidFill>
                  <a:schemeClr val="tx1"/>
                </a:solidFill>
                <a:effectLst/>
                <a:latin typeface="Source Code Pro" panose="020B0509030403020204" pitchFamily="49" charset="0"/>
              </a:rPr>
              <a:t>Class loader of this class:sun.misc.Launcher$AppClassLoader@18b4aac2</a:t>
            </a:r>
          </a:p>
          <a:p>
            <a:r>
              <a:rPr lang="en-GB" b="0" i="0" dirty="0">
                <a:solidFill>
                  <a:schemeClr val="tx1"/>
                </a:solidFill>
                <a:effectLst/>
                <a:latin typeface="Source Code Pro" panose="020B0509030403020204" pitchFamily="49" charset="0"/>
              </a:rPr>
              <a:t>Class loader of Logging:sun.misc.Launcher$ExtClassLoader@3caeaf62</a:t>
            </a:r>
          </a:p>
          <a:p>
            <a:r>
              <a:rPr lang="en-GB" b="0" i="0" dirty="0">
                <a:solidFill>
                  <a:schemeClr val="tx1"/>
                </a:solidFill>
                <a:effectLst/>
                <a:latin typeface="Source Code Pro" panose="020B0509030403020204" pitchFamily="49" charset="0"/>
              </a:rPr>
              <a:t>Class loader of </a:t>
            </a:r>
            <a:r>
              <a:rPr lang="en-GB" b="0" i="0" dirty="0" err="1">
                <a:solidFill>
                  <a:schemeClr val="tx1"/>
                </a:solidFill>
                <a:effectLst/>
                <a:latin typeface="Source Code Pro" panose="020B0509030403020204" pitchFamily="49" charset="0"/>
              </a:rPr>
              <a:t>ArrayList:null</a:t>
            </a:r>
            <a:endParaRPr lang="en-UA" dirty="0">
              <a:solidFill>
                <a:schemeClr val="tx1"/>
              </a:solidFill>
            </a:endParaRPr>
          </a:p>
        </p:txBody>
      </p:sp>
    </p:spTree>
    <p:extLst>
      <p:ext uri="{BB962C8B-B14F-4D97-AF65-F5344CB8AC3E}">
        <p14:creationId xmlns:p14="http://schemas.microsoft.com/office/powerpoint/2010/main" val="316209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265403"/>
            <a:ext cx="11360800" cy="784078"/>
          </a:xfrm>
        </p:spPr>
        <p:txBody>
          <a:bodyPr>
            <a:normAutofit fontScale="90000"/>
          </a:bodyPr>
          <a:lstStyle/>
          <a:p>
            <a:r>
              <a:rPr lang="ru-RU" sz="4400" dirty="0"/>
              <a:t>Class </a:t>
            </a:r>
            <a:r>
              <a:rPr lang="en-US" sz="4400" dirty="0"/>
              <a:t>loader</a:t>
            </a:r>
            <a:endParaRPr lang="en-UA" sz="4400" dirty="0"/>
          </a:p>
        </p:txBody>
      </p:sp>
      <p:sp>
        <p:nvSpPr>
          <p:cNvPr id="4" name="TextBox 3">
            <a:extLst>
              <a:ext uri="{FF2B5EF4-FFF2-40B4-BE49-F238E27FC236}">
                <a16:creationId xmlns:a16="http://schemas.microsoft.com/office/drawing/2014/main" id="{D730A06F-C2BB-B351-919E-68235495C1BC}"/>
              </a:ext>
            </a:extLst>
          </p:cNvPr>
          <p:cNvSpPr txBox="1"/>
          <p:nvPr/>
        </p:nvSpPr>
        <p:spPr>
          <a:xfrm>
            <a:off x="415600" y="1583111"/>
            <a:ext cx="10952271" cy="3785652"/>
          </a:xfrm>
          <a:prstGeom prst="rect">
            <a:avLst/>
          </a:prstGeom>
          <a:noFill/>
        </p:spPr>
        <p:txBody>
          <a:bodyPr wrap="square">
            <a:spAutoFit/>
          </a:bodyPr>
          <a:lstStyle/>
          <a:p>
            <a:pPr algn="l"/>
            <a:r>
              <a:rPr lang="en-GB" sz="2000" b="0" i="0" dirty="0">
                <a:solidFill>
                  <a:schemeClr val="tx1"/>
                </a:solidFill>
                <a:effectLst/>
                <a:latin typeface="Raleway" pitchFamily="2" charset="77"/>
              </a:rPr>
              <a:t>The application class loader loads the class where the example method is contained. </a:t>
            </a:r>
            <a:r>
              <a:rPr lang="en-GB" sz="2000" b="1" i="0" dirty="0">
                <a:solidFill>
                  <a:schemeClr val="tx1"/>
                </a:solidFill>
                <a:effectLst/>
                <a:latin typeface="Raleway" pitchFamily="2" charset="77"/>
              </a:rPr>
              <a:t>An application or system class loader loads our own files in the </a:t>
            </a:r>
            <a:r>
              <a:rPr lang="en-GB" sz="2000" b="1" i="0" dirty="0" err="1">
                <a:solidFill>
                  <a:schemeClr val="tx1"/>
                </a:solidFill>
                <a:effectLst/>
                <a:latin typeface="Raleway" pitchFamily="2" charset="77"/>
              </a:rPr>
              <a:t>classpath</a:t>
            </a:r>
            <a:r>
              <a:rPr lang="en-GB" sz="2000" b="1" i="0" dirty="0">
                <a:solidFill>
                  <a:schemeClr val="tx1"/>
                </a:solidFill>
                <a:effectLst/>
                <a:latin typeface="Raleway" pitchFamily="2" charset="77"/>
              </a:rPr>
              <a:t>.</a:t>
            </a:r>
          </a:p>
          <a:p>
            <a:pPr algn="l"/>
            <a:endParaRPr lang="en-GB" sz="2000" b="0" i="0" dirty="0">
              <a:solidFill>
                <a:schemeClr val="tx1"/>
              </a:solidFill>
              <a:effectLst/>
              <a:latin typeface="Raleway" pitchFamily="2" charset="77"/>
            </a:endParaRPr>
          </a:p>
          <a:p>
            <a:pPr algn="l"/>
            <a:r>
              <a:rPr lang="en-GB" sz="2000" b="0" i="0" dirty="0">
                <a:solidFill>
                  <a:schemeClr val="tx1"/>
                </a:solidFill>
                <a:effectLst/>
                <a:latin typeface="Raleway" pitchFamily="2" charset="77"/>
              </a:rPr>
              <a:t>Next, the extension class loader loads the </a:t>
            </a:r>
            <a:r>
              <a:rPr lang="en-GB" sz="2000" b="0" i="1" dirty="0">
                <a:solidFill>
                  <a:schemeClr val="tx1"/>
                </a:solidFill>
                <a:effectLst/>
                <a:latin typeface="Raleway" pitchFamily="2" charset="77"/>
              </a:rPr>
              <a:t>Logging</a:t>
            </a:r>
            <a:r>
              <a:rPr lang="en-GB" sz="2000" b="0" i="0" dirty="0">
                <a:solidFill>
                  <a:schemeClr val="tx1"/>
                </a:solidFill>
                <a:effectLst/>
                <a:latin typeface="Raleway" pitchFamily="2" charset="77"/>
              </a:rPr>
              <a:t> class.</a:t>
            </a:r>
            <a:r>
              <a:rPr lang="en-GB" sz="2000" b="1" i="0" dirty="0">
                <a:solidFill>
                  <a:schemeClr val="tx1"/>
                </a:solidFill>
                <a:effectLst/>
                <a:latin typeface="Raleway" pitchFamily="2" charset="77"/>
              </a:rPr>
              <a:t> Extension class loaders load classes that are an extension of the standard core Java classes.</a:t>
            </a:r>
          </a:p>
          <a:p>
            <a:pPr algn="l"/>
            <a:endParaRPr lang="en-GB" sz="2000" b="0" i="0" dirty="0">
              <a:solidFill>
                <a:schemeClr val="tx1"/>
              </a:solidFill>
              <a:effectLst/>
              <a:latin typeface="Raleway" pitchFamily="2" charset="77"/>
            </a:endParaRPr>
          </a:p>
          <a:p>
            <a:pPr algn="l"/>
            <a:r>
              <a:rPr lang="en-GB" sz="2000" b="0" i="0" dirty="0">
                <a:solidFill>
                  <a:schemeClr val="tx1"/>
                </a:solidFill>
                <a:effectLst/>
                <a:latin typeface="Raleway" pitchFamily="2" charset="77"/>
              </a:rPr>
              <a:t>Finally, the bootstrap class loader loads the </a:t>
            </a:r>
            <a:r>
              <a:rPr lang="en-GB" sz="2000" b="0" i="1" dirty="0" err="1">
                <a:solidFill>
                  <a:schemeClr val="tx1"/>
                </a:solidFill>
                <a:effectLst/>
                <a:latin typeface="Raleway" pitchFamily="2" charset="77"/>
              </a:rPr>
              <a:t>ArrayList</a:t>
            </a:r>
            <a:r>
              <a:rPr lang="en-GB" sz="2000" b="0" i="0" dirty="0">
                <a:solidFill>
                  <a:schemeClr val="tx1"/>
                </a:solidFill>
                <a:effectLst/>
                <a:latin typeface="Raleway" pitchFamily="2" charset="77"/>
              </a:rPr>
              <a:t> class. </a:t>
            </a:r>
            <a:r>
              <a:rPr lang="en-GB" sz="2000" b="1" i="0" dirty="0">
                <a:solidFill>
                  <a:schemeClr val="tx1"/>
                </a:solidFill>
                <a:effectLst/>
                <a:latin typeface="Raleway" pitchFamily="2" charset="77"/>
              </a:rPr>
              <a:t>A bootstrap or primordial class loader is the parent of all the others.</a:t>
            </a:r>
          </a:p>
          <a:p>
            <a:pPr algn="l"/>
            <a:endParaRPr lang="en-GB" sz="2000" b="0" i="0" dirty="0">
              <a:solidFill>
                <a:schemeClr val="tx1"/>
              </a:solidFill>
              <a:effectLst/>
              <a:latin typeface="Raleway" pitchFamily="2" charset="77"/>
            </a:endParaRPr>
          </a:p>
          <a:p>
            <a:pPr algn="l"/>
            <a:r>
              <a:rPr lang="en-GB" sz="2000" b="0" i="0" dirty="0">
                <a:solidFill>
                  <a:schemeClr val="tx1"/>
                </a:solidFill>
                <a:effectLst/>
                <a:latin typeface="Raleway" pitchFamily="2" charset="77"/>
              </a:rPr>
              <a:t>However, we can see that for the </a:t>
            </a:r>
            <a:r>
              <a:rPr lang="en-GB" sz="2000" b="0" i="1" dirty="0" err="1">
                <a:solidFill>
                  <a:schemeClr val="tx1"/>
                </a:solidFill>
                <a:effectLst/>
                <a:latin typeface="Raleway" pitchFamily="2" charset="77"/>
              </a:rPr>
              <a:t>ArrayList</a:t>
            </a:r>
            <a:r>
              <a:rPr lang="en-GB" sz="2000" b="0" i="1" dirty="0">
                <a:solidFill>
                  <a:schemeClr val="tx1"/>
                </a:solidFill>
                <a:effectLst/>
                <a:latin typeface="Raleway" pitchFamily="2" charset="77"/>
              </a:rPr>
              <a:t>,</a:t>
            </a:r>
            <a:r>
              <a:rPr lang="en-GB" sz="2000" b="0" i="0" dirty="0">
                <a:solidFill>
                  <a:schemeClr val="tx1"/>
                </a:solidFill>
                <a:effectLst/>
                <a:latin typeface="Raleway" pitchFamily="2" charset="77"/>
              </a:rPr>
              <a:t> it displays </a:t>
            </a:r>
            <a:r>
              <a:rPr lang="en-GB" sz="2000" b="0" i="1" dirty="0">
                <a:solidFill>
                  <a:schemeClr val="tx1"/>
                </a:solidFill>
                <a:effectLst/>
                <a:latin typeface="Raleway" pitchFamily="2" charset="77"/>
              </a:rPr>
              <a:t>null</a:t>
            </a:r>
            <a:r>
              <a:rPr lang="en-GB" sz="2000" b="0" i="0" dirty="0">
                <a:solidFill>
                  <a:schemeClr val="tx1"/>
                </a:solidFill>
                <a:effectLst/>
                <a:latin typeface="Raleway" pitchFamily="2" charset="77"/>
              </a:rPr>
              <a:t> in the output. </a:t>
            </a:r>
            <a:r>
              <a:rPr lang="en-GB" sz="2000" b="1" i="0" dirty="0">
                <a:solidFill>
                  <a:schemeClr val="tx1"/>
                </a:solidFill>
                <a:effectLst/>
                <a:latin typeface="Raleway" pitchFamily="2" charset="77"/>
              </a:rPr>
              <a:t>This is because the bootstrap class loader is written in native code, not Java, so it doesn't show up as a Java class.</a:t>
            </a:r>
            <a:r>
              <a:rPr lang="en-GB" sz="2000" b="0" i="0" dirty="0">
                <a:solidFill>
                  <a:schemeClr val="tx1"/>
                </a:solidFill>
                <a:effectLst/>
                <a:latin typeface="Raleway" pitchFamily="2" charset="77"/>
              </a:rPr>
              <a:t> As a result, the </a:t>
            </a:r>
            <a:r>
              <a:rPr lang="en-GB" sz="2000" b="0" i="0" dirty="0" err="1">
                <a:solidFill>
                  <a:schemeClr val="tx1"/>
                </a:solidFill>
                <a:effectLst/>
                <a:latin typeface="Raleway" pitchFamily="2" charset="77"/>
              </a:rPr>
              <a:t>behavior</a:t>
            </a:r>
            <a:r>
              <a:rPr lang="en-GB" sz="2000" b="0" i="0" dirty="0">
                <a:solidFill>
                  <a:schemeClr val="tx1"/>
                </a:solidFill>
                <a:effectLst/>
                <a:latin typeface="Raleway" pitchFamily="2" charset="77"/>
              </a:rPr>
              <a:t> of the bootstrap class loader will differ across JVMs.</a:t>
            </a:r>
          </a:p>
        </p:txBody>
      </p:sp>
    </p:spTree>
    <p:extLst>
      <p:ext uri="{BB962C8B-B14F-4D97-AF65-F5344CB8AC3E}">
        <p14:creationId xmlns:p14="http://schemas.microsoft.com/office/powerpoint/2010/main" val="73377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265403"/>
            <a:ext cx="11360800" cy="784078"/>
          </a:xfrm>
        </p:spPr>
        <p:txBody>
          <a:bodyPr>
            <a:normAutofit fontScale="90000"/>
          </a:bodyPr>
          <a:lstStyle/>
          <a:p>
            <a:r>
              <a:rPr lang="ru-RU" sz="4400" dirty="0"/>
              <a:t>Class </a:t>
            </a:r>
            <a:r>
              <a:rPr lang="en-US" sz="4400" dirty="0"/>
              <a:t>loader</a:t>
            </a:r>
            <a:endParaRPr lang="en-UA" sz="4400" dirty="0"/>
          </a:p>
        </p:txBody>
      </p:sp>
      <p:sp>
        <p:nvSpPr>
          <p:cNvPr id="4" name="TextBox 3">
            <a:extLst>
              <a:ext uri="{FF2B5EF4-FFF2-40B4-BE49-F238E27FC236}">
                <a16:creationId xmlns:a16="http://schemas.microsoft.com/office/drawing/2014/main" id="{D730A06F-C2BB-B351-919E-68235495C1BC}"/>
              </a:ext>
            </a:extLst>
          </p:cNvPr>
          <p:cNvSpPr txBox="1"/>
          <p:nvPr/>
        </p:nvSpPr>
        <p:spPr>
          <a:xfrm>
            <a:off x="415600" y="1583111"/>
            <a:ext cx="10952271" cy="4401205"/>
          </a:xfrm>
          <a:prstGeom prst="rect">
            <a:avLst/>
          </a:prstGeom>
          <a:noFill/>
        </p:spPr>
        <p:txBody>
          <a:bodyPr wrap="square">
            <a:spAutoFit/>
          </a:bodyPr>
          <a:lstStyle/>
          <a:p>
            <a:pPr algn="l"/>
            <a:r>
              <a:rPr lang="en-GB" sz="2000" b="0" i="0" dirty="0">
                <a:solidFill>
                  <a:schemeClr val="tx1"/>
                </a:solidFill>
                <a:effectLst/>
                <a:latin typeface="Raleway" pitchFamily="2" charset="77"/>
              </a:rPr>
              <a:t>Class loaders are part of the Java Runtime Environment. When the JVM requests a class, the class loader tries to locate the class and load the class definition into the runtime using the fully qualified class name.</a:t>
            </a:r>
          </a:p>
          <a:p>
            <a:pPr algn="l"/>
            <a:r>
              <a:rPr lang="en-GB" sz="2000" b="0" i="0" dirty="0">
                <a:solidFill>
                  <a:schemeClr val="tx1"/>
                </a:solidFill>
                <a:effectLst/>
                <a:latin typeface="Raleway" pitchFamily="2" charset="77"/>
              </a:rPr>
              <a:t>The </a:t>
            </a:r>
            <a:r>
              <a:rPr lang="en-GB" sz="2000" b="1" i="1" dirty="0" err="1">
                <a:solidFill>
                  <a:schemeClr val="tx1"/>
                </a:solidFill>
                <a:effectLst/>
                <a:latin typeface="Raleway" pitchFamily="2" charset="77"/>
              </a:rPr>
              <a:t>java.lang.ClassLoader.loadClass</a:t>
            </a:r>
            <a:r>
              <a:rPr lang="en-GB" sz="2000" b="1" i="1" dirty="0">
                <a:solidFill>
                  <a:schemeClr val="tx1"/>
                </a:solidFill>
                <a:effectLst/>
                <a:latin typeface="Raleway" pitchFamily="2" charset="77"/>
              </a:rPr>
              <a:t>()</a:t>
            </a:r>
            <a:r>
              <a:rPr lang="en-GB" sz="2000" b="1" i="0" dirty="0">
                <a:solidFill>
                  <a:schemeClr val="tx1"/>
                </a:solidFill>
                <a:effectLst/>
                <a:latin typeface="Raleway" pitchFamily="2" charset="77"/>
              </a:rPr>
              <a:t> method is responsible for loading the class definition into runtime</a:t>
            </a:r>
            <a:r>
              <a:rPr lang="en-GB" sz="2000" b="0" i="0" dirty="0">
                <a:solidFill>
                  <a:schemeClr val="tx1"/>
                </a:solidFill>
                <a:effectLst/>
                <a:latin typeface="Raleway" pitchFamily="2" charset="77"/>
              </a:rPr>
              <a:t>. It tries to load the class based on a fully qualified name.</a:t>
            </a:r>
          </a:p>
          <a:p>
            <a:pPr algn="l"/>
            <a:endParaRPr lang="en-GB" sz="2000" b="0" i="0" dirty="0">
              <a:solidFill>
                <a:schemeClr val="tx1"/>
              </a:solidFill>
              <a:effectLst/>
              <a:latin typeface="Raleway" pitchFamily="2" charset="77"/>
            </a:endParaRPr>
          </a:p>
          <a:p>
            <a:pPr algn="l"/>
            <a:r>
              <a:rPr lang="en-GB" sz="2000" b="0" i="0" dirty="0">
                <a:solidFill>
                  <a:schemeClr val="tx1"/>
                </a:solidFill>
                <a:effectLst/>
                <a:latin typeface="Raleway" pitchFamily="2" charset="77"/>
              </a:rPr>
              <a:t>If the class isn't already loaded, it delegates the request to the parent class loader. This process happens recursively.</a:t>
            </a:r>
          </a:p>
          <a:p>
            <a:pPr algn="l"/>
            <a:endParaRPr lang="en-GB" sz="2000" b="0" i="0" dirty="0">
              <a:solidFill>
                <a:schemeClr val="tx1"/>
              </a:solidFill>
              <a:effectLst/>
              <a:latin typeface="Raleway" pitchFamily="2" charset="77"/>
            </a:endParaRPr>
          </a:p>
          <a:p>
            <a:pPr algn="l"/>
            <a:r>
              <a:rPr lang="en-GB" sz="2000" b="0" i="0" dirty="0">
                <a:solidFill>
                  <a:schemeClr val="tx1"/>
                </a:solidFill>
                <a:effectLst/>
                <a:latin typeface="Raleway" pitchFamily="2" charset="77"/>
              </a:rPr>
              <a:t>Eventually, if the parent class loader doesn’t find the class, then the child class will call the </a:t>
            </a:r>
            <a:r>
              <a:rPr lang="en-GB" sz="2000" b="0" i="1" dirty="0" err="1">
                <a:solidFill>
                  <a:schemeClr val="tx1"/>
                </a:solidFill>
                <a:effectLst/>
                <a:latin typeface="Raleway" pitchFamily="2" charset="77"/>
              </a:rPr>
              <a:t>java.net.URLClassLoader.findClass</a:t>
            </a:r>
            <a:r>
              <a:rPr lang="en-GB" sz="2000" b="0" i="1" dirty="0">
                <a:solidFill>
                  <a:schemeClr val="tx1"/>
                </a:solidFill>
                <a:effectLst/>
                <a:latin typeface="Raleway" pitchFamily="2" charset="77"/>
              </a:rPr>
              <a:t>()</a:t>
            </a:r>
            <a:r>
              <a:rPr lang="en-GB" sz="2000" b="0" i="0" dirty="0">
                <a:solidFill>
                  <a:schemeClr val="tx1"/>
                </a:solidFill>
                <a:effectLst/>
                <a:latin typeface="Raleway" pitchFamily="2" charset="77"/>
              </a:rPr>
              <a:t> method to look for classes in the file system itself</a:t>
            </a:r>
          </a:p>
          <a:p>
            <a:pPr algn="l"/>
            <a:endParaRPr lang="en-GB" sz="2000" b="0" i="0" dirty="0">
              <a:solidFill>
                <a:schemeClr val="tx1"/>
              </a:solidFill>
              <a:effectLst/>
              <a:latin typeface="Raleway" pitchFamily="2" charset="77"/>
            </a:endParaRPr>
          </a:p>
          <a:p>
            <a:r>
              <a:rPr lang="en-GB" sz="2000" b="0" i="0" dirty="0">
                <a:solidFill>
                  <a:schemeClr val="tx1"/>
                </a:solidFill>
                <a:effectLst/>
                <a:latin typeface="Raleway" pitchFamily="2" charset="77"/>
              </a:rPr>
              <a:t>If the last child class loader isn't able to load the class either, it throws </a:t>
            </a:r>
            <a:r>
              <a:rPr lang="en-GB" sz="2000" b="0" i="0" dirty="0" err="1">
                <a:solidFill>
                  <a:schemeClr val="tx1"/>
                </a:solidFill>
                <a:effectLst/>
                <a:latin typeface="Raleway" pitchFamily="2" charset="77"/>
              </a:rPr>
              <a:t>java.lang.NoClassDefFoundError</a:t>
            </a:r>
            <a:r>
              <a:rPr lang="en-GB" sz="2000" b="0" i="0" dirty="0">
                <a:solidFill>
                  <a:schemeClr val="tx1"/>
                </a:solidFill>
                <a:effectLst/>
                <a:latin typeface="Raleway" pitchFamily="2" charset="77"/>
              </a:rPr>
              <a:t> or </a:t>
            </a:r>
            <a:r>
              <a:rPr lang="en-GB" sz="2000" b="0" i="0" dirty="0" err="1">
                <a:solidFill>
                  <a:schemeClr val="tx1"/>
                </a:solidFill>
                <a:effectLst/>
                <a:latin typeface="Raleway" pitchFamily="2" charset="77"/>
              </a:rPr>
              <a:t>java.lang.ClassNotFoundException</a:t>
            </a:r>
            <a:r>
              <a:rPr lang="en-GB" sz="2000" b="0" i="0" dirty="0">
                <a:solidFill>
                  <a:schemeClr val="tx1"/>
                </a:solidFill>
                <a:effectLst/>
                <a:latin typeface="Raleway" pitchFamily="2" charset="77"/>
              </a:rPr>
              <a:t>.</a:t>
            </a:r>
          </a:p>
        </p:txBody>
      </p:sp>
    </p:spTree>
    <p:extLst>
      <p:ext uri="{BB962C8B-B14F-4D97-AF65-F5344CB8AC3E}">
        <p14:creationId xmlns:p14="http://schemas.microsoft.com/office/powerpoint/2010/main" val="190604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71E-ABFB-7FDC-0912-2E2C31FFFC37}"/>
              </a:ext>
            </a:extLst>
          </p:cNvPr>
          <p:cNvSpPr>
            <a:spLocks noGrp="1"/>
          </p:cNvSpPr>
          <p:nvPr>
            <p:ph type="ctrTitle"/>
          </p:nvPr>
        </p:nvSpPr>
        <p:spPr>
          <a:xfrm>
            <a:off x="415600" y="171885"/>
            <a:ext cx="11360800" cy="784078"/>
          </a:xfrm>
        </p:spPr>
        <p:txBody>
          <a:bodyPr>
            <a:normAutofit fontScale="90000"/>
          </a:bodyPr>
          <a:lstStyle/>
          <a:p>
            <a:r>
              <a:rPr lang="ru-RU" sz="4400" dirty="0"/>
              <a:t>Class </a:t>
            </a:r>
            <a:r>
              <a:rPr lang="ru-RU" sz="4400" dirty="0" err="1"/>
              <a:t>instantiation</a:t>
            </a:r>
            <a:endParaRPr lang="en-UA" sz="4400" dirty="0"/>
          </a:p>
        </p:txBody>
      </p:sp>
      <p:sp>
        <p:nvSpPr>
          <p:cNvPr id="3" name="Google Shape;168;p21">
            <a:extLst>
              <a:ext uri="{FF2B5EF4-FFF2-40B4-BE49-F238E27FC236}">
                <a16:creationId xmlns:a16="http://schemas.microsoft.com/office/drawing/2014/main" id="{8DC25E6E-A70D-4D51-3876-AB6B89AF5CDB}"/>
              </a:ext>
            </a:extLst>
          </p:cNvPr>
          <p:cNvSpPr txBox="1">
            <a:spLocks/>
          </p:cNvSpPr>
          <p:nvPr/>
        </p:nvSpPr>
        <p:spPr>
          <a:xfrm>
            <a:off x="2452337" y="1986651"/>
            <a:ext cx="7812978"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pPr marL="0" indent="0" algn="l">
              <a:buSzPts val="1800"/>
            </a:pPr>
            <a:r>
              <a:rPr lang="en-GB" sz="1600" b="1" dirty="0">
                <a:solidFill>
                  <a:schemeClr val="tx1"/>
                </a:solidFill>
                <a:latin typeface="Courier New"/>
                <a:ea typeface="Courier New"/>
                <a:cs typeface="Courier New"/>
                <a:sym typeface="Courier New"/>
              </a:rPr>
              <a:t>try </a:t>
            </a:r>
            <a:r>
              <a:rPr lang="en-GB" sz="1600" dirty="0">
                <a:solidFill>
                  <a:schemeClr val="tx1"/>
                </a:solidFill>
                <a:latin typeface="Courier New"/>
                <a:ea typeface="Courier New"/>
                <a:cs typeface="Courier New"/>
                <a:sym typeface="Courier New"/>
              </a:rPr>
              <a:t>{</a:t>
            </a:r>
          </a:p>
          <a:p>
            <a:pPr marL="0" indent="0" algn="l">
              <a:buSzPts val="1800"/>
            </a:pPr>
            <a:r>
              <a:rPr lang="en-GB" sz="1600" dirty="0">
                <a:solidFill>
                  <a:schemeClr val="tx1"/>
                </a:solidFill>
                <a:latin typeface="Courier New"/>
                <a:ea typeface="Courier New"/>
                <a:cs typeface="Courier New"/>
                <a:sym typeface="Courier New"/>
              </a:rPr>
              <a:t>  Class&lt;App&gt; </a:t>
            </a:r>
            <a:r>
              <a:rPr lang="en-GB" sz="1600" dirty="0" err="1">
                <a:solidFill>
                  <a:schemeClr val="tx1"/>
                </a:solidFill>
                <a:latin typeface="Courier New"/>
                <a:ea typeface="Courier New"/>
                <a:cs typeface="Courier New"/>
                <a:sym typeface="Courier New"/>
              </a:rPr>
              <a:t>clazz</a:t>
            </a:r>
            <a:r>
              <a:rPr lang="en-GB" sz="1600" dirty="0">
                <a:solidFill>
                  <a:schemeClr val="tx1"/>
                </a:solidFill>
                <a:latin typeface="Courier New"/>
                <a:ea typeface="Courier New"/>
                <a:cs typeface="Courier New"/>
                <a:sym typeface="Courier New"/>
              </a:rPr>
              <a:t> = </a:t>
            </a:r>
            <a:r>
              <a:rPr lang="en-GB" sz="1600" dirty="0" err="1">
                <a:solidFill>
                  <a:schemeClr val="tx1"/>
                </a:solidFill>
                <a:latin typeface="Courier New"/>
                <a:ea typeface="Courier New"/>
                <a:cs typeface="Courier New"/>
                <a:sym typeface="Courier New"/>
              </a:rPr>
              <a:t>App.</a:t>
            </a:r>
            <a:r>
              <a:rPr lang="en-GB" sz="1600" b="1" dirty="0" err="1">
                <a:solidFill>
                  <a:schemeClr val="tx1"/>
                </a:solidFill>
                <a:latin typeface="Courier New"/>
                <a:ea typeface="Courier New"/>
                <a:cs typeface="Courier New"/>
                <a:sym typeface="Courier New"/>
              </a:rPr>
              <a:t>class</a:t>
            </a:r>
            <a:r>
              <a:rPr lang="en-GB" sz="1600" dirty="0">
                <a:solidFill>
                  <a:schemeClr val="tx1"/>
                </a:solidFill>
                <a:latin typeface="Courier New"/>
                <a:ea typeface="Courier New"/>
                <a:cs typeface="Courier New"/>
                <a:sym typeface="Courier New"/>
              </a:rPr>
              <a:t>;</a:t>
            </a:r>
          </a:p>
          <a:p>
            <a:pPr marL="0" indent="0" algn="l">
              <a:buSzPts val="1800"/>
            </a:pPr>
            <a:r>
              <a:rPr lang="en-GB" sz="1600" dirty="0">
                <a:solidFill>
                  <a:schemeClr val="tx1"/>
                </a:solidFill>
                <a:latin typeface="Courier New"/>
                <a:ea typeface="Courier New"/>
                <a:cs typeface="Courier New"/>
                <a:sym typeface="Courier New"/>
              </a:rPr>
              <a:t>  App app = </a:t>
            </a:r>
            <a:r>
              <a:rPr lang="en-GB" sz="1600" dirty="0" err="1">
                <a:solidFill>
                  <a:schemeClr val="tx1"/>
                </a:solidFill>
                <a:latin typeface="Courier New"/>
                <a:ea typeface="Courier New"/>
                <a:cs typeface="Courier New"/>
                <a:sym typeface="Courier New"/>
              </a:rPr>
              <a:t>clazz.getConstructor</a:t>
            </a:r>
            <a:r>
              <a:rPr lang="en-GB" sz="1600" dirty="0">
                <a:solidFill>
                  <a:schemeClr val="tx1"/>
                </a:solidFill>
                <a:latin typeface="Courier New"/>
                <a:ea typeface="Courier New"/>
                <a:cs typeface="Courier New"/>
                <a:sym typeface="Courier New"/>
              </a:rPr>
              <a:t>().</a:t>
            </a:r>
            <a:r>
              <a:rPr lang="en-GB" sz="1600" dirty="0" err="1">
                <a:solidFill>
                  <a:schemeClr val="tx1"/>
                </a:solidFill>
                <a:latin typeface="Courier New"/>
                <a:ea typeface="Courier New"/>
                <a:cs typeface="Courier New"/>
                <a:sym typeface="Courier New"/>
              </a:rPr>
              <a:t>newInstance</a:t>
            </a:r>
            <a:r>
              <a:rPr lang="en-GB" sz="1600" dirty="0">
                <a:solidFill>
                  <a:schemeClr val="tx1"/>
                </a:solidFill>
                <a:latin typeface="Courier New"/>
                <a:ea typeface="Courier New"/>
                <a:cs typeface="Courier New"/>
                <a:sym typeface="Courier New"/>
              </a:rPr>
              <a:t>(); //requires no-</a:t>
            </a:r>
            <a:r>
              <a:rPr lang="en-GB" sz="1600" dirty="0" err="1">
                <a:solidFill>
                  <a:schemeClr val="tx1"/>
                </a:solidFill>
                <a:latin typeface="Courier New"/>
                <a:ea typeface="Courier New"/>
                <a:cs typeface="Courier New"/>
                <a:sym typeface="Courier New"/>
              </a:rPr>
              <a:t>args</a:t>
            </a:r>
            <a:r>
              <a:rPr lang="en-GB" sz="1600" dirty="0">
                <a:solidFill>
                  <a:schemeClr val="tx1"/>
                </a:solidFill>
                <a:latin typeface="Courier New"/>
                <a:ea typeface="Courier New"/>
                <a:cs typeface="Courier New"/>
                <a:sym typeface="Courier New"/>
              </a:rPr>
              <a:t> constructor</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log(</a:t>
            </a:r>
            <a:r>
              <a:rPr lang="en-GB" sz="1600" dirty="0" err="1">
                <a:solidFill>
                  <a:schemeClr val="tx1"/>
                </a:solidFill>
                <a:latin typeface="Courier New"/>
                <a:ea typeface="Courier New"/>
                <a:cs typeface="Courier New"/>
                <a:sym typeface="Courier New"/>
              </a:rPr>
              <a:t>app.getName</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a:t>
            </a:r>
            <a:r>
              <a:rPr lang="en-GB" sz="1600" b="1" dirty="0">
                <a:solidFill>
                  <a:schemeClr val="tx1"/>
                </a:solidFill>
                <a:latin typeface="Courier New"/>
                <a:ea typeface="Courier New"/>
                <a:cs typeface="Courier New"/>
                <a:sym typeface="Courier New"/>
              </a:rPr>
              <a:t>catch </a:t>
            </a:r>
            <a:r>
              <a:rPr lang="en-GB" sz="1600" dirty="0">
                <a:solidFill>
                  <a:schemeClr val="tx1"/>
                </a:solidFill>
                <a:latin typeface="Courier New"/>
                <a:ea typeface="Courier New"/>
                <a:cs typeface="Courier New"/>
                <a:sym typeface="Courier New"/>
              </a:rPr>
              <a:t>(</a:t>
            </a:r>
            <a:r>
              <a:rPr lang="en-GB" sz="1600" dirty="0" err="1">
                <a:solidFill>
                  <a:schemeClr val="tx1"/>
                </a:solidFill>
                <a:latin typeface="Courier New"/>
                <a:ea typeface="Courier New"/>
                <a:cs typeface="Courier New"/>
                <a:sym typeface="Courier New"/>
              </a:rPr>
              <a:t>InstantiationException</a:t>
            </a:r>
            <a:r>
              <a:rPr lang="en-GB" sz="1600" dirty="0">
                <a:solidFill>
                  <a:schemeClr val="tx1"/>
                </a:solidFill>
                <a:latin typeface="Courier New"/>
                <a:ea typeface="Courier New"/>
                <a:cs typeface="Courier New"/>
                <a:sym typeface="Courier New"/>
              </a:rPr>
              <a:t> | </a:t>
            </a:r>
            <a:r>
              <a:rPr lang="en-GB" sz="1600" dirty="0" err="1">
                <a:solidFill>
                  <a:schemeClr val="tx1"/>
                </a:solidFill>
                <a:latin typeface="Courier New"/>
                <a:ea typeface="Courier New"/>
                <a:cs typeface="Courier New"/>
                <a:sym typeface="Courier New"/>
              </a:rPr>
              <a:t>IllegalAccessException</a:t>
            </a:r>
            <a:r>
              <a:rPr lang="en-GB" sz="1600" dirty="0">
                <a:solidFill>
                  <a:schemeClr val="tx1"/>
                </a:solidFill>
                <a:latin typeface="Courier New"/>
                <a:ea typeface="Courier New"/>
                <a:cs typeface="Courier New"/>
                <a:sym typeface="Courier New"/>
              </a:rPr>
              <a:t> e) {</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  log(</a:t>
            </a:r>
            <a:r>
              <a:rPr lang="en-GB" sz="1600" b="1" dirty="0">
                <a:solidFill>
                  <a:schemeClr val="tx1"/>
                </a:solidFill>
                <a:latin typeface="Courier New"/>
                <a:ea typeface="Courier New"/>
                <a:cs typeface="Courier New"/>
                <a:sym typeface="Courier New"/>
              </a:rPr>
              <a:t>"Can not instantiate App by reflection: {}“</a:t>
            </a:r>
            <a:r>
              <a:rPr lang="en-GB" sz="1600" dirty="0">
                <a:solidFill>
                  <a:schemeClr val="tx1"/>
                </a:solidFill>
                <a:latin typeface="Courier New"/>
                <a:ea typeface="Courier New"/>
                <a:cs typeface="Courier New"/>
                <a:sym typeface="Courier New"/>
              </a:rPr>
              <a:t>, </a:t>
            </a:r>
            <a:r>
              <a:rPr lang="en-GB" sz="1600" dirty="0" err="1">
                <a:solidFill>
                  <a:schemeClr val="tx1"/>
                </a:solidFill>
                <a:latin typeface="Courier New"/>
                <a:ea typeface="Courier New"/>
                <a:cs typeface="Courier New"/>
                <a:sym typeface="Courier New"/>
              </a:rPr>
              <a:t>e.getMessage</a:t>
            </a:r>
            <a:r>
              <a:rPr lang="en-GB" sz="1600" dirty="0">
                <a:solidFill>
                  <a:schemeClr val="tx1"/>
                </a:solidFill>
                <a:latin typeface="Courier New"/>
                <a:ea typeface="Courier New"/>
                <a:cs typeface="Courier New"/>
                <a:sym typeface="Courier New"/>
              </a:rPr>
              <a:t>());</a:t>
            </a:r>
            <a:br>
              <a:rPr lang="en-GB" sz="1600" dirty="0">
                <a:solidFill>
                  <a:schemeClr val="tx1"/>
                </a:solidFill>
                <a:latin typeface="Courier New"/>
                <a:ea typeface="Courier New"/>
                <a:cs typeface="Courier New"/>
                <a:sym typeface="Courier New"/>
              </a:rPr>
            </a:br>
            <a:r>
              <a:rPr lang="en-GB" sz="1600" dirty="0">
                <a:solidFill>
                  <a:schemeClr val="tx1"/>
                </a:solidFill>
                <a:latin typeface="Courier New"/>
                <a:ea typeface="Courier New"/>
                <a:cs typeface="Courier New"/>
                <a:sym typeface="Courier New"/>
              </a:rPr>
              <a:t>}</a:t>
            </a:r>
            <a:endParaRPr lang="en-GB" sz="4800" dirty="0">
              <a:solidFill>
                <a:schemeClr val="tx1"/>
              </a:solidFill>
              <a:latin typeface="Courier New"/>
              <a:ea typeface="Courier New"/>
              <a:cs typeface="Courier New"/>
              <a:sym typeface="Courier New"/>
            </a:endParaRPr>
          </a:p>
        </p:txBody>
      </p:sp>
    </p:spTree>
    <p:extLst>
      <p:ext uri="{BB962C8B-B14F-4D97-AF65-F5344CB8AC3E}">
        <p14:creationId xmlns:p14="http://schemas.microsoft.com/office/powerpoint/2010/main" val="2082435318"/>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Lesson 1 - Introduction</Template>
  <TotalTime>5191</TotalTime>
  <Words>1527</Words>
  <Application>Microsoft Macintosh PowerPoint</Application>
  <PresentationFormat>Widescreen</PresentationFormat>
  <Paragraphs>110</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Raleway</vt:lpstr>
      <vt:lpstr>Source Code Pro</vt:lpstr>
      <vt:lpstr>Simple Dark</vt:lpstr>
      <vt:lpstr>Lesson 13:Reflection API, Annotations</vt:lpstr>
      <vt:lpstr>Reflection API</vt:lpstr>
      <vt:lpstr>Class obtaining</vt:lpstr>
      <vt:lpstr>Class loader</vt:lpstr>
      <vt:lpstr>Class loader</vt:lpstr>
      <vt:lpstr>Class loader</vt:lpstr>
      <vt:lpstr>Class loader</vt:lpstr>
      <vt:lpstr>Class loader</vt:lpstr>
      <vt:lpstr>Class instantiation</vt:lpstr>
      <vt:lpstr>Class instantiation</vt:lpstr>
      <vt:lpstr>Declared fields</vt:lpstr>
      <vt:lpstr>Fields</vt:lpstr>
      <vt:lpstr>Declared methods</vt:lpstr>
      <vt:lpstr>Invisible field update</vt:lpstr>
      <vt:lpstr>Invisible field update</vt:lpstr>
      <vt:lpstr>Annotations</vt:lpstr>
      <vt:lpstr>Annotations. RetentionPolicy</vt:lpstr>
      <vt:lpstr>Annotations. ElementType</vt:lpstr>
      <vt:lpstr>Annotations</vt:lpstr>
      <vt:lpstr>Annotations</vt:lpstr>
      <vt:lpstr>HomeWork</vt:lpstr>
      <vt:lpstr>Thanks!   Find us in Slack:  @Bohdan Cherniak  @Vladyslav Nikolenko  @Volodymyr Vedula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 Basics</dc:title>
  <dc:creator>Bohdan Cherniak</dc:creator>
  <cp:lastModifiedBy>Bohdan Cherniak</cp:lastModifiedBy>
  <cp:revision>4</cp:revision>
  <dcterms:created xsi:type="dcterms:W3CDTF">2022-10-23T16:20:54Z</dcterms:created>
  <dcterms:modified xsi:type="dcterms:W3CDTF">2023-02-02T18:04:08Z</dcterms:modified>
</cp:coreProperties>
</file>