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Lor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hd6A0QtZPBe1x55Vou5n9u7yJf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D24824-2D32-4025-B7E9-ACB419F1A5D9}">
  <a:tblStyle styleId="{F5D24824-2D32-4025-B7E9-ACB419F1A5D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6A76A23-01B8-436B-B728-93CDA36A2B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ora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ora-italic.fntdata"/><Relationship Id="rId10" Type="http://schemas.openxmlformats.org/officeDocument/2006/relationships/slide" Target="slides/slide4.xml"/><Relationship Id="rId32" Type="http://schemas.openxmlformats.org/officeDocument/2006/relationships/font" Target="fonts/Lora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Lora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0342944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f0342944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03429443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f03429443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03429443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f03429443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03429443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f03429443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03429443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f03429443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03429443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f03429443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03429443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f03429443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03429443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f03429443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03429443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f03429443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03429443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f03429443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03429443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f03429443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ebdd24d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bebdd24d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565ad244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8565ad244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0342944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f0342944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d1169de2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bd1169de2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d1169de2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bd1169de2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0342944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f0342944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03429443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f03429443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0342944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f0342944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311700" y="10375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Lesson 14: Gradle, CI </a:t>
            </a:r>
            <a:endParaRPr/>
          </a:p>
        </p:txBody>
      </p:sp>
      <p:sp>
        <p:nvSpPr>
          <p:cNvPr id="55" name="Google Shape;55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6350" y="4140675"/>
            <a:ext cx="1885950" cy="800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1"/>
          <p:cNvGrpSpPr/>
          <p:nvPr/>
        </p:nvGrpSpPr>
        <p:grpSpPr>
          <a:xfrm>
            <a:off x="-25800" y="1916325"/>
            <a:ext cx="4970030" cy="1450"/>
            <a:chOff x="-25800" y="1916325"/>
            <a:chExt cx="4970030" cy="1450"/>
          </a:xfrm>
        </p:grpSpPr>
        <p:cxnSp>
          <p:nvCxnSpPr>
            <p:cNvPr id="58" name="Google Shape;58;p1"/>
            <p:cNvCxnSpPr/>
            <p:nvPr/>
          </p:nvCxnSpPr>
          <p:spPr>
            <a:xfrm>
              <a:off x="-25800" y="1916325"/>
              <a:ext cx="19071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"/>
            <p:cNvCxnSpPr/>
            <p:nvPr/>
          </p:nvCxnSpPr>
          <p:spPr>
            <a:xfrm>
              <a:off x="188130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"/>
            <p:cNvCxnSpPr/>
            <p:nvPr/>
          </p:nvCxnSpPr>
          <p:spPr>
            <a:xfrm>
              <a:off x="264330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"/>
            <p:cNvCxnSpPr/>
            <p:nvPr/>
          </p:nvCxnSpPr>
          <p:spPr>
            <a:xfrm>
              <a:off x="340530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"/>
            <p:cNvCxnSpPr/>
            <p:nvPr/>
          </p:nvCxnSpPr>
          <p:spPr>
            <a:xfrm>
              <a:off x="417593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034294439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Wrapper</a:t>
            </a:r>
            <a:r>
              <a:rPr lang="ru"/>
              <a:t> on practice</a:t>
            </a:r>
            <a:endParaRPr/>
          </a:p>
        </p:txBody>
      </p:sp>
      <p:sp>
        <p:nvSpPr>
          <p:cNvPr id="123" name="Google Shape;123;g1f034294439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4" name="Google Shape;124;g1f034294439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034294439_0_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Build files</a:t>
            </a:r>
            <a:endParaRPr/>
          </a:p>
        </p:txBody>
      </p:sp>
      <p:sp>
        <p:nvSpPr>
          <p:cNvPr id="130" name="Google Shape;130;g1f034294439_0_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1" name="Google Shape;131;g1f034294439_0_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The Gradle build configuration is stored in a file called </a:t>
            </a:r>
            <a:r>
              <a:rPr b="1" lang="ru"/>
              <a:t>build.gradle</a:t>
            </a:r>
            <a:r>
              <a:rPr lang="ru"/>
              <a:t> that is based on a Domain Specific Language (DSL).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034294439_0_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Repositories</a:t>
            </a:r>
            <a:endParaRPr/>
          </a:p>
        </p:txBody>
      </p:sp>
      <p:sp>
        <p:nvSpPr>
          <p:cNvPr id="137" name="Google Shape;137;g1f034294439_0_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8" name="Google Shape;138;g1f034294439_0_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Repositories: the “places” that hold external dependencies.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034294439_0_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Dependencies</a:t>
            </a:r>
            <a:endParaRPr/>
          </a:p>
        </p:txBody>
      </p:sp>
      <p:sp>
        <p:nvSpPr>
          <p:cNvPr id="144" name="Google Shape;144;g1f034294439_0_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5" name="Google Shape;145;g1f034294439_0_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Dependencies</a:t>
            </a:r>
            <a:r>
              <a:rPr lang="ru"/>
              <a:t>: tasks and projects depending on eac</a:t>
            </a:r>
            <a:r>
              <a:rPr lang="ru"/>
              <a:t>h </a:t>
            </a:r>
            <a:r>
              <a:rPr lang="ru"/>
              <a:t>other (internal) or on third-party artifacts (external).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Transitive dependencies</a:t>
            </a:r>
            <a:r>
              <a:rPr lang="ru"/>
              <a:t>: the dependencies of a project may themselves have dependencies.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034294439_0_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Dependency</a:t>
            </a:r>
            <a:r>
              <a:rPr lang="ru"/>
              <a:t> scopes</a:t>
            </a:r>
            <a:endParaRPr/>
          </a:p>
        </p:txBody>
      </p:sp>
      <p:sp>
        <p:nvSpPr>
          <p:cNvPr id="151" name="Google Shape;151;g1f034294439_0_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152" name="Google Shape;152;g1f034294439_0_119"/>
          <p:cNvGraphicFramePr/>
          <p:nvPr/>
        </p:nvGraphicFramePr>
        <p:xfrm>
          <a:off x="3731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{F5D24824-2D32-4025-B7E9-ACB419F1A5D9}</a:tableStyleId>
              </a:tblPr>
              <a:tblGrid>
                <a:gridCol w="1777775"/>
                <a:gridCol w="1976625"/>
                <a:gridCol w="4643300"/>
              </a:tblGrid>
              <a:tr h="53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chemeClr val="accent2"/>
                          </a:solidFill>
                        </a:rPr>
                        <a:t>Configuration name</a:t>
                      </a:r>
                      <a:endParaRPr b="1" sz="1000">
                        <a:solidFill>
                          <a:schemeClr val="accent2"/>
                        </a:solidFill>
                      </a:endParaRPr>
                    </a:p>
                  </a:txBody>
                  <a:tcPr marT="76200" marB="95250" marR="95250" marL="95250">
                    <a:lnL cap="flat" cmpd="sng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chemeClr val="accent2"/>
                          </a:solidFill>
                        </a:rPr>
                        <a:t>Role</a:t>
                      </a:r>
                      <a:endParaRPr b="1" sz="1000">
                        <a:solidFill>
                          <a:schemeClr val="accent2"/>
                        </a:solidFill>
                      </a:endParaRPr>
                    </a:p>
                  </a:txBody>
                  <a:tcPr marT="76200" marB="95250" marR="95250" marL="9525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chemeClr val="accent2"/>
                          </a:solidFill>
                        </a:rPr>
                        <a:t>Description</a:t>
                      </a:r>
                      <a:endParaRPr b="1" sz="1000">
                        <a:solidFill>
                          <a:schemeClr val="accent2"/>
                        </a:solidFill>
                      </a:endParaRPr>
                    </a:p>
                  </a:txBody>
                  <a:tcPr marT="76200" marB="95250" marR="95250" marL="9525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api</a:t>
                      </a:r>
                      <a:endParaRPr b="1"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5725" marB="85725" marR="95250" marL="95250">
                    <a:lnL cap="flat" cmpd="sng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2"/>
                          </a:solidFill>
                        </a:rPr>
                        <a:t>Declaring API dependencies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T="85725" marB="85725" marR="95250" marL="9525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2"/>
                          </a:solidFill>
                        </a:rPr>
                        <a:t>This is where you declare dependencies which are transitively exported to consumers, for compile time and runtime.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T="85725" marB="85725" marR="95250" marL="9525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implementation</a:t>
                      </a:r>
                      <a:endParaRPr b="1"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5725" marB="85725" marR="95250" marL="95250">
                    <a:lnL cap="flat" cmpd="sng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2"/>
                          </a:solidFill>
                        </a:rPr>
                        <a:t>Declaring implementation dependencies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T="85725" marB="85725" marR="95250" marL="9525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2"/>
                          </a:solidFill>
                        </a:rPr>
                        <a:t>This is where you declare dependencies which are purely internal and not meant to be exposed to consumers (they are still exposed to consumers at runtime).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T="85725" marB="85725" marR="95250" marL="9525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compileOnly</a:t>
                      </a:r>
                      <a:endParaRPr b="1"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5725" marB="85725" marR="95250" marL="95250">
                    <a:lnL cap="flat" cmpd="sng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2"/>
                          </a:solidFill>
                        </a:rPr>
                        <a:t>Declaring compile only dependencies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T="85725" marB="85725" marR="95250" marL="9525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2"/>
                          </a:solidFill>
                        </a:rPr>
                        <a:t>This is where you declare dependencies which are required at compile time, but not at runtime. This typically includes dependencies which are shaded when found at runtime.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T="85725" marB="85725" marR="95250" marL="9525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runtimeOnly</a:t>
                      </a:r>
                      <a:endParaRPr b="1"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5725" marB="85725" marR="95250" marL="95250">
                    <a:lnL cap="flat" cmpd="sng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2"/>
                          </a:solidFill>
                        </a:rPr>
                        <a:t>Declaring runtime dependencies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T="85725" marB="85725" marR="95250" marL="9525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2"/>
                          </a:solidFill>
                        </a:rPr>
                        <a:t>This is where you declare dependencies which are only required at runtime, and not at compile time.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T="85725" marB="85725" marR="95250" marL="9525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034294439_0_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Projects</a:t>
            </a:r>
            <a:endParaRPr/>
          </a:p>
        </p:txBody>
      </p:sp>
      <p:sp>
        <p:nvSpPr>
          <p:cNvPr id="158" name="Google Shape;158;g1f034294439_0_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9" name="Google Shape;159;g1f034294439_0_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Gradle provides powerful support for the </a:t>
            </a:r>
            <a:r>
              <a:rPr b="1" lang="ru"/>
              <a:t>multi-project</a:t>
            </a:r>
            <a:r>
              <a:rPr lang="ru"/>
              <a:t> builds. A multi-project build may contain a root project and one or more subprojects that may also have subprojects.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 project can simply be dependent on other projects or dependencies.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g1f034294439_0_64"/>
          <p:cNvGraphicFramePr/>
          <p:nvPr/>
        </p:nvGraphicFramePr>
        <p:xfrm>
          <a:off x="3002475" y="274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{36A76A23-01B8-436B-B728-93CDA36A2B26}</a:tableStyleId>
              </a:tblPr>
              <a:tblGrid>
                <a:gridCol w="3139050"/>
              </a:tblGrid>
              <a:tr h="186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lt2"/>
                          </a:solidFill>
                        </a:rPr>
                        <a:t>├── </a:t>
                      </a:r>
                      <a:r>
                        <a:rPr b="1" lang="ru">
                          <a:solidFill>
                            <a:schemeClr val="lt2"/>
                          </a:solidFill>
                        </a:rPr>
                        <a:t>build.gradle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lt2"/>
                          </a:solidFill>
                        </a:rPr>
                        <a:t>├── settings.gradle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lt2"/>
                          </a:solidFill>
                        </a:rPr>
                        <a:t>├── subproject-a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lt2"/>
                          </a:solidFill>
                        </a:rPr>
                        <a:t>│   ├── build.gradle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lt2"/>
                          </a:solidFill>
                        </a:rPr>
                        <a:t>│   └── sub-subproject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lt2"/>
                          </a:solidFill>
                        </a:rPr>
                        <a:t>│        └── build.gradle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lt2"/>
                          </a:solidFill>
                        </a:rPr>
                        <a:t>└── subproject-b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lt2"/>
                          </a:solidFill>
                        </a:rPr>
                        <a:t>    └── build.gradle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034294439_0_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Multi </a:t>
            </a:r>
            <a:r>
              <a:rPr lang="ru"/>
              <a:t>Projects</a:t>
            </a:r>
            <a:endParaRPr/>
          </a:p>
        </p:txBody>
      </p:sp>
      <p:sp>
        <p:nvSpPr>
          <p:cNvPr id="166" name="Google Shape;166;g1f034294439_0_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7" name="Google Shape;167;g1f034294439_0_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Each module/project with its own “build.gradle”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Each module described in “settings.gradle” file in the root of project folder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Root project “build.gradle” should contain only configs related to all or subprojects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034294439_0_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Projects: allprojects vs subprojects.</a:t>
            </a:r>
            <a:endParaRPr/>
          </a:p>
        </p:txBody>
      </p:sp>
      <p:sp>
        <p:nvSpPr>
          <p:cNvPr id="173" name="Google Shape;173;g1f034294439_0_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4" name="Google Shape;174;g1f034294439_0_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In a multi-project gradle build, you have a rootProject and the subprojects. The combination of both is allprojects. The rootProject is where the build is starting from. A common pattern is a rootProject has no code and the subprojects are java projects. In which case, you apply the java plugin to only the subprojects: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034294439_0_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Plugins</a:t>
            </a:r>
            <a:endParaRPr/>
          </a:p>
        </p:txBody>
      </p:sp>
      <p:sp>
        <p:nvSpPr>
          <p:cNvPr id="180" name="Google Shape;180;g1f034294439_0_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1" name="Google Shape;181;g1f034294439_0_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034294439_0_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Gradle main points</a:t>
            </a:r>
            <a:endParaRPr/>
          </a:p>
        </p:txBody>
      </p:sp>
      <p:sp>
        <p:nvSpPr>
          <p:cNvPr id="187" name="Google Shape;187;g1f034294439_0_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8" name="Google Shape;188;g1f034294439_0_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Can use Wrapper instead separate </a:t>
            </a:r>
            <a:r>
              <a:rPr lang="ru"/>
              <a:t>installation</a:t>
            </a:r>
            <a:r>
              <a:rPr lang="ru"/>
              <a:t> in system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Build Scripts are code in Groovy/Kotlin DSL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Pluggable to work not only with Java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Flexible build configurations(declarative style)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Sometimes</a:t>
            </a:r>
            <a:r>
              <a:rPr lang="ru"/>
              <a:t> called “StackOverflow driven build system”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Lesson plan:</a:t>
            </a:r>
            <a:endParaRPr/>
          </a:p>
        </p:txBody>
      </p:sp>
      <p:sp>
        <p:nvSpPr>
          <p:cNvPr id="68" name="Google Shape;6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Gradle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Gradle vs Maven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Gradle Wrapper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Useful</a:t>
            </a:r>
            <a:r>
              <a:rPr lang="ru"/>
              <a:t> </a:t>
            </a:r>
            <a:r>
              <a:rPr lang="ru"/>
              <a:t>stuff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ru" sz="1100"/>
              <a:t>Repositories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ru" sz="1100"/>
              <a:t>Dependencies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ru" sz="1100"/>
              <a:t>Projects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ru" sz="1100"/>
              <a:t>Tasks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ru" sz="1100"/>
              <a:t>Plugins</a:t>
            </a:r>
            <a:endParaRPr sz="11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CI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GitHub Actions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034294439_0_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CI</a:t>
            </a:r>
            <a:endParaRPr/>
          </a:p>
        </p:txBody>
      </p:sp>
      <p:sp>
        <p:nvSpPr>
          <p:cNvPr id="194" name="Google Shape;194;g1f034294439_0_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95" name="Google Shape;195;g1f034294439_0_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Homework</a:t>
            </a:r>
            <a:endParaRPr/>
          </a:p>
        </p:txBody>
      </p:sp>
      <p:sp>
        <p:nvSpPr>
          <p:cNvPr id="201" name="Google Shape;20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152475"/>
            <a:ext cx="664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Gradle, CI - Implement the basic structure of the store project.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 Create 'domain', 'console-app' modules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2) Domain module must contain only necessary classes and services with the business logic.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3) Implement the possibility to create store products. The product has a name and a price. Cover this logic with validation.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4) Implement the possibility to delete the product.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0375" y="445025"/>
            <a:ext cx="2200774" cy="220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ebdd24d3a_0_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r>
              <a:rPr lang="ru"/>
              <a:t>) Implement the possibility of showing and sorting products by price\name.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6) Connect the test libraries (only needed) and cover the logic with tests.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7) Connect the logger for logging invalid situations and important information (for example, creating a new product)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8) Connect check style plugin that will analyze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9) Configure pipelines so that they build the project, run tests, and perform check style checks.</a:t>
            </a:r>
            <a:endParaRPr/>
          </a:p>
        </p:txBody>
      </p:sp>
      <p:sp>
        <p:nvSpPr>
          <p:cNvPr id="209" name="Google Shape;209;g1bebdd24d3a_0_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Homework</a:t>
            </a:r>
            <a:endParaRPr/>
          </a:p>
        </p:txBody>
      </p:sp>
      <p:sp>
        <p:nvSpPr>
          <p:cNvPr id="210" name="Google Shape;210;g1bebdd24d3a_0_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Questions &amp; Answers</a:t>
            </a:r>
            <a:endParaRPr/>
          </a:p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1248100"/>
            <a:ext cx="57150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/>
              <a:t>Thanks!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71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711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 sz="1711">
                <a:solidFill>
                  <a:srgbClr val="D9D9D9"/>
                </a:solidFill>
              </a:rPr>
              <a:t>Find us in Slack:</a:t>
            </a:r>
            <a:endParaRPr sz="1711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 sz="1711">
                <a:solidFill>
                  <a:srgbClr val="D9D9D9"/>
                </a:solidFill>
              </a:rPr>
              <a:t>	@Bohdan Cherniak</a:t>
            </a:r>
            <a:endParaRPr sz="1711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 sz="1711">
                <a:solidFill>
                  <a:srgbClr val="D9D9D9"/>
                </a:solidFill>
              </a:rPr>
              <a:t>	@Vladyslav Nikolenko</a:t>
            </a:r>
            <a:endParaRPr sz="1711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 sz="1711">
                <a:solidFill>
                  <a:srgbClr val="D9D9D9"/>
                </a:solidFill>
              </a:rPr>
              <a:t>	@Volodymyr Vedula</a:t>
            </a:r>
            <a:endParaRPr sz="1711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711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711">
              <a:solidFill>
                <a:srgbClr val="D9D9D9"/>
              </a:solidFill>
            </a:endParaRPr>
          </a:p>
        </p:txBody>
      </p:sp>
      <p:sp>
        <p:nvSpPr>
          <p:cNvPr id="223" name="Google Shape;22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224" name="Google Shape;224;p38"/>
          <p:cNvGrpSpPr/>
          <p:nvPr/>
        </p:nvGrpSpPr>
        <p:grpSpPr>
          <a:xfrm>
            <a:off x="-25800" y="1916325"/>
            <a:ext cx="4970030" cy="1450"/>
            <a:chOff x="-25800" y="1916325"/>
            <a:chExt cx="4970030" cy="1450"/>
          </a:xfrm>
        </p:grpSpPr>
        <p:cxnSp>
          <p:nvCxnSpPr>
            <p:cNvPr id="225" name="Google Shape;225;p38"/>
            <p:cNvCxnSpPr/>
            <p:nvPr/>
          </p:nvCxnSpPr>
          <p:spPr>
            <a:xfrm>
              <a:off x="-25800" y="1916325"/>
              <a:ext cx="19071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38"/>
            <p:cNvCxnSpPr/>
            <p:nvPr/>
          </p:nvCxnSpPr>
          <p:spPr>
            <a:xfrm>
              <a:off x="188130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38"/>
            <p:cNvCxnSpPr/>
            <p:nvPr/>
          </p:nvCxnSpPr>
          <p:spPr>
            <a:xfrm>
              <a:off x="264330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38"/>
            <p:cNvCxnSpPr/>
            <p:nvPr/>
          </p:nvCxnSpPr>
          <p:spPr>
            <a:xfrm>
              <a:off x="340530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38"/>
            <p:cNvCxnSpPr/>
            <p:nvPr/>
          </p:nvCxnSpPr>
          <p:spPr>
            <a:xfrm>
              <a:off x="417593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565ad2443_0_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What is Gradle?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5" name="Google Shape;75;g18565ad2443_0_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6" name="Google Shape;76;g18565ad2443_0_82"/>
          <p:cNvSpPr txBox="1"/>
          <p:nvPr>
            <p:ph idx="1" type="body"/>
          </p:nvPr>
        </p:nvSpPr>
        <p:spPr>
          <a:xfrm>
            <a:off x="311700" y="2696338"/>
            <a:ext cx="8520600" cy="18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7" name="Google Shape;77;g18565ad2443_0_82"/>
          <p:cNvSpPr/>
          <p:nvPr/>
        </p:nvSpPr>
        <p:spPr>
          <a:xfrm>
            <a:off x="393300" y="1116225"/>
            <a:ext cx="8357400" cy="1455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ru" sz="1600" u="none" cap="none" strike="noStrik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r>
              <a:rPr b="1" i="1" lang="ru" sz="1600" u="none" cap="none" strike="noStrik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Gradle</a:t>
            </a:r>
            <a:r>
              <a:rPr b="0" i="1" lang="ru" sz="1600" u="none" cap="none" strike="noStrik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 is an open source </a:t>
            </a:r>
            <a:r>
              <a:rPr b="1" i="1" lang="ru" sz="1600" u="none" cap="none" strike="noStrik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build automation tool</a:t>
            </a:r>
            <a:r>
              <a:rPr b="0" i="1" lang="ru" sz="1600" u="none" cap="none" strike="noStrik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. It is capable of building almost any type of software. It provides support for the </a:t>
            </a:r>
            <a:r>
              <a:rPr b="1" i="1" lang="ru" sz="1600" u="none" cap="none" strike="noStrik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building</a:t>
            </a:r>
            <a:r>
              <a:rPr b="0" i="1" lang="ru" sz="1600" u="none" cap="none" strike="noStrik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b="1" i="1" lang="ru" sz="1600" u="none" cap="none" strike="noStrik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testing</a:t>
            </a:r>
            <a:r>
              <a:rPr b="0" i="1" lang="ru" sz="1600" u="none" cap="none" strike="noStrik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, and </a:t>
            </a:r>
            <a:r>
              <a:rPr b="1" i="1" lang="ru" sz="1600" u="none" cap="none" strike="noStrik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deploying</a:t>
            </a:r>
            <a:r>
              <a:rPr b="0" i="1" lang="ru" sz="1600" u="none" cap="none" strike="noStrik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 software on different platforms.”</a:t>
            </a:r>
            <a:endParaRPr b="0" i="1" sz="1600" u="none" cap="none" strike="noStrike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ru" sz="1800" u="none" cap="none" strike="noStrik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										</a:t>
            </a:r>
            <a:r>
              <a:rPr b="0" i="1" lang="ru" sz="1400" u="none" cap="none" strike="noStrik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@</a:t>
            </a:r>
            <a:r>
              <a:rPr i="1" lang="ru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Javatpoint</a:t>
            </a:r>
            <a:endParaRPr b="0" i="0" sz="1400" u="none" cap="none" strike="noStrike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g1f034294439_0_5"/>
          <p:cNvGraphicFramePr/>
          <p:nvPr/>
        </p:nvGraphicFramePr>
        <p:xfrm>
          <a:off x="357300" y="10177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131417"/>
                </a:solidFill>
                <a:tableStyleId>{F5D24824-2D32-4025-B7E9-ACB419F1A5D9}</a:tableStyleId>
              </a:tblPr>
              <a:tblGrid>
                <a:gridCol w="1369800"/>
                <a:gridCol w="3494675"/>
                <a:gridCol w="3564925"/>
              </a:tblGrid>
              <a:tr h="47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Basis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 anchor="ctr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Gradle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 anchor="ctr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Maven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 anchor="ctr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6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Based on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Gradle is based on developing domain-specific language projects.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Maven is based on developing pure Java language-based software.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Configuration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It uses a Groovy-based Domain-specific language(DSL) for creating project structure.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It uses Extensible Markup Language(XML) for creating project structure.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Focuses on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Developing applications by adding new features to them.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Developing applications in a given time limit.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Performance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It performs better than maven as it optimized for tracking only current running task.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It does not create local temporary files during software creation, and is hence – slower.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" name="Google Shape;83;g1f034294439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Gradle vs Maven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g1bd1169de2a_0_54"/>
          <p:cNvGraphicFramePr/>
          <p:nvPr/>
        </p:nvGraphicFramePr>
        <p:xfrm>
          <a:off x="357300" y="10177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131417"/>
                </a:solidFill>
                <a:tableStyleId>{F5D24824-2D32-4025-B7E9-ACB419F1A5D9}</a:tableStyleId>
              </a:tblPr>
              <a:tblGrid>
                <a:gridCol w="1369800"/>
                <a:gridCol w="3494675"/>
                <a:gridCol w="3564925"/>
              </a:tblGrid>
              <a:tr h="49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Basis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Gradle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</a:rPr>
                        <a:t>Maven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4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Java Compilation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It avoids compilation.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It is necessary to compile.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Usability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It is a new tool, which requires users to spend a lot of time to get used to it.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This tool is a known tool for many users and is easily available.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Customization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This tool is highly customizable as it supports a variety of IDE’s.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This tool serves a limited amount of developers and is not that customizable.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Languages supported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It supports software development in Java, C, C++, and Groovy.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highlight>
                            <a:srgbClr val="131417"/>
                          </a:highlight>
                        </a:rPr>
                        <a:t>It supports software development in Java, Scala, C#, and Ruby.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131417"/>
                        </a:highlight>
                      </a:endParaRPr>
                    </a:p>
                  </a:txBody>
                  <a:tcPr marT="133350" marB="133350" marR="95250" marL="9525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" name="Google Shape;89;g1bd1169de2a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Gradle vs Maven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d1169de2a_0_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Gradle wrapper</a:t>
            </a:r>
            <a:endParaRPr/>
          </a:p>
        </p:txBody>
      </p:sp>
      <p:sp>
        <p:nvSpPr>
          <p:cNvPr id="95" name="Google Shape;95;g1bd1169de2a_0_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6" name="Google Shape;96;g1bd1169de2a_0_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Gradle wrapper </a:t>
            </a:r>
            <a:r>
              <a:rPr lang="ru"/>
              <a:t>- is a script that invokes a declared version of Gradle, downloading it beforehand if necessary. As a result, developers can get up and running with a Gradle project quickly without having to follow manual installation processes saving your company time and money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034294439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Gradle wrapper</a:t>
            </a:r>
            <a:endParaRPr/>
          </a:p>
        </p:txBody>
      </p:sp>
      <p:sp>
        <p:nvSpPr>
          <p:cNvPr id="102" name="Google Shape;102;g1f034294439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3" name="Google Shape;103;g1f034294439_0_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gradle-wrapper.jar </a:t>
            </a:r>
            <a:r>
              <a:rPr lang="ru"/>
              <a:t>- JAR file containing code for downloading the Gradle distribution.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gradle-wrapper.properties </a:t>
            </a:r>
            <a:r>
              <a:rPr lang="ru"/>
              <a:t>- is a properties file responsible for configuring the Wrapper runtime behavior e.g. the Gradle version compatible with this version.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gradlew, gradlew.bat </a:t>
            </a:r>
            <a:r>
              <a:rPr lang="ru"/>
              <a:t>- is a shell script and a Windows batch script for executing the build with the Wrapper.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034294439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Gradle wrapper</a:t>
            </a:r>
            <a:endParaRPr/>
          </a:p>
        </p:txBody>
      </p:sp>
      <p:sp>
        <p:nvSpPr>
          <p:cNvPr id="109" name="Google Shape;109;g1f034294439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0" name="Google Shape;110;g1f034294439_0_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├── gradle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│   └── wrapper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│       ├── gradle-wrapper.jar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│       └── gradle-wrapper.properties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├── build.gradle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├── gradlew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├──</a:t>
            </a:r>
            <a:r>
              <a:rPr b="1" lang="ru"/>
              <a:t> gradlew.bat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└── settings.gradle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034294439_0_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Upgrading the Gradle Wrapper</a:t>
            </a:r>
            <a:endParaRPr/>
          </a:p>
        </p:txBody>
      </p:sp>
      <p:sp>
        <p:nvSpPr>
          <p:cNvPr id="116" name="Google Shape;116;g1f034294439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7" name="Google Shape;117;g1f034294439_0_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Console command:</a:t>
            </a:r>
            <a:br>
              <a:rPr lang="ru"/>
            </a:br>
            <a:r>
              <a:rPr i="1" lang="ru"/>
              <a:t>./gradlew wrapper --gradle-version 7.6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ru"/>
              <a:t>Manually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