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6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6" r:id="rId29"/>
    <p:sldId id="308" r:id="rId30"/>
    <p:sldId id="309" r:id="rId31"/>
    <p:sldId id="310" r:id="rId32"/>
    <p:sldId id="333" r:id="rId33"/>
    <p:sldId id="311" r:id="rId34"/>
    <p:sldId id="312" r:id="rId35"/>
    <p:sldId id="315" r:id="rId36"/>
    <p:sldId id="313" r:id="rId37"/>
    <p:sldId id="314" r:id="rId38"/>
    <p:sldId id="317" r:id="rId39"/>
    <p:sldId id="318" r:id="rId40"/>
    <p:sldId id="331" r:id="rId41"/>
    <p:sldId id="332" r:id="rId42"/>
    <p:sldId id="330" r:id="rId43"/>
    <p:sldId id="334" r:id="rId44"/>
    <p:sldId id="335" r:id="rId45"/>
    <p:sldId id="336" r:id="rId46"/>
    <p:sldId id="337" r:id="rId47"/>
    <p:sldId id="340" r:id="rId48"/>
    <p:sldId id="341" r:id="rId49"/>
    <p:sldId id="342" r:id="rId50"/>
    <p:sldId id="343" r:id="rId51"/>
    <p:sldId id="344" r:id="rId52"/>
    <p:sldId id="338" r:id="rId53"/>
    <p:sldId id="339" r:id="rId54"/>
    <p:sldId id="293" r:id="rId5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/>
    <p:restoredTop sz="96344"/>
  </p:normalViewPr>
  <p:slideViewPr>
    <p:cSldViewPr snapToGrid="0">
      <p:cViewPr varScale="1">
        <p:scale>
          <a:sx n="102" d="100"/>
          <a:sy n="102" d="100"/>
        </p:scale>
        <p:origin x="1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5D6A-9796-6341-83EA-5247D7E65B64}" type="datetimeFigureOut">
              <a:rPr lang="en-UA" smtClean="0"/>
              <a:t>23.10.2022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22DC9-6A51-DC4F-B952-97C3564B67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5592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22DC9-6A51-DC4F-B952-97C3564B67B4}" type="slidenum">
              <a:rPr lang="en-UA" smtClean="0"/>
              <a:t>53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6549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af7e9ba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af7e9ba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812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865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2320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373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9724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2967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031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417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586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686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310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05F566D-97C2-7F45-814D-2539C57B96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19598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ava-stack-heap" TargetMode="External"/><Relationship Id="rId3" Type="http://schemas.openxmlformats.org/officeDocument/2006/relationships/hyperlink" Target="https://docs.oracle.com/javase/tutorial/java/nutsandbolts/index.html" TargetMode="External"/><Relationship Id="rId7" Type="http://schemas.openxmlformats.org/officeDocument/2006/relationships/hyperlink" Target="https://docs.oracle.com/javase/tutorial/java/nutsandbolts/arrays.html" TargetMode="External"/><Relationship Id="rId2" Type="http://schemas.openxmlformats.org/officeDocument/2006/relationships/hyperlink" Target="https://docs.oracle.com/javase/tutorial/getStarted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data/strings.html" TargetMode="External"/><Relationship Id="rId5" Type="http://schemas.openxmlformats.org/officeDocument/2006/relationships/hyperlink" Target="https://docs.oracle.com/javase/tutorial/java/data/autoboxing.html" TargetMode="External"/><Relationship Id="rId4" Type="http://schemas.openxmlformats.org/officeDocument/2006/relationships/hyperlink" Target="https://docs.oracle.com/javase/tutorial/java/javaOO/index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-Nikolenko/GeekHub-J4W-1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13834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l"/>
            <a:r>
              <a:rPr lang="ru" dirty="0"/>
              <a:t>Lesson </a:t>
            </a:r>
            <a:r>
              <a:rPr lang="en-US" dirty="0"/>
              <a:t>2</a:t>
            </a:r>
            <a:r>
              <a:rPr lang="ru" dirty="0"/>
              <a:t>:</a:t>
            </a:r>
            <a:r>
              <a:rPr lang="en-US" dirty="0"/>
              <a:t> Basics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800" y="5520900"/>
            <a:ext cx="2514600" cy="106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188021" y="2505800"/>
            <a:ext cx="6626707" cy="1933"/>
            <a:chOff x="-25800" y="1916325"/>
            <a:chExt cx="4970030" cy="1450"/>
          </a:xfrm>
        </p:grpSpPr>
        <p:cxnSp>
          <p:nvCxnSpPr>
            <p:cNvPr id="58" name="Google Shape;58;p13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w="76200" cap="flat" cmpd="sng">
              <a:solidFill>
                <a:schemeClr val="tx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" name="Google Shape;59;p13">
            <a:extLst>
              <a:ext uri="{FF2B5EF4-FFF2-40B4-BE49-F238E27FC236}">
                <a16:creationId xmlns:a16="http://schemas.microsoft.com/office/drawing/2014/main" id="{593B4927-A627-0FF1-7187-1A5C201A4BE7}"/>
              </a:ext>
            </a:extLst>
          </p:cNvPr>
          <p:cNvCxnSpPr>
            <a:cxnSpLocks/>
          </p:cNvCxnSpPr>
          <p:nvPr/>
        </p:nvCxnSpPr>
        <p:spPr>
          <a:xfrm>
            <a:off x="2730821" y="2505800"/>
            <a:ext cx="10160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1D8E-EA3B-B848-8167-58029D88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99" y="0"/>
            <a:ext cx="11360800" cy="763600"/>
          </a:xfrm>
        </p:spPr>
        <p:txBody>
          <a:bodyPr/>
          <a:lstStyle/>
          <a:p>
            <a:pPr algn="ctr"/>
            <a:r>
              <a:rPr lang="en-UA" dirty="0"/>
              <a:t>Operators and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0B98C-2278-915A-D670-5EA31410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43" y="763600"/>
            <a:ext cx="7396511" cy="59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1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36C4-38A2-4D8D-73B9-EDB09CBB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Numeric promotion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A07E-B4D9-36B1-390E-C06119A2B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sz="2400" b="1" dirty="0">
                <a:solidFill>
                  <a:schemeClr val="tx1"/>
                </a:solidFill>
              </a:rPr>
              <a:t>If two values have different data types, Java will automatically promote one of the values to the larger of the two data types.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GB" sz="2400" b="1" dirty="0">
                <a:solidFill>
                  <a:schemeClr val="tx1"/>
                </a:solidFill>
              </a:rPr>
              <a:t>If one of the values is integral and the other is floating-point, Java will automatically promote the integral value to the floating-point value’s data type.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GB" sz="2400" b="1" dirty="0">
                <a:solidFill>
                  <a:schemeClr val="tx1"/>
                </a:solidFill>
              </a:rPr>
              <a:t>Smaller data types, namely, byte, short, and char, are first promoted to int any time they’re used with a Java binary arithmetic operator with a variable (as opposed to a value), even if neither of the operands is int.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GB" sz="2400" b="1" dirty="0">
                <a:solidFill>
                  <a:schemeClr val="tx1"/>
                </a:solidFill>
              </a:rPr>
              <a:t>After all promotion has occurred and the operands have the same data type, the resulting value will have the same data type as its promoted operands.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00736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3160-CF3F-8633-86CB-7719126E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operator </a:t>
            </a:r>
            <a:r>
              <a:rPr lang="en-US" b="1" dirty="0"/>
              <a:t>if else</a:t>
            </a:r>
            <a:endParaRPr lang="en-U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0257E2B-BA51-2E7D-06B8-EE21406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uk-UA" altLang="uk-U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uk-UA" altLang="uk-UA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== 1) {</a:t>
            </a:r>
            <a:b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6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== 2 || n == 3) {</a:t>
            </a:r>
            <a:b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6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6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59A3A-5B43-5E4E-7C5B-9C134498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00" y="1621492"/>
            <a:ext cx="6477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9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AFC4-B767-4861-B3B2-D2099F88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operator </a:t>
            </a:r>
            <a:r>
              <a:rPr lang="en-US" b="1" dirty="0"/>
              <a:t>switch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84A06-05FC-5677-FB22-887DD494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039531"/>
          </a:xfrm>
        </p:spPr>
        <p:txBody>
          <a:bodyPr>
            <a:normAutofit fontScale="92500" lnSpcReduction="20000"/>
          </a:bodyPr>
          <a:lstStyle/>
          <a:p>
            <a:pPr marL="114300" lvl="0" indent="0">
              <a:lnSpc>
                <a:spcPct val="150000"/>
              </a:lnSpc>
              <a:buNone/>
            </a:pP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2CA83-2229-7B6D-57D4-7902B9F9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41" y="1536632"/>
            <a:ext cx="5480659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36FB-AD43-AC46-77CE-04C3E45D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99" y="105683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A" sz="4000" dirty="0"/>
              <a:t>Data types supported by </a:t>
            </a:r>
            <a:r>
              <a:rPr lang="en-UA" sz="4000" b="1" dirty="0"/>
              <a:t>switch</a:t>
            </a:r>
            <a:r>
              <a:rPr lang="en-UA" sz="4000" dirty="0"/>
              <a:t> statemets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07E0F-8C72-568B-C29F-65CB9F96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7" y="2236565"/>
            <a:ext cx="7072885" cy="23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B99E-AD73-32F4-711D-60BE2AAC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Loop</a:t>
            </a:r>
            <a:r>
              <a:rPr lang="en-US" b="1" dirty="0"/>
              <a:t> while “do”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833D-491D-8616-8F81-95C7911E0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3277" y="3207151"/>
            <a:ext cx="4669967" cy="2434118"/>
          </a:xfrm>
        </p:spPr>
        <p:txBody>
          <a:bodyPr/>
          <a:lstStyle/>
          <a:p>
            <a:pPr marL="152396" indent="0">
              <a:buNone/>
            </a:pP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5) 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A" dirty="0"/>
          </a:p>
        </p:txBody>
      </p:sp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339ED7FF-D22D-DEB6-8BF3-2B210B475E0B}"/>
              </a:ext>
            </a:extLst>
          </p:cNvPr>
          <p:cNvSpPr/>
          <p:nvPr/>
        </p:nvSpPr>
        <p:spPr>
          <a:xfrm>
            <a:off x="941693" y="1623229"/>
            <a:ext cx="4572000" cy="143776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3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02A-48FC-72CE-83C1-D0DD6D80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Loop</a:t>
            </a:r>
            <a:r>
              <a:rPr lang="en-US" b="1" dirty="0"/>
              <a:t> “do” while</a:t>
            </a:r>
            <a:endParaRPr lang="en-UA" dirty="0"/>
          </a:p>
        </p:txBody>
      </p:sp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46CAD500-21DA-8699-13F2-1FD275152971}"/>
              </a:ext>
            </a:extLst>
          </p:cNvPr>
          <p:cNvSpPr/>
          <p:nvPr/>
        </p:nvSpPr>
        <p:spPr>
          <a:xfrm>
            <a:off x="831070" y="1636635"/>
            <a:ext cx="4572000" cy="143776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79C8A711-30AC-8C0B-A5A4-F224AC93B58E}"/>
              </a:ext>
            </a:extLst>
          </p:cNvPr>
          <p:cNvSpPr/>
          <p:nvPr/>
        </p:nvSpPr>
        <p:spPr>
          <a:xfrm>
            <a:off x="5614647" y="3570969"/>
            <a:ext cx="5898707" cy="236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5);</a:t>
            </a:r>
            <a:endParaRPr lang="uk-UA" altLang="uk-UA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2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E07B-1A4A-6E63-472C-3D24AD6A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loop </a:t>
            </a:r>
            <a:r>
              <a:rPr lang="en-US" b="1" dirty="0"/>
              <a:t>for</a:t>
            </a:r>
            <a:endParaRPr lang="en-UA" dirty="0"/>
          </a:p>
        </p:txBody>
      </p:sp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23F289B6-DCC2-F8B3-EE67-1F00B13D237B}"/>
              </a:ext>
            </a:extLst>
          </p:cNvPr>
          <p:cNvSpPr/>
          <p:nvPr/>
        </p:nvSpPr>
        <p:spPr>
          <a:xfrm>
            <a:off x="415600" y="1519805"/>
            <a:ext cx="6879431" cy="143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1BCC0-E653-9F62-4003-80958D097CD4}"/>
              </a:ext>
            </a:extLst>
          </p:cNvPr>
          <p:cNvSpPr txBox="1"/>
          <p:nvPr/>
        </p:nvSpPr>
        <p:spPr>
          <a:xfrm>
            <a:off x="5417507" y="3729259"/>
            <a:ext cx="6100174" cy="1899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2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7F9A-2B4F-18E2-5232-9A5E240E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Branching statement </a:t>
            </a:r>
            <a:r>
              <a:rPr lang="en-US" b="1" dirty="0"/>
              <a:t>break</a:t>
            </a:r>
            <a:endParaRPr lang="en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7F59B-E48C-16E8-D391-52BB954AD583}"/>
              </a:ext>
            </a:extLst>
          </p:cNvPr>
          <p:cNvSpPr txBox="1"/>
          <p:nvPr/>
        </p:nvSpPr>
        <p:spPr>
          <a:xfrm>
            <a:off x="1070976" y="1595213"/>
            <a:ext cx="6100174" cy="466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0;;) 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US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exit from the loop</a:t>
            </a: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oSomething</a:t>
            </a:r>
            <a:r>
              <a:rPr lang="en-US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6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C003BA-956B-8894-9EC7-7531ED4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Branching statement </a:t>
            </a:r>
            <a:r>
              <a:rPr lang="en-US" b="1" dirty="0"/>
              <a:t>continue</a:t>
            </a:r>
            <a:endParaRPr lang="ru-RU" b="1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44C6699-D015-D3D4-23FF-BF957C0A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596" y="1899681"/>
            <a:ext cx="6462600" cy="3552300"/>
          </a:xfrm>
        </p:spPr>
        <p:txBody>
          <a:bodyPr>
            <a:normAutofit/>
          </a:bodyPr>
          <a:lstStyle/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0;; i++) 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doSomethingAnother</a:t>
            </a:r>
            <a:r>
              <a:rPr lang="en-US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 current</a:t>
            </a:r>
            <a: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2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7B65-ED69-0FEE-06BB-6F846230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Why JAVA?</a:t>
            </a:r>
          </a:p>
        </p:txBody>
      </p:sp>
      <p:pic>
        <p:nvPicPr>
          <p:cNvPr id="1026" name="Picture 2" descr="Features of Java - Javatpoint">
            <a:extLst>
              <a:ext uri="{FF2B5EF4-FFF2-40B4-BE49-F238E27FC236}">
                <a16:creationId xmlns:a16="http://schemas.microsoft.com/office/drawing/2014/main" id="{A7276082-BD51-8EBE-2469-536718E9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6967"/>
            <a:ext cx="5384248" cy="536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st programming languages to learn in 2022 | TechRepublic">
            <a:extLst>
              <a:ext uri="{FF2B5EF4-FFF2-40B4-BE49-F238E27FC236}">
                <a16:creationId xmlns:a16="http://schemas.microsoft.com/office/drawing/2014/main" id="{B4022EFA-9474-2855-AC8F-52946126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193852"/>
            <a:ext cx="4850296" cy="363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1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5662-0DCC-F099-8E0B-FE30DCDF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Branching statement </a:t>
            </a:r>
            <a:r>
              <a:rPr lang="en-US" b="1" dirty="0"/>
              <a:t>return</a:t>
            </a:r>
            <a:endParaRPr lang="en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9FEE2-AD30-8560-8488-26B420102541}"/>
              </a:ext>
            </a:extLst>
          </p:cNvPr>
          <p:cNvSpPr txBox="1"/>
          <p:nvPr/>
        </p:nvSpPr>
        <p:spPr>
          <a:xfrm>
            <a:off x="3045913" y="1973055"/>
            <a:ext cx="61001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i &lt; 10; i++) 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5)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US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exit from method</a:t>
            </a:r>
            <a:b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2000" dirty="0">
                <a:solidFill>
                  <a:schemeClr val="tx1"/>
                </a:solidFill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</a:t>
            </a:r>
            <a:r>
              <a:rPr lang="uk-UA" altLang="uk-U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66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1238-E58D-A2DC-C746-AC3009C9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2123-9692-2720-9F54-732D9BCE1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i="1" dirty="0"/>
              <a:t>Local variables</a:t>
            </a:r>
            <a:r>
              <a:rPr lang="en-GB" sz="2400" dirty="0"/>
              <a:t>: In scope from declaration to the end of the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i="1" dirty="0"/>
              <a:t>Method parameters</a:t>
            </a:r>
            <a:r>
              <a:rPr lang="en-GB" sz="2400" dirty="0"/>
              <a:t>: In scope for the duration of the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i="1" dirty="0"/>
              <a:t>Instance variables</a:t>
            </a:r>
            <a:r>
              <a:rPr lang="en-GB" sz="2400" dirty="0"/>
              <a:t>: In scope from declaration until the object is eligible for garbage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i="1" dirty="0">
                <a:effectLst/>
              </a:rPr>
              <a:t>Class variables</a:t>
            </a:r>
            <a:r>
              <a:rPr lang="en-GB" sz="2400" dirty="0"/>
              <a:t>: In scope from declaration until the program ends</a:t>
            </a:r>
          </a:p>
          <a:p>
            <a:pPr marL="152396" indent="0">
              <a:buNone/>
            </a:pPr>
            <a:endParaRPr lang="en-UA" dirty="0"/>
          </a:p>
        </p:txBody>
      </p:sp>
      <p:pic>
        <p:nvPicPr>
          <p:cNvPr id="7172" name="Picture 4" descr="Variables in Java - GeeksforGeeks">
            <a:extLst>
              <a:ext uri="{FF2B5EF4-FFF2-40B4-BE49-F238E27FC236}">
                <a16:creationId xmlns:a16="http://schemas.microsoft.com/office/drawing/2014/main" id="{542D36EC-D84E-1CC0-6C1D-13EF4F89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00" y="4038667"/>
            <a:ext cx="4263199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2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E537-7B8F-4A20-811E-15A4C8F3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656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var</a:t>
            </a:r>
            <a:r>
              <a:rPr lang="en-UA" sz="4000" dirty="0"/>
              <a:t> keyword in J</a:t>
            </a:r>
            <a:r>
              <a:rPr lang="en-GB" sz="4000" dirty="0"/>
              <a:t>a</a:t>
            </a:r>
            <a:r>
              <a:rPr lang="en-UA" sz="4000" dirty="0"/>
              <a:t>va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C9FF5-B961-C941-D33D-52B604FF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823256"/>
            <a:ext cx="11360800" cy="1193434"/>
          </a:xfrm>
        </p:spPr>
        <p:txBody>
          <a:bodyPr/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The </a:t>
            </a:r>
            <a:r>
              <a:rPr lang="en-GB" b="1" i="0" dirty="0">
                <a:solidFill>
                  <a:srgbClr val="FFFFFF"/>
                </a:solidFill>
                <a:effectLst/>
                <a:latin typeface="urw-din"/>
              </a:rPr>
              <a:t>var </a:t>
            </a: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keyword was introduced in Java 10. Type inference is used in var keyword in which it detects automatically the datatype of a variable based on the surrounding context. The below examples explain where </a:t>
            </a:r>
            <a:r>
              <a:rPr lang="en-GB" b="1" i="0" dirty="0">
                <a:solidFill>
                  <a:srgbClr val="FFFFFF"/>
                </a:solidFill>
                <a:effectLst/>
                <a:latin typeface="urw-din"/>
              </a:rPr>
              <a:t>var </a:t>
            </a: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is used and also where you can’t use it.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D80D-CB76-A53A-D49E-A968D4B9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5" y="1919526"/>
            <a:ext cx="2233983" cy="367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A9C4C-88EF-FBDB-DA5F-69C9210D4F71}"/>
              </a:ext>
            </a:extLst>
          </p:cNvPr>
          <p:cNvSpPr txBox="1"/>
          <p:nvPr/>
        </p:nvSpPr>
        <p:spPr>
          <a:xfrm>
            <a:off x="3682652" y="1919526"/>
            <a:ext cx="79540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var rules and restrictions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We can declare any datatype with the var keyword.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var can be used in a local variable declaration.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var cannot be used in an instance variable declaration.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var cannot be used as a Generic type.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var cannot be used with the generic type.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var cannot be used without explicit initialization.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var cannot be used with Lambda Expression.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var cannot be used for method parameters and return type.</a:t>
            </a:r>
            <a:endParaRPr lang="en-U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8EDB-4A38-3B06-85E0-6B429090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A" sz="3200" dirty="0"/>
              <a:t>Primitive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84328-FB23-7F42-9999-0D34424A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51" y="1356967"/>
            <a:ext cx="8691498" cy="51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5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1C8C-3149-7E55-856B-B59E0ADA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Primitive types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9B11-4233-A435-6A18-6EB3C755F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The byte, short, int, and long types are used for integer values without decimal points.</a:t>
            </a:r>
          </a:p>
          <a:p>
            <a:r>
              <a:rPr lang="en-GB" sz="2000" dirty="0">
                <a:solidFill>
                  <a:schemeClr val="tx1"/>
                </a:solidFill>
              </a:rPr>
              <a:t>A float requires the letter f or F following the number so Java knows it is a float. Without an f or F, Java interprets a decimal value as a double.</a:t>
            </a:r>
          </a:p>
          <a:p>
            <a:r>
              <a:rPr lang="en-GB" sz="2000" dirty="0">
                <a:solidFill>
                  <a:schemeClr val="tx1"/>
                </a:solidFill>
              </a:rPr>
              <a:t>A long requires the letter l or L following the number so Java knows it is a long. Without an l or L, Java interprets a number without a decimal point as an int in most scenarios.</a:t>
            </a:r>
          </a:p>
          <a:p>
            <a:r>
              <a:rPr lang="en-GB" sz="2000" dirty="0">
                <a:solidFill>
                  <a:schemeClr val="tx1"/>
                </a:solidFill>
              </a:rPr>
              <a:t>You can add underscores anywhere except at the beginning of a literal, the end of a literal, right before a decimal point, or right after a decimal point. You can even place multiple underscore </a:t>
            </a:r>
            <a:r>
              <a:rPr lang="en-GB" sz="2000" dirty="0" err="1">
                <a:solidFill>
                  <a:schemeClr val="tx1"/>
                </a:solidFill>
              </a:rPr>
              <a:t>charac</a:t>
            </a:r>
            <a:r>
              <a:rPr lang="en-GB" sz="2000" dirty="0">
                <a:solidFill>
                  <a:schemeClr val="tx1"/>
                </a:solidFill>
              </a:rPr>
              <a:t>- </a:t>
            </a:r>
            <a:r>
              <a:rPr lang="en-GB" sz="2000" dirty="0" err="1">
                <a:solidFill>
                  <a:schemeClr val="tx1"/>
                </a:solidFill>
              </a:rPr>
              <a:t>ters</a:t>
            </a:r>
            <a:r>
              <a:rPr lang="en-GB" sz="2000" dirty="0">
                <a:solidFill>
                  <a:schemeClr val="tx1"/>
                </a:solidFill>
              </a:rPr>
              <a:t> next to each other, although we don’t recommend it. </a:t>
            </a:r>
            <a:endParaRPr lang="en-UA" sz="2000" i="1" dirty="0">
              <a:solidFill>
                <a:schemeClr val="tx1"/>
              </a:solidFill>
              <a:highlight>
                <a:srgbClr val="80808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C57E2-1057-80CD-B1ED-CA9650E1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36" y="4484752"/>
            <a:ext cx="293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5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ED4F-E9B4-385E-58C3-AAE34E3A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Class-wrappers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FDBA-1BC1-74D2-8BD5-4ECCE21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10" y="1610986"/>
            <a:ext cx="7864779" cy="47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2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D4C6-A7DB-1354-B820-C4A241AE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Here is an Autoboxing and Unboxing comes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7169-1FE2-4308-951F-49B67CCB5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the automatic conversion that the Java compiler makes between the primitive types and their corresponding object wrapper classes. For example, converting an int to an Integer, a double to a Double, and so on. If the conversion goes the other way, this is called </a:t>
            </a:r>
            <a:r>
              <a:rPr lang="en-GB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unboxing</a:t>
            </a: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52396" indent="0">
              <a:buNone/>
            </a:pPr>
            <a:br>
              <a:rPr lang="en-GB" dirty="0"/>
            </a:b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E4495-D8AC-A0AA-2D1F-54371E1A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9" y="3090797"/>
            <a:ext cx="6011362" cy="27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7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B4FD-DB07-CDA5-66CD-9EB1DA47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Performance problem with autoboxing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5550D-E988-09E0-5425-9AB5495E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sum = 0L;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0L;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1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"total:"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sum);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executionTime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"processing time: "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executionTime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52396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02669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D43C-486D-1B5C-EBCD-B230354F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java.lang.Object</a:t>
            </a:r>
            <a:endParaRPr lang="en-UA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8619-5F14-2D28-B5A5-72350632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763600"/>
          </a:xfrm>
        </p:spPr>
        <p:txBody>
          <a:bodyPr/>
          <a:lstStyle/>
          <a:p>
            <a:pPr algn="ctr"/>
            <a:r>
              <a:rPr lang="en-GB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class in Java is directly or indirectly derived from the Object class</a:t>
            </a: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A" dirty="0">
              <a:solidFill>
                <a:schemeClr val="tx1"/>
              </a:solidFill>
            </a:endParaRPr>
          </a:p>
        </p:txBody>
      </p:sp>
      <p:pic>
        <p:nvPicPr>
          <p:cNvPr id="11268" name="Picture 4" descr="Object Class in Java">
            <a:extLst>
              <a:ext uri="{FF2B5EF4-FFF2-40B4-BE49-F238E27FC236}">
                <a16:creationId xmlns:a16="http://schemas.microsoft.com/office/drawing/2014/main" id="{AF788F7D-F67D-E838-F4E5-8B846C4AE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00" y="2168953"/>
            <a:ext cx="8692400" cy="4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878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38BC-10DC-5360-5E33-3FB363CA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Let’s talk a little bit about memory</a:t>
            </a:r>
          </a:p>
        </p:txBody>
      </p:sp>
      <p:pic>
        <p:nvPicPr>
          <p:cNvPr id="8194" name="Picture 2" descr="Java stack and heap memory management - Stack Overflow">
            <a:extLst>
              <a:ext uri="{FF2B5EF4-FFF2-40B4-BE49-F238E27FC236}">
                <a16:creationId xmlns:a16="http://schemas.microsoft.com/office/drawing/2014/main" id="{38D84219-9FF5-D996-A313-A70CC72F3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82" y="1490818"/>
            <a:ext cx="7409635" cy="477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56FA-E27D-3C6C-350C-C0BCD4A5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006833"/>
          </a:xfrm>
        </p:spPr>
        <p:txBody>
          <a:bodyPr>
            <a:normAutofit/>
          </a:bodyPr>
          <a:lstStyle/>
          <a:p>
            <a:pPr algn="ctr"/>
            <a:r>
              <a:rPr lang="en-UA" sz="5400" dirty="0"/>
              <a:t>Java Timeline</a:t>
            </a:r>
          </a:p>
        </p:txBody>
      </p:sp>
      <p:pic>
        <p:nvPicPr>
          <p:cNvPr id="2050" name="Picture 2" descr="What is behind the new license model of Oracle Java? - PROMATIS software  GmbH">
            <a:extLst>
              <a:ext uri="{FF2B5EF4-FFF2-40B4-BE49-F238E27FC236}">
                <a16:creationId xmlns:a16="http://schemas.microsoft.com/office/drawing/2014/main" id="{E429E704-C5FB-7F24-D842-AC25C5C6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75" y="1990549"/>
            <a:ext cx="9675650" cy="42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82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7FC7-02C3-816F-3B11-9D04A1B2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Stack Memory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DC90A7C-FEC6-B770-ED77-CF4F3CE64ABD}"/>
              </a:ext>
            </a:extLst>
          </p:cNvPr>
          <p:cNvSpPr txBox="1">
            <a:spLocks/>
          </p:cNvSpPr>
          <p:nvPr/>
        </p:nvSpPr>
        <p:spPr>
          <a:xfrm>
            <a:off x="568000" y="16890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>
                <a:solidFill>
                  <a:schemeClr val="tx1"/>
                </a:solidFill>
                <a:latin typeface="Raleway" pitchFamily="2" charset="77"/>
              </a:rPr>
              <a:t>Stack Memory in Java is used for static memory allocation and the execution of a thread.</a:t>
            </a:r>
            <a:r>
              <a:rPr lang="en-GB" dirty="0">
                <a:solidFill>
                  <a:schemeClr val="tx1"/>
                </a:solidFill>
                <a:latin typeface="Raleway" pitchFamily="2" charset="77"/>
              </a:rPr>
              <a:t> It contains primitive values that are specific to a method and references to objects referred from the method that are in a heap.</a:t>
            </a:r>
          </a:p>
          <a:p>
            <a:r>
              <a:rPr lang="en-GB" dirty="0">
                <a:solidFill>
                  <a:schemeClr val="tx1"/>
                </a:solidFill>
              </a:rPr>
              <a:t>It grows and shrinks as new methods are called and returned, respectively.</a:t>
            </a:r>
          </a:p>
          <a:p>
            <a:r>
              <a:rPr lang="en-GB" dirty="0">
                <a:solidFill>
                  <a:schemeClr val="tx1"/>
                </a:solidFill>
              </a:rPr>
              <a:t>Variables inside the stack exist only as long as the method that created them is running.</a:t>
            </a:r>
          </a:p>
          <a:p>
            <a:r>
              <a:rPr lang="en-GB" dirty="0">
                <a:solidFill>
                  <a:schemeClr val="tx1"/>
                </a:solidFill>
              </a:rPr>
              <a:t>It's automatically allocated and deallocated when the method finishes execution.</a:t>
            </a:r>
          </a:p>
          <a:p>
            <a:r>
              <a:rPr lang="en-GB" dirty="0">
                <a:solidFill>
                  <a:schemeClr val="tx1"/>
                </a:solidFill>
              </a:rPr>
              <a:t>If this memory is full, Java throws </a:t>
            </a:r>
            <a:r>
              <a:rPr lang="en-GB" dirty="0" err="1">
                <a:solidFill>
                  <a:schemeClr val="tx1"/>
                </a:solidFill>
              </a:rPr>
              <a:t>java.lang.StackOverFlowError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r>
              <a:rPr lang="en-GB" dirty="0">
                <a:solidFill>
                  <a:schemeClr val="tx1"/>
                </a:solidFill>
              </a:rPr>
              <a:t>Access to this memory is fast when compared to heap memory.</a:t>
            </a:r>
          </a:p>
          <a:p>
            <a:r>
              <a:rPr lang="en-GB" dirty="0">
                <a:solidFill>
                  <a:schemeClr val="tx1"/>
                </a:solidFill>
              </a:rPr>
              <a:t>This memory is </a:t>
            </a:r>
            <a:r>
              <a:rPr lang="en-GB" dirty="0" err="1">
                <a:solidFill>
                  <a:schemeClr val="tx1"/>
                </a:solidFill>
              </a:rPr>
              <a:t>threadsafe</a:t>
            </a:r>
            <a:r>
              <a:rPr lang="en-GB" dirty="0">
                <a:solidFill>
                  <a:schemeClr val="tx1"/>
                </a:solidFill>
              </a:rPr>
              <a:t>, as each thread operates in its own stack.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674870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7A2A-99B0-A11A-8FA2-26F35562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Heap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AFB1-9A0C-60A8-2244-28220B66F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chemeClr val="tx1"/>
                </a:solidFill>
                <a:effectLst/>
                <a:latin typeface="Raleway" pitchFamily="2" charset="77"/>
              </a:rPr>
              <a:t>Heap space is used for the dynamic memory allocation of Java objects and JRE classes at runtime</a:t>
            </a:r>
            <a:r>
              <a:rPr lang="en-GB" b="0" i="0" dirty="0">
                <a:solidFill>
                  <a:schemeClr val="tx1"/>
                </a:solidFill>
                <a:effectLst/>
                <a:latin typeface="Raleway" pitchFamily="2" charset="77"/>
              </a:rPr>
              <a:t>. New objects are always created in heap space, and the references to these objects are stored in stack memory.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  <a:latin typeface="Raleway" pitchFamily="2" charset="77"/>
              </a:rPr>
              <a:t>These objects have global access and we can access them from anywhere in the application.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  <a:latin typeface="Raleway" pitchFamily="2" charset="77"/>
              </a:rPr>
              <a:t>We can break this memory model down into smaller parts, called generations, which are:</a:t>
            </a:r>
          </a:p>
          <a:p>
            <a:pPr lvl="1">
              <a:buFont typeface="+mj-lt"/>
              <a:buAutoNum type="arabicPeriod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Raleway" pitchFamily="2" charset="77"/>
              </a:rPr>
              <a:t>Young Generation – 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Raleway" pitchFamily="2" charset="77"/>
              </a:rPr>
              <a:t>this is where all new objects are allocated and aged. A minor Garbage collection occurs when this fills up.</a:t>
            </a:r>
          </a:p>
          <a:p>
            <a:pPr lvl="1">
              <a:buFont typeface="+mj-lt"/>
              <a:buAutoNum type="arabicPeriod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Raleway" pitchFamily="2" charset="77"/>
              </a:rPr>
              <a:t>Old or Tenured Generation – 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Raleway" pitchFamily="2" charset="77"/>
              </a:rPr>
              <a:t>this is where long surviving objects are stored. When objects are stored in the Young Generation, a threshold for the object's age is set, and when that threshold is reached, the object is moved to the old generation.</a:t>
            </a:r>
          </a:p>
          <a:p>
            <a:pPr lvl="1">
              <a:buFont typeface="+mj-lt"/>
              <a:buAutoNum type="arabicPeriod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Raleway" pitchFamily="2" charset="77"/>
              </a:rPr>
              <a:t>Permanent Generation – 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Raleway" pitchFamily="2" charset="77"/>
              </a:rPr>
              <a:t>this consists of JVM metadata for the runtime classes and application methods.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40284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D6DA-9EE5-CD40-76E4-329F63CA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Garbarage Collector</a:t>
            </a:r>
          </a:p>
        </p:txBody>
      </p:sp>
      <p:pic>
        <p:nvPicPr>
          <p:cNvPr id="17410" name="Picture 2" descr="Java Garbage Collection Types and Settings in Jelastic PaaS | Jelastic">
            <a:extLst>
              <a:ext uri="{FF2B5EF4-FFF2-40B4-BE49-F238E27FC236}">
                <a16:creationId xmlns:a16="http://schemas.microsoft.com/office/drawing/2014/main" id="{DB0AE10B-16C0-E4C2-9D22-CC62014D2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1803661"/>
            <a:ext cx="46355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70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6A6-14C4-C278-5A4E-810E1C43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null vs 0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5684E-2F5C-7F01-4133-2420A35D7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06151"/>
          </a:xfrm>
        </p:spPr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 means that a variable contains a reference to a space in memory that does not contain an object.</a:t>
            </a: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is a numeric data type with a value of 0</a:t>
            </a: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A" dirty="0">
              <a:solidFill>
                <a:schemeClr val="tx1"/>
              </a:solidFill>
            </a:endParaRPr>
          </a:p>
        </p:txBody>
      </p:sp>
      <p:pic>
        <p:nvPicPr>
          <p:cNvPr id="9222" name="Picture 6" descr="Difference between null and 0/empty string">
            <a:extLst>
              <a:ext uri="{FF2B5EF4-FFF2-40B4-BE49-F238E27FC236}">
                <a16:creationId xmlns:a16="http://schemas.microsoft.com/office/drawing/2014/main" id="{2C74C9BE-3A06-D4A0-ECD9-88B678F8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53" y="2542784"/>
            <a:ext cx="7033093" cy="394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3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41AA-5D53-7042-CD21-AD46A350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err="1"/>
              <a:t>java.lang.String</a:t>
            </a:r>
            <a:endParaRPr lang="en-UA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1454-CC1F-08D8-1CD4-9C9AD0005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Data type </a:t>
            </a:r>
            <a:r>
              <a:rPr lang="en-US" sz="2400" b="1" dirty="0"/>
              <a:t>String</a:t>
            </a:r>
            <a:r>
              <a:rPr lang="en-US" sz="2400" dirty="0"/>
              <a:t> is used for storing sequence of Unicode characters. 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empty = </a:t>
            </a:r>
            <a:r>
              <a:rPr lang="en-US" sz="2000" b="1" dirty="0">
                <a:solidFill>
                  <a:srgbClr val="008000"/>
                </a:solidFill>
              </a:rPr>
              <a:t>""</a:t>
            </a:r>
            <a:r>
              <a:rPr lang="en-US" sz="2000" dirty="0"/>
              <a:t>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</a:t>
            </a:r>
            <a:r>
              <a:rPr lang="en-US" sz="2000" dirty="0" err="1"/>
              <a:t>emptyUsingConstructor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String ();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</a:t>
            </a:r>
            <a:r>
              <a:rPr lang="en-US" sz="2000" dirty="0" err="1"/>
              <a:t>geekHub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String (</a:t>
            </a:r>
            <a:r>
              <a:rPr lang="en-US" sz="2000" b="1" dirty="0">
                <a:solidFill>
                  <a:srgbClr val="008000"/>
                </a:solidFill>
              </a:rPr>
              <a:t>”</a:t>
            </a:r>
            <a:r>
              <a:rPr lang="en-US" sz="2000" b="1" dirty="0" err="1">
                <a:solidFill>
                  <a:srgbClr val="008000"/>
                </a:solidFill>
              </a:rPr>
              <a:t>GeekHub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dirty="0"/>
              <a:t>) 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season12 = </a:t>
            </a:r>
            <a:r>
              <a:rPr lang="en-US" sz="2000" b="1" dirty="0">
                <a:solidFill>
                  <a:srgbClr val="008000"/>
                </a:solidFill>
              </a:rPr>
              <a:t>”Season12" </a:t>
            </a:r>
            <a:r>
              <a:rPr lang="en-US" sz="2000" dirty="0"/>
              <a:t>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</a:t>
            </a:r>
            <a:r>
              <a:rPr lang="en-US" sz="2000" dirty="0" err="1"/>
              <a:t>concatMessage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”super"</a:t>
            </a:r>
            <a:r>
              <a:rPr lang="en-US" sz="2000" dirty="0"/>
              <a:t>.</a:t>
            </a:r>
            <a:r>
              <a:rPr lang="en-US" sz="2000" dirty="0" err="1"/>
              <a:t>concat</a:t>
            </a:r>
            <a:r>
              <a:rPr lang="en-US" sz="2000" dirty="0"/>
              <a:t>(</a:t>
            </a:r>
            <a:r>
              <a:rPr lang="en-US" sz="2000" dirty="0" err="1"/>
              <a:t>geekHub</a:t>
            </a:r>
            <a:r>
              <a:rPr lang="en-US" sz="2000" dirty="0"/>
              <a:t>);</a:t>
            </a:r>
          </a:p>
          <a:p>
            <a:pPr>
              <a:lnSpc>
                <a:spcPts val="3000"/>
              </a:lnSpc>
            </a:pPr>
            <a:r>
              <a:rPr lang="en-US" sz="2000" dirty="0"/>
              <a:t>String </a:t>
            </a:r>
            <a:r>
              <a:rPr lang="en-US" sz="2000" dirty="0" err="1"/>
              <a:t>plusMessage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8000"/>
                </a:solidFill>
              </a:rPr>
              <a:t>”super " </a:t>
            </a:r>
            <a:r>
              <a:rPr lang="en-US" sz="2000" dirty="0"/>
              <a:t>+ </a:t>
            </a:r>
            <a:r>
              <a:rPr lang="en-US" sz="2000" dirty="0" err="1"/>
              <a:t>geekHub</a:t>
            </a:r>
            <a:r>
              <a:rPr lang="en-US" sz="2000" dirty="0"/>
              <a:t>;</a:t>
            </a:r>
          </a:p>
          <a:p>
            <a:pPr marL="152396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248162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7E93-FE24-E586-602C-CB465AE7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Useful methods of String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ECC8-E2B3-93F0-67E7-AE91428F4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length();</a:t>
            </a:r>
            <a:b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8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isBlank</a:t>
            </a:r>
            <a:r>
              <a:rPr lang="aa-ET" altLang="en-US"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8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equals(Object 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anObject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indexOf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repeat(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count);</a:t>
            </a:r>
            <a:b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substring(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beginIndex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endIndex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concat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(String str);</a:t>
            </a:r>
            <a:b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8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contains(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CharSequence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s);</a:t>
            </a:r>
            <a:b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replace(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oldChar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</a:t>
            </a:r>
            <a:r>
              <a:rPr lang="en-US" altLang="en-US" sz="18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newChar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strip();</a:t>
            </a:r>
            <a:b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String[] split(String regex);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lang="en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50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A262-6039-20AE-B58A-95734E3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String is immutable!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9A30E-1C07-FA87-2683-1424D3EF2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An immutable object is an </a:t>
            </a:r>
            <a:r>
              <a:rPr lang="en-GB" sz="2000" b="1" i="0" dirty="0">
                <a:solidFill>
                  <a:schemeClr val="tx1"/>
                </a:solidFill>
                <a:effectLst/>
                <a:latin typeface="Raleway" pitchFamily="2" charset="77"/>
              </a:rPr>
              <a:t>object whose internal state remains constant after it has been entirely created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. This means that once the object has been assigned to a variable, we can neither update the reference nor mutate the internal state by any means.</a:t>
            </a:r>
          </a:p>
          <a:p>
            <a:pPr algn="l"/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The key benefits of keeping this class as immutable are caching, security, synchronization, and performance.</a:t>
            </a:r>
          </a:p>
          <a:p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The 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Raleway" pitchFamily="2" charset="77"/>
              </a:rPr>
              <a:t>String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 is the most widely used data structure. Caching the 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Raleway" pitchFamily="2" charset="77"/>
              </a:rPr>
              <a:t>String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 literals and reusing them saves a lot of heap space because different 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Raleway" pitchFamily="2" charset="77"/>
              </a:rPr>
              <a:t>String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 variables refer to the same object in the 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Raleway" pitchFamily="2" charset="77"/>
              </a:rPr>
              <a:t>String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 pool. 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Raleway" pitchFamily="2" charset="77"/>
              </a:rPr>
              <a:t>String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 intern pool serves exactly this purpose</a:t>
            </a:r>
            <a:r>
              <a:rPr lang="en-GB" b="0" i="0" dirty="0">
                <a:solidFill>
                  <a:schemeClr val="tx1"/>
                </a:solidFill>
                <a:effectLst/>
                <a:latin typeface="Raleway" pitchFamily="2" charset="77"/>
              </a:rPr>
              <a:t>.</a:t>
            </a:r>
          </a:p>
          <a:p>
            <a:pPr algn="l"/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Java String Pool is </a:t>
            </a:r>
            <a:r>
              <a:rPr lang="en-GB" sz="2000" b="1" i="0" dirty="0">
                <a:solidFill>
                  <a:schemeClr val="tx1"/>
                </a:solidFill>
                <a:effectLst/>
                <a:latin typeface="Raleway" pitchFamily="2" charset="77"/>
              </a:rPr>
              <a:t>the special memory region where </a:t>
            </a:r>
            <a:r>
              <a:rPr lang="en-GB" sz="2000" b="1" i="1" dirty="0">
                <a:solidFill>
                  <a:schemeClr val="tx1"/>
                </a:solidFill>
                <a:effectLst/>
                <a:latin typeface="Raleway" pitchFamily="2" charset="77"/>
              </a:rPr>
              <a:t>Strings</a:t>
            </a:r>
            <a:r>
              <a:rPr lang="en-GB" sz="2000" b="1" i="0" dirty="0">
                <a:solidFill>
                  <a:schemeClr val="tx1"/>
                </a:solidFill>
                <a:effectLst/>
                <a:latin typeface="Raleway" pitchFamily="2" charset="77"/>
              </a:rPr>
              <a:t> are stored by the JVM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. Since 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Raleway" pitchFamily="2" charset="77"/>
              </a:rPr>
              <a:t>Strings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 are immutable in Java, the JVM optimizes the amount of memory allocated for them by storing only one copy of each literal 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Raleway" pitchFamily="2" charset="77"/>
              </a:rPr>
              <a:t>String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Raleway" pitchFamily="2" charset="77"/>
              </a:rPr>
              <a:t> in the pool. This process is called interning. </a:t>
            </a:r>
          </a:p>
          <a:p>
            <a:pPr marL="152396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210893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B09A-B2C6-0893-FC61-233E9490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String Pool</a:t>
            </a:r>
          </a:p>
        </p:txBody>
      </p:sp>
      <p:pic>
        <p:nvPicPr>
          <p:cNvPr id="10244" name="Picture 4" descr="Why String Is Immutable In Java">
            <a:extLst>
              <a:ext uri="{FF2B5EF4-FFF2-40B4-BE49-F238E27FC236}">
                <a16:creationId xmlns:a16="http://schemas.microsoft.com/office/drawing/2014/main" id="{D2CB538E-033E-0088-3F62-5D256C092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12" y="1573645"/>
            <a:ext cx="7928975" cy="49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81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A8C9CC-B44C-F716-815F-93F783D9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A" sz="3600" dirty="0"/>
              <a:t>String vs StringBuilder vs StringBuffer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44353-B3F5-D482-2294-F58C4364E82F}"/>
              </a:ext>
            </a:extLst>
          </p:cNvPr>
          <p:cNvSpPr txBox="1"/>
          <p:nvPr/>
        </p:nvSpPr>
        <p:spPr>
          <a:xfrm>
            <a:off x="1254690" y="1503123"/>
            <a:ext cx="9682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Since String is immutable in Java, whenever we do String manipulation like concatenation, substring, etc. it generates a new String and discards the older String for garbage collection. These are heavy operations and generate a lot of garbage in heap. So Java has provided </a:t>
            </a:r>
            <a:r>
              <a:rPr lang="en-GB" sz="2000" dirty="0" err="1">
                <a:solidFill>
                  <a:schemeClr val="tx1"/>
                </a:solidFill>
              </a:rPr>
              <a:t>StringBuffer</a:t>
            </a:r>
            <a:r>
              <a:rPr lang="en-GB" sz="2000" dirty="0">
                <a:solidFill>
                  <a:schemeClr val="tx1"/>
                </a:solidFill>
              </a:rPr>
              <a:t> and StringBuilder classes that should be used for String manipulation. </a:t>
            </a:r>
            <a:r>
              <a:rPr lang="en-GB" sz="2000" dirty="0" err="1">
                <a:solidFill>
                  <a:schemeClr val="tx1"/>
                </a:solidFill>
              </a:rPr>
              <a:t>StringBuffer</a:t>
            </a:r>
            <a:r>
              <a:rPr lang="en-GB" sz="2000" dirty="0">
                <a:solidFill>
                  <a:schemeClr val="tx1"/>
                </a:solidFill>
              </a:rPr>
              <a:t> and StringBuilder are mutable objects in Java. They provide append(), insert(), delete(), and substring() methods for String manipulation.</a:t>
            </a:r>
          </a:p>
          <a:p>
            <a:br>
              <a:rPr lang="en-GB" dirty="0"/>
            </a:br>
            <a:endParaRPr lang="en-UA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CDF8EF8-7636-860A-2983-FF57DA57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04" y="3604364"/>
            <a:ext cx="6559124" cy="2949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20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tring vs StringBuffer vs StringBuilder">
            <a:extLst>
              <a:ext uri="{FF2B5EF4-FFF2-40B4-BE49-F238E27FC236}">
                <a16:creationId xmlns:a16="http://schemas.microsoft.com/office/drawing/2014/main" id="{C2F77AB3-B272-C3CA-2120-0904E08F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54" y="212593"/>
            <a:ext cx="9310492" cy="62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5DC7-5408-4D0E-094C-10C77ED8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A" sz="3600" dirty="0"/>
              <a:t>JDK </a:t>
            </a:r>
            <a:r>
              <a:rPr lang="en-GB" sz="3600" dirty="0"/>
              <a:t>v</a:t>
            </a:r>
            <a:r>
              <a:rPr lang="en-UA" sz="3600" dirty="0"/>
              <a:t>s JVM vs JRE</a:t>
            </a:r>
          </a:p>
        </p:txBody>
      </p:sp>
      <p:pic>
        <p:nvPicPr>
          <p:cNvPr id="3076" name="Picture 4" descr="Установка Java. JRE или JDK? / Блог с перчинкой">
            <a:extLst>
              <a:ext uri="{FF2B5EF4-FFF2-40B4-BE49-F238E27FC236}">
                <a16:creationId xmlns:a16="http://schemas.microsoft.com/office/drawing/2014/main" id="{9BA9F668-E0F3-A36F-703D-B2F878D7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691014"/>
            <a:ext cx="5183534" cy="46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AFF2DA-B8C7-B57B-641C-2B93829727F3}"/>
              </a:ext>
            </a:extLst>
          </p:cNvPr>
          <p:cNvSpPr txBox="1"/>
          <p:nvPr/>
        </p:nvSpPr>
        <p:spPr>
          <a:xfrm>
            <a:off x="6096000" y="1691014"/>
            <a:ext cx="58538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A" sz="2800" dirty="0">
                <a:solidFill>
                  <a:schemeClr val="tx1"/>
                </a:solidFill>
              </a:rPr>
              <a:t>JVM(</a:t>
            </a:r>
            <a:r>
              <a:rPr lang="en-GB" sz="2000" dirty="0">
                <a:solidFill>
                  <a:schemeClr val="tx1"/>
                </a:solidFill>
              </a:rPr>
              <a:t>Java Virtual Machine</a:t>
            </a:r>
            <a:r>
              <a:rPr lang="en-UA" sz="2800" dirty="0">
                <a:solidFill>
                  <a:schemeClr val="tx1"/>
                </a:solidFill>
              </a:rPr>
              <a:t>) - </a:t>
            </a:r>
            <a:r>
              <a:rPr lang="en-GB" sz="2800" dirty="0">
                <a:solidFill>
                  <a:schemeClr val="tx1"/>
                </a:solidFill>
              </a:rPr>
              <a:t>specification that provides runtime environment in which java bytecode can be executed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JRE(</a:t>
            </a:r>
            <a:r>
              <a:rPr lang="en-GB" sz="2000" dirty="0">
                <a:solidFill>
                  <a:schemeClr val="tx1"/>
                </a:solidFill>
              </a:rPr>
              <a:t>Java Runtime Environment</a:t>
            </a:r>
            <a:r>
              <a:rPr lang="en-GB" sz="2800" dirty="0">
                <a:solidFill>
                  <a:schemeClr val="tx1"/>
                </a:solidFill>
              </a:rPr>
              <a:t>) = JVM + Library Files. It is the implementation of JVM.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JDK(</a:t>
            </a:r>
            <a:r>
              <a:rPr lang="en-GB" sz="2000" dirty="0">
                <a:solidFill>
                  <a:schemeClr val="tx1"/>
                </a:solidFill>
              </a:rPr>
              <a:t>Java Development Kit</a:t>
            </a:r>
            <a:r>
              <a:rPr lang="en-GB" sz="2800" dirty="0">
                <a:solidFill>
                  <a:schemeClr val="tx1"/>
                </a:solidFill>
              </a:rPr>
              <a:t>) contains set of libraries + other files that JVM uses at runtime.</a:t>
            </a:r>
            <a:endParaRPr lang="en-U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65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E7E2-F400-E132-02B7-589F8FC0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Packages</a:t>
            </a:r>
          </a:p>
        </p:txBody>
      </p:sp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40094671-849D-C40D-E914-8C20C249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09" y="1734966"/>
            <a:ext cx="6818382" cy="40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65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879C-308C-CBE2-9299-BB345837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A" sz="3600" dirty="0"/>
              <a:t>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25DB-DA29-A043-5637-D33F1608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3600" b="1" dirty="0">
                <a:solidFill>
                  <a:schemeClr val="tx1"/>
                </a:solidFill>
              </a:rPr>
              <a:t>import &lt;</a:t>
            </a:r>
            <a:r>
              <a:rPr lang="en-US" altLang="ru-RU" sz="3600" b="1" dirty="0" err="1">
                <a:solidFill>
                  <a:schemeClr val="tx1"/>
                </a:solidFill>
              </a:rPr>
              <a:t>package.name</a:t>
            </a:r>
            <a:r>
              <a:rPr lang="en-US" altLang="ru-RU" sz="3600" b="1" dirty="0">
                <a:solidFill>
                  <a:schemeClr val="tx1"/>
                </a:solidFill>
              </a:rPr>
              <a:t>&gt;.&lt;</a:t>
            </a:r>
            <a:r>
              <a:rPr lang="en-US" altLang="ru-RU" sz="3600" b="1" dirty="0" err="1">
                <a:solidFill>
                  <a:schemeClr val="tx1"/>
                </a:solidFill>
              </a:rPr>
              <a:t>classname</a:t>
            </a:r>
            <a:r>
              <a:rPr lang="en-US" altLang="ru-RU" sz="3600" b="1" dirty="0">
                <a:solidFill>
                  <a:schemeClr val="tx1"/>
                </a:solidFill>
              </a:rPr>
              <a:t>&gt;;</a:t>
            </a:r>
          </a:p>
          <a:p>
            <a:r>
              <a:rPr lang="en-US" altLang="ru-RU" sz="3600" b="1" dirty="0">
                <a:solidFill>
                  <a:schemeClr val="tx1"/>
                </a:solidFill>
              </a:rPr>
              <a:t>Reverse domain name convention</a:t>
            </a:r>
          </a:p>
          <a:p>
            <a:r>
              <a:rPr lang="en-US" sz="3600" b="1" dirty="0" err="1">
                <a:solidFill>
                  <a:schemeClr val="tx1"/>
                </a:solidFill>
              </a:rPr>
              <a:t>java.lang</a:t>
            </a:r>
            <a:r>
              <a:rPr lang="en-US" sz="3600" b="1" dirty="0">
                <a:solidFill>
                  <a:schemeClr val="tx1"/>
                </a:solidFill>
              </a:rPr>
              <a:t> is imported by default</a:t>
            </a:r>
            <a:endParaRPr lang="ru-RU" sz="3600" b="1" dirty="0">
              <a:solidFill>
                <a:schemeClr val="tx1"/>
              </a:solidFill>
            </a:endParaRPr>
          </a:p>
          <a:p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38264-D76F-C1A3-0E99-5D0FC0FC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8" y="4335050"/>
            <a:ext cx="48387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763D0-234C-0E12-1DAF-F4DE85C5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98" y="4322350"/>
            <a:ext cx="4826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0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CBFF-36D0-F295-54EA-5480F13F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Class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2AC3F-5FE3-99CF-73E6-97879E18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92" y="1844195"/>
            <a:ext cx="7327216" cy="418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8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1079-9A2F-E314-1AC4-A7A57D3A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/>
              <a:t>java.lang.Math</a:t>
            </a:r>
            <a:endParaRPr lang="en-U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CABAD-FE85-3CF2-B109-00F4FE7EA329}"/>
              </a:ext>
            </a:extLst>
          </p:cNvPr>
          <p:cNvSpPr txBox="1"/>
          <p:nvPr/>
        </p:nvSpPr>
        <p:spPr>
          <a:xfrm>
            <a:off x="1020870" y="1356967"/>
            <a:ext cx="6269277" cy="4751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sin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(double a)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cos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(double a)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exp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(double a)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sqrt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(double a)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double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pow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(double a, double b)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round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(float a)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abs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 a)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 a, int b)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int </a:t>
            </a:r>
            <a:r>
              <a:rPr lang="en-US" altLang="en-US" sz="18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</a:t>
            </a: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 a, int b)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lang="en-US" altLang="en-US" sz="4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425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5B7D-9731-4939-BEDC-41EDE0C3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java.lang.System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D103-DFFB-BC63-10AC-9D9A3BF7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4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4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4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4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4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path.separator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4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52396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915536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AC4E-33DF-3CC0-F07E-E4DA2F3A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java.util.Scanner</a:t>
            </a:r>
            <a:endParaRPr lang="en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F44BF-E283-7CA0-7CB3-25BC7FEBBE88}"/>
              </a:ext>
            </a:extLst>
          </p:cNvPr>
          <p:cNvSpPr txBox="1"/>
          <p:nvPr/>
        </p:nvSpPr>
        <p:spPr>
          <a:xfrm>
            <a:off x="1008344" y="1550984"/>
            <a:ext cx="10768056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scanner =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Scanner(</a:t>
            </a:r>
            <a:r>
              <a:rPr lang="en-US" alt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string = </a:t>
            </a:r>
            <a:r>
              <a:rPr lang="en-US" alt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scanner.next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en-US" alt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08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EA29-CEB1-7F2A-D849-E227F4E3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Any questions? </a:t>
            </a:r>
          </a:p>
        </p:txBody>
      </p:sp>
      <p:pic>
        <p:nvPicPr>
          <p:cNvPr id="18434" name="Picture 2" descr="Confused Nick Young / Swaggy P | Know Your Meme">
            <a:extLst>
              <a:ext uri="{FF2B5EF4-FFF2-40B4-BE49-F238E27FC236}">
                <a16:creationId xmlns:a16="http://schemas.microsoft.com/office/drawing/2014/main" id="{ADC46D27-E58E-40E3-A1DC-11010BAA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16134"/>
            <a:ext cx="38100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53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F60-38B2-0424-8C6E-8C8A9A33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Then I have a few questions for you</a:t>
            </a:r>
            <a:endParaRPr lang="en-UA" dirty="0"/>
          </a:p>
        </p:txBody>
      </p:sp>
      <p:pic>
        <p:nvPicPr>
          <p:cNvPr id="19460" name="Picture 4" descr="Can I Ask You A Few Questions Kyle Broflovski GIF - Can I Ask You A Few  Questions Kyle Broflovski Stan Marsh - Discover &amp; Share GIFs">
            <a:extLst>
              <a:ext uri="{FF2B5EF4-FFF2-40B4-BE49-F238E27FC236}">
                <a16:creationId xmlns:a16="http://schemas.microsoft.com/office/drawing/2014/main" id="{DF3C87EE-0F59-57EB-2ECB-FA4625D6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651000"/>
            <a:ext cx="63246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75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096C-746F-959F-D3EF-B4FD6301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What will be printed after compile and run this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F3E96-E496-9E09-30DC-7F41E6A0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7" y="2105668"/>
            <a:ext cx="7561894" cy="2600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355E83-5498-90F6-A991-C16DE2195329}"/>
              </a:ext>
            </a:extLst>
          </p:cNvPr>
          <p:cNvSpPr txBox="1"/>
          <p:nvPr/>
        </p:nvSpPr>
        <p:spPr>
          <a:xfrm>
            <a:off x="8406899" y="2151726"/>
            <a:ext cx="3785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4000" dirty="0">
                <a:solidFill>
                  <a:schemeClr val="tx1"/>
                </a:solidFill>
              </a:rPr>
              <a:t>a) </a:t>
            </a:r>
            <a:r>
              <a:rPr lang="en-GB" sz="4000" dirty="0">
                <a:solidFill>
                  <a:schemeClr val="tx1"/>
                </a:solidFill>
              </a:rPr>
              <a:t>n</a:t>
            </a:r>
            <a:r>
              <a:rPr lang="en-UA" sz="4000" dirty="0">
                <a:solidFill>
                  <a:schemeClr val="tx1"/>
                </a:solidFill>
              </a:rPr>
              <a:t>ull 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b) 0 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c) 1 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d) runtime error</a:t>
            </a:r>
          </a:p>
        </p:txBody>
      </p:sp>
    </p:spTree>
    <p:extLst>
      <p:ext uri="{BB962C8B-B14F-4D97-AF65-F5344CB8AC3E}">
        <p14:creationId xmlns:p14="http://schemas.microsoft.com/office/powerpoint/2010/main" val="633402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24EE-BF25-B711-0052-6C6FD38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What will be printed after compile and run this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5D21B-611E-FEBD-9E3E-17FA7C6F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150733"/>
            <a:ext cx="6401554" cy="2554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131AE-FF65-F3E0-915E-753B334A81D7}"/>
              </a:ext>
            </a:extLst>
          </p:cNvPr>
          <p:cNvSpPr txBox="1"/>
          <p:nvPr/>
        </p:nvSpPr>
        <p:spPr>
          <a:xfrm>
            <a:off x="6876789" y="2150733"/>
            <a:ext cx="5315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4000" dirty="0">
                <a:solidFill>
                  <a:schemeClr val="tx1"/>
                </a:solidFill>
              </a:rPr>
              <a:t>a) </a:t>
            </a:r>
            <a:r>
              <a:rPr lang="en-GB" sz="4000" dirty="0">
                <a:solidFill>
                  <a:schemeClr val="tx1"/>
                </a:solidFill>
              </a:rPr>
              <a:t>n</a:t>
            </a:r>
            <a:r>
              <a:rPr lang="en-UA" sz="4000" dirty="0">
                <a:solidFill>
                  <a:schemeClr val="tx1"/>
                </a:solidFill>
              </a:rPr>
              <a:t>ull 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b) 0 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c) 3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d) </a:t>
            </a:r>
            <a:r>
              <a:rPr lang="en-US" sz="4000" dirty="0">
                <a:solidFill>
                  <a:schemeClr val="tx1"/>
                </a:solidFill>
              </a:rPr>
              <a:t>cannot be compiled</a:t>
            </a:r>
            <a:endParaRPr lang="en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8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CA75-774F-60D3-F229-1BFBC565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A5150-D03C-D600-4241-003D8C27B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/>
          </a:p>
        </p:txBody>
      </p:sp>
      <p:pic>
        <p:nvPicPr>
          <p:cNvPr id="4098" name="Picture 2" descr="jdk jre and jvm diagram">
            <a:extLst>
              <a:ext uri="{FF2B5EF4-FFF2-40B4-BE49-F238E27FC236}">
                <a16:creationId xmlns:a16="http://schemas.microsoft.com/office/drawing/2014/main" id="{31A8C2C5-4127-3580-5604-727F713A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97" y="593367"/>
            <a:ext cx="7576005" cy="5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26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8055-0E55-9D1A-A5FA-0B78F52D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What will be printed after compile and run this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F9D09-A914-0F31-9E89-CD1F35D6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06" y="2514991"/>
            <a:ext cx="4324439" cy="1101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FA2BA-FF06-F2C1-858A-B4C199CC4ED9}"/>
              </a:ext>
            </a:extLst>
          </p:cNvPr>
          <p:cNvSpPr txBox="1"/>
          <p:nvPr/>
        </p:nvSpPr>
        <p:spPr>
          <a:xfrm>
            <a:off x="6096000" y="2151727"/>
            <a:ext cx="5315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4000" dirty="0">
                <a:solidFill>
                  <a:schemeClr val="tx1"/>
                </a:solidFill>
              </a:rPr>
              <a:t>a) 0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b) 2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c) 1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d) </a:t>
            </a:r>
            <a:r>
              <a:rPr lang="en-US" sz="4000" dirty="0">
                <a:solidFill>
                  <a:schemeClr val="tx1"/>
                </a:solidFill>
              </a:rPr>
              <a:t>cannot be compiled</a:t>
            </a:r>
            <a:endParaRPr lang="en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06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5559E-5040-5F6D-9C0A-955F28E5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98" y="2175441"/>
            <a:ext cx="4901002" cy="29477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023D5D-92DB-3B1B-1E7C-C4FEE716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What will be printed after compile and run this code?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56EB0-A94D-EB7A-00F3-9D665356E6C1}"/>
              </a:ext>
            </a:extLst>
          </p:cNvPr>
          <p:cNvSpPr txBox="1"/>
          <p:nvPr/>
        </p:nvSpPr>
        <p:spPr>
          <a:xfrm>
            <a:off x="6584515" y="2372020"/>
            <a:ext cx="5315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4000" dirty="0">
                <a:solidFill>
                  <a:schemeClr val="tx1"/>
                </a:solidFill>
              </a:rPr>
              <a:t>a) 4,6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b) 9,18,27,36,4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c) 9,1</a:t>
            </a:r>
            <a:br>
              <a:rPr lang="en-UA" sz="4000" dirty="0">
                <a:solidFill>
                  <a:schemeClr val="tx1"/>
                </a:solidFill>
              </a:rPr>
            </a:br>
            <a:r>
              <a:rPr lang="en-UA" sz="4000" dirty="0">
                <a:solidFill>
                  <a:schemeClr val="tx1"/>
                </a:solidFill>
              </a:rPr>
              <a:t>d) </a:t>
            </a:r>
            <a:r>
              <a:rPr lang="en-US" sz="4000" dirty="0">
                <a:solidFill>
                  <a:schemeClr val="tx1"/>
                </a:solidFill>
              </a:rPr>
              <a:t>5,5</a:t>
            </a:r>
            <a:endParaRPr lang="en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91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A63E-00B1-9540-B369-6BD56987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Literature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91C3-3F4D-1227-4860-F26E32448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Java Basics:</a:t>
            </a:r>
          </a:p>
          <a:p>
            <a:pPr lvl="1"/>
            <a:r>
              <a:rPr lang="en-US" sz="1600" dirty="0">
                <a:hlinkClick r:id="rId2"/>
              </a:rPr>
              <a:t>Getting started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Language Basics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Classes and Objects</a:t>
            </a:r>
            <a:endParaRPr lang="uk-UA" sz="1600" dirty="0"/>
          </a:p>
          <a:p>
            <a:pPr lvl="1"/>
            <a:r>
              <a:rPr lang="en-US" sz="1600" dirty="0">
                <a:hlinkClick r:id="rId5"/>
              </a:rPr>
              <a:t>Auto boxing and Unboxing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Strings</a:t>
            </a:r>
            <a:endParaRPr lang="en-US" sz="1600" dirty="0"/>
          </a:p>
          <a:p>
            <a:pPr lvl="1"/>
            <a:r>
              <a:rPr lang="en-US" sz="1600" dirty="0">
                <a:hlinkClick r:id="rId7"/>
              </a:rPr>
              <a:t>Arrays</a:t>
            </a:r>
            <a:endParaRPr lang="en-US" sz="1600" dirty="0"/>
          </a:p>
          <a:p>
            <a:pPr lvl="1"/>
            <a:r>
              <a:rPr lang="en-US" sz="1600" dirty="0">
                <a:hlinkClick r:id="rId8"/>
              </a:rPr>
              <a:t>Memory model</a:t>
            </a:r>
            <a:endParaRPr lang="en-US" sz="1600" dirty="0"/>
          </a:p>
          <a:p>
            <a:r>
              <a:rPr lang="en-US" sz="1600" dirty="0"/>
              <a:t>Books:</a:t>
            </a:r>
          </a:p>
          <a:p>
            <a:pPr lvl="1"/>
            <a:r>
              <a:rPr lang="en-US" sz="1600" dirty="0"/>
              <a:t>“Clean Code” by Robert Martin (chapter 1-2)</a:t>
            </a:r>
          </a:p>
          <a:p>
            <a:pPr lvl="1"/>
            <a:r>
              <a:rPr lang="en-US" sz="1600" dirty="0"/>
              <a:t>“Java: The Complete Reference” by Herbert </a:t>
            </a:r>
            <a:r>
              <a:rPr lang="en-US" sz="1600" dirty="0" err="1"/>
              <a:t>Schildt</a:t>
            </a:r>
            <a:r>
              <a:rPr lang="en-US" sz="1600" dirty="0"/>
              <a:t> (chapter 2-6)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283240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5DE5-CACF-615F-C519-49E6C997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sz="3600" dirty="0"/>
              <a:t>Homework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7E9FD-64A5-BB78-2091-362A98D5B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D1D2D3"/>
                </a:solidFill>
                <a:effectLst/>
                <a:latin typeface="Slack-Lato"/>
              </a:rPr>
              <a:t>Write ‘calculate’ method which accepts integer N and returns double. If it divides by 2 then calculate square area with side of size N. If it divides by 3 then calculate circle area with radius N. Otherwise, calculate equilateral triangle area with side N. Order of checks matters. Return calculated area value. Commit your changes.</a:t>
            </a:r>
            <a:br>
              <a:rPr lang="en-GB" sz="2800" b="0" i="0" dirty="0">
                <a:solidFill>
                  <a:srgbClr val="D1D2D3"/>
                </a:solidFill>
                <a:effectLst/>
                <a:latin typeface="Slack-Lato"/>
              </a:rPr>
            </a:br>
            <a:endParaRPr lang="en-GB" sz="2800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152396" indent="0" algn="l">
              <a:buNone/>
            </a:pPr>
            <a:r>
              <a:rPr lang="en-GB" sz="2800" b="0" i="0" dirty="0">
                <a:solidFill>
                  <a:srgbClr val="D1D2D3"/>
                </a:solidFill>
                <a:effectLst/>
                <a:latin typeface="Slack-Lato"/>
              </a:rPr>
              <a:t>Please fetch snippet for homework from our repo: </a:t>
            </a:r>
            <a:r>
              <a:rPr lang="en-GB" sz="2800" b="0" i="0" dirty="0"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</a:t>
            </a:r>
            <a:r>
              <a:rPr lang="en-GB" sz="2800" b="0" i="0" dirty="0" err="1">
                <a:solidFill>
                  <a:srgbClr val="D1D2D3"/>
                </a:solidFill>
                <a:effectLst/>
                <a:latin typeface="Slack-Lato"/>
                <a:hlinkClick r:id="rId3"/>
              </a:rPr>
              <a:t>github.com</a:t>
            </a:r>
            <a:r>
              <a:rPr lang="en-GB" sz="2800" b="0" i="0" dirty="0">
                <a:solidFill>
                  <a:srgbClr val="D1D2D3"/>
                </a:solidFill>
                <a:effectLst/>
                <a:latin typeface="Slack-Lato"/>
                <a:hlinkClick r:id="rId3"/>
              </a:rPr>
              <a:t>/V-</a:t>
            </a:r>
            <a:r>
              <a:rPr lang="en-GB" sz="2800" b="0" i="0" dirty="0" err="1">
                <a:solidFill>
                  <a:srgbClr val="D1D2D3"/>
                </a:solidFill>
                <a:effectLst/>
                <a:latin typeface="Slack-Lato"/>
                <a:hlinkClick r:id="rId3"/>
              </a:rPr>
              <a:t>Nikolenko</a:t>
            </a:r>
            <a:r>
              <a:rPr lang="en-GB" sz="2800" b="0" i="0" dirty="0">
                <a:solidFill>
                  <a:srgbClr val="D1D2D3"/>
                </a:solidFill>
                <a:effectLst/>
                <a:latin typeface="Slack-Lato"/>
                <a:hlinkClick r:id="rId3"/>
              </a:rPr>
              <a:t>/GeekHub-J4W-12</a:t>
            </a:r>
            <a:endParaRPr lang="en-GB" sz="2800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152396" indent="0" algn="l">
              <a:buNone/>
            </a:pPr>
            <a:endParaRPr lang="en-GB" b="0" i="0" dirty="0">
              <a:solidFill>
                <a:srgbClr val="D1D2D3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993206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ru"/>
              <a:t>Thanks!</a:t>
            </a:r>
            <a:endParaRPr/>
          </a:p>
          <a:p>
            <a:endParaRPr sz="2281"/>
          </a:p>
          <a:p>
            <a:endParaRPr sz="2281">
              <a:solidFill>
                <a:srgbClr val="D9D9D9"/>
              </a:solidFill>
            </a:endParaRPr>
          </a:p>
          <a:p>
            <a:r>
              <a:rPr lang="ru" sz="2281">
                <a:solidFill>
                  <a:srgbClr val="D9D9D9"/>
                </a:solidFill>
              </a:rPr>
              <a:t>Find us in Slack:</a:t>
            </a:r>
            <a:endParaRPr sz="2281">
              <a:solidFill>
                <a:srgbClr val="D9D9D9"/>
              </a:solidFill>
            </a:endParaRPr>
          </a:p>
          <a:p>
            <a:r>
              <a:rPr lang="ru" sz="2281">
                <a:solidFill>
                  <a:srgbClr val="D9D9D9"/>
                </a:solidFill>
              </a:rPr>
              <a:t>	@Bohdan Cherniak</a:t>
            </a:r>
            <a:endParaRPr sz="2281">
              <a:solidFill>
                <a:srgbClr val="D9D9D9"/>
              </a:solidFill>
            </a:endParaRPr>
          </a:p>
          <a:p>
            <a:r>
              <a:rPr lang="ru" sz="2281">
                <a:solidFill>
                  <a:srgbClr val="D9D9D9"/>
                </a:solidFill>
              </a:rPr>
              <a:t>	@Vladyslav Nikolenko</a:t>
            </a:r>
            <a:endParaRPr sz="2281">
              <a:solidFill>
                <a:srgbClr val="D9D9D9"/>
              </a:solidFill>
            </a:endParaRPr>
          </a:p>
          <a:p>
            <a:r>
              <a:rPr lang="ru" sz="2281">
                <a:solidFill>
                  <a:srgbClr val="D9D9D9"/>
                </a:solidFill>
              </a:rPr>
              <a:t>	@Volodymyr Vedula</a:t>
            </a:r>
            <a:endParaRPr sz="2281">
              <a:solidFill>
                <a:srgbClr val="D9D9D9"/>
              </a:solidFill>
            </a:endParaRPr>
          </a:p>
          <a:p>
            <a:endParaRPr sz="2281">
              <a:solidFill>
                <a:srgbClr val="D9D9D9"/>
              </a:solidFill>
            </a:endParaRPr>
          </a:p>
          <a:p>
            <a:endParaRPr sz="2281">
              <a:solidFill>
                <a:srgbClr val="D9D9D9"/>
              </a:solidFill>
            </a:endParaRPr>
          </a:p>
        </p:txBody>
      </p:sp>
      <p:sp>
        <p:nvSpPr>
          <p:cNvPr id="370" name="Google Shape;370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ru"/>
              <a:pPr/>
              <a:t>54</a:t>
            </a:fld>
            <a:endParaRPr/>
          </a:p>
        </p:txBody>
      </p:sp>
      <p:grpSp>
        <p:nvGrpSpPr>
          <p:cNvPr id="371" name="Google Shape;371;p50"/>
          <p:cNvGrpSpPr/>
          <p:nvPr/>
        </p:nvGrpSpPr>
        <p:grpSpPr>
          <a:xfrm>
            <a:off x="-34400" y="2555100"/>
            <a:ext cx="6626707" cy="1933"/>
            <a:chOff x="-25800" y="1916325"/>
            <a:chExt cx="4970030" cy="1450"/>
          </a:xfrm>
        </p:grpSpPr>
        <p:cxnSp>
          <p:nvCxnSpPr>
            <p:cNvPr id="372" name="Google Shape;372;p50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50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50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50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50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D25C-1A46-2328-3925-7850877F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A" sz="4000" dirty="0"/>
              <a:t>WORA – Write Once Run </a:t>
            </a:r>
            <a:r>
              <a:rPr lang="en-GB" sz="4000" dirty="0"/>
              <a:t>Anywhere</a:t>
            </a:r>
            <a:endParaRPr lang="en-UA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5DBC-7D60-7B9D-A841-CE68B0FC4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5128" name="Picture 8" descr="The Java Programming Environment. Java is a powerful general-purpose… | by  Saloni Goyal | Javarevisited | Medium">
            <a:extLst>
              <a:ext uri="{FF2B5EF4-FFF2-40B4-BE49-F238E27FC236}">
                <a16:creationId xmlns:a16="http://schemas.microsoft.com/office/drawing/2014/main" id="{AC487A1B-E690-ABBA-AAA7-998ED63C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19" y="1536633"/>
            <a:ext cx="10200362" cy="499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91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FC90-B068-EEB4-5BE6-311A7DC1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How to run your Java program?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3F224-22CA-A3EF-EA11-347855CD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509734"/>
            <a:ext cx="11673456" cy="544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B44B8-E1E9-A577-6CA6-9B8EFBDD2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55" y="2583493"/>
            <a:ext cx="8916290" cy="37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7B06-DC8E-20B1-8520-F91CE1A6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943266"/>
          </a:xfrm>
        </p:spPr>
        <p:txBody>
          <a:bodyPr>
            <a:normAutofit/>
          </a:bodyPr>
          <a:lstStyle/>
          <a:p>
            <a:pPr algn="ctr"/>
            <a:r>
              <a:rPr lang="en-UA" sz="4800" dirty="0"/>
              <a:t>Java syntax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54E6-6665-6C4C-9F08-0F144E36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03539"/>
            <a:ext cx="11360800" cy="438829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Case Sensitivity </a:t>
            </a:r>
            <a:r>
              <a:rPr lang="en-GB" dirty="0"/>
              <a:t>− Java is case sensitive, which means identifier Hello and hello would have different meaning in Java.</a:t>
            </a:r>
          </a:p>
          <a:p>
            <a:r>
              <a:rPr lang="en-GB" b="1" dirty="0"/>
              <a:t>Class Names </a:t>
            </a:r>
            <a:r>
              <a:rPr lang="en-GB" dirty="0"/>
              <a:t>− For all class names the first letter should be in Upper Case. If several words are used to form a name of the class, each inner word's first letter should be in Upper Case.</a:t>
            </a:r>
          </a:p>
          <a:p>
            <a:r>
              <a:rPr lang="en-GB" b="1" dirty="0"/>
              <a:t>Method Names </a:t>
            </a:r>
            <a:r>
              <a:rPr lang="en-GB" dirty="0"/>
              <a:t>− All method names should start with a Lower Case letter. If several words are used to form the name of the method, then each inner word's first letter should be in Upper Case.</a:t>
            </a:r>
          </a:p>
          <a:p>
            <a:r>
              <a:rPr lang="en-GB" b="1" dirty="0"/>
              <a:t>public static void main(String </a:t>
            </a:r>
            <a:r>
              <a:rPr lang="en-GB" b="1" dirty="0" err="1"/>
              <a:t>args</a:t>
            </a:r>
            <a:r>
              <a:rPr lang="en-GB" b="1" dirty="0"/>
              <a:t>[]) </a:t>
            </a:r>
            <a:r>
              <a:rPr lang="en-GB" dirty="0"/>
              <a:t>− Java program processing starts from the main() method which is a mandatory part of every Java program.</a:t>
            </a:r>
          </a:p>
          <a:p>
            <a:r>
              <a:rPr lang="en-GB" b="1" dirty="0"/>
              <a:t>Identifiers</a:t>
            </a:r>
            <a:r>
              <a:rPr lang="en-GB" dirty="0"/>
              <a:t> must be composed of letters, numbers, the underscore _ and the dollar sign $. Identifiers may only begin with a letter, the underscore or a dollar sign.</a:t>
            </a:r>
          </a:p>
          <a:p>
            <a:r>
              <a:rPr lang="en-GB" dirty="0"/>
              <a:t>Every statement ends with “;”</a:t>
            </a:r>
          </a:p>
          <a:p>
            <a:r>
              <a:rPr lang="en-GB" dirty="0"/>
              <a:t>Code blocks are inside {} brackets</a:t>
            </a:r>
          </a:p>
          <a:p>
            <a:r>
              <a:rPr lang="en-GB" dirty="0"/>
              <a:t>Whitespace, tab and line breaks are only for formatting but (formatting is very important!)</a:t>
            </a:r>
          </a:p>
          <a:p>
            <a:r>
              <a:rPr lang="en-GB" dirty="0"/>
              <a:t>Comments: //Comment, /* Comment */</a:t>
            </a:r>
          </a:p>
        </p:txBody>
      </p:sp>
    </p:spTree>
    <p:extLst>
      <p:ext uri="{BB962C8B-B14F-4D97-AF65-F5344CB8AC3E}">
        <p14:creationId xmlns:p14="http://schemas.microsoft.com/office/powerpoint/2010/main" val="379393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B218-78B9-59CF-5932-044CFC97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A" sz="4000" dirty="0"/>
              <a:t>Reserved words</a:t>
            </a:r>
          </a:p>
        </p:txBody>
      </p:sp>
      <p:sp>
        <p:nvSpPr>
          <p:cNvPr id="6" name="AutoShape 6" descr="Untitled">
            <a:extLst>
              <a:ext uri="{FF2B5EF4-FFF2-40B4-BE49-F238E27FC236}">
                <a16:creationId xmlns:a16="http://schemas.microsoft.com/office/drawing/2014/main" id="{8CC51489-620E-BB95-0E91-34B68488E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162822" cy="31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78698-4C70-48A2-A4C3-5C3625EA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89" y="1488546"/>
            <a:ext cx="7582422" cy="49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410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1 - Introduction</Template>
  <TotalTime>3848</TotalTime>
  <Words>2546</Words>
  <Application>Microsoft Macintosh PowerPoint</Application>
  <PresentationFormat>Widescreen</PresentationFormat>
  <Paragraphs>187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Arial</vt:lpstr>
      <vt:lpstr>Calibri</vt:lpstr>
      <vt:lpstr>Courier New</vt:lpstr>
      <vt:lpstr>Raleway</vt:lpstr>
      <vt:lpstr>Slack-Lato</vt:lpstr>
      <vt:lpstr>urw-din</vt:lpstr>
      <vt:lpstr>Simple Dark</vt:lpstr>
      <vt:lpstr>Lesson 2: Basics</vt:lpstr>
      <vt:lpstr>Why JAVA?</vt:lpstr>
      <vt:lpstr>Java Timeline</vt:lpstr>
      <vt:lpstr>JDK vs JVM vs JRE</vt:lpstr>
      <vt:lpstr>PowerPoint Presentation</vt:lpstr>
      <vt:lpstr>WORA – Write Once Run Anywhere</vt:lpstr>
      <vt:lpstr>How to run your Java program? </vt:lpstr>
      <vt:lpstr>Java syntax overview</vt:lpstr>
      <vt:lpstr>Reserved words</vt:lpstr>
      <vt:lpstr>Operators and order</vt:lpstr>
      <vt:lpstr>Numeric promotion rules</vt:lpstr>
      <vt:lpstr>Conditional operator if else</vt:lpstr>
      <vt:lpstr>Conditional operator switch</vt:lpstr>
      <vt:lpstr>Data types supported by switch statemets</vt:lpstr>
      <vt:lpstr>Loop while “do”</vt:lpstr>
      <vt:lpstr>Loop “do” while</vt:lpstr>
      <vt:lpstr>Conditional loop for</vt:lpstr>
      <vt:lpstr>Branching statement break</vt:lpstr>
      <vt:lpstr>Branching statement continue</vt:lpstr>
      <vt:lpstr>Branching statement return</vt:lpstr>
      <vt:lpstr>Variables</vt:lpstr>
      <vt:lpstr>var keyword in Java </vt:lpstr>
      <vt:lpstr>Primitive types</vt:lpstr>
      <vt:lpstr>Primitive types overview</vt:lpstr>
      <vt:lpstr>Class-wrappers</vt:lpstr>
      <vt:lpstr>Here is an Autoboxing and Unboxing comes </vt:lpstr>
      <vt:lpstr>Performance problem with autoboxing</vt:lpstr>
      <vt:lpstr>java.lang.Object</vt:lpstr>
      <vt:lpstr>Let’s talk a little bit about memory</vt:lpstr>
      <vt:lpstr>Stack Memory</vt:lpstr>
      <vt:lpstr>Heap Memory</vt:lpstr>
      <vt:lpstr>Garbarage Collector</vt:lpstr>
      <vt:lpstr>null vs 0</vt:lpstr>
      <vt:lpstr>java.lang.String</vt:lpstr>
      <vt:lpstr>Useful methods of String class</vt:lpstr>
      <vt:lpstr>String is immutable!</vt:lpstr>
      <vt:lpstr>String Pool</vt:lpstr>
      <vt:lpstr>String vs StringBuilder vs StringBuffer</vt:lpstr>
      <vt:lpstr>PowerPoint Presentation</vt:lpstr>
      <vt:lpstr>Packages</vt:lpstr>
      <vt:lpstr>Imports</vt:lpstr>
      <vt:lpstr>Class structure</vt:lpstr>
      <vt:lpstr>java.lang.Math</vt:lpstr>
      <vt:lpstr>java.lang.System</vt:lpstr>
      <vt:lpstr>java.util.Scanner</vt:lpstr>
      <vt:lpstr>Any questions? </vt:lpstr>
      <vt:lpstr>Then I have a few questions for you</vt:lpstr>
      <vt:lpstr>What will be printed after compile and run this code?</vt:lpstr>
      <vt:lpstr>What will be printed after compile and run this code?</vt:lpstr>
      <vt:lpstr>What will be printed after compile and run this code?</vt:lpstr>
      <vt:lpstr>What will be printed after compile and run this code?</vt:lpstr>
      <vt:lpstr>Literature</vt:lpstr>
      <vt:lpstr>Homework</vt:lpstr>
      <vt:lpstr>Thanks!   Find us in Slack:  @Bohdan Cherniak  @Vladyslav Nikolenko  @Volodymyr Vedula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Basics</dc:title>
  <dc:creator>Bohdan Cherniak</dc:creator>
  <cp:lastModifiedBy>Bohdan Cherniak</cp:lastModifiedBy>
  <cp:revision>1</cp:revision>
  <dcterms:created xsi:type="dcterms:W3CDTF">2022-10-23T16:20:54Z</dcterms:created>
  <dcterms:modified xsi:type="dcterms:W3CDTF">2022-10-26T08:29:31Z</dcterms:modified>
</cp:coreProperties>
</file>