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sGC1I1rXY8qk2FySX+iKixXx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eabaa4c29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4eabaa4c2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eabaa4c29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4eabaa4c2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eabaa4c29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14eabaa4c29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4eabaa4c29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a1bc798b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g17a1bc798b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a1bc798b2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7a1bc798b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a1bc798b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17a1bc798b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eabaa4c2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4eabaa4c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eabaa4c2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4eabaa4c2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eabaa4c29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14eabaa4c2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eabaa4c29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14eabaa4c2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56"/>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15" name="Google Shape;15;p5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8" name="Shape 48"/>
        <p:cNvGrpSpPr/>
        <p:nvPr/>
      </p:nvGrpSpPr>
      <p:grpSpPr>
        <a:xfrm>
          <a:off x="0" y="0"/>
          <a:ext cx="0" cy="0"/>
          <a:chOff x="0" y="0"/>
          <a:chExt cx="0" cy="0"/>
        </a:xfrm>
      </p:grpSpPr>
      <p:sp>
        <p:nvSpPr>
          <p:cNvPr id="49" name="Google Shape;49;p65"/>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50" name="Google Shape;50;p65"/>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6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6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0" name="Shape 20"/>
        <p:cNvGrpSpPr/>
        <p:nvPr/>
      </p:nvGrpSpPr>
      <p:grpSpPr>
        <a:xfrm>
          <a:off x="0" y="0"/>
          <a:ext cx="0" cy="0"/>
          <a:chOff x="0" y="0"/>
          <a:chExt cx="0" cy="0"/>
        </a:xfrm>
      </p:grpSpPr>
      <p:sp>
        <p:nvSpPr>
          <p:cNvPr id="21" name="Google Shape;21;p58"/>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22" name="Google Shape;22;p5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9"/>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5" name="Google Shape;25;p59"/>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6" name="Google Shape;26;p5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0"/>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0"/>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0" name="Google Shape;30;p60"/>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1" name="Google Shape;31;p6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6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5" name="Shape 35"/>
        <p:cNvGrpSpPr/>
        <p:nvPr/>
      </p:nvGrpSpPr>
      <p:grpSpPr>
        <a:xfrm>
          <a:off x="0" y="0"/>
          <a:ext cx="0" cy="0"/>
          <a:chOff x="0" y="0"/>
          <a:chExt cx="0" cy="0"/>
        </a:xfrm>
      </p:grpSpPr>
      <p:sp>
        <p:nvSpPr>
          <p:cNvPr id="36" name="Google Shape;36;p62"/>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7" name="Google Shape;37;p62"/>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8" name="Google Shape;38;p6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9" name="Shape 39"/>
        <p:cNvGrpSpPr/>
        <p:nvPr/>
      </p:nvGrpSpPr>
      <p:grpSpPr>
        <a:xfrm>
          <a:off x="0" y="0"/>
          <a:ext cx="0" cy="0"/>
          <a:chOff x="0" y="0"/>
          <a:chExt cx="0" cy="0"/>
        </a:xfrm>
      </p:grpSpPr>
      <p:sp>
        <p:nvSpPr>
          <p:cNvPr id="40" name="Google Shape;40;p63"/>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1" name="Google Shape;41;p63"/>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2" name="Google Shape;42;p63"/>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3" name="Google Shape;43;p63"/>
          <p:cNvSpPr txBox="1"/>
          <p:nvPr>
            <p:ph idx="2" type="body"/>
          </p:nvPr>
        </p:nvSpPr>
        <p:spPr>
          <a:xfrm>
            <a:off x="6586000" y="965600"/>
            <a:ext cx="5116000" cy="4926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4" name="Google Shape;44;p6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5" name="Shape 45"/>
        <p:cNvGrpSpPr/>
        <p:nvPr/>
      </p:nvGrpSpPr>
      <p:grpSpPr>
        <a:xfrm>
          <a:off x="0" y="0"/>
          <a:ext cx="0" cy="0"/>
          <a:chOff x="0" y="0"/>
          <a:chExt cx="0" cy="0"/>
        </a:xfrm>
      </p:grpSpPr>
      <p:sp>
        <p:nvSpPr>
          <p:cNvPr id="46" name="Google Shape;46;p64"/>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6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5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12" name="Google Shape;12;p5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415600" y="1383400"/>
            <a:ext cx="11360800" cy="1122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3600"/>
              <a:buNone/>
            </a:pPr>
            <a:r>
              <a:rPr lang="en-US"/>
              <a:t>Lesson 3: OOP</a:t>
            </a:r>
            <a:endParaRPr/>
          </a:p>
        </p:txBody>
      </p:sp>
      <p:sp>
        <p:nvSpPr>
          <p:cNvPr id="59" name="Google Shape;59;p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60" name="Google Shape;60;p1"/>
          <p:cNvPicPr preferRelativeResize="0"/>
          <p:nvPr/>
        </p:nvPicPr>
        <p:blipFill rotWithShape="1">
          <a:blip r:embed="rId3">
            <a:alphaModFix/>
          </a:blip>
          <a:srcRect b="0" l="0" r="0" t="0"/>
          <a:stretch/>
        </p:blipFill>
        <p:spPr>
          <a:xfrm>
            <a:off x="9261800" y="5520900"/>
            <a:ext cx="2514600" cy="1066800"/>
          </a:xfrm>
          <a:prstGeom prst="rect">
            <a:avLst/>
          </a:prstGeom>
          <a:noFill/>
          <a:ln>
            <a:noFill/>
          </a:ln>
        </p:spPr>
      </p:pic>
      <p:grpSp>
        <p:nvGrpSpPr>
          <p:cNvPr id="61" name="Google Shape;61;p1"/>
          <p:cNvGrpSpPr/>
          <p:nvPr/>
        </p:nvGrpSpPr>
        <p:grpSpPr>
          <a:xfrm>
            <a:off x="188021" y="2505800"/>
            <a:ext cx="6626707" cy="1933"/>
            <a:chOff x="-25800" y="1916325"/>
            <a:chExt cx="4970030" cy="1450"/>
          </a:xfrm>
        </p:grpSpPr>
        <p:cxnSp>
          <p:nvCxnSpPr>
            <p:cNvPr id="62" name="Google Shape;62;p1"/>
            <p:cNvCxnSpPr/>
            <p:nvPr/>
          </p:nvCxnSpPr>
          <p:spPr>
            <a:xfrm>
              <a:off x="-25800" y="1916325"/>
              <a:ext cx="1907100" cy="0"/>
            </a:xfrm>
            <a:prstGeom prst="straightConnector1">
              <a:avLst/>
            </a:prstGeom>
            <a:noFill/>
            <a:ln cap="flat" cmpd="sng" w="76200">
              <a:solidFill>
                <a:srgbClr val="F2F2F2"/>
              </a:solidFill>
              <a:prstDash val="solid"/>
              <a:round/>
              <a:headEnd len="sm" w="sm" type="none"/>
              <a:tailEnd len="sm" w="sm" type="none"/>
            </a:ln>
          </p:spPr>
        </p:cxnSp>
        <p:cxnSp>
          <p:nvCxnSpPr>
            <p:cNvPr id="63" name="Google Shape;63;p1"/>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64" name="Google Shape;64;p1"/>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65" name="Google Shape;65;p1"/>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cxnSp>
        <p:nvCxnSpPr>
          <p:cNvPr id="66" name="Google Shape;66;p1"/>
          <p:cNvCxnSpPr/>
          <p:nvPr/>
        </p:nvCxnSpPr>
        <p:spPr>
          <a:xfrm>
            <a:off x="2730821" y="2505800"/>
            <a:ext cx="1016000" cy="0"/>
          </a:xfrm>
          <a:prstGeom prst="straightConnector1">
            <a:avLst/>
          </a:prstGeom>
          <a:noFill/>
          <a:ln cap="flat" cmpd="sng" w="76200">
            <a:solidFill>
              <a:schemeClr val="accent5"/>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4eabaa4c29_0_4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Abstraction</a:t>
            </a:r>
            <a:endParaRPr/>
          </a:p>
        </p:txBody>
      </p:sp>
      <p:sp>
        <p:nvSpPr>
          <p:cNvPr id="131" name="Google Shape;131;g14eabaa4c29_0_40"/>
          <p:cNvSpPr txBox="1"/>
          <p:nvPr/>
        </p:nvSpPr>
        <p:spPr>
          <a:xfrm>
            <a:off x="367025" y="893625"/>
            <a:ext cx="115626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The process of removing physical, spatial, or temporal details or attributes in the study of objects or systems to focus attention on details of greater importance; it is similar in nature to the process of generalization;</a:t>
            </a:r>
            <a:endParaRPr b="1" sz="2500">
              <a:solidFill>
                <a:schemeClr val="dk1"/>
              </a:solidFill>
            </a:endParaRPr>
          </a:p>
          <a:p>
            <a:pPr indent="0" lvl="0" marL="0" rtl="0" algn="l">
              <a:spcBef>
                <a:spcPts val="0"/>
              </a:spcBef>
              <a:spcAft>
                <a:spcPts val="0"/>
              </a:spcAft>
              <a:buNone/>
            </a:pPr>
            <a:r>
              <a:rPr b="1" lang="en-US" sz="2500">
                <a:solidFill>
                  <a:schemeClr val="dk1"/>
                </a:solidFill>
              </a:rPr>
              <a:t>the creation of abstract concept-objects by mirroring common features or attributes of various non-abstract objects or systems of study – the result of the process of abstraction.</a:t>
            </a:r>
            <a:endParaRPr b="1" sz="2500">
              <a:solidFill>
                <a:schemeClr val="dk1"/>
              </a:solidFill>
            </a:endParaRPr>
          </a:p>
          <a:p>
            <a:pPr indent="0" lvl="0" marL="0" rtl="0" algn="l">
              <a:spcBef>
                <a:spcPts val="0"/>
              </a:spcBef>
              <a:spcAft>
                <a:spcPts val="0"/>
              </a:spcAft>
              <a:buNone/>
            </a:pPr>
            <a:r>
              <a:t/>
            </a:r>
            <a:endParaRPr b="1" sz="2500">
              <a:solidFill>
                <a:schemeClr val="dk1"/>
              </a:solidFill>
            </a:endParaRPr>
          </a:p>
        </p:txBody>
      </p:sp>
      <p:pic>
        <p:nvPicPr>
          <p:cNvPr id="132" name="Google Shape;132;g14eabaa4c29_0_40"/>
          <p:cNvPicPr preferRelativeResize="0"/>
          <p:nvPr/>
        </p:nvPicPr>
        <p:blipFill>
          <a:blip r:embed="rId3">
            <a:alphaModFix/>
          </a:blip>
          <a:stretch>
            <a:fillRect/>
          </a:stretch>
        </p:blipFill>
        <p:spPr>
          <a:xfrm>
            <a:off x="3444438" y="3213150"/>
            <a:ext cx="5407769" cy="359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4eabaa4c29_0_4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Interface</a:t>
            </a:r>
            <a:endParaRPr/>
          </a:p>
        </p:txBody>
      </p:sp>
      <p:sp>
        <p:nvSpPr>
          <p:cNvPr id="138" name="Google Shape;138;g14eabaa4c29_0_49"/>
          <p:cNvSpPr txBox="1"/>
          <p:nvPr/>
        </p:nvSpPr>
        <p:spPr>
          <a:xfrm>
            <a:off x="367025" y="893625"/>
            <a:ext cx="115626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An interface in the Java programming language is an abstract type that is used to specify a behavior that classes must implement. They are similar to protocols. Interfaces are declared using the interface keyword, and may only contain method signature and constant declarations (variable declarations that are declared to be both static and final). All methods of an Interface do not contain implementation (method bodies) as of all versions below Java 8. </a:t>
            </a:r>
            <a:endParaRPr b="1" sz="2500">
              <a:solidFill>
                <a:schemeClr val="dk1"/>
              </a:solidFill>
            </a:endParaRPr>
          </a:p>
        </p:txBody>
      </p:sp>
      <p:pic>
        <p:nvPicPr>
          <p:cNvPr id="139" name="Google Shape;139;g14eabaa4c29_0_49"/>
          <p:cNvPicPr preferRelativeResize="0"/>
          <p:nvPr/>
        </p:nvPicPr>
        <p:blipFill>
          <a:blip r:embed="rId3">
            <a:alphaModFix/>
          </a:blip>
          <a:stretch>
            <a:fillRect/>
          </a:stretch>
        </p:blipFill>
        <p:spPr>
          <a:xfrm>
            <a:off x="2752550" y="3771825"/>
            <a:ext cx="6791542" cy="287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6"/>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Any questions? </a:t>
            </a:r>
            <a:endParaRPr/>
          </a:p>
        </p:txBody>
      </p:sp>
      <p:pic>
        <p:nvPicPr>
          <p:cNvPr descr="Confused Nick Young / Swaggy P | Know Your Meme" id="145" name="Google Shape;145;p46"/>
          <p:cNvPicPr preferRelativeResize="0"/>
          <p:nvPr/>
        </p:nvPicPr>
        <p:blipFill rotWithShape="1">
          <a:blip r:embed="rId3">
            <a:alphaModFix/>
          </a:blip>
          <a:srcRect b="0" l="0" r="0" t="0"/>
          <a:stretch/>
        </p:blipFill>
        <p:spPr>
          <a:xfrm>
            <a:off x="4191000" y="1916134"/>
            <a:ext cx="3810000" cy="32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Literature</a:t>
            </a:r>
            <a:endParaRPr/>
          </a:p>
        </p:txBody>
      </p:sp>
      <p:sp>
        <p:nvSpPr>
          <p:cNvPr id="151" name="Google Shape;151;p5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600"/>
          </a:p>
          <a:p>
            <a:pPr indent="-457188" lvl="0" marL="609585" rtl="0" algn="l">
              <a:lnSpc>
                <a:spcPct val="115000"/>
              </a:lnSpc>
              <a:spcBef>
                <a:spcPts val="0"/>
              </a:spcBef>
              <a:spcAft>
                <a:spcPts val="0"/>
              </a:spcAft>
              <a:buSzPts val="1800"/>
              <a:buChar char="●"/>
            </a:pPr>
            <a:r>
              <a:rPr lang="en-US" sz="1600"/>
              <a:t>Books:</a:t>
            </a:r>
            <a:endParaRPr/>
          </a:p>
          <a:p>
            <a:pPr indent="-423322" lvl="1" marL="1219169" rtl="0" algn="l">
              <a:lnSpc>
                <a:spcPct val="115000"/>
              </a:lnSpc>
              <a:spcBef>
                <a:spcPts val="0"/>
              </a:spcBef>
              <a:spcAft>
                <a:spcPts val="0"/>
              </a:spcAft>
              <a:buSzPts val="1400"/>
              <a:buChar char="○"/>
            </a:pPr>
            <a:r>
              <a:rPr lang="en-US" sz="1600"/>
              <a:t>“</a:t>
            </a:r>
            <a:r>
              <a:rPr lang="en-US" sz="1600"/>
              <a:t>The Complete Reference</a:t>
            </a:r>
            <a:r>
              <a:rPr lang="en-US" sz="1600"/>
              <a:t>” by </a:t>
            </a:r>
            <a:r>
              <a:rPr lang="en-US" sz="1600"/>
              <a:t>Herbert Schildt</a:t>
            </a:r>
            <a:r>
              <a:rPr lang="en-US" sz="1600"/>
              <a:t> (chapter 6-9)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sz="3600"/>
              <a:t>Homework</a:t>
            </a:r>
            <a:endParaRPr/>
          </a:p>
        </p:txBody>
      </p:sp>
      <p:sp>
        <p:nvSpPr>
          <p:cNvPr id="158" name="Google Shape;158;p5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lnSpcReduction="20000"/>
          </a:bodyPr>
          <a:lstStyle/>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Task</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Implementation of a console program for comparing two geometric shapes with a demonstration of OOP capabilities and OOP principles</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Minimum requirements:</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 the presence of an interface with a default implementation;</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 the presence of an abstract class;</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 shape construction parameters are entered from the keyboard;</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 if incorrect data is entered, the program does not stop its work</a:t>
            </a:r>
            <a:endParaRPr sz="2800">
              <a:solidFill>
                <a:srgbClr val="D1D2D3"/>
              </a:solidFill>
              <a:latin typeface="Lato"/>
              <a:ea typeface="Lato"/>
              <a:cs typeface="Lato"/>
              <a:sym typeface="Lato"/>
            </a:endParaRPr>
          </a:p>
          <a:p>
            <a:pPr indent="0" lvl="0" marL="152396" rtl="0" algn="l">
              <a:lnSpc>
                <a:spcPct val="115000"/>
              </a:lnSpc>
              <a:spcBef>
                <a:spcPts val="0"/>
              </a:spcBef>
              <a:spcAft>
                <a:spcPts val="0"/>
              </a:spcAft>
              <a:buNone/>
            </a:pPr>
            <a:r>
              <a:rPr lang="en-US" sz="2800">
                <a:solidFill>
                  <a:srgbClr val="D1D2D3"/>
                </a:solidFill>
                <a:latin typeface="Lato"/>
                <a:ea typeface="Lato"/>
                <a:cs typeface="Lato"/>
                <a:sym typeface="Lato"/>
              </a:rPr>
              <a:t>- the possibility to paint the figure with color if desired</a:t>
            </a:r>
            <a:endParaRPr sz="2800">
              <a:solidFill>
                <a:srgbClr val="D1D2D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4eabaa4c29_0_61"/>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sz="3600"/>
              <a:t>Homework</a:t>
            </a:r>
            <a:endParaRPr/>
          </a:p>
        </p:txBody>
      </p:sp>
      <p:sp>
        <p:nvSpPr>
          <p:cNvPr id="165" name="Google Shape;165;g14eabaa4c29_0_61"/>
          <p:cNvSpPr txBox="1"/>
          <p:nvPr>
            <p:ph idx="1" type="body"/>
          </p:nvPr>
        </p:nvSpPr>
        <p:spPr>
          <a:xfrm>
            <a:off x="415600" y="1536625"/>
            <a:ext cx="5684700" cy="4555200"/>
          </a:xfrm>
          <a:prstGeom prst="rect">
            <a:avLst/>
          </a:prstGeom>
          <a:noFill/>
          <a:ln>
            <a:noFill/>
          </a:ln>
        </p:spPr>
        <p:txBody>
          <a:bodyPr anchorCtr="0" anchor="t" bIns="91425" lIns="91425" spcFirstLastPara="1" rIns="91425" wrap="square" tIns="91425">
            <a:normAutofit fontScale="55000" lnSpcReduction="20000"/>
          </a:bodyPr>
          <a:lstStyle/>
          <a:p>
            <a:pPr indent="0" lvl="0" marL="152396" rtl="0" algn="l">
              <a:spcBef>
                <a:spcPts val="0"/>
              </a:spcBef>
              <a:spcAft>
                <a:spcPts val="0"/>
              </a:spcAft>
              <a:buNone/>
            </a:pPr>
            <a:r>
              <a:rPr b="1" lang="en-US" sz="2800">
                <a:solidFill>
                  <a:srgbClr val="D1D2D3"/>
                </a:solidFill>
                <a:latin typeface="Lato"/>
                <a:ea typeface="Lato"/>
                <a:cs typeface="Lato"/>
                <a:sym typeface="Lato"/>
              </a:rPr>
              <a:t>Acceptance criteria:</a:t>
            </a:r>
            <a:endParaRPr b="1"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Given</a:t>
            </a:r>
            <a:r>
              <a:rPr lang="en-US" sz="2800">
                <a:solidFill>
                  <a:srgbClr val="D1D2D3"/>
                </a:solidFill>
                <a:latin typeface="Lato"/>
                <a:ea typeface="Lato"/>
                <a:cs typeface="Lato"/>
                <a:sym typeface="Lato"/>
              </a:rPr>
              <a:t>: the application is implemented</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the user starts the application</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program prompts the user to select the first form</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the user selected the required shape (circle, triangle, square, rectangle)</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program prompts the user to enter the necessary parameters of the form to build it</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the user enters the required data to build the form</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program prompts the user to choose the color of the shape</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the user has not selected any color for the shape</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shape will be black by default</a:t>
            </a:r>
            <a:endParaRPr sz="2800">
              <a:solidFill>
                <a:srgbClr val="D1D2D3"/>
              </a:solidFill>
              <a:latin typeface="Lato"/>
              <a:ea typeface="Lato"/>
              <a:cs typeface="Lato"/>
              <a:sym typeface="Lato"/>
            </a:endParaRPr>
          </a:p>
        </p:txBody>
      </p:sp>
      <p:sp>
        <p:nvSpPr>
          <p:cNvPr id="166" name="Google Shape;166;g14eabaa4c29_0_61"/>
          <p:cNvSpPr txBox="1"/>
          <p:nvPr>
            <p:ph idx="1" type="body"/>
          </p:nvPr>
        </p:nvSpPr>
        <p:spPr>
          <a:xfrm>
            <a:off x="6263150" y="1536625"/>
            <a:ext cx="5684700" cy="4555200"/>
          </a:xfrm>
          <a:prstGeom prst="rect">
            <a:avLst/>
          </a:prstGeom>
          <a:noFill/>
          <a:ln>
            <a:noFill/>
          </a:ln>
        </p:spPr>
        <p:txBody>
          <a:bodyPr anchorCtr="0" anchor="t" bIns="91425" lIns="91425" spcFirstLastPara="1" rIns="91425" wrap="square" tIns="91425">
            <a:normAutofit fontScale="47500" lnSpcReduction="20000"/>
          </a:bodyPr>
          <a:lstStyle/>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the user has entered all the required data for both shapes</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program compares two figures and outputs the necessary information in the format:</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figure 1:</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a rectangle</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area - 7.8</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perimeter - 12</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color - yellow</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figure 2:</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a triangle</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area - 5.3</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perimeter - 8.1</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 color - black</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lang="en-US" sz="2800">
                <a:solidFill>
                  <a:srgbClr val="D1D2D3"/>
                </a:solidFill>
                <a:latin typeface="Lato"/>
                <a:ea typeface="Lato"/>
                <a:cs typeface="Lato"/>
                <a:sym typeface="Lato"/>
              </a:rPr>
              <a:t>figure 1 is bigger than figure 2</a:t>
            </a:r>
            <a:endParaRPr sz="2800">
              <a:solidFill>
                <a:srgbClr val="D1D2D3"/>
              </a:solidFill>
              <a:latin typeface="Lato"/>
              <a:ea typeface="Lato"/>
              <a:cs typeface="Lato"/>
              <a:sym typeface="Lato"/>
            </a:endParaRPr>
          </a:p>
          <a:p>
            <a:pPr indent="0" lvl="0" marL="152396" rtl="0" algn="l">
              <a:spcBef>
                <a:spcPts val="0"/>
              </a:spcBef>
              <a:spcAft>
                <a:spcPts val="0"/>
              </a:spcAft>
              <a:buNone/>
            </a:pPr>
            <a:r>
              <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When</a:t>
            </a:r>
            <a:r>
              <a:rPr lang="en-US" sz="2800">
                <a:solidFill>
                  <a:srgbClr val="D1D2D3"/>
                </a:solidFill>
                <a:latin typeface="Lato"/>
                <a:ea typeface="Lato"/>
                <a:cs typeface="Lato"/>
                <a:sym typeface="Lato"/>
              </a:rPr>
              <a:t>: When at any stage the user enters invalid data</a:t>
            </a:r>
            <a:endParaRPr sz="2800">
              <a:solidFill>
                <a:srgbClr val="D1D2D3"/>
              </a:solidFill>
              <a:latin typeface="Lato"/>
              <a:ea typeface="Lato"/>
              <a:cs typeface="Lato"/>
              <a:sym typeface="Lato"/>
            </a:endParaRPr>
          </a:p>
          <a:p>
            <a:pPr indent="0" lvl="0" marL="152396" rtl="0" algn="l">
              <a:spcBef>
                <a:spcPts val="0"/>
              </a:spcBef>
              <a:spcAft>
                <a:spcPts val="0"/>
              </a:spcAft>
              <a:buNone/>
            </a:pPr>
            <a:r>
              <a:rPr b="1" lang="en-US" sz="2800">
                <a:solidFill>
                  <a:srgbClr val="D1D2D3"/>
                </a:solidFill>
                <a:latin typeface="Lato"/>
                <a:ea typeface="Lato"/>
                <a:cs typeface="Lato"/>
                <a:sym typeface="Lato"/>
              </a:rPr>
              <a:t>Then</a:t>
            </a:r>
            <a:r>
              <a:rPr lang="en-US" sz="2800">
                <a:solidFill>
                  <a:srgbClr val="D1D2D3"/>
                </a:solidFill>
                <a:latin typeface="Lato"/>
                <a:ea typeface="Lato"/>
                <a:cs typeface="Lato"/>
                <a:sym typeface="Lato"/>
              </a:rPr>
              <a:t>: the program shows a corresponding message and asks to repeat the input.</a:t>
            </a:r>
            <a:endParaRPr sz="2800">
              <a:solidFill>
                <a:srgbClr val="D1D2D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4"/>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4800"/>
              <a:buNone/>
            </a:pPr>
            <a:r>
              <a:rPr lang="en-US"/>
              <a:t>Thanks!</a:t>
            </a:r>
            <a:endParaRPr/>
          </a:p>
          <a:p>
            <a:pPr indent="0" lvl="0" marL="0" rtl="0" algn="l">
              <a:lnSpc>
                <a:spcPct val="100000"/>
              </a:lnSpc>
              <a:spcBef>
                <a:spcPts val="0"/>
              </a:spcBef>
              <a:spcAft>
                <a:spcPts val="0"/>
              </a:spcAft>
              <a:buSzPts val="4800"/>
              <a:buNone/>
            </a:pPr>
            <a:r>
              <a:t/>
            </a:r>
            <a:endParaRPr sz="2281"/>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Find us in Slack: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@Bohdan Cherniak</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@Vladyslav Nikolenko</a:t>
            </a:r>
            <a:endParaRPr sz="2281">
              <a:solidFill>
                <a:srgbClr val="D9D9D9"/>
              </a:solidFill>
            </a:endParaRPr>
          </a:p>
          <a:p>
            <a:pPr indent="0" lvl="0" marL="0" rtl="0" algn="l">
              <a:lnSpc>
                <a:spcPct val="100000"/>
              </a:lnSpc>
              <a:spcBef>
                <a:spcPts val="0"/>
              </a:spcBef>
              <a:spcAft>
                <a:spcPts val="0"/>
              </a:spcAft>
              <a:buSzPts val="4800"/>
              <a:buNone/>
            </a:pPr>
            <a:r>
              <a:rPr lang="en-US" sz="2281">
                <a:solidFill>
                  <a:srgbClr val="D9D9D9"/>
                </a:solidFill>
              </a:rPr>
              <a:t>	@Volodymyr Vedula</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a:p>
            <a:pPr indent="0" lvl="0" marL="0" rtl="0" algn="l">
              <a:lnSpc>
                <a:spcPct val="100000"/>
              </a:lnSpc>
              <a:spcBef>
                <a:spcPts val="0"/>
              </a:spcBef>
              <a:spcAft>
                <a:spcPts val="0"/>
              </a:spcAft>
              <a:buSzPts val="4800"/>
              <a:buNone/>
            </a:pPr>
            <a:r>
              <a:t/>
            </a:r>
            <a:endParaRPr sz="2281">
              <a:solidFill>
                <a:srgbClr val="D9D9D9"/>
              </a:solidFill>
            </a:endParaRPr>
          </a:p>
        </p:txBody>
      </p:sp>
      <p:sp>
        <p:nvSpPr>
          <p:cNvPr id="172" name="Google Shape;172;p5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173" name="Google Shape;173;p54"/>
          <p:cNvGrpSpPr/>
          <p:nvPr/>
        </p:nvGrpSpPr>
        <p:grpSpPr>
          <a:xfrm>
            <a:off x="-34400" y="2555100"/>
            <a:ext cx="6626707" cy="1933"/>
            <a:chOff x="-25800" y="1916325"/>
            <a:chExt cx="4970030" cy="1450"/>
          </a:xfrm>
        </p:grpSpPr>
        <p:cxnSp>
          <p:nvCxnSpPr>
            <p:cNvPr id="174" name="Google Shape;174;p54"/>
            <p:cNvCxnSpPr/>
            <p:nvPr/>
          </p:nvCxnSpPr>
          <p:spPr>
            <a:xfrm>
              <a:off x="-25800" y="1916325"/>
              <a:ext cx="1907100" cy="0"/>
            </a:xfrm>
            <a:prstGeom prst="straightConnector1">
              <a:avLst/>
            </a:prstGeom>
            <a:noFill/>
            <a:ln cap="flat" cmpd="sng" w="76200">
              <a:solidFill>
                <a:schemeClr val="dk1"/>
              </a:solidFill>
              <a:prstDash val="solid"/>
              <a:round/>
              <a:headEnd len="sm" w="sm" type="none"/>
              <a:tailEnd len="sm" w="sm" type="none"/>
            </a:ln>
          </p:spPr>
        </p:cxnSp>
        <p:cxnSp>
          <p:nvCxnSpPr>
            <p:cNvPr id="175" name="Google Shape;175;p54"/>
            <p:cNvCxnSpPr/>
            <p:nvPr/>
          </p:nvCxnSpPr>
          <p:spPr>
            <a:xfrm>
              <a:off x="1881300" y="1917775"/>
              <a:ext cx="768300" cy="0"/>
            </a:xfrm>
            <a:prstGeom prst="straightConnector1">
              <a:avLst/>
            </a:prstGeom>
            <a:noFill/>
            <a:ln cap="flat" cmpd="sng" w="76200">
              <a:solidFill>
                <a:schemeClr val="accent5"/>
              </a:solidFill>
              <a:prstDash val="solid"/>
              <a:round/>
              <a:headEnd len="sm" w="sm" type="none"/>
              <a:tailEnd len="sm" w="sm" type="none"/>
            </a:ln>
          </p:spPr>
        </p:cxnSp>
        <p:cxnSp>
          <p:nvCxnSpPr>
            <p:cNvPr id="176" name="Google Shape;176;p54"/>
            <p:cNvCxnSpPr/>
            <p:nvPr/>
          </p:nvCxnSpPr>
          <p:spPr>
            <a:xfrm>
              <a:off x="2643300" y="1917775"/>
              <a:ext cx="768300" cy="0"/>
            </a:xfrm>
            <a:prstGeom prst="straightConnector1">
              <a:avLst/>
            </a:prstGeom>
            <a:noFill/>
            <a:ln cap="flat" cmpd="sng" w="76200">
              <a:solidFill>
                <a:srgbClr val="4A86E8"/>
              </a:solidFill>
              <a:prstDash val="solid"/>
              <a:round/>
              <a:headEnd len="sm" w="sm" type="none"/>
              <a:tailEnd len="sm" w="sm" type="none"/>
            </a:ln>
          </p:spPr>
        </p:cxnSp>
        <p:cxnSp>
          <p:nvCxnSpPr>
            <p:cNvPr id="177" name="Google Shape;177;p54"/>
            <p:cNvCxnSpPr/>
            <p:nvPr/>
          </p:nvCxnSpPr>
          <p:spPr>
            <a:xfrm>
              <a:off x="3405300" y="1917775"/>
              <a:ext cx="768300" cy="0"/>
            </a:xfrm>
            <a:prstGeom prst="straightConnector1">
              <a:avLst/>
            </a:prstGeom>
            <a:noFill/>
            <a:ln cap="flat" cmpd="sng" w="76200">
              <a:solidFill>
                <a:schemeClr val="accent4"/>
              </a:solidFill>
              <a:prstDash val="solid"/>
              <a:round/>
              <a:headEnd len="sm" w="sm" type="none"/>
              <a:tailEnd len="sm" w="sm" type="none"/>
            </a:ln>
          </p:spPr>
        </p:cxnSp>
        <p:cxnSp>
          <p:nvCxnSpPr>
            <p:cNvPr id="178" name="Google Shape;178;p54"/>
            <p:cNvCxnSpPr/>
            <p:nvPr/>
          </p:nvCxnSpPr>
          <p:spPr>
            <a:xfrm>
              <a:off x="4175930" y="1917775"/>
              <a:ext cx="768300" cy="0"/>
            </a:xfrm>
            <a:prstGeom prst="straightConnector1">
              <a:avLst/>
            </a:prstGeom>
            <a:noFill/>
            <a:ln cap="flat" cmpd="sng" w="76200">
              <a:solidFill>
                <a:srgbClr val="FF0000"/>
              </a:solidFill>
              <a:prstDash val="solid"/>
              <a:round/>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Lesson goals</a:t>
            </a:r>
            <a:endParaRPr/>
          </a:p>
        </p:txBody>
      </p:sp>
      <p:sp>
        <p:nvSpPr>
          <p:cNvPr id="72" name="Google Shape;72;p2"/>
          <p:cNvSpPr txBox="1"/>
          <p:nvPr/>
        </p:nvSpPr>
        <p:spPr>
          <a:xfrm>
            <a:off x="415600" y="1330800"/>
            <a:ext cx="53058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en-US" sz="2500">
                <a:solidFill>
                  <a:schemeClr val="dk1"/>
                </a:solidFill>
              </a:rPr>
              <a:t>Programming history</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OOP</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Principles of OOP</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Classes, objects and methods</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Interface and Abstract Class</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Homework</a:t>
            </a:r>
            <a:endParaRPr sz="2500">
              <a:solidFill>
                <a:schemeClr val="dk1"/>
              </a:solidFill>
            </a:endParaRPr>
          </a:p>
        </p:txBody>
      </p:sp>
      <p:pic>
        <p:nvPicPr>
          <p:cNvPr id="73" name="Google Shape;73;p2"/>
          <p:cNvPicPr preferRelativeResize="0"/>
          <p:nvPr/>
        </p:nvPicPr>
        <p:blipFill>
          <a:blip r:embed="rId3">
            <a:alphaModFix/>
          </a:blip>
          <a:stretch>
            <a:fillRect/>
          </a:stretch>
        </p:blipFill>
        <p:spPr>
          <a:xfrm>
            <a:off x="5873800" y="1198428"/>
            <a:ext cx="5394300" cy="360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7a1bc798b2_0_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Algorithm</a:t>
            </a:r>
            <a:endParaRPr/>
          </a:p>
        </p:txBody>
      </p:sp>
      <p:sp>
        <p:nvSpPr>
          <p:cNvPr id="79" name="Google Shape;79;g17a1bc798b2_0_9"/>
          <p:cNvSpPr txBox="1"/>
          <p:nvPr/>
        </p:nvSpPr>
        <p:spPr>
          <a:xfrm>
            <a:off x="367025" y="1046025"/>
            <a:ext cx="67533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Augusta Ada King, Countess of Lovelace</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lang="en-US" sz="2500">
                <a:solidFill>
                  <a:schemeClr val="dk1"/>
                </a:solidFill>
              </a:rPr>
              <a:t>She was the first to recognise that the machine had applications beyond pure calculation, and to have published the first algorithm intended to be carried out by such a machine. As a result, she is often regarded as the first computer programmer.</a:t>
            </a:r>
            <a:endParaRPr sz="2500">
              <a:solidFill>
                <a:schemeClr val="dk1"/>
              </a:solidFill>
            </a:endParaRPr>
          </a:p>
          <a:p>
            <a:pPr indent="0" lvl="0" marL="0" rtl="0" algn="l">
              <a:spcBef>
                <a:spcPts val="0"/>
              </a:spcBef>
              <a:spcAft>
                <a:spcPts val="0"/>
              </a:spcAft>
              <a:buNone/>
            </a:pPr>
            <a:r>
              <a:t/>
            </a:r>
            <a:endParaRPr sz="2500">
              <a:solidFill>
                <a:schemeClr val="dk1"/>
              </a:solidFill>
            </a:endParaRPr>
          </a:p>
        </p:txBody>
      </p:sp>
      <p:pic>
        <p:nvPicPr>
          <p:cNvPr id="80" name="Google Shape;80;g17a1bc798b2_0_9"/>
          <p:cNvPicPr preferRelativeResize="0"/>
          <p:nvPr/>
        </p:nvPicPr>
        <p:blipFill>
          <a:blip r:embed="rId3">
            <a:alphaModFix/>
          </a:blip>
          <a:stretch>
            <a:fillRect/>
          </a:stretch>
        </p:blipFill>
        <p:spPr>
          <a:xfrm>
            <a:off x="7120325" y="2770776"/>
            <a:ext cx="3587451" cy="3925100"/>
          </a:xfrm>
          <a:prstGeom prst="rect">
            <a:avLst/>
          </a:prstGeom>
          <a:noFill/>
          <a:ln>
            <a:noFill/>
          </a:ln>
        </p:spPr>
      </p:pic>
      <p:pic>
        <p:nvPicPr>
          <p:cNvPr id="81" name="Google Shape;81;g17a1bc798b2_0_9"/>
          <p:cNvPicPr preferRelativeResize="0"/>
          <p:nvPr/>
        </p:nvPicPr>
        <p:blipFill>
          <a:blip r:embed="rId4">
            <a:alphaModFix/>
          </a:blip>
          <a:stretch>
            <a:fillRect/>
          </a:stretch>
        </p:blipFill>
        <p:spPr>
          <a:xfrm>
            <a:off x="8489925" y="870927"/>
            <a:ext cx="3238275" cy="465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7a1bc798b2_0_2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Procedural programming</a:t>
            </a:r>
            <a:endParaRPr/>
          </a:p>
        </p:txBody>
      </p:sp>
      <p:sp>
        <p:nvSpPr>
          <p:cNvPr id="87" name="Google Shape;87;g17a1bc798b2_0_20"/>
          <p:cNvSpPr txBox="1"/>
          <p:nvPr/>
        </p:nvSpPr>
        <p:spPr>
          <a:xfrm>
            <a:off x="367025" y="1046025"/>
            <a:ext cx="6753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Margaret Hamilton </a:t>
            </a:r>
            <a:endParaRPr b="1" sz="2500">
              <a:solidFill>
                <a:schemeClr val="dk1"/>
              </a:solidFill>
            </a:endParaRPr>
          </a:p>
          <a:p>
            <a:pPr indent="0" lvl="0" marL="0" rtl="0" algn="l">
              <a:spcBef>
                <a:spcPts val="0"/>
              </a:spcBef>
              <a:spcAft>
                <a:spcPts val="0"/>
              </a:spcAft>
              <a:buNone/>
            </a:pPr>
            <a:r>
              <a:t/>
            </a:r>
            <a:endParaRPr b="1" sz="2500">
              <a:solidFill>
                <a:schemeClr val="dk1"/>
              </a:solidFill>
            </a:endParaRPr>
          </a:p>
          <a:p>
            <a:pPr indent="0" lvl="0" marL="0" rtl="0" algn="l">
              <a:spcBef>
                <a:spcPts val="0"/>
              </a:spcBef>
              <a:spcAft>
                <a:spcPts val="0"/>
              </a:spcAft>
              <a:buNone/>
            </a:pPr>
            <a:r>
              <a:rPr lang="en-US" sz="2500">
                <a:solidFill>
                  <a:schemeClr val="dk1"/>
                </a:solidFill>
              </a:rPr>
              <a:t>She developed on-board flight software for NASA's Apollo program.</a:t>
            </a:r>
            <a:endParaRPr sz="2500">
              <a:solidFill>
                <a:schemeClr val="dk1"/>
              </a:solidFill>
            </a:endParaRPr>
          </a:p>
        </p:txBody>
      </p:sp>
      <p:pic>
        <p:nvPicPr>
          <p:cNvPr id="88" name="Google Shape;88;g17a1bc798b2_0_20"/>
          <p:cNvPicPr preferRelativeResize="0"/>
          <p:nvPr/>
        </p:nvPicPr>
        <p:blipFill>
          <a:blip r:embed="rId3">
            <a:alphaModFix/>
          </a:blip>
          <a:stretch>
            <a:fillRect/>
          </a:stretch>
        </p:blipFill>
        <p:spPr>
          <a:xfrm>
            <a:off x="851850" y="2912500"/>
            <a:ext cx="6268475" cy="3442125"/>
          </a:xfrm>
          <a:prstGeom prst="rect">
            <a:avLst/>
          </a:prstGeom>
          <a:noFill/>
          <a:ln>
            <a:noFill/>
          </a:ln>
        </p:spPr>
      </p:pic>
      <p:pic>
        <p:nvPicPr>
          <p:cNvPr id="89" name="Google Shape;89;g17a1bc798b2_0_20"/>
          <p:cNvPicPr preferRelativeResize="0"/>
          <p:nvPr/>
        </p:nvPicPr>
        <p:blipFill>
          <a:blip r:embed="rId4">
            <a:alphaModFix/>
          </a:blip>
          <a:stretch>
            <a:fillRect/>
          </a:stretch>
        </p:blipFill>
        <p:spPr>
          <a:xfrm>
            <a:off x="7371600" y="879625"/>
            <a:ext cx="4502851" cy="5599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7a1bc798b2_0_32"/>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Object-oriented programming</a:t>
            </a:r>
            <a:endParaRPr/>
          </a:p>
        </p:txBody>
      </p:sp>
      <p:sp>
        <p:nvSpPr>
          <p:cNvPr id="95" name="Google Shape;95;g17a1bc798b2_0_32"/>
          <p:cNvSpPr txBox="1"/>
          <p:nvPr/>
        </p:nvSpPr>
        <p:spPr>
          <a:xfrm>
            <a:off x="367025" y="893625"/>
            <a:ext cx="11562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Object-oriented programming</a:t>
            </a:r>
            <a:r>
              <a:rPr lang="en-US" sz="2500">
                <a:solidFill>
                  <a:schemeClr val="dk1"/>
                </a:solidFill>
              </a:rPr>
              <a:t> (OOP) is a programming paradigm based on the concept of "objects", which can contain data and code: data in the form of fields (often known as attributes or properties), and code, in the form of procedures (often known as methods).</a:t>
            </a:r>
            <a:endParaRPr sz="2500">
              <a:solidFill>
                <a:schemeClr val="dk1"/>
              </a:solidFill>
            </a:endParaRPr>
          </a:p>
        </p:txBody>
      </p:sp>
      <p:pic>
        <p:nvPicPr>
          <p:cNvPr id="96" name="Google Shape;96;g17a1bc798b2_0_32"/>
          <p:cNvPicPr preferRelativeResize="0"/>
          <p:nvPr/>
        </p:nvPicPr>
        <p:blipFill>
          <a:blip r:embed="rId3">
            <a:alphaModFix/>
          </a:blip>
          <a:stretch>
            <a:fillRect/>
          </a:stretch>
        </p:blipFill>
        <p:spPr>
          <a:xfrm>
            <a:off x="2682950" y="2562450"/>
            <a:ext cx="6108300" cy="399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4eabaa4c29_0_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Class</a:t>
            </a:r>
            <a:endParaRPr/>
          </a:p>
        </p:txBody>
      </p:sp>
      <p:sp>
        <p:nvSpPr>
          <p:cNvPr id="102" name="Google Shape;102;g14eabaa4c29_0_0"/>
          <p:cNvSpPr txBox="1"/>
          <p:nvPr/>
        </p:nvSpPr>
        <p:spPr>
          <a:xfrm>
            <a:off x="367025" y="893625"/>
            <a:ext cx="11562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In object-oriented programming, a class is an extensible program-code-template for creating objects, providing initial values for state (member variables) and implementations of behavior (member functions or methods)</a:t>
            </a:r>
            <a:endParaRPr sz="2500">
              <a:solidFill>
                <a:schemeClr val="dk1"/>
              </a:solidFill>
            </a:endParaRPr>
          </a:p>
        </p:txBody>
      </p:sp>
      <p:pic>
        <p:nvPicPr>
          <p:cNvPr id="103" name="Google Shape;103;g14eabaa4c29_0_0"/>
          <p:cNvPicPr preferRelativeResize="0"/>
          <p:nvPr/>
        </p:nvPicPr>
        <p:blipFill>
          <a:blip r:embed="rId3">
            <a:alphaModFix/>
          </a:blip>
          <a:stretch>
            <a:fillRect/>
          </a:stretch>
        </p:blipFill>
        <p:spPr>
          <a:xfrm>
            <a:off x="1275125" y="2723050"/>
            <a:ext cx="9306601" cy="38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4eabaa4c29_0_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Encapsulation</a:t>
            </a:r>
            <a:endParaRPr/>
          </a:p>
        </p:txBody>
      </p:sp>
      <p:sp>
        <p:nvSpPr>
          <p:cNvPr id="109" name="Google Shape;109;g14eabaa4c29_0_9"/>
          <p:cNvSpPr txBox="1"/>
          <p:nvPr/>
        </p:nvSpPr>
        <p:spPr>
          <a:xfrm>
            <a:off x="367025" y="893625"/>
            <a:ext cx="11562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Encapsulation is one of the fundamentals of OOP (object-oriented programming). It refers to the bundling of data with the methods that operate on that data. Encapsulation is used to hide the values or state of a structured data object inside a class, preventing unauthorized parties’ direct access to them. Publicly accessible methods are generally provided in the class (so-called getters and setters) to access the values, and other client classes call these methods to retrieve and modify the values within the object</a:t>
            </a:r>
            <a:endParaRPr sz="2500">
              <a:solidFill>
                <a:schemeClr val="dk1"/>
              </a:solidFill>
            </a:endParaRPr>
          </a:p>
        </p:txBody>
      </p:sp>
      <p:pic>
        <p:nvPicPr>
          <p:cNvPr id="110" name="Google Shape;110;g14eabaa4c29_0_9"/>
          <p:cNvPicPr preferRelativeResize="0"/>
          <p:nvPr/>
        </p:nvPicPr>
        <p:blipFill>
          <a:blip r:embed="rId3">
            <a:alphaModFix/>
          </a:blip>
          <a:stretch>
            <a:fillRect/>
          </a:stretch>
        </p:blipFill>
        <p:spPr>
          <a:xfrm>
            <a:off x="152400" y="4309125"/>
            <a:ext cx="3696523" cy="2396475"/>
          </a:xfrm>
          <a:prstGeom prst="rect">
            <a:avLst/>
          </a:prstGeom>
          <a:noFill/>
          <a:ln>
            <a:noFill/>
          </a:ln>
        </p:spPr>
      </p:pic>
      <p:pic>
        <p:nvPicPr>
          <p:cNvPr id="111" name="Google Shape;111;g14eabaa4c29_0_9"/>
          <p:cNvPicPr preferRelativeResize="0"/>
          <p:nvPr/>
        </p:nvPicPr>
        <p:blipFill>
          <a:blip r:embed="rId4">
            <a:alphaModFix/>
          </a:blip>
          <a:stretch>
            <a:fillRect/>
          </a:stretch>
        </p:blipFill>
        <p:spPr>
          <a:xfrm>
            <a:off x="4001325" y="3807925"/>
            <a:ext cx="7268275" cy="271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4eabaa4c29_0_19"/>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Inheritance</a:t>
            </a:r>
            <a:endParaRPr/>
          </a:p>
        </p:txBody>
      </p:sp>
      <p:sp>
        <p:nvSpPr>
          <p:cNvPr id="117" name="Google Shape;117;g14eabaa4c29_0_19"/>
          <p:cNvSpPr txBox="1"/>
          <p:nvPr/>
        </p:nvSpPr>
        <p:spPr>
          <a:xfrm>
            <a:off x="367025" y="893625"/>
            <a:ext cx="115626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Inheritance is the mechanism of basing an object or class upon another object (prototype-based inheritance) or class (class-based inheritance), retaining similar implementation. Also defined as deriving new classes (sub classes) from existing ones such as super class or base class and then forming them into a hierarchy of classes. </a:t>
            </a:r>
            <a:endParaRPr sz="2500">
              <a:solidFill>
                <a:schemeClr val="dk1"/>
              </a:solidFill>
            </a:endParaRPr>
          </a:p>
        </p:txBody>
      </p:sp>
      <p:pic>
        <p:nvPicPr>
          <p:cNvPr id="118" name="Google Shape;118;g14eabaa4c29_0_19"/>
          <p:cNvPicPr preferRelativeResize="0"/>
          <p:nvPr/>
        </p:nvPicPr>
        <p:blipFill>
          <a:blip r:embed="rId3">
            <a:alphaModFix/>
          </a:blip>
          <a:stretch>
            <a:fillRect/>
          </a:stretch>
        </p:blipFill>
        <p:spPr>
          <a:xfrm>
            <a:off x="3570525" y="3002325"/>
            <a:ext cx="5155596" cy="3550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4eabaa4c29_0_30"/>
          <p:cNvSpPr txBox="1"/>
          <p:nvPr>
            <p:ph type="title"/>
          </p:nvPr>
        </p:nvSpPr>
        <p:spPr>
          <a:xfrm>
            <a:off x="415600" y="282517"/>
            <a:ext cx="11360700" cy="76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US"/>
              <a:t>Polymorphism</a:t>
            </a:r>
            <a:endParaRPr/>
          </a:p>
        </p:txBody>
      </p:sp>
      <p:sp>
        <p:nvSpPr>
          <p:cNvPr id="124" name="Google Shape;124;g14eabaa4c29_0_30"/>
          <p:cNvSpPr txBox="1"/>
          <p:nvPr/>
        </p:nvSpPr>
        <p:spPr>
          <a:xfrm>
            <a:off x="367025" y="893625"/>
            <a:ext cx="11562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Polymorphism is the provision of a single interface to entities of different types or the use of a single symbol to represent multiple different types. The concept is borrowed from a principle in biology where an organism or species can have many different forms or stages.</a:t>
            </a:r>
            <a:r>
              <a:rPr b="1" lang="en-US" sz="2500">
                <a:solidFill>
                  <a:schemeClr val="dk1"/>
                </a:solidFill>
              </a:rPr>
              <a:t> </a:t>
            </a:r>
            <a:endParaRPr sz="2500">
              <a:solidFill>
                <a:schemeClr val="dk1"/>
              </a:solidFill>
            </a:endParaRPr>
          </a:p>
        </p:txBody>
      </p:sp>
      <p:pic>
        <p:nvPicPr>
          <p:cNvPr id="125" name="Google Shape;125;g14eabaa4c29_0_30"/>
          <p:cNvPicPr preferRelativeResize="0"/>
          <p:nvPr/>
        </p:nvPicPr>
        <p:blipFill>
          <a:blip r:embed="rId3">
            <a:alphaModFix/>
          </a:blip>
          <a:stretch>
            <a:fillRect/>
          </a:stretch>
        </p:blipFill>
        <p:spPr>
          <a:xfrm>
            <a:off x="2365138" y="2617425"/>
            <a:ext cx="7461720" cy="393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2022-10-23T16:20:54Z</dcterms:created>
  <dc:creator>Bohdan Cherniak</dc:creator>
</cp:coreProperties>
</file>