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Lato"/>
      <p:regular r:id="rId40"/>
      <p:bold r:id="rId41"/>
      <p:italic r:id="rId42"/>
      <p:boldItalic r:id="rId43"/>
    </p:embeddedFont>
    <p:embeddedFont>
      <p:font typeface="Lora"/>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8" roundtripDataSignature="AMtx7mgarCKDC6LEJSofpKIpOh4B6E7s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3549A8-58F9-4C0A-822E-6023FC55FD8F}">
  <a:tblStyle styleId="{313549A8-58F9-4C0A-822E-6023FC55FD8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44" Type="http://schemas.openxmlformats.org/officeDocument/2006/relationships/font" Target="fonts/Lora-regular.fntdata"/><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46" Type="http://schemas.openxmlformats.org/officeDocument/2006/relationships/font" Target="fonts/Lora-italic.fntdata"/><Relationship Id="rId23" Type="http://schemas.openxmlformats.org/officeDocument/2006/relationships/slide" Target="slides/slide17.xml"/><Relationship Id="rId45" Type="http://schemas.openxmlformats.org/officeDocument/2006/relationships/font" Target="fonts/Lor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Lora-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8565ad244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8565ad2443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565ad244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18565ad2443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8565ad244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8565ad2443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8565ad244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8565ad2443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565ad244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18565ad2443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8565ad244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18565ad2443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8565ad244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18565ad2443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8565ad2443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8565ad2443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8565ad244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8565ad2443_0_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8565ad2443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8565ad2443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8565ad244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8565ad2443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8565ad2443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8565ad2443_0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8565ad2443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18565ad2443_0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8565ad2443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18565ad2443_0_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8565ad244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18565ad2443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8565ad2443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8565ad2443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8565ad2443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18565ad2443_0_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8565ad2443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18565ad2443_0_3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8565ad2443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18565ad2443_0_3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8565ad2443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18565ad2443_0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8565ad244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18565ad2443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8565ad244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18565ad2443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565ad244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8565ad2443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8565ad244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18565ad2443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4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5" name="Google Shape;15;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 name="Shape 16"/>
        <p:cNvGrpSpPr/>
        <p:nvPr/>
      </p:nvGrpSpPr>
      <p:grpSpPr>
        <a:xfrm>
          <a:off x="0" y="0"/>
          <a:ext cx="0" cy="0"/>
          <a:chOff x="0" y="0"/>
          <a:chExt cx="0" cy="0"/>
        </a:xfrm>
      </p:grpSpPr>
      <p:sp>
        <p:nvSpPr>
          <p:cNvPr id="17" name="Google Shape;17;p4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8" name="Google Shape;1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1" name="Google Shape;21;p4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2" name="Google Shape;22;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4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4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4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4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7"/>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www.baeldung.com/java-exceptions" TargetMode="External"/><Relationship Id="rId4" Type="http://schemas.openxmlformats.org/officeDocument/2006/relationships/hyperlink" Target="https://docs.oracle.com/javase/tutorial/essential/exceptions/index.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hyperlink" Target="https://programming.guide/java/list-of-java-exception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title"/>
          </p:nvPr>
        </p:nvSpPr>
        <p:spPr>
          <a:xfrm>
            <a:off x="311700" y="10375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ru"/>
              <a:t>Lesson 04: Error Propagation and Handling</a:t>
            </a:r>
            <a:endParaRPr/>
          </a:p>
        </p:txBody>
      </p:sp>
      <p:sp>
        <p:nvSpPr>
          <p:cNvPr id="55" name="Google Shape;55;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pic>
        <p:nvPicPr>
          <p:cNvPr id="56" name="Google Shape;56;p1"/>
          <p:cNvPicPr preferRelativeResize="0"/>
          <p:nvPr/>
        </p:nvPicPr>
        <p:blipFill rotWithShape="1">
          <a:blip r:embed="rId3">
            <a:alphaModFix/>
          </a:blip>
          <a:srcRect b="0" l="0" r="0" t="0"/>
          <a:stretch/>
        </p:blipFill>
        <p:spPr>
          <a:xfrm>
            <a:off x="6946350" y="4140675"/>
            <a:ext cx="1885950" cy="800100"/>
          </a:xfrm>
          <a:prstGeom prst="rect">
            <a:avLst/>
          </a:prstGeom>
          <a:noFill/>
          <a:ln>
            <a:noFill/>
          </a:ln>
        </p:spPr>
      </p:pic>
      <p:grpSp>
        <p:nvGrpSpPr>
          <p:cNvPr id="57" name="Google Shape;57;p1"/>
          <p:cNvGrpSpPr/>
          <p:nvPr/>
        </p:nvGrpSpPr>
        <p:grpSpPr>
          <a:xfrm>
            <a:off x="-25800" y="1916325"/>
            <a:ext cx="4970030" cy="1450"/>
            <a:chOff x="-25800" y="1916325"/>
            <a:chExt cx="4970030" cy="1450"/>
          </a:xfrm>
        </p:grpSpPr>
        <p:cxnSp>
          <p:nvCxnSpPr>
            <p:cNvPr id="58" name="Google Shape;58;p1"/>
            <p:cNvCxnSpPr/>
            <p:nvPr/>
          </p:nvCxnSpPr>
          <p:spPr>
            <a:xfrm>
              <a:off x="-25800" y="1916325"/>
              <a:ext cx="1907100" cy="0"/>
            </a:xfrm>
            <a:prstGeom prst="straightConnector1">
              <a:avLst/>
            </a:prstGeom>
            <a:noFill/>
            <a:ln cap="flat" cmpd="sng" w="76200">
              <a:solidFill>
                <a:schemeClr val="dk1"/>
              </a:solidFill>
              <a:prstDash val="solid"/>
              <a:round/>
              <a:headEnd len="sm" w="sm" type="none"/>
              <a:tailEnd len="sm" w="sm" type="none"/>
            </a:ln>
          </p:spPr>
        </p:cxnSp>
        <p:cxnSp>
          <p:nvCxnSpPr>
            <p:cNvPr id="59" name="Google Shape;59;p1"/>
            <p:cNvCxnSpPr/>
            <p:nvPr/>
          </p:nvCxnSpPr>
          <p:spPr>
            <a:xfrm>
              <a:off x="1881300" y="1917775"/>
              <a:ext cx="768300" cy="0"/>
            </a:xfrm>
            <a:prstGeom prst="straightConnector1">
              <a:avLst/>
            </a:prstGeom>
            <a:noFill/>
            <a:ln cap="flat" cmpd="sng" w="76200">
              <a:solidFill>
                <a:schemeClr val="accent5"/>
              </a:solidFill>
              <a:prstDash val="solid"/>
              <a:round/>
              <a:headEnd len="sm" w="sm" type="none"/>
              <a:tailEnd len="sm" w="sm" type="none"/>
            </a:ln>
          </p:spPr>
        </p:cxnSp>
        <p:cxnSp>
          <p:nvCxnSpPr>
            <p:cNvPr id="60" name="Google Shape;60;p1"/>
            <p:cNvCxnSpPr/>
            <p:nvPr/>
          </p:nvCxnSpPr>
          <p:spPr>
            <a:xfrm>
              <a:off x="2643300" y="1917775"/>
              <a:ext cx="768300" cy="0"/>
            </a:xfrm>
            <a:prstGeom prst="straightConnector1">
              <a:avLst/>
            </a:prstGeom>
            <a:noFill/>
            <a:ln cap="flat" cmpd="sng" w="76200">
              <a:solidFill>
                <a:srgbClr val="4A86E8"/>
              </a:solidFill>
              <a:prstDash val="solid"/>
              <a:round/>
              <a:headEnd len="sm" w="sm" type="none"/>
              <a:tailEnd len="sm" w="sm" type="none"/>
            </a:ln>
          </p:spPr>
        </p:cxnSp>
        <p:cxnSp>
          <p:nvCxnSpPr>
            <p:cNvPr id="61" name="Google Shape;61;p1"/>
            <p:cNvCxnSpPr/>
            <p:nvPr/>
          </p:nvCxnSpPr>
          <p:spPr>
            <a:xfrm>
              <a:off x="3405300" y="1917775"/>
              <a:ext cx="768300" cy="0"/>
            </a:xfrm>
            <a:prstGeom prst="straightConnector1">
              <a:avLst/>
            </a:prstGeom>
            <a:noFill/>
            <a:ln cap="flat" cmpd="sng" w="76200">
              <a:solidFill>
                <a:schemeClr val="accent4"/>
              </a:solidFill>
              <a:prstDash val="solid"/>
              <a:round/>
              <a:headEnd len="sm" w="sm" type="none"/>
              <a:tailEnd len="sm" w="sm" type="none"/>
            </a:ln>
          </p:spPr>
        </p:cxnSp>
        <p:cxnSp>
          <p:nvCxnSpPr>
            <p:cNvPr id="62" name="Google Shape;62;p1"/>
            <p:cNvCxnSpPr/>
            <p:nvPr/>
          </p:nvCxnSpPr>
          <p:spPr>
            <a:xfrm>
              <a:off x="4175930" y="1917775"/>
              <a:ext cx="768300" cy="0"/>
            </a:xfrm>
            <a:prstGeom prst="straightConnector1">
              <a:avLst/>
            </a:prstGeom>
            <a:noFill/>
            <a:ln cap="flat" cmpd="sng" w="76200">
              <a:solidFill>
                <a:srgbClr val="FF0000"/>
              </a:solidFill>
              <a:prstDash val="solid"/>
              <a:round/>
              <a:headEnd len="sm" w="sm" type="none"/>
              <a:tailEnd len="sm" w="sm" type="none"/>
            </a:ln>
          </p:spPr>
        </p:cxn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8565ad2443_0_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ru"/>
              <a:t>Exception population</a:t>
            </a:r>
            <a:endParaRPr/>
          </a:p>
        </p:txBody>
      </p:sp>
      <p:sp>
        <p:nvSpPr>
          <p:cNvPr id="137" name="Google Shape;137;g18565ad2443_0_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138" name="Google Shape;138;g18565ad2443_0_59"/>
          <p:cNvSpPr txBox="1"/>
          <p:nvPr>
            <p:ph idx="1" type="body"/>
          </p:nvPr>
        </p:nvSpPr>
        <p:spPr>
          <a:xfrm>
            <a:off x="311700" y="1152475"/>
            <a:ext cx="5529600" cy="1859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private int </a:t>
            </a:r>
            <a:r>
              <a:rPr b="1" lang="ru" sz="1000">
                <a:solidFill>
                  <a:srgbClr val="FFC66D"/>
                </a:solidFill>
                <a:latin typeface="Courier New"/>
                <a:ea typeface="Courier New"/>
                <a:cs typeface="Courier New"/>
                <a:sym typeface="Courier New"/>
              </a:rPr>
              <a:t>divide</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int </a:t>
            </a:r>
            <a:r>
              <a:rPr b="1" lang="ru" sz="1000">
                <a:solidFill>
                  <a:srgbClr val="A9B7C6"/>
                </a:solidFill>
                <a:latin typeface="Courier New"/>
                <a:ea typeface="Courier New"/>
                <a:cs typeface="Courier New"/>
                <a:sym typeface="Courier New"/>
              </a:rPr>
              <a:t>a</a:t>
            </a:r>
            <a:r>
              <a:rPr b="1" lang="ru" sz="1000">
                <a:solidFill>
                  <a:srgbClr val="CC7832"/>
                </a:solidFill>
                <a:latin typeface="Courier New"/>
                <a:ea typeface="Courier New"/>
                <a:cs typeface="Courier New"/>
                <a:sym typeface="Courier New"/>
              </a:rPr>
              <a:t>, int </a:t>
            </a:r>
            <a:r>
              <a:rPr b="1" lang="ru" sz="1000">
                <a:solidFill>
                  <a:srgbClr val="A9B7C6"/>
                </a:solidFill>
                <a:latin typeface="Courier New"/>
                <a:ea typeface="Courier New"/>
                <a:cs typeface="Courier New"/>
                <a:sym typeface="Courier New"/>
              </a:rPr>
              <a:t>b)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if </a:t>
            </a:r>
            <a:r>
              <a:rPr b="1" lang="ru" sz="1000">
                <a:solidFill>
                  <a:srgbClr val="A9B7C6"/>
                </a:solidFill>
                <a:latin typeface="Courier New"/>
                <a:ea typeface="Courier New"/>
                <a:cs typeface="Courier New"/>
                <a:sym typeface="Courier New"/>
              </a:rPr>
              <a:t>(b == </a:t>
            </a:r>
            <a:r>
              <a:rPr b="1" lang="ru" sz="1000">
                <a:solidFill>
                  <a:srgbClr val="6897BB"/>
                </a:solidFill>
                <a:latin typeface="Courier New"/>
                <a:ea typeface="Courier New"/>
                <a:cs typeface="Courier New"/>
                <a:sym typeface="Courier New"/>
              </a:rPr>
              <a:t>0</a:t>
            </a:r>
            <a:r>
              <a:rPr b="1" lang="ru" sz="1000">
                <a:solidFill>
                  <a:srgbClr val="A9B7C6"/>
                </a:solidFill>
                <a:latin typeface="Courier New"/>
                <a:ea typeface="Courier New"/>
                <a:cs typeface="Courier New"/>
                <a:sym typeface="Courier New"/>
              </a:rPr>
              <a:t>)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throw new </a:t>
            </a:r>
            <a:r>
              <a:rPr b="1" lang="ru" sz="1000">
                <a:solidFill>
                  <a:srgbClr val="A9B7C6"/>
                </a:solidFill>
                <a:latin typeface="Courier New"/>
                <a:ea typeface="Courier New"/>
                <a:cs typeface="Courier New"/>
                <a:sym typeface="Courier New"/>
              </a:rPr>
              <a:t>ArithmeticException(</a:t>
            </a:r>
            <a:r>
              <a:rPr b="1" lang="ru" sz="1000">
                <a:solidFill>
                  <a:srgbClr val="6A8759"/>
                </a:solidFill>
                <a:latin typeface="Courier New"/>
                <a:ea typeface="Courier New"/>
                <a:cs typeface="Courier New"/>
                <a:sym typeface="Courier New"/>
              </a:rPr>
              <a:t>"Attempted to divide by Zero."</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return </a:t>
            </a:r>
            <a:r>
              <a:rPr b="1" lang="ru" sz="1000">
                <a:solidFill>
                  <a:srgbClr val="A9B7C6"/>
                </a:solidFill>
                <a:latin typeface="Courier New"/>
                <a:ea typeface="Courier New"/>
                <a:cs typeface="Courier New"/>
                <a:sym typeface="Courier New"/>
              </a:rPr>
              <a:t>a / b</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1200"/>
              </a:spcAft>
              <a:buNone/>
            </a:pPr>
            <a:r>
              <a:rPr b="1" lang="ru" sz="1000">
                <a:solidFill>
                  <a:srgbClr val="A9B7C6"/>
                </a:solidFill>
                <a:latin typeface="Courier New"/>
                <a:ea typeface="Courier New"/>
                <a:cs typeface="Courier New"/>
                <a:sym typeface="Courier New"/>
              </a:rPr>
              <a:t>}</a:t>
            </a:r>
            <a:endParaRPr b="1" sz="1000">
              <a:solidFill>
                <a:srgbClr val="0033B3"/>
              </a:solidFill>
              <a:latin typeface="Courier New"/>
              <a:ea typeface="Courier New"/>
              <a:cs typeface="Courier New"/>
              <a:sym typeface="Courier New"/>
            </a:endParaRPr>
          </a:p>
        </p:txBody>
      </p:sp>
      <p:cxnSp>
        <p:nvCxnSpPr>
          <p:cNvPr id="139" name="Google Shape;139;g18565ad2443_0_59"/>
          <p:cNvCxnSpPr/>
          <p:nvPr/>
        </p:nvCxnSpPr>
        <p:spPr>
          <a:xfrm>
            <a:off x="873550" y="2082175"/>
            <a:ext cx="837000" cy="0"/>
          </a:xfrm>
          <a:prstGeom prst="straightConnector1">
            <a:avLst/>
          </a:prstGeom>
          <a:noFill/>
          <a:ln cap="flat" cmpd="sng" w="38100">
            <a:solidFill>
              <a:srgbClr val="990000"/>
            </a:solidFill>
            <a:prstDash val="solid"/>
            <a:round/>
            <a:headEnd len="med" w="med" type="none"/>
            <a:tailEnd len="med" w="med" type="none"/>
          </a:ln>
        </p:spPr>
      </p:cxnSp>
      <p:sp>
        <p:nvSpPr>
          <p:cNvPr id="140" name="Google Shape;140;g18565ad2443_0_59"/>
          <p:cNvSpPr/>
          <p:nvPr/>
        </p:nvSpPr>
        <p:spPr>
          <a:xfrm>
            <a:off x="1848600" y="2082175"/>
            <a:ext cx="3992700" cy="3474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1200"/>
              </a:spcBef>
              <a:spcAft>
                <a:spcPts val="1200"/>
              </a:spcAft>
              <a:buClr>
                <a:srgbClr val="000000"/>
              </a:buClr>
              <a:buSzPts val="1800"/>
              <a:buFont typeface="Arial"/>
              <a:buNone/>
            </a:pPr>
            <a:r>
              <a:rPr lang="ru" sz="1200">
                <a:solidFill>
                  <a:schemeClr val="dk1"/>
                </a:solidFill>
              </a:rPr>
              <a:t>The "throw" keyword is used to throw an exception.</a:t>
            </a:r>
            <a:endParaRPr sz="1200" u="none" cap="none" strike="noStrike">
              <a:solidFill>
                <a:schemeClr val="dk1"/>
              </a:solidFill>
            </a:endParaRPr>
          </a:p>
        </p:txBody>
      </p:sp>
      <p:sp>
        <p:nvSpPr>
          <p:cNvPr id="141" name="Google Shape;141;g18565ad2443_0_59"/>
          <p:cNvSpPr txBox="1"/>
          <p:nvPr>
            <p:ph idx="1" type="body"/>
          </p:nvPr>
        </p:nvSpPr>
        <p:spPr>
          <a:xfrm>
            <a:off x="2884300" y="2767425"/>
            <a:ext cx="5529600" cy="1859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public class </a:t>
            </a:r>
            <a:r>
              <a:rPr b="1" lang="ru" sz="1000">
                <a:solidFill>
                  <a:srgbClr val="A9B7C6"/>
                </a:solidFill>
                <a:latin typeface="Courier New"/>
                <a:ea typeface="Courier New"/>
                <a:cs typeface="Courier New"/>
                <a:sym typeface="Courier New"/>
              </a:rPr>
              <a:t>ArithmeticException </a:t>
            </a:r>
            <a:r>
              <a:rPr b="1" lang="ru" sz="1000">
                <a:solidFill>
                  <a:srgbClr val="CC7832"/>
                </a:solidFill>
                <a:latin typeface="Courier New"/>
                <a:ea typeface="Courier New"/>
                <a:cs typeface="Courier New"/>
                <a:sym typeface="Courier New"/>
              </a:rPr>
              <a:t>extends </a:t>
            </a:r>
            <a:r>
              <a:rPr b="1" lang="ru" sz="1000">
                <a:solidFill>
                  <a:srgbClr val="A9B7C6"/>
                </a:solidFill>
                <a:latin typeface="Courier New"/>
                <a:ea typeface="Courier New"/>
                <a:cs typeface="Courier New"/>
                <a:sym typeface="Courier New"/>
              </a:rPr>
              <a:t>RuntimeException {</a:t>
            </a:r>
            <a:endParaRPr b="1" i="1" sz="1000">
              <a:solidFill>
                <a:srgbClr val="629755"/>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i="1" lang="ru" sz="1000">
                <a:solidFill>
                  <a:srgbClr val="629755"/>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public </a:t>
            </a:r>
            <a:r>
              <a:rPr b="1" lang="ru" sz="1000">
                <a:solidFill>
                  <a:srgbClr val="FFC66D"/>
                </a:solidFill>
                <a:latin typeface="Courier New"/>
                <a:ea typeface="Courier New"/>
                <a:cs typeface="Courier New"/>
                <a:sym typeface="Courier New"/>
              </a:rPr>
              <a:t>ArithmeticException</a:t>
            </a:r>
            <a:r>
              <a:rPr b="1" lang="ru" sz="1000">
                <a:solidFill>
                  <a:srgbClr val="A9B7C6"/>
                </a:solidFill>
                <a:latin typeface="Courier New"/>
                <a:ea typeface="Courier New"/>
                <a:cs typeface="Courier New"/>
                <a:sym typeface="Courier New"/>
              </a:rPr>
              <a:t>(String s)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super</a:t>
            </a:r>
            <a:r>
              <a:rPr b="1" lang="ru" sz="1000">
                <a:solidFill>
                  <a:srgbClr val="A9B7C6"/>
                </a:solidFill>
                <a:latin typeface="Courier New"/>
                <a:ea typeface="Courier New"/>
                <a:cs typeface="Courier New"/>
                <a:sym typeface="Courier New"/>
              </a:rPr>
              <a:t>(s)</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1200"/>
              </a:spcAft>
              <a:buNone/>
            </a:pPr>
            <a:r>
              <a:rPr b="1" lang="ru" sz="1000">
                <a:solidFill>
                  <a:srgbClr val="A9B7C6"/>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p:txBody>
      </p:sp>
      <p:cxnSp>
        <p:nvCxnSpPr>
          <p:cNvPr id="142" name="Google Shape;142;g18565ad2443_0_59"/>
          <p:cNvCxnSpPr/>
          <p:nvPr/>
        </p:nvCxnSpPr>
        <p:spPr>
          <a:xfrm>
            <a:off x="1710550" y="2082175"/>
            <a:ext cx="3894300" cy="0"/>
          </a:xfrm>
          <a:prstGeom prst="straightConnector1">
            <a:avLst/>
          </a:prstGeom>
          <a:noFill/>
          <a:ln cap="flat" cmpd="sng" w="38100">
            <a:solidFill>
              <a:srgbClr val="99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xit" presetID="10" presetSubtype="0">
                                  <p:stCondLst>
                                    <p:cond delay="0"/>
                                  </p:stCondLst>
                                  <p:childTnLst>
                                    <p:animEffect filter="fade" transition="out">
                                      <p:cBhvr>
                                        <p:cTn dur="1"/>
                                        <p:tgtEl>
                                          <p:spTgt spid="140"/>
                                        </p:tgtEl>
                                      </p:cBhvr>
                                    </p:animEffect>
                                    <p:set>
                                      <p:cBhvr>
                                        <p:cTn dur="1" fill="hold">
                                          <p:stCondLst>
                                            <p:cond delay="0"/>
                                          </p:stCondLst>
                                        </p:cTn>
                                        <p:tgtEl>
                                          <p:spTgt spid="14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39"/>
                                        </p:tgtEl>
                                      </p:cBhvr>
                                    </p:animEffect>
                                    <p:set>
                                      <p:cBhvr>
                                        <p:cTn dur="1" fill="hold">
                                          <p:stCondLst>
                                            <p:cond delay="0"/>
                                          </p:stCondLst>
                                        </p:cTn>
                                        <p:tgtEl>
                                          <p:spTgt spid="13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8565ad2443_0_1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ru"/>
              <a:t>Exception population</a:t>
            </a:r>
            <a:endParaRPr/>
          </a:p>
        </p:txBody>
      </p:sp>
      <p:sp>
        <p:nvSpPr>
          <p:cNvPr id="148" name="Google Shape;148;g18565ad2443_0_1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149" name="Google Shape;149;g18565ad2443_0_123"/>
          <p:cNvSpPr txBox="1"/>
          <p:nvPr>
            <p:ph idx="1" type="body"/>
          </p:nvPr>
        </p:nvSpPr>
        <p:spPr>
          <a:xfrm>
            <a:off x="311700" y="1152475"/>
            <a:ext cx="6348600" cy="185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private </a:t>
            </a:r>
            <a:r>
              <a:rPr b="1" lang="ru" sz="1000">
                <a:solidFill>
                  <a:srgbClr val="A9B7C6"/>
                </a:solidFill>
                <a:latin typeface="Courier New"/>
                <a:ea typeface="Courier New"/>
                <a:cs typeface="Courier New"/>
                <a:sym typeface="Courier New"/>
              </a:rPr>
              <a:t>File </a:t>
            </a:r>
            <a:r>
              <a:rPr b="1" lang="ru" sz="1000">
                <a:solidFill>
                  <a:srgbClr val="FFC66D"/>
                </a:solidFill>
                <a:latin typeface="Courier New"/>
                <a:ea typeface="Courier New"/>
                <a:cs typeface="Courier New"/>
                <a:sym typeface="Courier New"/>
              </a:rPr>
              <a:t>loadFile</a:t>
            </a:r>
            <a:r>
              <a:rPr b="1" lang="ru" sz="1000">
                <a:solidFill>
                  <a:srgbClr val="A9B7C6"/>
                </a:solidFill>
                <a:latin typeface="Courier New"/>
                <a:ea typeface="Courier New"/>
                <a:cs typeface="Courier New"/>
                <a:sym typeface="Courier New"/>
              </a:rPr>
              <a:t>(String filePath) </a:t>
            </a:r>
            <a:r>
              <a:rPr b="1" lang="ru" sz="1000">
                <a:solidFill>
                  <a:srgbClr val="CC7832"/>
                </a:solidFill>
                <a:latin typeface="Courier New"/>
                <a:ea typeface="Courier New"/>
                <a:cs typeface="Courier New"/>
                <a:sym typeface="Courier New"/>
              </a:rPr>
              <a:t>throws </a:t>
            </a:r>
            <a:r>
              <a:rPr b="1" lang="ru" sz="1000">
                <a:solidFill>
                  <a:srgbClr val="A9B7C6"/>
                </a:solidFill>
                <a:latin typeface="Courier New"/>
                <a:ea typeface="Courier New"/>
                <a:cs typeface="Courier New"/>
                <a:sym typeface="Courier New"/>
              </a:rPr>
              <a:t>FileNotFoundException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if </a:t>
            </a:r>
            <a:r>
              <a:rPr b="1" lang="ru" sz="1000">
                <a:solidFill>
                  <a:srgbClr val="A9B7C6"/>
                </a:solidFill>
                <a:latin typeface="Courier New"/>
                <a:ea typeface="Courier New"/>
                <a:cs typeface="Courier New"/>
                <a:sym typeface="Courier New"/>
              </a:rPr>
              <a:t>(!isFileExist(filePath))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String exceptionMessage = String.</a:t>
            </a:r>
            <a:r>
              <a:rPr b="1" i="1" lang="ru" sz="1000">
                <a:solidFill>
                  <a:srgbClr val="A9B7C6"/>
                </a:solidFill>
                <a:latin typeface="Courier New"/>
                <a:ea typeface="Courier New"/>
                <a:cs typeface="Courier New"/>
                <a:sym typeface="Courier New"/>
              </a:rPr>
              <a:t>format</a:t>
            </a:r>
            <a:r>
              <a:rPr b="1" lang="ru" sz="1000">
                <a:solidFill>
                  <a:srgbClr val="A9B7C6"/>
                </a:solidFill>
                <a:latin typeface="Courier New"/>
                <a:ea typeface="Courier New"/>
                <a:cs typeface="Courier New"/>
                <a:sym typeface="Courier New"/>
              </a:rPr>
              <a:t>(</a:t>
            </a:r>
            <a:r>
              <a:rPr b="1" lang="ru" sz="1000">
                <a:solidFill>
                  <a:srgbClr val="6A8759"/>
                </a:solidFill>
                <a:latin typeface="Courier New"/>
                <a:ea typeface="Courier New"/>
                <a:cs typeface="Courier New"/>
                <a:sym typeface="Courier New"/>
              </a:rPr>
              <a:t>"File %s not found"</a:t>
            </a: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filePath)</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throw new </a:t>
            </a:r>
            <a:r>
              <a:rPr b="1" lang="ru" sz="1000">
                <a:solidFill>
                  <a:srgbClr val="A9B7C6"/>
                </a:solidFill>
                <a:latin typeface="Courier New"/>
                <a:ea typeface="Courier New"/>
                <a:cs typeface="Courier New"/>
                <a:sym typeface="Courier New"/>
              </a:rPr>
              <a:t>FileNotFoundException(exceptionMessage)</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return new </a:t>
            </a:r>
            <a:r>
              <a:rPr b="1" lang="ru" sz="1000">
                <a:solidFill>
                  <a:srgbClr val="A9B7C6"/>
                </a:solidFill>
                <a:latin typeface="Courier New"/>
                <a:ea typeface="Courier New"/>
                <a:cs typeface="Courier New"/>
                <a:sym typeface="Courier New"/>
              </a:rPr>
              <a:t>File(filePath)</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1200"/>
              </a:spcAft>
              <a:buNone/>
            </a:pPr>
            <a:r>
              <a:rPr b="1" lang="ru" sz="1000">
                <a:solidFill>
                  <a:srgbClr val="A9B7C6"/>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p:txBody>
      </p:sp>
      <p:cxnSp>
        <p:nvCxnSpPr>
          <p:cNvPr id="150" name="Google Shape;150;g18565ad2443_0_123"/>
          <p:cNvCxnSpPr/>
          <p:nvPr/>
        </p:nvCxnSpPr>
        <p:spPr>
          <a:xfrm>
            <a:off x="3321025" y="1417975"/>
            <a:ext cx="2247300" cy="0"/>
          </a:xfrm>
          <a:prstGeom prst="straightConnector1">
            <a:avLst/>
          </a:prstGeom>
          <a:noFill/>
          <a:ln cap="flat" cmpd="sng" w="38100">
            <a:solidFill>
              <a:srgbClr val="990000"/>
            </a:solidFill>
            <a:prstDash val="solid"/>
            <a:round/>
            <a:headEnd len="med" w="med" type="none"/>
            <a:tailEnd len="med" w="med" type="none"/>
          </a:ln>
        </p:spPr>
      </p:cxnSp>
      <p:sp>
        <p:nvSpPr>
          <p:cNvPr id="151" name="Google Shape;151;g18565ad2443_0_123"/>
          <p:cNvSpPr/>
          <p:nvPr/>
        </p:nvSpPr>
        <p:spPr>
          <a:xfrm>
            <a:off x="2947200" y="2439175"/>
            <a:ext cx="5457600" cy="5727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1200"/>
              </a:spcBef>
              <a:spcAft>
                <a:spcPts val="1200"/>
              </a:spcAft>
              <a:buClr>
                <a:srgbClr val="000000"/>
              </a:buClr>
              <a:buSzPts val="1800"/>
              <a:buFont typeface="Arial"/>
              <a:buNone/>
            </a:pPr>
            <a:r>
              <a:rPr lang="ru" sz="1200">
                <a:solidFill>
                  <a:schemeClr val="dk1"/>
                </a:solidFill>
              </a:rPr>
              <a:t>The "throws" keyword is used to declare exceptions. It specifies that there may occur an exception in the method. It doesn't throw an exception. It is always used with method signature.</a:t>
            </a:r>
            <a:endParaRPr sz="1200" u="none" cap="none" strike="noStrike">
              <a:solidFill>
                <a:schemeClr val="dk1"/>
              </a:solidFill>
            </a:endParaRPr>
          </a:p>
        </p:txBody>
      </p:sp>
      <p:sp>
        <p:nvSpPr>
          <p:cNvPr id="152" name="Google Shape;152;g18565ad2443_0_123"/>
          <p:cNvSpPr txBox="1"/>
          <p:nvPr>
            <p:ph idx="1" type="body"/>
          </p:nvPr>
        </p:nvSpPr>
        <p:spPr>
          <a:xfrm>
            <a:off x="2947200" y="2967275"/>
            <a:ext cx="5529600" cy="1859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public class </a:t>
            </a:r>
            <a:r>
              <a:rPr b="1" lang="ru" sz="1000">
                <a:solidFill>
                  <a:srgbClr val="A9B7C6"/>
                </a:solidFill>
                <a:latin typeface="Courier New"/>
                <a:ea typeface="Courier New"/>
                <a:cs typeface="Courier New"/>
                <a:sym typeface="Courier New"/>
              </a:rPr>
              <a:t>FileNotFoundException </a:t>
            </a:r>
            <a:r>
              <a:rPr b="1" lang="ru" sz="1000">
                <a:solidFill>
                  <a:srgbClr val="CC7832"/>
                </a:solidFill>
                <a:latin typeface="Courier New"/>
                <a:ea typeface="Courier New"/>
                <a:cs typeface="Courier New"/>
                <a:sym typeface="Courier New"/>
              </a:rPr>
              <a:t>extends </a:t>
            </a:r>
            <a:r>
              <a:rPr b="1" lang="ru" sz="1000">
                <a:solidFill>
                  <a:srgbClr val="A9B7C6"/>
                </a:solidFill>
                <a:latin typeface="Courier New"/>
                <a:ea typeface="Courier New"/>
                <a:cs typeface="Courier New"/>
                <a:sym typeface="Courier New"/>
              </a:rPr>
              <a:t>IOException</a:t>
            </a:r>
            <a:r>
              <a:rPr b="1" lang="ru" sz="1000">
                <a:solidFill>
                  <a:srgbClr val="A9B7C6"/>
                </a:solidFill>
                <a:latin typeface="Courier New"/>
                <a:ea typeface="Courier New"/>
                <a:cs typeface="Courier New"/>
                <a:sym typeface="Courier New"/>
              </a:rPr>
              <a:t> {</a:t>
            </a:r>
            <a:endParaRPr b="1" i="1" sz="1000">
              <a:solidFill>
                <a:srgbClr val="629755"/>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i="1" lang="ru" sz="1000">
                <a:solidFill>
                  <a:srgbClr val="629755"/>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public </a:t>
            </a:r>
            <a:r>
              <a:rPr b="1" lang="ru" sz="1000">
                <a:solidFill>
                  <a:srgbClr val="FFC66D"/>
                </a:solidFill>
                <a:latin typeface="Courier New"/>
                <a:ea typeface="Courier New"/>
                <a:cs typeface="Courier New"/>
                <a:sym typeface="Courier New"/>
              </a:rPr>
              <a:t>FileNotFoundException</a:t>
            </a:r>
            <a:r>
              <a:rPr b="1" lang="ru" sz="1000">
                <a:solidFill>
                  <a:srgbClr val="A9B7C6"/>
                </a:solidFill>
                <a:latin typeface="Courier New"/>
                <a:ea typeface="Courier New"/>
                <a:cs typeface="Courier New"/>
                <a:sym typeface="Courier New"/>
              </a:rPr>
              <a:t>(String s)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super</a:t>
            </a:r>
            <a:r>
              <a:rPr b="1" lang="ru" sz="1000">
                <a:solidFill>
                  <a:srgbClr val="A9B7C6"/>
                </a:solidFill>
                <a:latin typeface="Courier New"/>
                <a:ea typeface="Courier New"/>
                <a:cs typeface="Courier New"/>
                <a:sym typeface="Courier New"/>
              </a:rPr>
              <a:t>(s)</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1200"/>
              </a:spcAft>
              <a:buNone/>
            </a:pPr>
            <a:r>
              <a:rPr b="1" lang="ru" sz="1000">
                <a:solidFill>
                  <a:srgbClr val="A9B7C6"/>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p:txBody>
      </p:sp>
      <p:cxnSp>
        <p:nvCxnSpPr>
          <p:cNvPr id="153" name="Google Shape;153;g18565ad2443_0_123"/>
          <p:cNvCxnSpPr/>
          <p:nvPr/>
        </p:nvCxnSpPr>
        <p:spPr>
          <a:xfrm>
            <a:off x="1442225" y="2352850"/>
            <a:ext cx="3279900" cy="0"/>
          </a:xfrm>
          <a:prstGeom prst="straightConnector1">
            <a:avLst/>
          </a:prstGeom>
          <a:noFill/>
          <a:ln cap="flat" cmpd="sng" w="38100">
            <a:solidFill>
              <a:srgbClr val="990000"/>
            </a:solidFill>
            <a:prstDash val="solid"/>
            <a:round/>
            <a:headEnd len="med" w="med" type="none"/>
            <a:tailEnd len="med" w="med" type="none"/>
          </a:ln>
        </p:spPr>
      </p:cxnSp>
      <p:sp>
        <p:nvSpPr>
          <p:cNvPr id="154" name="Google Shape;154;g18565ad2443_0_123"/>
          <p:cNvSpPr txBox="1"/>
          <p:nvPr>
            <p:ph idx="1" type="body"/>
          </p:nvPr>
        </p:nvSpPr>
        <p:spPr>
          <a:xfrm>
            <a:off x="311700" y="4433075"/>
            <a:ext cx="5711700" cy="3936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1200"/>
              </a:spcBef>
              <a:spcAft>
                <a:spcPts val="1200"/>
              </a:spcAft>
              <a:buSzPts val="852"/>
              <a:buNone/>
            </a:pPr>
            <a:r>
              <a:rPr lang="ru" sz="995"/>
              <a:t>* </a:t>
            </a:r>
            <a:r>
              <a:rPr lang="ru" sz="995"/>
              <a:t>Use </a:t>
            </a:r>
            <a:r>
              <a:rPr b="1" lang="ru" sz="995"/>
              <a:t>throws</a:t>
            </a:r>
            <a:r>
              <a:rPr lang="ru" sz="995"/>
              <a:t> only for checked exceptions</a:t>
            </a:r>
            <a:endParaRPr sz="995"/>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xit" presetID="10" presetSubtype="0">
                                  <p:stCondLst>
                                    <p:cond delay="0"/>
                                  </p:stCondLst>
                                  <p:childTnLst>
                                    <p:animEffect filter="fade" transition="out">
                                      <p:cBhvr>
                                        <p:cTn dur="1"/>
                                        <p:tgtEl>
                                          <p:spTgt spid="151"/>
                                        </p:tgtEl>
                                      </p:cBhvr>
                                    </p:animEffect>
                                    <p:set>
                                      <p:cBhvr>
                                        <p:cTn dur="1" fill="hold">
                                          <p:stCondLst>
                                            <p:cond delay="0"/>
                                          </p:stCondLst>
                                        </p:cTn>
                                        <p:tgtEl>
                                          <p:spTgt spid="1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0"/>
                                        </p:tgtEl>
                                      </p:cBhvr>
                                    </p:animEffect>
                                    <p:set>
                                      <p:cBhvr>
                                        <p:cTn dur="1" fill="hold">
                                          <p:stCondLst>
                                            <p:cond delay="0"/>
                                          </p:stCondLst>
                                        </p:cTn>
                                        <p:tgtEl>
                                          <p:spTgt spid="15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8565ad2443_0_1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ru"/>
              <a:t>Exception population on practice</a:t>
            </a:r>
            <a:endParaRPr/>
          </a:p>
        </p:txBody>
      </p:sp>
      <p:sp>
        <p:nvSpPr>
          <p:cNvPr id="160" name="Google Shape;160;g18565ad2443_0_1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161" name="Google Shape;161;g18565ad2443_0_1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8565ad2443_0_9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Exception handling</a:t>
            </a:r>
            <a:endParaRPr/>
          </a:p>
        </p:txBody>
      </p:sp>
      <p:sp>
        <p:nvSpPr>
          <p:cNvPr id="167" name="Google Shape;167;g18565ad2443_0_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u"/>
              <a:t>‹#›</a:t>
            </a:fld>
            <a:endParaRPr/>
          </a:p>
        </p:txBody>
      </p:sp>
      <p:sp>
        <p:nvSpPr>
          <p:cNvPr id="168" name="Google Shape;168;g18565ad2443_0_9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ru"/>
              <a:t>try</a:t>
            </a:r>
            <a:endParaRPr/>
          </a:p>
          <a:p>
            <a:pPr indent="-342900" lvl="0" marL="457200" rtl="0" algn="l">
              <a:lnSpc>
                <a:spcPct val="115000"/>
              </a:lnSpc>
              <a:spcBef>
                <a:spcPts val="0"/>
              </a:spcBef>
              <a:spcAft>
                <a:spcPts val="0"/>
              </a:spcAft>
              <a:buSzPts val="1800"/>
              <a:buChar char="●"/>
            </a:pPr>
            <a:r>
              <a:rPr lang="ru"/>
              <a:t>catch</a:t>
            </a:r>
            <a:endParaRPr/>
          </a:p>
          <a:p>
            <a:pPr indent="-342900" lvl="0" marL="457200" rtl="0" algn="l">
              <a:lnSpc>
                <a:spcPct val="115000"/>
              </a:lnSpc>
              <a:spcBef>
                <a:spcPts val="0"/>
              </a:spcBef>
              <a:spcAft>
                <a:spcPts val="0"/>
              </a:spcAft>
              <a:buSzPts val="1800"/>
              <a:buChar char="●"/>
            </a:pPr>
            <a:r>
              <a:rPr lang="ru"/>
              <a:t>finally</a:t>
            </a:r>
            <a:endParaRPr/>
          </a:p>
        </p:txBody>
      </p:sp>
      <p:pic>
        <p:nvPicPr>
          <p:cNvPr id="169" name="Google Shape;169;g18565ad2443_0_97"/>
          <p:cNvPicPr preferRelativeResize="0"/>
          <p:nvPr/>
        </p:nvPicPr>
        <p:blipFill>
          <a:blip r:embed="rId3">
            <a:alphaModFix/>
          </a:blip>
          <a:stretch>
            <a:fillRect/>
          </a:stretch>
        </p:blipFill>
        <p:spPr>
          <a:xfrm>
            <a:off x="4267179" y="537437"/>
            <a:ext cx="4141096" cy="4125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8565ad2443_0_1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ru"/>
              <a:t>Exception handling</a:t>
            </a:r>
            <a:endParaRPr/>
          </a:p>
        </p:txBody>
      </p:sp>
      <p:sp>
        <p:nvSpPr>
          <p:cNvPr id="175" name="Google Shape;175;g18565ad2443_0_1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176" name="Google Shape;176;g18565ad2443_0_160"/>
          <p:cNvSpPr txBox="1"/>
          <p:nvPr>
            <p:ph idx="1" type="body"/>
          </p:nvPr>
        </p:nvSpPr>
        <p:spPr>
          <a:xfrm>
            <a:off x="311700" y="1152475"/>
            <a:ext cx="6348600" cy="97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private static </a:t>
            </a:r>
            <a:r>
              <a:rPr b="1" lang="ru" sz="1000">
                <a:solidFill>
                  <a:srgbClr val="A9B7C6"/>
                </a:solidFill>
                <a:latin typeface="Courier New"/>
                <a:ea typeface="Courier New"/>
                <a:cs typeface="Courier New"/>
                <a:sym typeface="Courier New"/>
              </a:rPr>
              <a:t>File </a:t>
            </a:r>
            <a:r>
              <a:rPr b="1" lang="ru" sz="1000">
                <a:solidFill>
                  <a:srgbClr val="FFC66D"/>
                </a:solidFill>
                <a:latin typeface="Courier New"/>
                <a:ea typeface="Courier New"/>
                <a:cs typeface="Courier New"/>
                <a:sym typeface="Courier New"/>
              </a:rPr>
              <a:t>loadFile</a:t>
            </a:r>
            <a:r>
              <a:rPr b="1" lang="ru" sz="1000">
                <a:solidFill>
                  <a:srgbClr val="A9B7C6"/>
                </a:solidFill>
                <a:latin typeface="Courier New"/>
                <a:ea typeface="Courier New"/>
                <a:cs typeface="Courier New"/>
                <a:sym typeface="Courier New"/>
              </a:rPr>
              <a:t>(String filePath) </a:t>
            </a:r>
            <a:r>
              <a:rPr b="1" lang="ru" sz="1000">
                <a:solidFill>
                  <a:srgbClr val="CC7832"/>
                </a:solidFill>
                <a:latin typeface="Courier New"/>
                <a:ea typeface="Courier New"/>
                <a:cs typeface="Courier New"/>
                <a:sym typeface="Courier New"/>
              </a:rPr>
              <a:t>throws </a:t>
            </a:r>
            <a:r>
              <a:rPr b="1" lang="ru" sz="1000">
                <a:solidFill>
                  <a:srgbClr val="A9B7C6"/>
                </a:solidFill>
                <a:latin typeface="Courier New"/>
                <a:ea typeface="Courier New"/>
                <a:cs typeface="Courier New"/>
                <a:sym typeface="Courier New"/>
              </a:rPr>
              <a:t>FileNotFoundException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throw new </a:t>
            </a:r>
            <a:r>
              <a:rPr b="1" lang="ru" sz="1000">
                <a:solidFill>
                  <a:srgbClr val="A9B7C6"/>
                </a:solidFill>
                <a:latin typeface="Courier New"/>
                <a:ea typeface="Courier New"/>
                <a:cs typeface="Courier New"/>
                <a:sym typeface="Courier New"/>
              </a:rPr>
              <a:t>FileNotFoundException()</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1200"/>
              </a:spcAft>
              <a:buNone/>
            </a:pPr>
            <a:r>
              <a:rPr b="1" lang="ru" sz="1000">
                <a:solidFill>
                  <a:srgbClr val="A9B7C6"/>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p:txBody>
      </p:sp>
      <p:pic>
        <p:nvPicPr>
          <p:cNvPr id="177" name="Google Shape;177;g18565ad2443_0_160"/>
          <p:cNvPicPr preferRelativeResize="0"/>
          <p:nvPr/>
        </p:nvPicPr>
        <p:blipFill>
          <a:blip r:embed="rId3">
            <a:alphaModFix/>
          </a:blip>
          <a:stretch>
            <a:fillRect/>
          </a:stretch>
        </p:blipFill>
        <p:spPr>
          <a:xfrm>
            <a:off x="4138188" y="2402275"/>
            <a:ext cx="3964838" cy="572700"/>
          </a:xfrm>
          <a:prstGeom prst="rect">
            <a:avLst/>
          </a:prstGeom>
          <a:noFill/>
          <a:ln>
            <a:noFill/>
          </a:ln>
        </p:spPr>
      </p:pic>
      <p:sp>
        <p:nvSpPr>
          <p:cNvPr id="178" name="Google Shape;178;g18565ad2443_0_160"/>
          <p:cNvSpPr txBox="1"/>
          <p:nvPr>
            <p:ph idx="1" type="body"/>
          </p:nvPr>
        </p:nvSpPr>
        <p:spPr>
          <a:xfrm>
            <a:off x="311700" y="2278400"/>
            <a:ext cx="3900900" cy="107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public static void </a:t>
            </a:r>
            <a:r>
              <a:rPr b="1" lang="ru" sz="1000">
                <a:solidFill>
                  <a:srgbClr val="FFC66D"/>
                </a:solidFill>
                <a:latin typeface="Courier New"/>
                <a:ea typeface="Courier New"/>
                <a:cs typeface="Courier New"/>
                <a:sym typeface="Courier New"/>
              </a:rPr>
              <a:t>main</a:t>
            </a:r>
            <a:r>
              <a:rPr b="1" lang="ru" sz="1000">
                <a:solidFill>
                  <a:srgbClr val="A9B7C6"/>
                </a:solidFill>
                <a:latin typeface="Courier New"/>
                <a:ea typeface="Courier New"/>
                <a:cs typeface="Courier New"/>
                <a:sym typeface="Courier New"/>
              </a:rPr>
              <a:t>(String[] args)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i="1" lang="ru" sz="1000">
                <a:solidFill>
                  <a:srgbClr val="A9B7C6"/>
                </a:solidFill>
                <a:latin typeface="Courier New"/>
                <a:ea typeface="Courier New"/>
                <a:cs typeface="Courier New"/>
                <a:sym typeface="Courier New"/>
              </a:rPr>
              <a:t>loadFile</a:t>
            </a:r>
            <a:r>
              <a:rPr b="1" lang="ru" sz="1000">
                <a:solidFill>
                  <a:srgbClr val="A9B7C6"/>
                </a:solidFill>
                <a:latin typeface="Courier New"/>
                <a:ea typeface="Courier New"/>
                <a:cs typeface="Courier New"/>
                <a:sym typeface="Courier New"/>
              </a:rPr>
              <a:t>(</a:t>
            </a:r>
            <a:r>
              <a:rPr b="1" lang="ru" sz="1000">
                <a:solidFill>
                  <a:srgbClr val="6A8759"/>
                </a:solidFill>
                <a:latin typeface="Courier New"/>
                <a:ea typeface="Courier New"/>
                <a:cs typeface="Courier New"/>
                <a:sym typeface="Courier New"/>
              </a:rPr>
              <a:t>"path/to/file"</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1200"/>
              </a:spcAft>
              <a:buNone/>
            </a:pPr>
            <a:r>
              <a:rPr b="1" lang="ru" sz="1000">
                <a:solidFill>
                  <a:srgbClr val="A9B7C6"/>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p:txBody>
      </p:sp>
      <p:cxnSp>
        <p:nvCxnSpPr>
          <p:cNvPr id="179" name="Google Shape;179;g18565ad2443_0_160"/>
          <p:cNvCxnSpPr/>
          <p:nvPr/>
        </p:nvCxnSpPr>
        <p:spPr>
          <a:xfrm>
            <a:off x="655200" y="2829975"/>
            <a:ext cx="618600" cy="0"/>
          </a:xfrm>
          <a:prstGeom prst="straightConnector1">
            <a:avLst/>
          </a:prstGeom>
          <a:noFill/>
          <a:ln cap="flat" cmpd="sng" w="9525">
            <a:solidFill>
              <a:srgbClr val="FF0000"/>
            </a:solidFill>
            <a:prstDash val="dashDot"/>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8565ad2443_0_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Exception handling</a:t>
            </a:r>
            <a:endParaRPr/>
          </a:p>
        </p:txBody>
      </p:sp>
      <p:sp>
        <p:nvSpPr>
          <p:cNvPr id="185" name="Google Shape;185;g18565ad2443_0_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graphicFrame>
        <p:nvGraphicFramePr>
          <p:cNvPr id="186" name="Google Shape;186;g18565ad2443_0_3"/>
          <p:cNvGraphicFramePr/>
          <p:nvPr/>
        </p:nvGraphicFramePr>
        <p:xfrm>
          <a:off x="952500" y="1491290"/>
          <a:ext cx="3000000" cy="3000000"/>
        </p:xfrm>
        <a:graphic>
          <a:graphicData uri="http://schemas.openxmlformats.org/drawingml/2006/table">
            <a:tbl>
              <a:tblPr>
                <a:noFill/>
                <a:tableStyleId>{313549A8-58F9-4C0A-822E-6023FC55FD8F}</a:tableStyleId>
              </a:tblPr>
              <a:tblGrid>
                <a:gridCol w="1049150"/>
                <a:gridCol w="2570350"/>
                <a:gridCol w="1809750"/>
                <a:gridCol w="1809750"/>
              </a:tblGrid>
              <a:tr h="403000">
                <a:tc>
                  <a:txBody>
                    <a:bodyPr/>
                    <a:lstStyle/>
                    <a:p>
                      <a:pPr indent="0" lvl="0" marL="0" marR="0" rtl="0" algn="ctr">
                        <a:lnSpc>
                          <a:spcPct val="100000"/>
                        </a:lnSpc>
                        <a:spcBef>
                          <a:spcPts val="0"/>
                        </a:spcBef>
                        <a:spcAft>
                          <a:spcPts val="0"/>
                        </a:spcAft>
                        <a:buClr>
                          <a:srgbClr val="000000"/>
                        </a:buClr>
                        <a:buSzPts val="1400"/>
                        <a:buFont typeface="Arial"/>
                        <a:buNone/>
                      </a:pPr>
                      <a:r>
                        <a:rPr b="1" lang="ru">
                          <a:solidFill>
                            <a:schemeClr val="lt2"/>
                          </a:solidFill>
                        </a:rPr>
                        <a:t>Type</a:t>
                      </a:r>
                      <a:endParaRPr b="1" sz="1400" u="none" cap="none" strike="noStrike">
                        <a:solidFill>
                          <a:schemeClr val="lt2"/>
                        </a:solidFill>
                      </a:endParaRPr>
                    </a:p>
                  </a:txBody>
                  <a:tcPr marT="91425" marB="91425" marR="91425" marL="91425" anchor="ctr">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ru">
                          <a:solidFill>
                            <a:schemeClr val="lt2"/>
                          </a:solidFill>
                        </a:rPr>
                        <a:t>How to recognize</a:t>
                      </a:r>
                      <a:endParaRPr b="1" sz="1400" u="none" cap="none" strike="noStrike">
                        <a:solidFill>
                          <a:schemeClr val="lt2"/>
                        </a:solidFill>
                      </a:endParaRPr>
                    </a:p>
                  </a:txBody>
                  <a:tcPr marT="91425" marB="91425" marR="91425" marL="91425" anchor="ctr">
                    <a:solidFill>
                      <a:schemeClr val="dk2"/>
                    </a:solidFill>
                  </a:tcPr>
                </a:tc>
                <a:tc>
                  <a:txBody>
                    <a:bodyPr/>
                    <a:lstStyle/>
                    <a:p>
                      <a:pPr indent="0" lvl="0" marL="0" marR="0" rtl="0" algn="ctr">
                        <a:lnSpc>
                          <a:spcPct val="100000"/>
                        </a:lnSpc>
                        <a:spcBef>
                          <a:spcPts val="0"/>
                        </a:spcBef>
                        <a:spcAft>
                          <a:spcPts val="0"/>
                        </a:spcAft>
                        <a:buNone/>
                      </a:pPr>
                      <a:r>
                        <a:rPr b="1" lang="ru">
                          <a:solidFill>
                            <a:schemeClr val="lt2"/>
                          </a:solidFill>
                        </a:rPr>
                        <a:t>Recommended for program to catch?</a:t>
                      </a:r>
                      <a:endParaRPr b="1" sz="1400" u="none" cap="none" strike="noStrike">
                        <a:solidFill>
                          <a:schemeClr val="lt2"/>
                        </a:solidFill>
                      </a:endParaRPr>
                    </a:p>
                  </a:txBody>
                  <a:tcPr marT="91425" marB="91425" marR="91425" marL="91425" anchor="ctr">
                    <a:solidFill>
                      <a:schemeClr val="dk2"/>
                    </a:solidFill>
                  </a:tcPr>
                </a:tc>
                <a:tc>
                  <a:txBody>
                    <a:bodyPr/>
                    <a:lstStyle/>
                    <a:p>
                      <a:pPr indent="0" lvl="0" marL="0" marR="0" rtl="0" algn="ctr">
                        <a:lnSpc>
                          <a:spcPct val="100000"/>
                        </a:lnSpc>
                        <a:spcBef>
                          <a:spcPts val="0"/>
                        </a:spcBef>
                        <a:spcAft>
                          <a:spcPts val="0"/>
                        </a:spcAft>
                        <a:buNone/>
                      </a:pPr>
                      <a:r>
                        <a:rPr b="1" lang="ru">
                          <a:solidFill>
                            <a:schemeClr val="lt2"/>
                          </a:solidFill>
                        </a:rPr>
                        <a:t>Is program required to catch or declare?</a:t>
                      </a:r>
                      <a:endParaRPr b="1" sz="1400" u="none" cap="none" strike="noStrike">
                        <a:solidFill>
                          <a:schemeClr val="lt2"/>
                        </a:solidFill>
                      </a:endParaRPr>
                    </a:p>
                  </a:txBody>
                  <a:tcPr marT="91425" marB="91425" marR="91425" marL="91425" anchor="ctr">
                    <a:solidFill>
                      <a:schemeClr val="dk2"/>
                    </a:solidFill>
                  </a:tcPr>
                </a:tc>
              </a:tr>
              <a:tr h="631400">
                <a:tc>
                  <a:txBody>
                    <a:bodyPr/>
                    <a:lstStyle/>
                    <a:p>
                      <a:pPr indent="0" lvl="0" marL="0" marR="0" rtl="0" algn="l">
                        <a:lnSpc>
                          <a:spcPct val="100000"/>
                        </a:lnSpc>
                        <a:spcBef>
                          <a:spcPts val="0"/>
                        </a:spcBef>
                        <a:spcAft>
                          <a:spcPts val="0"/>
                        </a:spcAft>
                        <a:buClr>
                          <a:srgbClr val="000000"/>
                        </a:buClr>
                        <a:buSzPts val="1400"/>
                        <a:buFont typeface="Arial"/>
                        <a:buNone/>
                      </a:pPr>
                      <a:r>
                        <a:rPr lang="ru">
                          <a:solidFill>
                            <a:schemeClr val="lt2"/>
                          </a:solidFill>
                        </a:rPr>
                        <a:t>Runtime exception</a:t>
                      </a:r>
                      <a:endParaRPr sz="1400" u="none" cap="none" strike="noStrike">
                        <a:solidFill>
                          <a:schemeClr val="lt2"/>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a:solidFill>
                            <a:schemeClr val="lt2"/>
                          </a:solidFill>
                        </a:rPr>
                        <a:t>Runtime exception or its subclasses</a:t>
                      </a:r>
                      <a:endParaRPr sz="1400" u="none" cap="none" strike="noStrike">
                        <a:solidFill>
                          <a:schemeClr val="lt2"/>
                        </a:solidFill>
                      </a:endParaRPr>
                    </a:p>
                  </a:txBody>
                  <a:tcPr marT="91425" marB="91425" marR="91425" marL="91425"/>
                </a:tc>
                <a:tc>
                  <a:txBody>
                    <a:bodyPr/>
                    <a:lstStyle/>
                    <a:p>
                      <a:pPr indent="0" lvl="0" marL="0" marR="0" rtl="0" algn="ctr">
                        <a:lnSpc>
                          <a:spcPct val="100000"/>
                        </a:lnSpc>
                        <a:spcBef>
                          <a:spcPts val="0"/>
                        </a:spcBef>
                        <a:spcAft>
                          <a:spcPts val="0"/>
                        </a:spcAft>
                        <a:buNone/>
                      </a:pPr>
                      <a:r>
                        <a:rPr lang="ru">
                          <a:solidFill>
                            <a:schemeClr val="lt2"/>
                          </a:solidFill>
                        </a:rPr>
                        <a:t>Yes</a:t>
                      </a:r>
                      <a:endParaRPr sz="1400" u="none" cap="none" strike="noStrike">
                        <a:solidFill>
                          <a:schemeClr val="lt2"/>
                        </a:solidFill>
                      </a:endParaRPr>
                    </a:p>
                  </a:txBody>
                  <a:tcPr marT="91425" marB="91425" marR="91425" marL="91425" anchor="ctr"/>
                </a:tc>
                <a:tc>
                  <a:txBody>
                    <a:bodyPr/>
                    <a:lstStyle/>
                    <a:p>
                      <a:pPr indent="0" lvl="0" marL="0" marR="0" rtl="0" algn="ctr">
                        <a:lnSpc>
                          <a:spcPct val="100000"/>
                        </a:lnSpc>
                        <a:spcBef>
                          <a:spcPts val="0"/>
                        </a:spcBef>
                        <a:spcAft>
                          <a:spcPts val="0"/>
                        </a:spcAft>
                        <a:buNone/>
                      </a:pPr>
                      <a:r>
                        <a:rPr lang="ru">
                          <a:solidFill>
                            <a:schemeClr val="lt2"/>
                          </a:solidFill>
                        </a:rPr>
                        <a:t>No</a:t>
                      </a:r>
                      <a:endParaRPr sz="1400" u="none" cap="none" strike="noStrike">
                        <a:solidFill>
                          <a:schemeClr val="lt2"/>
                        </a:solidFill>
                      </a:endParaRPr>
                    </a:p>
                  </a:txBody>
                  <a:tcPr marT="91425" marB="91425" marR="91425" marL="91425" anchor="ctr"/>
                </a:tc>
              </a:tr>
              <a:tr h="813400">
                <a:tc>
                  <a:txBody>
                    <a:bodyPr/>
                    <a:lstStyle/>
                    <a:p>
                      <a:pPr indent="0" lvl="0" marL="0" marR="0" rtl="0" algn="l">
                        <a:lnSpc>
                          <a:spcPct val="100000"/>
                        </a:lnSpc>
                        <a:spcBef>
                          <a:spcPts val="0"/>
                        </a:spcBef>
                        <a:spcAft>
                          <a:spcPts val="0"/>
                        </a:spcAft>
                        <a:buNone/>
                      </a:pPr>
                      <a:r>
                        <a:rPr lang="ru">
                          <a:solidFill>
                            <a:schemeClr val="lt2"/>
                          </a:solidFill>
                        </a:rPr>
                        <a:t>Checked exception</a:t>
                      </a:r>
                      <a:endParaRPr sz="1400" u="none" cap="none" strike="noStrike">
                        <a:solidFill>
                          <a:schemeClr val="lt2"/>
                        </a:solidFill>
                      </a:endParaRPr>
                    </a:p>
                  </a:txBody>
                  <a:tcPr marT="91425" marB="91425" marR="91425" marL="91425"/>
                </a:tc>
                <a:tc>
                  <a:txBody>
                    <a:bodyPr/>
                    <a:lstStyle/>
                    <a:p>
                      <a:pPr indent="0" lvl="0" marL="0" marR="0" rtl="0" algn="l">
                        <a:lnSpc>
                          <a:spcPct val="100000"/>
                        </a:lnSpc>
                        <a:spcBef>
                          <a:spcPts val="0"/>
                        </a:spcBef>
                        <a:spcAft>
                          <a:spcPts val="0"/>
                        </a:spcAft>
                        <a:buNone/>
                      </a:pPr>
                      <a:r>
                        <a:rPr lang="ru">
                          <a:solidFill>
                            <a:schemeClr val="lt2"/>
                          </a:solidFill>
                        </a:rPr>
                        <a:t>Exception or its sunglasses but not RuntimeException or its subclasses</a:t>
                      </a:r>
                      <a:endParaRPr>
                        <a:solidFill>
                          <a:schemeClr val="lt2"/>
                        </a:solidFill>
                      </a:endParaRPr>
                    </a:p>
                  </a:txBody>
                  <a:tcPr marT="91425" marB="91425" marR="91425" marL="91425"/>
                </a:tc>
                <a:tc>
                  <a:txBody>
                    <a:bodyPr/>
                    <a:lstStyle/>
                    <a:p>
                      <a:pPr indent="0" lvl="0" marL="0" marR="0" rtl="0" algn="ctr">
                        <a:lnSpc>
                          <a:spcPct val="100000"/>
                        </a:lnSpc>
                        <a:spcBef>
                          <a:spcPts val="0"/>
                        </a:spcBef>
                        <a:spcAft>
                          <a:spcPts val="0"/>
                        </a:spcAft>
                        <a:buNone/>
                      </a:pPr>
                      <a:r>
                        <a:rPr lang="ru">
                          <a:solidFill>
                            <a:schemeClr val="lt2"/>
                          </a:solidFill>
                        </a:rPr>
                        <a:t>Yes</a:t>
                      </a:r>
                      <a:endParaRPr>
                        <a:solidFill>
                          <a:schemeClr val="lt2"/>
                        </a:solidFill>
                      </a:endParaRPr>
                    </a:p>
                  </a:txBody>
                  <a:tcPr marT="91425" marB="91425" marR="91425" marL="91425" anchor="ctr"/>
                </a:tc>
                <a:tc>
                  <a:txBody>
                    <a:bodyPr/>
                    <a:lstStyle/>
                    <a:p>
                      <a:pPr indent="0" lvl="0" marL="0" marR="0" rtl="0" algn="ctr">
                        <a:lnSpc>
                          <a:spcPct val="100000"/>
                        </a:lnSpc>
                        <a:spcBef>
                          <a:spcPts val="0"/>
                        </a:spcBef>
                        <a:spcAft>
                          <a:spcPts val="0"/>
                        </a:spcAft>
                        <a:buNone/>
                      </a:pPr>
                      <a:r>
                        <a:rPr lang="ru">
                          <a:solidFill>
                            <a:schemeClr val="lt2"/>
                          </a:solidFill>
                        </a:rPr>
                        <a:t>Yes</a:t>
                      </a:r>
                      <a:endParaRPr>
                        <a:solidFill>
                          <a:schemeClr val="lt2"/>
                        </a:solidFill>
                      </a:endParaRPr>
                    </a:p>
                  </a:txBody>
                  <a:tcPr marT="91425" marB="91425" marR="91425" marL="91425" anchor="ctr"/>
                </a:tc>
              </a:tr>
              <a:tr h="505000">
                <a:tc>
                  <a:txBody>
                    <a:bodyPr/>
                    <a:lstStyle/>
                    <a:p>
                      <a:pPr indent="0" lvl="0" marL="0" marR="0" rtl="0" algn="l">
                        <a:lnSpc>
                          <a:spcPct val="100000"/>
                        </a:lnSpc>
                        <a:spcBef>
                          <a:spcPts val="0"/>
                        </a:spcBef>
                        <a:spcAft>
                          <a:spcPts val="0"/>
                        </a:spcAft>
                        <a:buNone/>
                      </a:pPr>
                      <a:r>
                        <a:rPr lang="ru">
                          <a:solidFill>
                            <a:schemeClr val="lt2"/>
                          </a:solidFill>
                        </a:rPr>
                        <a:t>Error</a:t>
                      </a:r>
                      <a:endParaRPr sz="1400" u="none" cap="none" strike="noStrike">
                        <a:solidFill>
                          <a:schemeClr val="lt2"/>
                        </a:solidFill>
                      </a:endParaRPr>
                    </a:p>
                  </a:txBody>
                  <a:tcPr marT="91425" marB="91425" marR="91425" marL="91425"/>
                </a:tc>
                <a:tc>
                  <a:txBody>
                    <a:bodyPr/>
                    <a:lstStyle/>
                    <a:p>
                      <a:pPr indent="0" lvl="0" marL="0" marR="0" rtl="0" algn="l">
                        <a:lnSpc>
                          <a:spcPct val="100000"/>
                        </a:lnSpc>
                        <a:spcBef>
                          <a:spcPts val="0"/>
                        </a:spcBef>
                        <a:spcAft>
                          <a:spcPts val="0"/>
                        </a:spcAft>
                        <a:buNone/>
                      </a:pPr>
                      <a:r>
                        <a:rPr lang="ru">
                          <a:solidFill>
                            <a:schemeClr val="lt2"/>
                          </a:solidFill>
                        </a:rPr>
                        <a:t>Error or its subclasses</a:t>
                      </a:r>
                      <a:endParaRPr>
                        <a:solidFill>
                          <a:schemeClr val="lt2"/>
                        </a:solidFill>
                      </a:endParaRPr>
                    </a:p>
                    <a:p>
                      <a:pPr indent="0" lvl="0" marL="0" marR="0" rtl="0" algn="l">
                        <a:lnSpc>
                          <a:spcPct val="100000"/>
                        </a:lnSpc>
                        <a:spcBef>
                          <a:spcPts val="0"/>
                        </a:spcBef>
                        <a:spcAft>
                          <a:spcPts val="0"/>
                        </a:spcAft>
                        <a:buNone/>
                      </a:pPr>
                      <a:r>
                        <a:t/>
                      </a:r>
                      <a:endParaRPr>
                        <a:solidFill>
                          <a:schemeClr val="lt2"/>
                        </a:solidFill>
                      </a:endParaRPr>
                    </a:p>
                  </a:txBody>
                  <a:tcPr marT="91425" marB="91425" marR="91425" marL="91425"/>
                </a:tc>
                <a:tc>
                  <a:txBody>
                    <a:bodyPr/>
                    <a:lstStyle/>
                    <a:p>
                      <a:pPr indent="0" lvl="0" marL="0" marR="0" rtl="0" algn="ctr">
                        <a:lnSpc>
                          <a:spcPct val="100000"/>
                        </a:lnSpc>
                        <a:spcBef>
                          <a:spcPts val="0"/>
                        </a:spcBef>
                        <a:spcAft>
                          <a:spcPts val="0"/>
                        </a:spcAft>
                        <a:buNone/>
                      </a:pPr>
                      <a:r>
                        <a:rPr lang="ru">
                          <a:solidFill>
                            <a:schemeClr val="lt2"/>
                          </a:solidFill>
                        </a:rPr>
                        <a:t>No</a:t>
                      </a:r>
                      <a:endParaRPr>
                        <a:solidFill>
                          <a:schemeClr val="lt2"/>
                        </a:solidFill>
                      </a:endParaRPr>
                    </a:p>
                  </a:txBody>
                  <a:tcPr marT="91425" marB="91425" marR="91425" marL="91425" anchor="ctr"/>
                </a:tc>
                <a:tc>
                  <a:txBody>
                    <a:bodyPr/>
                    <a:lstStyle/>
                    <a:p>
                      <a:pPr indent="0" lvl="0" marL="0" marR="0" rtl="0" algn="ctr">
                        <a:lnSpc>
                          <a:spcPct val="100000"/>
                        </a:lnSpc>
                        <a:spcBef>
                          <a:spcPts val="0"/>
                        </a:spcBef>
                        <a:spcAft>
                          <a:spcPts val="0"/>
                        </a:spcAft>
                        <a:buNone/>
                      </a:pPr>
                      <a:r>
                        <a:rPr lang="ru">
                          <a:solidFill>
                            <a:schemeClr val="lt2"/>
                          </a:solidFill>
                        </a:rPr>
                        <a:t>No</a:t>
                      </a:r>
                      <a:endParaRPr>
                        <a:solidFill>
                          <a:schemeClr val="lt2"/>
                        </a:solidFill>
                      </a:endParaRPr>
                    </a:p>
                  </a:txBody>
                  <a:tcPr marT="91425" marB="91425" marR="91425" marL="9142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8565ad2443_0_1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ru"/>
              <a:t>Exception handling</a:t>
            </a:r>
            <a:endParaRPr/>
          </a:p>
        </p:txBody>
      </p:sp>
      <p:sp>
        <p:nvSpPr>
          <p:cNvPr id="192" name="Google Shape;192;g18565ad2443_0_1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193" name="Google Shape;193;g18565ad2443_0_154"/>
          <p:cNvSpPr txBox="1"/>
          <p:nvPr>
            <p:ph idx="1" type="body"/>
          </p:nvPr>
        </p:nvSpPr>
        <p:spPr>
          <a:xfrm>
            <a:off x="311700" y="1152475"/>
            <a:ext cx="6348600" cy="264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public static void </a:t>
            </a:r>
            <a:r>
              <a:rPr b="1" lang="ru" sz="1000">
                <a:solidFill>
                  <a:srgbClr val="FFC66D"/>
                </a:solidFill>
                <a:latin typeface="Courier New"/>
                <a:ea typeface="Courier New"/>
                <a:cs typeface="Courier New"/>
                <a:sym typeface="Courier New"/>
              </a:rPr>
              <a:t>main</a:t>
            </a:r>
            <a:r>
              <a:rPr b="1" lang="ru" sz="1000">
                <a:solidFill>
                  <a:srgbClr val="A9B7C6"/>
                </a:solidFill>
                <a:latin typeface="Courier New"/>
                <a:ea typeface="Courier New"/>
                <a:cs typeface="Courier New"/>
                <a:sym typeface="Courier New"/>
              </a:rPr>
              <a:t>(String[] args)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try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i="1" lang="ru" sz="1000">
                <a:solidFill>
                  <a:srgbClr val="A9B7C6"/>
                </a:solidFill>
                <a:latin typeface="Courier New"/>
                <a:ea typeface="Courier New"/>
                <a:cs typeface="Courier New"/>
                <a:sym typeface="Courier New"/>
              </a:rPr>
              <a:t>loadFile</a:t>
            </a:r>
            <a:r>
              <a:rPr b="1" lang="ru" sz="1000">
                <a:solidFill>
                  <a:srgbClr val="A9B7C6"/>
                </a:solidFill>
                <a:latin typeface="Courier New"/>
                <a:ea typeface="Courier New"/>
                <a:cs typeface="Courier New"/>
                <a:sym typeface="Courier New"/>
              </a:rPr>
              <a:t>(</a:t>
            </a:r>
            <a:r>
              <a:rPr b="1" lang="ru" sz="1000">
                <a:solidFill>
                  <a:srgbClr val="6A8759"/>
                </a:solidFill>
                <a:latin typeface="Courier New"/>
                <a:ea typeface="Courier New"/>
                <a:cs typeface="Courier New"/>
                <a:sym typeface="Courier New"/>
              </a:rPr>
              <a:t>"path/to/file"</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catch </a:t>
            </a:r>
            <a:r>
              <a:rPr b="1" lang="ru" sz="1000">
                <a:solidFill>
                  <a:srgbClr val="A9B7C6"/>
                </a:solidFill>
                <a:latin typeface="Courier New"/>
                <a:ea typeface="Courier New"/>
                <a:cs typeface="Courier New"/>
                <a:sym typeface="Courier New"/>
              </a:rPr>
              <a:t>(FileNotFoundException e)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System.</a:t>
            </a:r>
            <a:r>
              <a:rPr b="1" i="1" lang="ru" sz="1000">
                <a:solidFill>
                  <a:srgbClr val="9876AA"/>
                </a:solidFill>
                <a:latin typeface="Courier New"/>
                <a:ea typeface="Courier New"/>
                <a:cs typeface="Courier New"/>
                <a:sym typeface="Courier New"/>
              </a:rPr>
              <a:t>out</a:t>
            </a:r>
            <a:r>
              <a:rPr b="1" lang="ru" sz="1000">
                <a:solidFill>
                  <a:srgbClr val="A9B7C6"/>
                </a:solidFill>
                <a:latin typeface="Courier New"/>
                <a:ea typeface="Courier New"/>
                <a:cs typeface="Courier New"/>
                <a:sym typeface="Courier New"/>
              </a:rPr>
              <a:t>.println(</a:t>
            </a:r>
            <a:r>
              <a:rPr b="1" lang="ru" sz="1000">
                <a:solidFill>
                  <a:srgbClr val="6A8759"/>
                </a:solidFill>
                <a:latin typeface="Courier New"/>
                <a:ea typeface="Courier New"/>
                <a:cs typeface="Courier New"/>
                <a:sym typeface="Courier New"/>
              </a:rPr>
              <a:t>"Cannot load file!"</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finally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System.</a:t>
            </a:r>
            <a:r>
              <a:rPr b="1" i="1" lang="ru" sz="1000">
                <a:solidFill>
                  <a:srgbClr val="9876AA"/>
                </a:solidFill>
                <a:latin typeface="Courier New"/>
                <a:ea typeface="Courier New"/>
                <a:cs typeface="Courier New"/>
                <a:sym typeface="Courier New"/>
              </a:rPr>
              <a:t>out</a:t>
            </a:r>
            <a:r>
              <a:rPr b="1" lang="ru" sz="1000">
                <a:solidFill>
                  <a:srgbClr val="A9B7C6"/>
                </a:solidFill>
                <a:latin typeface="Courier New"/>
                <a:ea typeface="Courier New"/>
                <a:cs typeface="Courier New"/>
                <a:sym typeface="Courier New"/>
              </a:rPr>
              <a:t>.println(</a:t>
            </a:r>
            <a:r>
              <a:rPr b="1" lang="ru" sz="1000">
                <a:solidFill>
                  <a:srgbClr val="6A8759"/>
                </a:solidFill>
                <a:latin typeface="Courier New"/>
                <a:ea typeface="Courier New"/>
                <a:cs typeface="Courier New"/>
                <a:sym typeface="Courier New"/>
              </a:rPr>
              <a:t>"File load finished!"</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 </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1200"/>
              </a:spcAft>
              <a:buNone/>
            </a:pPr>
            <a:r>
              <a:t/>
            </a:r>
            <a:endParaRPr b="1" sz="1000">
              <a:solidFill>
                <a:srgbClr val="CC7832"/>
              </a:solidFill>
              <a:latin typeface="Courier New"/>
              <a:ea typeface="Courier New"/>
              <a:cs typeface="Courier New"/>
              <a:sym typeface="Courier New"/>
            </a:endParaRPr>
          </a:p>
        </p:txBody>
      </p:sp>
      <p:cxnSp>
        <p:nvCxnSpPr>
          <p:cNvPr id="194" name="Google Shape;194;g18565ad2443_0_154"/>
          <p:cNvCxnSpPr/>
          <p:nvPr/>
        </p:nvCxnSpPr>
        <p:spPr>
          <a:xfrm>
            <a:off x="546000" y="1772825"/>
            <a:ext cx="537000" cy="0"/>
          </a:xfrm>
          <a:prstGeom prst="straightConnector1">
            <a:avLst/>
          </a:prstGeom>
          <a:noFill/>
          <a:ln cap="flat" cmpd="sng" w="38100">
            <a:solidFill>
              <a:srgbClr val="990000"/>
            </a:solidFill>
            <a:prstDash val="solid"/>
            <a:round/>
            <a:headEnd len="med" w="med" type="none"/>
            <a:tailEnd len="med" w="med" type="none"/>
          </a:ln>
        </p:spPr>
      </p:cxnSp>
      <p:sp>
        <p:nvSpPr>
          <p:cNvPr id="195" name="Google Shape;195;g18565ad2443_0_154"/>
          <p:cNvSpPr/>
          <p:nvPr/>
        </p:nvSpPr>
        <p:spPr>
          <a:xfrm>
            <a:off x="1184400" y="1425425"/>
            <a:ext cx="6786000" cy="3474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1200"/>
              </a:spcBef>
              <a:spcAft>
                <a:spcPts val="1200"/>
              </a:spcAft>
              <a:buClr>
                <a:srgbClr val="000000"/>
              </a:buClr>
              <a:buSzPts val="1800"/>
              <a:buFont typeface="Arial"/>
              <a:buNone/>
            </a:pPr>
            <a:r>
              <a:rPr lang="ru" sz="1200">
                <a:solidFill>
                  <a:schemeClr val="dk1"/>
                </a:solidFill>
              </a:rPr>
              <a:t>The "try" keyword is used to specify a block where we should place an exception code. It means we can't use try block alone. The try block must be followed by either catch or finally.</a:t>
            </a:r>
            <a:endParaRPr sz="1200" u="none" cap="none" strike="noStrike">
              <a:solidFill>
                <a:schemeClr val="dk1"/>
              </a:solidFill>
            </a:endParaRPr>
          </a:p>
        </p:txBody>
      </p:sp>
      <p:cxnSp>
        <p:nvCxnSpPr>
          <p:cNvPr id="196" name="Google Shape;196;g18565ad2443_0_154"/>
          <p:cNvCxnSpPr/>
          <p:nvPr/>
        </p:nvCxnSpPr>
        <p:spPr>
          <a:xfrm>
            <a:off x="647400" y="2389250"/>
            <a:ext cx="2728200" cy="0"/>
          </a:xfrm>
          <a:prstGeom prst="straightConnector1">
            <a:avLst/>
          </a:prstGeom>
          <a:noFill/>
          <a:ln cap="flat" cmpd="sng" w="38100">
            <a:solidFill>
              <a:srgbClr val="990000"/>
            </a:solidFill>
            <a:prstDash val="solid"/>
            <a:round/>
            <a:headEnd len="med" w="med" type="none"/>
            <a:tailEnd len="med" w="med" type="none"/>
          </a:ln>
        </p:spPr>
      </p:cxnSp>
      <p:sp>
        <p:nvSpPr>
          <p:cNvPr id="197" name="Google Shape;197;g18565ad2443_0_154"/>
          <p:cNvSpPr/>
          <p:nvPr/>
        </p:nvSpPr>
        <p:spPr>
          <a:xfrm>
            <a:off x="3449925" y="1880275"/>
            <a:ext cx="5439300" cy="5727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1200"/>
              </a:spcBef>
              <a:spcAft>
                <a:spcPts val="1200"/>
              </a:spcAft>
              <a:buClr>
                <a:srgbClr val="000000"/>
              </a:buClr>
              <a:buSzPts val="1800"/>
              <a:buFont typeface="Arial"/>
              <a:buNone/>
            </a:pPr>
            <a:r>
              <a:rPr lang="ru" sz="1200">
                <a:solidFill>
                  <a:schemeClr val="dk1"/>
                </a:solidFill>
              </a:rPr>
              <a:t>The "catch" block is used to handle the exception. It must be preceded by try block which means we can't use catch block alone. It can be followed by finally block later.</a:t>
            </a:r>
            <a:endParaRPr sz="1200" u="none" cap="none" strike="noStrike">
              <a:solidFill>
                <a:schemeClr val="dk1"/>
              </a:solidFill>
            </a:endParaRPr>
          </a:p>
        </p:txBody>
      </p:sp>
      <p:cxnSp>
        <p:nvCxnSpPr>
          <p:cNvPr id="198" name="Google Shape;198;g18565ad2443_0_154"/>
          <p:cNvCxnSpPr/>
          <p:nvPr/>
        </p:nvCxnSpPr>
        <p:spPr>
          <a:xfrm>
            <a:off x="647400" y="3007950"/>
            <a:ext cx="863100" cy="0"/>
          </a:xfrm>
          <a:prstGeom prst="straightConnector1">
            <a:avLst/>
          </a:prstGeom>
          <a:noFill/>
          <a:ln cap="flat" cmpd="sng" w="38100">
            <a:solidFill>
              <a:srgbClr val="990000"/>
            </a:solidFill>
            <a:prstDash val="solid"/>
            <a:round/>
            <a:headEnd len="med" w="med" type="none"/>
            <a:tailEnd len="med" w="med" type="none"/>
          </a:ln>
        </p:spPr>
      </p:cxnSp>
      <p:sp>
        <p:nvSpPr>
          <p:cNvPr id="199" name="Google Shape;199;g18565ad2443_0_154"/>
          <p:cNvSpPr/>
          <p:nvPr/>
        </p:nvSpPr>
        <p:spPr>
          <a:xfrm>
            <a:off x="1555150" y="2724225"/>
            <a:ext cx="6786000" cy="3474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1200"/>
              </a:spcBef>
              <a:spcAft>
                <a:spcPts val="1200"/>
              </a:spcAft>
              <a:buClr>
                <a:srgbClr val="000000"/>
              </a:buClr>
              <a:buSzPts val="1800"/>
              <a:buFont typeface="Arial"/>
              <a:buNone/>
            </a:pPr>
            <a:r>
              <a:rPr lang="ru" sz="1200">
                <a:solidFill>
                  <a:schemeClr val="dk1"/>
                </a:solidFill>
              </a:rPr>
              <a:t>The "finally" block is used to execute the necessary code of the program. It is executed whether an exception is handled or not.</a:t>
            </a:r>
            <a:endParaRPr sz="1200" u="none" cap="none" strike="noStrike">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xit" presetID="10" presetSubtype="0">
                                  <p:stCondLst>
                                    <p:cond delay="0"/>
                                  </p:stCondLst>
                                  <p:childTnLst>
                                    <p:animEffect filter="fade" transition="out">
                                      <p:cBhvr>
                                        <p:cTn dur="1"/>
                                        <p:tgtEl>
                                          <p:spTgt spid="194"/>
                                        </p:tgtEl>
                                      </p:cBhvr>
                                    </p:animEffect>
                                    <p:set>
                                      <p:cBhvr>
                                        <p:cTn dur="1" fill="hold">
                                          <p:stCondLst>
                                            <p:cond delay="0"/>
                                          </p:stCondLst>
                                        </p:cTn>
                                        <p:tgtEl>
                                          <p:spTgt spid="19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95"/>
                                        </p:tgtEl>
                                      </p:cBhvr>
                                    </p:animEffect>
                                    <p:set>
                                      <p:cBhvr>
                                        <p:cTn dur="1" fill="hold">
                                          <p:stCondLst>
                                            <p:cond delay="0"/>
                                          </p:stCondLst>
                                        </p:cTn>
                                        <p:tgtEl>
                                          <p:spTgt spid="1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xit" presetID="10" presetSubtype="0">
                                  <p:stCondLst>
                                    <p:cond delay="0"/>
                                  </p:stCondLst>
                                  <p:childTnLst>
                                    <p:animEffect filter="fade" transition="out">
                                      <p:cBhvr>
                                        <p:cTn dur="1"/>
                                        <p:tgtEl>
                                          <p:spTgt spid="196"/>
                                        </p:tgtEl>
                                      </p:cBhvr>
                                    </p:animEffect>
                                    <p:set>
                                      <p:cBhvr>
                                        <p:cTn dur="1" fill="hold">
                                          <p:stCondLst>
                                            <p:cond delay="0"/>
                                          </p:stCondLst>
                                        </p:cTn>
                                        <p:tgtEl>
                                          <p:spTgt spid="1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97"/>
                                        </p:tgtEl>
                                      </p:cBhvr>
                                    </p:animEffect>
                                    <p:set>
                                      <p:cBhvr>
                                        <p:cTn dur="1" fill="hold">
                                          <p:stCondLst>
                                            <p:cond delay="0"/>
                                          </p:stCondLst>
                                        </p:cTn>
                                        <p:tgtEl>
                                          <p:spTgt spid="19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8565ad2443_0_19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Unreachable exception handler</a:t>
            </a:r>
            <a:endParaRPr/>
          </a:p>
        </p:txBody>
      </p:sp>
      <p:sp>
        <p:nvSpPr>
          <p:cNvPr id="205" name="Google Shape;205;g18565ad2443_0_19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206" name="Google Shape;206;g18565ad2443_0_199"/>
          <p:cNvSpPr txBox="1"/>
          <p:nvPr>
            <p:ph idx="1" type="body"/>
          </p:nvPr>
        </p:nvSpPr>
        <p:spPr>
          <a:xfrm>
            <a:off x="311700" y="1152475"/>
            <a:ext cx="6348600" cy="97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private static </a:t>
            </a:r>
            <a:r>
              <a:rPr b="1" lang="ru" sz="1000">
                <a:solidFill>
                  <a:srgbClr val="A9B7C6"/>
                </a:solidFill>
                <a:latin typeface="Courier New"/>
                <a:ea typeface="Courier New"/>
                <a:cs typeface="Courier New"/>
                <a:sym typeface="Courier New"/>
              </a:rPr>
              <a:t>File </a:t>
            </a:r>
            <a:r>
              <a:rPr b="1" lang="ru" sz="1000">
                <a:solidFill>
                  <a:srgbClr val="FFC66D"/>
                </a:solidFill>
                <a:latin typeface="Courier New"/>
                <a:ea typeface="Courier New"/>
                <a:cs typeface="Courier New"/>
                <a:sym typeface="Courier New"/>
              </a:rPr>
              <a:t>loadFile</a:t>
            </a:r>
            <a:r>
              <a:rPr b="1" lang="ru" sz="1000">
                <a:solidFill>
                  <a:srgbClr val="A9B7C6"/>
                </a:solidFill>
                <a:latin typeface="Courier New"/>
                <a:ea typeface="Courier New"/>
                <a:cs typeface="Courier New"/>
                <a:sym typeface="Courier New"/>
              </a:rPr>
              <a:t>(String filePath) </a:t>
            </a:r>
            <a:r>
              <a:rPr b="1" lang="ru" sz="1000">
                <a:solidFill>
                  <a:srgbClr val="CC7832"/>
                </a:solidFill>
                <a:latin typeface="Courier New"/>
                <a:ea typeface="Courier New"/>
                <a:cs typeface="Courier New"/>
                <a:sym typeface="Courier New"/>
              </a:rPr>
              <a:t>throws </a:t>
            </a:r>
            <a:r>
              <a:rPr b="1" lang="ru" sz="1000">
                <a:solidFill>
                  <a:srgbClr val="A9B7C6"/>
                </a:solidFill>
                <a:latin typeface="Courier New"/>
                <a:ea typeface="Courier New"/>
                <a:cs typeface="Courier New"/>
                <a:sym typeface="Courier New"/>
              </a:rPr>
              <a:t>FileNotFoundException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throw new </a:t>
            </a:r>
            <a:r>
              <a:rPr b="1" lang="ru" sz="1000">
                <a:solidFill>
                  <a:srgbClr val="A9B7C6"/>
                </a:solidFill>
                <a:latin typeface="Courier New"/>
                <a:ea typeface="Courier New"/>
                <a:cs typeface="Courier New"/>
                <a:sym typeface="Courier New"/>
              </a:rPr>
              <a:t>FileNotFoundException()</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1200"/>
              </a:spcAft>
              <a:buNone/>
            </a:pPr>
            <a:r>
              <a:rPr b="1" lang="ru" sz="1000">
                <a:solidFill>
                  <a:srgbClr val="A9B7C6"/>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p:txBody>
      </p:sp>
      <p:sp>
        <p:nvSpPr>
          <p:cNvPr id="207" name="Google Shape;207;g18565ad2443_0_199"/>
          <p:cNvSpPr txBox="1"/>
          <p:nvPr>
            <p:ph idx="1" type="body"/>
          </p:nvPr>
        </p:nvSpPr>
        <p:spPr>
          <a:xfrm>
            <a:off x="311700" y="2278400"/>
            <a:ext cx="5766300" cy="158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public static void </a:t>
            </a:r>
            <a:r>
              <a:rPr b="1" lang="ru" sz="1000">
                <a:solidFill>
                  <a:srgbClr val="FFC66D"/>
                </a:solidFill>
                <a:latin typeface="Courier New"/>
                <a:ea typeface="Courier New"/>
                <a:cs typeface="Courier New"/>
                <a:sym typeface="Courier New"/>
              </a:rPr>
              <a:t>main</a:t>
            </a:r>
            <a:r>
              <a:rPr b="1" lang="ru" sz="1000">
                <a:solidFill>
                  <a:srgbClr val="A9B7C6"/>
                </a:solidFill>
                <a:latin typeface="Courier New"/>
                <a:ea typeface="Courier New"/>
                <a:cs typeface="Courier New"/>
                <a:sym typeface="Courier New"/>
              </a:rPr>
              <a:t>(String[] args)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try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System.</a:t>
            </a:r>
            <a:r>
              <a:rPr b="1" i="1" lang="ru" sz="1000">
                <a:solidFill>
                  <a:srgbClr val="9876AA"/>
                </a:solidFill>
                <a:latin typeface="Courier New"/>
                <a:ea typeface="Courier New"/>
                <a:cs typeface="Courier New"/>
                <a:sym typeface="Courier New"/>
              </a:rPr>
              <a:t>out</a:t>
            </a:r>
            <a:r>
              <a:rPr b="1" lang="ru" sz="1000">
                <a:solidFill>
                  <a:srgbClr val="A9B7C6"/>
                </a:solidFill>
                <a:latin typeface="Courier New"/>
                <a:ea typeface="Courier New"/>
                <a:cs typeface="Courier New"/>
                <a:sym typeface="Courier New"/>
              </a:rPr>
              <a:t>.println(</a:t>
            </a:r>
            <a:r>
              <a:rPr b="1" lang="ru" sz="1000">
                <a:solidFill>
                  <a:srgbClr val="6A8759"/>
                </a:solidFill>
                <a:latin typeface="Courier New"/>
                <a:ea typeface="Courier New"/>
                <a:cs typeface="Courier New"/>
                <a:sym typeface="Courier New"/>
              </a:rPr>
              <a:t>"Print message to the console"</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catch </a:t>
            </a:r>
            <a:r>
              <a:rPr b="1" lang="ru" sz="1000">
                <a:solidFill>
                  <a:srgbClr val="A9B7C6"/>
                </a:solidFill>
                <a:latin typeface="Courier New"/>
                <a:ea typeface="Courier New"/>
                <a:cs typeface="Courier New"/>
                <a:sym typeface="Courier New"/>
              </a:rPr>
              <a:t>(FileNotFoundException e)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System.</a:t>
            </a:r>
            <a:r>
              <a:rPr b="1" i="1" lang="ru" sz="1000">
                <a:solidFill>
                  <a:srgbClr val="9876AA"/>
                </a:solidFill>
                <a:latin typeface="Courier New"/>
                <a:ea typeface="Courier New"/>
                <a:cs typeface="Courier New"/>
                <a:sym typeface="Courier New"/>
              </a:rPr>
              <a:t>out</a:t>
            </a:r>
            <a:r>
              <a:rPr b="1" lang="ru" sz="1000">
                <a:solidFill>
                  <a:srgbClr val="A9B7C6"/>
                </a:solidFill>
                <a:latin typeface="Courier New"/>
                <a:ea typeface="Courier New"/>
                <a:cs typeface="Courier New"/>
                <a:sym typeface="Courier New"/>
              </a:rPr>
              <a:t>.println(</a:t>
            </a:r>
            <a:r>
              <a:rPr b="1" lang="ru" sz="1000">
                <a:solidFill>
                  <a:srgbClr val="6A8759"/>
                </a:solidFill>
                <a:latin typeface="Courier New"/>
                <a:ea typeface="Courier New"/>
                <a:cs typeface="Courier New"/>
                <a:sym typeface="Courier New"/>
              </a:rPr>
              <a:t>"Cannot print message!"</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1200"/>
              </a:spcAft>
              <a:buNone/>
            </a:pPr>
            <a:r>
              <a:t/>
            </a:r>
            <a:endParaRPr b="1" sz="1000">
              <a:solidFill>
                <a:srgbClr val="CC7832"/>
              </a:solidFill>
              <a:latin typeface="Courier New"/>
              <a:ea typeface="Courier New"/>
              <a:cs typeface="Courier New"/>
              <a:sym typeface="Courier New"/>
            </a:endParaRPr>
          </a:p>
        </p:txBody>
      </p:sp>
      <p:cxnSp>
        <p:nvCxnSpPr>
          <p:cNvPr id="208" name="Google Shape;208;g18565ad2443_0_199"/>
          <p:cNvCxnSpPr/>
          <p:nvPr/>
        </p:nvCxnSpPr>
        <p:spPr>
          <a:xfrm>
            <a:off x="1283000" y="3448675"/>
            <a:ext cx="1801500" cy="0"/>
          </a:xfrm>
          <a:prstGeom prst="straightConnector1">
            <a:avLst/>
          </a:prstGeom>
          <a:noFill/>
          <a:ln cap="flat" cmpd="sng" w="9525">
            <a:solidFill>
              <a:srgbClr val="FF0000"/>
            </a:solidFill>
            <a:prstDash val="dashDot"/>
            <a:round/>
            <a:headEnd len="med" w="med" type="none"/>
            <a:tailEnd len="med" w="med" type="none"/>
          </a:ln>
        </p:spPr>
      </p:cxnSp>
      <p:pic>
        <p:nvPicPr>
          <p:cNvPr id="209" name="Google Shape;209;g18565ad2443_0_199"/>
          <p:cNvPicPr preferRelativeResize="0"/>
          <p:nvPr/>
        </p:nvPicPr>
        <p:blipFill>
          <a:blip r:embed="rId3">
            <a:alphaModFix/>
          </a:blip>
          <a:stretch>
            <a:fillRect/>
          </a:stretch>
        </p:blipFill>
        <p:spPr>
          <a:xfrm>
            <a:off x="2534400" y="4022627"/>
            <a:ext cx="5938052" cy="5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8565ad2443_0_2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Exception catch blocks order</a:t>
            </a:r>
            <a:endParaRPr/>
          </a:p>
        </p:txBody>
      </p:sp>
      <p:sp>
        <p:nvSpPr>
          <p:cNvPr id="215" name="Google Shape;215;g18565ad2443_0_2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216" name="Google Shape;216;g18565ad2443_0_222"/>
          <p:cNvSpPr txBox="1"/>
          <p:nvPr>
            <p:ph idx="1" type="body"/>
          </p:nvPr>
        </p:nvSpPr>
        <p:spPr>
          <a:xfrm>
            <a:off x="311700" y="1152475"/>
            <a:ext cx="4902000" cy="338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public static void </a:t>
            </a:r>
            <a:r>
              <a:rPr b="1" lang="ru" sz="1000">
                <a:solidFill>
                  <a:srgbClr val="FFC66D"/>
                </a:solidFill>
                <a:latin typeface="Courier New"/>
                <a:ea typeface="Courier New"/>
                <a:cs typeface="Courier New"/>
                <a:sym typeface="Courier New"/>
              </a:rPr>
              <a:t>main</a:t>
            </a:r>
            <a:r>
              <a:rPr b="1" lang="ru" sz="1000">
                <a:solidFill>
                  <a:srgbClr val="A9B7C6"/>
                </a:solidFill>
                <a:latin typeface="Courier New"/>
                <a:ea typeface="Courier New"/>
                <a:cs typeface="Courier New"/>
                <a:sym typeface="Courier New"/>
              </a:rPr>
              <a:t>(String[] args)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try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i="1" lang="ru" sz="1000">
                <a:solidFill>
                  <a:srgbClr val="A9B7C6"/>
                </a:solidFill>
                <a:latin typeface="Courier New"/>
                <a:ea typeface="Courier New"/>
                <a:cs typeface="Courier New"/>
                <a:sym typeface="Courier New"/>
              </a:rPr>
              <a:t>loadFile</a:t>
            </a:r>
            <a:r>
              <a:rPr b="1" lang="ru" sz="1000">
                <a:solidFill>
                  <a:srgbClr val="A9B7C6"/>
                </a:solidFill>
                <a:latin typeface="Courier New"/>
                <a:ea typeface="Courier New"/>
                <a:cs typeface="Courier New"/>
                <a:sym typeface="Courier New"/>
              </a:rPr>
              <a:t>(</a:t>
            </a:r>
            <a:r>
              <a:rPr b="1" lang="ru" sz="1000">
                <a:solidFill>
                  <a:srgbClr val="6A8759"/>
                </a:solidFill>
                <a:latin typeface="Courier New"/>
                <a:ea typeface="Courier New"/>
                <a:cs typeface="Courier New"/>
                <a:sym typeface="Courier New"/>
              </a:rPr>
              <a:t>"path/to/file"</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catch </a:t>
            </a:r>
            <a:r>
              <a:rPr b="1" lang="ru" sz="1000">
                <a:solidFill>
                  <a:srgbClr val="A9B7C6"/>
                </a:solidFill>
                <a:latin typeface="Courier New"/>
                <a:ea typeface="Courier New"/>
                <a:cs typeface="Courier New"/>
                <a:sym typeface="Courier New"/>
              </a:rPr>
              <a:t>(FileNotFoundException e)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System.</a:t>
            </a:r>
            <a:r>
              <a:rPr b="1" i="1" lang="ru" sz="1000">
                <a:solidFill>
                  <a:srgbClr val="9876AA"/>
                </a:solidFill>
                <a:latin typeface="Courier New"/>
                <a:ea typeface="Courier New"/>
                <a:cs typeface="Courier New"/>
                <a:sym typeface="Courier New"/>
              </a:rPr>
              <a:t>out</a:t>
            </a:r>
            <a:r>
              <a:rPr b="1" lang="ru" sz="1000">
                <a:solidFill>
                  <a:srgbClr val="A9B7C6"/>
                </a:solidFill>
                <a:latin typeface="Courier New"/>
                <a:ea typeface="Courier New"/>
                <a:cs typeface="Courier New"/>
                <a:sym typeface="Courier New"/>
              </a:rPr>
              <a:t>.println(</a:t>
            </a:r>
            <a:r>
              <a:rPr b="1" lang="ru" sz="1000">
                <a:solidFill>
                  <a:srgbClr val="6A8759"/>
                </a:solidFill>
                <a:latin typeface="Courier New"/>
                <a:ea typeface="Courier New"/>
                <a:cs typeface="Courier New"/>
                <a:sym typeface="Courier New"/>
              </a:rPr>
              <a:t>"Handle FileNotFoundException"</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catch </a:t>
            </a:r>
            <a:r>
              <a:rPr b="1" lang="ru" sz="1000">
                <a:solidFill>
                  <a:srgbClr val="A9B7C6"/>
                </a:solidFill>
                <a:latin typeface="Courier New"/>
                <a:ea typeface="Courier New"/>
                <a:cs typeface="Courier New"/>
                <a:sym typeface="Courier New"/>
              </a:rPr>
              <a:t>(ClassCastException e)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System.</a:t>
            </a:r>
            <a:r>
              <a:rPr b="1" i="1" lang="ru" sz="1000">
                <a:solidFill>
                  <a:srgbClr val="9876AA"/>
                </a:solidFill>
                <a:latin typeface="Courier New"/>
                <a:ea typeface="Courier New"/>
                <a:cs typeface="Courier New"/>
                <a:sym typeface="Courier New"/>
              </a:rPr>
              <a:t>out</a:t>
            </a:r>
            <a:r>
              <a:rPr b="1" lang="ru" sz="1000">
                <a:solidFill>
                  <a:srgbClr val="A9B7C6"/>
                </a:solidFill>
                <a:latin typeface="Courier New"/>
                <a:ea typeface="Courier New"/>
                <a:cs typeface="Courier New"/>
                <a:sym typeface="Courier New"/>
              </a:rPr>
              <a:t>.println(</a:t>
            </a:r>
            <a:r>
              <a:rPr b="1" lang="ru" sz="1000">
                <a:solidFill>
                  <a:srgbClr val="6A8759"/>
                </a:solidFill>
                <a:latin typeface="Courier New"/>
                <a:ea typeface="Courier New"/>
                <a:cs typeface="Courier New"/>
                <a:sym typeface="Courier New"/>
              </a:rPr>
              <a:t>"Handle ClassCastException"</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catch </a:t>
            </a:r>
            <a:r>
              <a:rPr b="1" lang="ru" sz="1000">
                <a:solidFill>
                  <a:srgbClr val="A9B7C6"/>
                </a:solidFill>
                <a:latin typeface="Courier New"/>
                <a:ea typeface="Courier New"/>
                <a:cs typeface="Courier New"/>
                <a:sym typeface="Courier New"/>
              </a:rPr>
              <a:t>(Exception e)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System.</a:t>
            </a:r>
            <a:r>
              <a:rPr b="1" i="1" lang="ru" sz="1000">
                <a:solidFill>
                  <a:srgbClr val="9876AA"/>
                </a:solidFill>
                <a:latin typeface="Courier New"/>
                <a:ea typeface="Courier New"/>
                <a:cs typeface="Courier New"/>
                <a:sym typeface="Courier New"/>
              </a:rPr>
              <a:t>out</a:t>
            </a:r>
            <a:r>
              <a:rPr b="1" lang="ru" sz="1000">
                <a:solidFill>
                  <a:srgbClr val="A9B7C6"/>
                </a:solidFill>
                <a:latin typeface="Courier New"/>
                <a:ea typeface="Courier New"/>
                <a:cs typeface="Courier New"/>
                <a:sym typeface="Courier New"/>
              </a:rPr>
              <a:t>.println(</a:t>
            </a:r>
            <a:r>
              <a:rPr b="1" lang="ru" sz="1000">
                <a:solidFill>
                  <a:srgbClr val="6A8759"/>
                </a:solidFill>
                <a:latin typeface="Courier New"/>
                <a:ea typeface="Courier New"/>
                <a:cs typeface="Courier New"/>
                <a:sym typeface="Courier New"/>
              </a:rPr>
              <a:t>"Handle Exception"</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1200"/>
              </a:spcAft>
              <a:buNone/>
            </a:pPr>
            <a:r>
              <a:t/>
            </a:r>
            <a:endParaRPr b="1" sz="1000">
              <a:solidFill>
                <a:srgbClr val="CC7832"/>
              </a:solidFill>
              <a:latin typeface="Courier New"/>
              <a:ea typeface="Courier New"/>
              <a:cs typeface="Courier New"/>
              <a:sym typeface="Courier New"/>
            </a:endParaRPr>
          </a:p>
        </p:txBody>
      </p:sp>
      <p:pic>
        <p:nvPicPr>
          <p:cNvPr id="217" name="Google Shape;217;g18565ad2443_0_222"/>
          <p:cNvPicPr preferRelativeResize="0"/>
          <p:nvPr/>
        </p:nvPicPr>
        <p:blipFill>
          <a:blip r:embed="rId3">
            <a:alphaModFix/>
          </a:blip>
          <a:stretch>
            <a:fillRect/>
          </a:stretch>
        </p:blipFill>
        <p:spPr>
          <a:xfrm>
            <a:off x="5366100" y="1170125"/>
            <a:ext cx="3340692" cy="334069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8565ad2443_0_2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Using multi-catch </a:t>
            </a:r>
            <a:endParaRPr/>
          </a:p>
        </p:txBody>
      </p:sp>
      <p:sp>
        <p:nvSpPr>
          <p:cNvPr id="223" name="Google Shape;223;g18565ad2443_0_2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224" name="Google Shape;224;g18565ad2443_0_235"/>
          <p:cNvSpPr txBox="1"/>
          <p:nvPr>
            <p:ph idx="1" type="body"/>
          </p:nvPr>
        </p:nvSpPr>
        <p:spPr>
          <a:xfrm>
            <a:off x="311700" y="1152475"/>
            <a:ext cx="3900900" cy="338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public static void </a:t>
            </a:r>
            <a:r>
              <a:rPr b="1" lang="ru" sz="1000">
                <a:solidFill>
                  <a:srgbClr val="FFC66D"/>
                </a:solidFill>
                <a:latin typeface="Courier New"/>
                <a:ea typeface="Courier New"/>
                <a:cs typeface="Courier New"/>
                <a:sym typeface="Courier New"/>
              </a:rPr>
              <a:t>main</a:t>
            </a:r>
            <a:r>
              <a:rPr b="1" lang="ru" sz="1000">
                <a:solidFill>
                  <a:srgbClr val="A9B7C6"/>
                </a:solidFill>
                <a:latin typeface="Courier New"/>
                <a:ea typeface="Courier New"/>
                <a:cs typeface="Courier New"/>
                <a:sym typeface="Courier New"/>
              </a:rPr>
              <a:t>(String[] args)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try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i="1" lang="ru" sz="1000">
                <a:solidFill>
                  <a:srgbClr val="A9B7C6"/>
                </a:solidFill>
                <a:latin typeface="Courier New"/>
                <a:ea typeface="Courier New"/>
                <a:cs typeface="Courier New"/>
                <a:sym typeface="Courier New"/>
              </a:rPr>
              <a:t>loadFile</a:t>
            </a:r>
            <a:r>
              <a:rPr b="1" lang="ru" sz="1000">
                <a:solidFill>
                  <a:srgbClr val="A9B7C6"/>
                </a:solidFill>
                <a:latin typeface="Courier New"/>
                <a:ea typeface="Courier New"/>
                <a:cs typeface="Courier New"/>
                <a:sym typeface="Courier New"/>
              </a:rPr>
              <a:t>(</a:t>
            </a:r>
            <a:r>
              <a:rPr b="1" lang="ru" sz="1000">
                <a:solidFill>
                  <a:srgbClr val="6A8759"/>
                </a:solidFill>
                <a:latin typeface="Courier New"/>
                <a:ea typeface="Courier New"/>
                <a:cs typeface="Courier New"/>
                <a:sym typeface="Courier New"/>
              </a:rPr>
              <a:t>"path/to/file"</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catch </a:t>
            </a:r>
            <a:r>
              <a:rPr b="1" lang="ru" sz="1000">
                <a:solidFill>
                  <a:srgbClr val="A9B7C6"/>
                </a:solidFill>
                <a:latin typeface="Courier New"/>
                <a:ea typeface="Courier New"/>
                <a:cs typeface="Courier New"/>
                <a:sym typeface="Courier New"/>
              </a:rPr>
              <a:t>(FileNotFoundException e)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System.</a:t>
            </a:r>
            <a:r>
              <a:rPr b="1" i="1" lang="ru" sz="1000">
                <a:solidFill>
                  <a:srgbClr val="9876AA"/>
                </a:solidFill>
                <a:latin typeface="Courier New"/>
                <a:ea typeface="Courier New"/>
                <a:cs typeface="Courier New"/>
                <a:sym typeface="Courier New"/>
              </a:rPr>
              <a:t>out</a:t>
            </a:r>
            <a:r>
              <a:rPr b="1" lang="ru" sz="1000">
                <a:solidFill>
                  <a:srgbClr val="A9B7C6"/>
                </a:solidFill>
                <a:latin typeface="Courier New"/>
                <a:ea typeface="Courier New"/>
                <a:cs typeface="Courier New"/>
                <a:sym typeface="Courier New"/>
              </a:rPr>
              <a:t>.println(</a:t>
            </a:r>
            <a:r>
              <a:rPr b="1" lang="ru" sz="1000">
                <a:solidFill>
                  <a:srgbClr val="6A8759"/>
                </a:solidFill>
                <a:latin typeface="Courier New"/>
                <a:ea typeface="Courier New"/>
                <a:cs typeface="Courier New"/>
                <a:sym typeface="Courier New"/>
              </a:rPr>
              <a:t>"Handle </a:t>
            </a:r>
            <a:r>
              <a:rPr b="1" lang="ru" sz="1000">
                <a:solidFill>
                  <a:srgbClr val="6A8759"/>
                </a:solidFill>
                <a:latin typeface="Courier New"/>
                <a:ea typeface="Courier New"/>
                <a:cs typeface="Courier New"/>
                <a:sym typeface="Courier New"/>
              </a:rPr>
              <a:t>Exception</a:t>
            </a:r>
            <a:r>
              <a:rPr b="1" lang="ru" sz="1000">
                <a:solidFill>
                  <a:srgbClr val="6A8759"/>
                </a:solidFill>
                <a:latin typeface="Courier New"/>
                <a:ea typeface="Courier New"/>
                <a:cs typeface="Courier New"/>
                <a:sym typeface="Courier New"/>
              </a:rPr>
              <a:t>"</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catch </a:t>
            </a:r>
            <a:r>
              <a:rPr b="1" lang="ru" sz="1000">
                <a:solidFill>
                  <a:srgbClr val="A9B7C6"/>
                </a:solidFill>
                <a:latin typeface="Courier New"/>
                <a:ea typeface="Courier New"/>
                <a:cs typeface="Courier New"/>
                <a:sym typeface="Courier New"/>
              </a:rPr>
              <a:t>(ClassCastException e)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System.</a:t>
            </a:r>
            <a:r>
              <a:rPr b="1" i="1" lang="ru" sz="1000">
                <a:solidFill>
                  <a:srgbClr val="9876AA"/>
                </a:solidFill>
                <a:latin typeface="Courier New"/>
                <a:ea typeface="Courier New"/>
                <a:cs typeface="Courier New"/>
                <a:sym typeface="Courier New"/>
              </a:rPr>
              <a:t>out</a:t>
            </a:r>
            <a:r>
              <a:rPr b="1" lang="ru" sz="1000">
                <a:solidFill>
                  <a:srgbClr val="A9B7C6"/>
                </a:solidFill>
                <a:latin typeface="Courier New"/>
                <a:ea typeface="Courier New"/>
                <a:cs typeface="Courier New"/>
                <a:sym typeface="Courier New"/>
              </a:rPr>
              <a:t>.println(</a:t>
            </a:r>
            <a:r>
              <a:rPr b="1" lang="ru" sz="1000">
                <a:solidFill>
                  <a:srgbClr val="6A8759"/>
                </a:solidFill>
                <a:latin typeface="Courier New"/>
                <a:ea typeface="Courier New"/>
                <a:cs typeface="Courier New"/>
                <a:sym typeface="Courier New"/>
              </a:rPr>
              <a:t>"Handle </a:t>
            </a:r>
            <a:r>
              <a:rPr b="1" lang="ru" sz="1000">
                <a:solidFill>
                  <a:srgbClr val="6A8759"/>
                </a:solidFill>
                <a:latin typeface="Courier New"/>
                <a:ea typeface="Courier New"/>
                <a:cs typeface="Courier New"/>
                <a:sym typeface="Courier New"/>
              </a:rPr>
              <a:t>Exception</a:t>
            </a:r>
            <a:r>
              <a:rPr b="1" lang="ru" sz="1000">
                <a:solidFill>
                  <a:srgbClr val="6A8759"/>
                </a:solidFill>
                <a:latin typeface="Courier New"/>
                <a:ea typeface="Courier New"/>
                <a:cs typeface="Courier New"/>
                <a:sym typeface="Courier New"/>
              </a:rPr>
              <a:t>"</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1200"/>
              </a:spcAft>
              <a:buNone/>
            </a:pPr>
            <a:r>
              <a:t/>
            </a:r>
            <a:endParaRPr b="1" sz="1000">
              <a:solidFill>
                <a:srgbClr val="CC7832"/>
              </a:solidFill>
              <a:latin typeface="Courier New"/>
              <a:ea typeface="Courier New"/>
              <a:cs typeface="Courier New"/>
              <a:sym typeface="Courier New"/>
            </a:endParaRPr>
          </a:p>
        </p:txBody>
      </p:sp>
      <p:sp>
        <p:nvSpPr>
          <p:cNvPr id="225" name="Google Shape;225;g18565ad2443_0_235"/>
          <p:cNvSpPr txBox="1"/>
          <p:nvPr>
            <p:ph idx="1" type="body"/>
          </p:nvPr>
        </p:nvSpPr>
        <p:spPr>
          <a:xfrm>
            <a:off x="4212600" y="1152475"/>
            <a:ext cx="4694700" cy="338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public static void </a:t>
            </a:r>
            <a:r>
              <a:rPr b="1" lang="ru" sz="1000">
                <a:solidFill>
                  <a:srgbClr val="FFC66D"/>
                </a:solidFill>
                <a:latin typeface="Courier New"/>
                <a:ea typeface="Courier New"/>
                <a:cs typeface="Courier New"/>
                <a:sym typeface="Courier New"/>
              </a:rPr>
              <a:t>main</a:t>
            </a:r>
            <a:r>
              <a:rPr b="1" lang="ru" sz="1000">
                <a:solidFill>
                  <a:srgbClr val="A9B7C6"/>
                </a:solidFill>
                <a:latin typeface="Courier New"/>
                <a:ea typeface="Courier New"/>
                <a:cs typeface="Courier New"/>
                <a:sym typeface="Courier New"/>
              </a:rPr>
              <a:t>(String[] args)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try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i="1" lang="ru" sz="1000">
                <a:solidFill>
                  <a:srgbClr val="A9B7C6"/>
                </a:solidFill>
                <a:latin typeface="Courier New"/>
                <a:ea typeface="Courier New"/>
                <a:cs typeface="Courier New"/>
                <a:sym typeface="Courier New"/>
              </a:rPr>
              <a:t>loadFile</a:t>
            </a:r>
            <a:r>
              <a:rPr b="1" lang="ru" sz="1000">
                <a:solidFill>
                  <a:srgbClr val="A9B7C6"/>
                </a:solidFill>
                <a:latin typeface="Courier New"/>
                <a:ea typeface="Courier New"/>
                <a:cs typeface="Courier New"/>
                <a:sym typeface="Courier New"/>
              </a:rPr>
              <a:t>(</a:t>
            </a:r>
            <a:r>
              <a:rPr b="1" lang="ru" sz="1000">
                <a:solidFill>
                  <a:srgbClr val="6A8759"/>
                </a:solidFill>
                <a:latin typeface="Courier New"/>
                <a:ea typeface="Courier New"/>
                <a:cs typeface="Courier New"/>
                <a:sym typeface="Courier New"/>
              </a:rPr>
              <a:t>"path/to/file"</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catch </a:t>
            </a:r>
            <a:r>
              <a:rPr b="1" lang="ru" sz="1000">
                <a:solidFill>
                  <a:srgbClr val="A9B7C6"/>
                </a:solidFill>
                <a:latin typeface="Courier New"/>
                <a:ea typeface="Courier New"/>
                <a:cs typeface="Courier New"/>
                <a:sym typeface="Courier New"/>
              </a:rPr>
              <a:t>(FileNotFoundException | ClassCastException e)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System.</a:t>
            </a:r>
            <a:r>
              <a:rPr b="1" i="1" lang="ru" sz="1000">
                <a:solidFill>
                  <a:srgbClr val="9876AA"/>
                </a:solidFill>
                <a:latin typeface="Courier New"/>
                <a:ea typeface="Courier New"/>
                <a:cs typeface="Courier New"/>
                <a:sym typeface="Courier New"/>
              </a:rPr>
              <a:t>out</a:t>
            </a:r>
            <a:r>
              <a:rPr b="1" lang="ru" sz="1000">
                <a:solidFill>
                  <a:srgbClr val="A9B7C6"/>
                </a:solidFill>
                <a:latin typeface="Courier New"/>
                <a:ea typeface="Courier New"/>
                <a:cs typeface="Courier New"/>
                <a:sym typeface="Courier New"/>
              </a:rPr>
              <a:t>.println(</a:t>
            </a:r>
            <a:r>
              <a:rPr b="1" lang="ru" sz="1000">
                <a:solidFill>
                  <a:srgbClr val="6A8759"/>
                </a:solidFill>
                <a:latin typeface="Courier New"/>
                <a:ea typeface="Courier New"/>
                <a:cs typeface="Courier New"/>
                <a:sym typeface="Courier New"/>
              </a:rPr>
              <a:t>"Handle Exception"</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1200"/>
              </a:spcAft>
              <a:buNone/>
            </a:pPr>
            <a:r>
              <a:t/>
            </a:r>
            <a:endParaRPr b="1" sz="1000">
              <a:solidFill>
                <a:srgbClr val="CC7832"/>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8" name="Google Shape;6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69" name="Google Shape;69;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1200"/>
              </a:spcBef>
              <a:spcAft>
                <a:spcPts val="1200"/>
              </a:spcAft>
              <a:buSzPts val="1800"/>
              <a:buNone/>
            </a:pPr>
            <a:r>
              <a:t/>
            </a:r>
            <a:endParaRPr/>
          </a:p>
        </p:txBody>
      </p:sp>
      <p:pic>
        <p:nvPicPr>
          <p:cNvPr id="70" name="Google Shape;70;p9"/>
          <p:cNvPicPr preferRelativeResize="0"/>
          <p:nvPr/>
        </p:nvPicPr>
        <p:blipFill>
          <a:blip r:embed="rId3">
            <a:alphaModFix/>
          </a:blip>
          <a:stretch>
            <a:fillRect/>
          </a:stretch>
        </p:blipFill>
        <p:spPr>
          <a:xfrm>
            <a:off x="1893655" y="445026"/>
            <a:ext cx="5356680" cy="4356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8565ad2443_0_2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ru"/>
              <a:t>Default exception handler</a:t>
            </a:r>
            <a:endParaRPr/>
          </a:p>
        </p:txBody>
      </p:sp>
      <p:sp>
        <p:nvSpPr>
          <p:cNvPr id="231" name="Google Shape;231;g18565ad2443_0_2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232" name="Google Shape;232;g18565ad2443_0_27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SzPts val="1800"/>
              <a:buAutoNum type="arabicPeriod"/>
            </a:pPr>
            <a:r>
              <a:rPr lang="ru"/>
              <a:t>Prints out exception description;</a:t>
            </a:r>
            <a:endParaRPr/>
          </a:p>
          <a:p>
            <a:pPr indent="-342900" lvl="0" marL="457200" rtl="0" algn="l">
              <a:lnSpc>
                <a:spcPct val="115000"/>
              </a:lnSpc>
              <a:spcBef>
                <a:spcPts val="0"/>
              </a:spcBef>
              <a:spcAft>
                <a:spcPts val="0"/>
              </a:spcAft>
              <a:buSzPts val="1800"/>
              <a:buAutoNum type="arabicPeriod"/>
            </a:pPr>
            <a:r>
              <a:rPr lang="ru"/>
              <a:t>Prints the stack-trace;</a:t>
            </a:r>
            <a:endParaRPr/>
          </a:p>
          <a:p>
            <a:pPr indent="-342900" lvl="0" marL="457200" rtl="0" algn="l">
              <a:lnSpc>
                <a:spcPct val="115000"/>
              </a:lnSpc>
              <a:spcBef>
                <a:spcPts val="0"/>
              </a:spcBef>
              <a:spcAft>
                <a:spcPts val="0"/>
              </a:spcAft>
              <a:buSzPts val="1800"/>
              <a:buAutoNum type="arabicPeriod"/>
            </a:pPr>
            <a:r>
              <a:rPr lang="ru"/>
              <a:t>Causes the program to terminate.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8565ad2443_0_28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ru"/>
              <a:t>Stack trace</a:t>
            </a:r>
            <a:endParaRPr/>
          </a:p>
        </p:txBody>
      </p:sp>
      <p:sp>
        <p:nvSpPr>
          <p:cNvPr id="238" name="Google Shape;238;g18565ad2443_0_2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239" name="Google Shape;239;g18565ad2443_0_28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t/>
            </a:r>
            <a:endParaRPr/>
          </a:p>
        </p:txBody>
      </p:sp>
      <p:pic>
        <p:nvPicPr>
          <p:cNvPr id="240" name="Google Shape;240;g18565ad2443_0_286"/>
          <p:cNvPicPr preferRelativeResize="0"/>
          <p:nvPr/>
        </p:nvPicPr>
        <p:blipFill>
          <a:blip r:embed="rId3">
            <a:alphaModFix/>
          </a:blip>
          <a:stretch>
            <a:fillRect/>
          </a:stretch>
        </p:blipFill>
        <p:spPr>
          <a:xfrm>
            <a:off x="1748200" y="1337500"/>
            <a:ext cx="5429250" cy="2876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8565ad2443_0_29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SzPts val="1800"/>
              <a:buAutoNum type="arabicPeriod"/>
            </a:pPr>
            <a:r>
              <a:rPr lang="ru"/>
              <a:t>An assertion  is a  boolean  expression that you place at a point in your code where you expect something to be true</a:t>
            </a:r>
            <a:endParaRPr/>
          </a:p>
          <a:p>
            <a:pPr indent="-342900" lvl="0" marL="457200" rtl="0" algn="l">
              <a:lnSpc>
                <a:spcPct val="115000"/>
              </a:lnSpc>
              <a:spcBef>
                <a:spcPts val="0"/>
              </a:spcBef>
              <a:spcAft>
                <a:spcPts val="0"/>
              </a:spcAft>
              <a:buSzPts val="1800"/>
              <a:buAutoNum type="arabicPeriod"/>
            </a:pPr>
            <a:r>
              <a:rPr lang="ru"/>
              <a:t> An assertion allows for detecting defects in the code</a:t>
            </a:r>
            <a:endParaRPr/>
          </a:p>
          <a:p>
            <a:pPr indent="-342900" lvl="0" marL="457200" rtl="0" algn="l">
              <a:lnSpc>
                <a:spcPct val="115000"/>
              </a:lnSpc>
              <a:spcBef>
                <a:spcPts val="0"/>
              </a:spcBef>
              <a:spcAft>
                <a:spcPts val="0"/>
              </a:spcAft>
              <a:buSzPts val="1800"/>
              <a:buAutoNum type="arabicPeriod"/>
            </a:pPr>
            <a:r>
              <a:rPr lang="ru"/>
              <a:t>The syntax for an  assert  statement has two forms:</a:t>
            </a:r>
            <a:endParaRPr/>
          </a:p>
          <a:p>
            <a:pPr indent="-336550" lvl="1" marL="914400" rtl="0" algn="l">
              <a:lnSpc>
                <a:spcPct val="115000"/>
              </a:lnSpc>
              <a:spcBef>
                <a:spcPts val="0"/>
              </a:spcBef>
              <a:spcAft>
                <a:spcPts val="0"/>
              </a:spcAft>
              <a:buSzPts val="1700"/>
              <a:buChar char="○"/>
            </a:pPr>
            <a:r>
              <a:rPr b="1" lang="ru" sz="1300">
                <a:solidFill>
                  <a:srgbClr val="CC7832"/>
                </a:solidFill>
                <a:latin typeface="Courier New"/>
                <a:ea typeface="Courier New"/>
                <a:cs typeface="Courier New"/>
                <a:sym typeface="Courier New"/>
              </a:rPr>
              <a:t>assert </a:t>
            </a:r>
            <a:r>
              <a:rPr b="1" lang="ru" sz="1300">
                <a:solidFill>
                  <a:srgbClr val="A9B7C6"/>
                </a:solidFill>
                <a:latin typeface="Courier New"/>
                <a:ea typeface="Courier New"/>
                <a:cs typeface="Courier New"/>
                <a:sym typeface="Courier New"/>
              </a:rPr>
              <a:t>boolean_expression</a:t>
            </a:r>
            <a:r>
              <a:rPr b="1" lang="ru" sz="1300">
                <a:solidFill>
                  <a:srgbClr val="CC7832"/>
                </a:solidFill>
                <a:latin typeface="Courier New"/>
                <a:ea typeface="Courier New"/>
                <a:cs typeface="Courier New"/>
                <a:sym typeface="Courier New"/>
              </a:rPr>
              <a:t>;</a:t>
            </a:r>
            <a:endParaRPr b="1" sz="1300">
              <a:solidFill>
                <a:srgbClr val="CC7832"/>
              </a:solidFill>
              <a:latin typeface="Courier New"/>
              <a:ea typeface="Courier New"/>
              <a:cs typeface="Courier New"/>
              <a:sym typeface="Courier New"/>
            </a:endParaRPr>
          </a:p>
          <a:p>
            <a:pPr indent="-336550" lvl="1" marL="914400" rtl="0" algn="l">
              <a:lnSpc>
                <a:spcPct val="115000"/>
              </a:lnSpc>
              <a:spcBef>
                <a:spcPts val="0"/>
              </a:spcBef>
              <a:spcAft>
                <a:spcPts val="0"/>
              </a:spcAft>
              <a:buSzPts val="1700"/>
              <a:buChar char="○"/>
            </a:pPr>
            <a:r>
              <a:rPr b="1" lang="ru" sz="1300">
                <a:solidFill>
                  <a:srgbClr val="CC7832"/>
                </a:solidFill>
                <a:latin typeface="Courier New"/>
                <a:ea typeface="Courier New"/>
                <a:cs typeface="Courier New"/>
                <a:sym typeface="Courier New"/>
              </a:rPr>
              <a:t>assert </a:t>
            </a:r>
            <a:r>
              <a:rPr b="1" lang="ru" sz="1300">
                <a:solidFill>
                  <a:srgbClr val="A9B7C6"/>
                </a:solidFill>
                <a:latin typeface="Courier New"/>
                <a:ea typeface="Courier New"/>
                <a:cs typeface="Courier New"/>
                <a:sym typeface="Courier New"/>
              </a:rPr>
              <a:t>boolean_expression: </a:t>
            </a:r>
            <a:r>
              <a:rPr b="1" lang="ru" sz="1300">
                <a:solidFill>
                  <a:srgbClr val="6A8759"/>
                </a:solidFill>
                <a:latin typeface="Courier New"/>
                <a:ea typeface="Courier New"/>
                <a:cs typeface="Courier New"/>
                <a:sym typeface="Courier New"/>
              </a:rPr>
              <a:t>"error_message"</a:t>
            </a:r>
            <a:r>
              <a:rPr b="1" lang="ru" sz="1300">
                <a:solidFill>
                  <a:srgbClr val="CC7832"/>
                </a:solidFill>
                <a:latin typeface="Courier New"/>
                <a:ea typeface="Courier New"/>
                <a:cs typeface="Courier New"/>
                <a:sym typeface="Courier New"/>
              </a:rPr>
              <a:t>;</a:t>
            </a:r>
            <a:endParaRPr sz="2100"/>
          </a:p>
          <a:p>
            <a:pPr indent="-342900" lvl="0" marL="457200" rtl="0" algn="l">
              <a:spcBef>
                <a:spcPts val="0"/>
              </a:spcBef>
              <a:spcAft>
                <a:spcPts val="0"/>
              </a:spcAft>
              <a:buSzPts val="1800"/>
              <a:buAutoNum type="arabicPeriod"/>
            </a:pPr>
            <a:r>
              <a:rPr lang="ru"/>
              <a:t>Assertions are DISABLED by default</a:t>
            </a:r>
            <a:endParaRPr sz="1800"/>
          </a:p>
          <a:p>
            <a:pPr indent="0" lvl="0" marL="0" rtl="0" algn="l">
              <a:lnSpc>
                <a:spcPct val="115000"/>
              </a:lnSpc>
              <a:spcBef>
                <a:spcPts val="1200"/>
              </a:spcBef>
              <a:spcAft>
                <a:spcPts val="1200"/>
              </a:spcAft>
              <a:buNone/>
            </a:pPr>
            <a:r>
              <a:t/>
            </a:r>
            <a:endParaRPr b="1" sz="1000">
              <a:solidFill>
                <a:srgbClr val="CC7832"/>
              </a:solidFill>
              <a:latin typeface="Courier New"/>
              <a:ea typeface="Courier New"/>
              <a:cs typeface="Courier New"/>
              <a:sym typeface="Courier New"/>
            </a:endParaRPr>
          </a:p>
        </p:txBody>
      </p:sp>
      <p:sp>
        <p:nvSpPr>
          <p:cNvPr id="246" name="Google Shape;246;g18565ad2443_0_29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ru"/>
              <a:t>Assertion</a:t>
            </a:r>
            <a:endParaRPr/>
          </a:p>
        </p:txBody>
      </p:sp>
      <p:sp>
        <p:nvSpPr>
          <p:cNvPr id="247" name="Google Shape;247;g18565ad2443_0_29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8565ad2443_0_304"/>
          <p:cNvSpPr txBox="1"/>
          <p:nvPr>
            <p:ph idx="1" type="body"/>
          </p:nvPr>
        </p:nvSpPr>
        <p:spPr>
          <a:xfrm>
            <a:off x="311700" y="1152475"/>
            <a:ext cx="8520600" cy="2651100"/>
          </a:xfrm>
          <a:prstGeom prst="rect">
            <a:avLst/>
          </a:prstGeom>
          <a:noFill/>
          <a:ln>
            <a:noFill/>
          </a:ln>
        </p:spPr>
        <p:txBody>
          <a:bodyPr anchorCtr="0" anchor="t" bIns="91425" lIns="91425" spcFirstLastPara="1" rIns="91425" wrap="square" tIns="91425">
            <a:normAutofit/>
          </a:bodyPr>
          <a:lstStyle/>
          <a:p>
            <a:pPr indent="0" lvl="0" marL="0" rtl="0" algn="l">
              <a:spcBef>
                <a:spcPts val="1200"/>
              </a:spcBef>
              <a:spcAft>
                <a:spcPts val="0"/>
              </a:spcAft>
              <a:buNone/>
            </a:pPr>
            <a:r>
              <a:rPr b="1" lang="ru" sz="1000">
                <a:solidFill>
                  <a:srgbClr val="CC7832"/>
                </a:solidFill>
                <a:latin typeface="Courier New"/>
                <a:ea typeface="Courier New"/>
                <a:cs typeface="Courier New"/>
                <a:sym typeface="Courier New"/>
              </a:rPr>
              <a:t>public static void </a:t>
            </a:r>
            <a:r>
              <a:rPr b="1" lang="ru" sz="1000">
                <a:solidFill>
                  <a:srgbClr val="FFC66D"/>
                </a:solidFill>
                <a:latin typeface="Courier New"/>
                <a:ea typeface="Courier New"/>
                <a:cs typeface="Courier New"/>
                <a:sym typeface="Courier New"/>
              </a:rPr>
              <a:t>main</a:t>
            </a:r>
            <a:r>
              <a:rPr b="1" lang="ru" sz="1000">
                <a:solidFill>
                  <a:srgbClr val="A9B7C6"/>
                </a:solidFill>
                <a:latin typeface="Courier New"/>
                <a:ea typeface="Courier New"/>
                <a:cs typeface="Courier New"/>
                <a:sym typeface="Courier New"/>
              </a:rPr>
              <a:t>(String[] args) {</a:t>
            </a:r>
            <a:endParaRPr b="1" sz="1000">
              <a:solidFill>
                <a:srgbClr val="A9B7C6"/>
              </a:solidFill>
              <a:latin typeface="Courier New"/>
              <a:ea typeface="Courier New"/>
              <a:cs typeface="Courier New"/>
              <a:sym typeface="Courier New"/>
            </a:endParaRPr>
          </a:p>
          <a:p>
            <a:pPr indent="0" lvl="0" marL="0" rtl="0" algn="l">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int </a:t>
            </a:r>
            <a:r>
              <a:rPr b="1" lang="ru" sz="1000">
                <a:solidFill>
                  <a:srgbClr val="A9B7C6"/>
                </a:solidFill>
                <a:latin typeface="Courier New"/>
                <a:ea typeface="Courier New"/>
                <a:cs typeface="Courier New"/>
                <a:sym typeface="Courier New"/>
              </a:rPr>
              <a:t>result = </a:t>
            </a:r>
            <a:r>
              <a:rPr b="1" i="1" lang="ru" sz="1000">
                <a:solidFill>
                  <a:srgbClr val="A9B7C6"/>
                </a:solidFill>
                <a:latin typeface="Courier New"/>
                <a:ea typeface="Courier New"/>
                <a:cs typeface="Courier New"/>
                <a:sym typeface="Courier New"/>
              </a:rPr>
              <a:t>multiplyAll</a:t>
            </a:r>
            <a:r>
              <a:rPr b="1" lang="ru" sz="1000">
                <a:solidFill>
                  <a:srgbClr val="A9B7C6"/>
                </a:solidFill>
                <a:latin typeface="Courier New"/>
                <a:ea typeface="Courier New"/>
                <a:cs typeface="Courier New"/>
                <a:sym typeface="Courier New"/>
              </a:rPr>
              <a:t>(</a:t>
            </a:r>
            <a:r>
              <a:rPr b="1" lang="ru" sz="1000">
                <a:solidFill>
                  <a:srgbClr val="6897BB"/>
                </a:solidFill>
                <a:latin typeface="Courier New"/>
                <a:ea typeface="Courier New"/>
                <a:cs typeface="Courier New"/>
                <a:sym typeface="Courier New"/>
              </a:rPr>
              <a:t>0</a:t>
            </a:r>
            <a:r>
              <a:rPr b="1" lang="ru" sz="1000">
                <a:solidFill>
                  <a:srgbClr val="CC7832"/>
                </a:solidFill>
                <a:latin typeface="Courier New"/>
                <a:ea typeface="Courier New"/>
                <a:cs typeface="Courier New"/>
                <a:sym typeface="Courier New"/>
              </a:rPr>
              <a:t>, </a:t>
            </a:r>
            <a:r>
              <a:rPr b="1" lang="ru" sz="1000">
                <a:solidFill>
                  <a:srgbClr val="6897BB"/>
                </a:solidFill>
                <a:latin typeface="Courier New"/>
                <a:ea typeface="Courier New"/>
                <a:cs typeface="Courier New"/>
                <a:sym typeface="Courier New"/>
              </a:rPr>
              <a:t>2</a:t>
            </a:r>
            <a:r>
              <a:rPr b="1" lang="ru" sz="1000">
                <a:solidFill>
                  <a:srgbClr val="CC7832"/>
                </a:solidFill>
                <a:latin typeface="Courier New"/>
                <a:ea typeface="Courier New"/>
                <a:cs typeface="Courier New"/>
                <a:sym typeface="Courier New"/>
              </a:rPr>
              <a:t>, </a:t>
            </a:r>
            <a:r>
              <a:rPr b="1" lang="ru" sz="1000">
                <a:solidFill>
                  <a:srgbClr val="6897BB"/>
                </a:solidFill>
                <a:latin typeface="Courier New"/>
                <a:ea typeface="Courier New"/>
                <a:cs typeface="Courier New"/>
                <a:sym typeface="Courier New"/>
              </a:rPr>
              <a:t>3</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spcBef>
                <a:spcPts val="1200"/>
              </a:spcBef>
              <a:spcAft>
                <a:spcPts val="0"/>
              </a:spcAft>
              <a:buNone/>
            </a:pPr>
            <a:r>
              <a:rPr b="1" lang="ru" sz="1000">
                <a:solidFill>
                  <a:srgbClr val="CC7832"/>
                </a:solidFill>
                <a:latin typeface="Courier New"/>
                <a:ea typeface="Courier New"/>
                <a:cs typeface="Courier New"/>
                <a:sym typeface="Courier New"/>
              </a:rPr>
              <a:t>   assert </a:t>
            </a:r>
            <a:r>
              <a:rPr b="1" lang="ru" sz="1000">
                <a:solidFill>
                  <a:srgbClr val="A9B7C6"/>
                </a:solidFill>
                <a:latin typeface="Courier New"/>
                <a:ea typeface="Courier New"/>
                <a:cs typeface="Courier New"/>
                <a:sym typeface="Courier New"/>
              </a:rPr>
              <a:t>result &gt; </a:t>
            </a:r>
            <a:r>
              <a:rPr b="1" lang="ru" sz="1000">
                <a:solidFill>
                  <a:srgbClr val="6897BB"/>
                </a:solidFill>
                <a:latin typeface="Courier New"/>
                <a:ea typeface="Courier New"/>
                <a:cs typeface="Courier New"/>
                <a:sym typeface="Courier New"/>
              </a:rPr>
              <a:t>0 </a:t>
            </a:r>
            <a:r>
              <a:rPr b="1" lang="ru" sz="1000">
                <a:solidFill>
                  <a:srgbClr val="A9B7C6"/>
                </a:solidFill>
                <a:latin typeface="Courier New"/>
                <a:ea typeface="Courier New"/>
                <a:cs typeface="Courier New"/>
                <a:sym typeface="Courier New"/>
              </a:rPr>
              <a:t>: </a:t>
            </a:r>
            <a:r>
              <a:rPr b="1" lang="ru" sz="1000">
                <a:solidFill>
                  <a:srgbClr val="6A8759"/>
                </a:solidFill>
                <a:latin typeface="Courier New"/>
                <a:ea typeface="Courier New"/>
                <a:cs typeface="Courier New"/>
                <a:sym typeface="Courier New"/>
              </a:rPr>
              <a:t>"Result should be positive"</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spcBef>
                <a:spcPts val="1200"/>
              </a:spcBef>
              <a:spcAft>
                <a:spcPts val="0"/>
              </a:spcAft>
              <a:buNone/>
            </a:pP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spcBef>
                <a:spcPts val="1200"/>
              </a:spcBef>
              <a:spcAft>
                <a:spcPts val="0"/>
              </a:spcAft>
              <a:buNone/>
            </a:pPr>
            <a:r>
              <a:t/>
            </a:r>
            <a:endParaRPr b="1" sz="1000">
              <a:solidFill>
                <a:srgbClr val="A9B7C6"/>
              </a:solidFill>
              <a:latin typeface="Courier New"/>
              <a:ea typeface="Courier New"/>
              <a:cs typeface="Courier New"/>
              <a:sym typeface="Courier New"/>
            </a:endParaRPr>
          </a:p>
          <a:p>
            <a:pPr indent="0" lvl="0" marL="0" rtl="0" algn="l">
              <a:spcBef>
                <a:spcPts val="1200"/>
              </a:spcBef>
              <a:spcAft>
                <a:spcPts val="0"/>
              </a:spcAft>
              <a:buNone/>
            </a:pPr>
            <a:r>
              <a:rPr b="1" lang="ru" sz="1000">
                <a:solidFill>
                  <a:srgbClr val="CC7832"/>
                </a:solidFill>
                <a:latin typeface="Courier New"/>
                <a:ea typeface="Courier New"/>
                <a:cs typeface="Courier New"/>
                <a:sym typeface="Courier New"/>
              </a:rPr>
              <a:t>private static int </a:t>
            </a:r>
            <a:r>
              <a:rPr b="1" lang="ru" sz="1000">
                <a:solidFill>
                  <a:srgbClr val="FFC66D"/>
                </a:solidFill>
                <a:latin typeface="Courier New"/>
                <a:ea typeface="Courier New"/>
                <a:cs typeface="Courier New"/>
                <a:sym typeface="Courier New"/>
              </a:rPr>
              <a:t>multiplyAll</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int </a:t>
            </a:r>
            <a:r>
              <a:rPr b="1" lang="ru" sz="1000">
                <a:solidFill>
                  <a:srgbClr val="A9B7C6"/>
                </a:solidFill>
                <a:latin typeface="Courier New"/>
                <a:ea typeface="Courier New"/>
                <a:cs typeface="Courier New"/>
                <a:sym typeface="Courier New"/>
              </a:rPr>
              <a:t>a</a:t>
            </a:r>
            <a:r>
              <a:rPr b="1" lang="ru" sz="1000">
                <a:solidFill>
                  <a:srgbClr val="CC7832"/>
                </a:solidFill>
                <a:latin typeface="Courier New"/>
                <a:ea typeface="Courier New"/>
                <a:cs typeface="Courier New"/>
                <a:sym typeface="Courier New"/>
              </a:rPr>
              <a:t>, int </a:t>
            </a:r>
            <a:r>
              <a:rPr b="1" lang="ru" sz="1000">
                <a:solidFill>
                  <a:srgbClr val="A9B7C6"/>
                </a:solidFill>
                <a:latin typeface="Courier New"/>
                <a:ea typeface="Courier New"/>
                <a:cs typeface="Courier New"/>
                <a:sym typeface="Courier New"/>
              </a:rPr>
              <a:t>b</a:t>
            </a:r>
            <a:r>
              <a:rPr b="1" lang="ru" sz="1000">
                <a:solidFill>
                  <a:srgbClr val="CC7832"/>
                </a:solidFill>
                <a:latin typeface="Courier New"/>
                <a:ea typeface="Courier New"/>
                <a:cs typeface="Courier New"/>
                <a:sym typeface="Courier New"/>
              </a:rPr>
              <a:t>, int </a:t>
            </a:r>
            <a:r>
              <a:rPr b="1" lang="ru" sz="1000">
                <a:solidFill>
                  <a:srgbClr val="A9B7C6"/>
                </a:solidFill>
                <a:latin typeface="Courier New"/>
                <a:ea typeface="Courier New"/>
                <a:cs typeface="Courier New"/>
                <a:sym typeface="Courier New"/>
              </a:rPr>
              <a:t>c) {</a:t>
            </a:r>
            <a:endParaRPr b="1" sz="1000">
              <a:solidFill>
                <a:srgbClr val="A9B7C6"/>
              </a:solidFill>
              <a:latin typeface="Courier New"/>
              <a:ea typeface="Courier New"/>
              <a:cs typeface="Courier New"/>
              <a:sym typeface="Courier New"/>
            </a:endParaRPr>
          </a:p>
          <a:p>
            <a:pPr indent="0" lvl="0" marL="0" rtl="0" algn="l">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return </a:t>
            </a:r>
            <a:r>
              <a:rPr b="1" lang="ru" sz="1000">
                <a:solidFill>
                  <a:srgbClr val="A9B7C6"/>
                </a:solidFill>
                <a:latin typeface="Courier New"/>
                <a:ea typeface="Courier New"/>
                <a:cs typeface="Courier New"/>
                <a:sym typeface="Courier New"/>
              </a:rPr>
              <a:t>a * b * c</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spcBef>
                <a:spcPts val="1200"/>
              </a:spcBef>
              <a:spcAft>
                <a:spcPts val="1200"/>
              </a:spcAft>
              <a:buNone/>
            </a:pPr>
            <a:r>
              <a:rPr b="1" lang="ru" sz="1000">
                <a:solidFill>
                  <a:srgbClr val="A9B7C6"/>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p:txBody>
      </p:sp>
      <p:sp>
        <p:nvSpPr>
          <p:cNvPr id="253" name="Google Shape;253;g18565ad2443_0_30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ru"/>
              <a:t>Assertion</a:t>
            </a:r>
            <a:endParaRPr/>
          </a:p>
        </p:txBody>
      </p:sp>
      <p:sp>
        <p:nvSpPr>
          <p:cNvPr id="254" name="Google Shape;254;g18565ad2443_0_30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255" name="Google Shape;255;g18565ad2443_0_304"/>
          <p:cNvSpPr txBox="1"/>
          <p:nvPr/>
        </p:nvSpPr>
        <p:spPr>
          <a:xfrm>
            <a:off x="427650" y="3938325"/>
            <a:ext cx="8044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800"/>
              <a:buFont typeface="Arial"/>
              <a:buNone/>
            </a:pPr>
            <a:r>
              <a:rPr b="1" lang="ru" sz="1200">
                <a:solidFill>
                  <a:srgbClr val="FF0000"/>
                </a:solidFill>
                <a:latin typeface="Courier New"/>
                <a:ea typeface="Courier New"/>
                <a:cs typeface="Courier New"/>
                <a:sym typeface="Courier New"/>
              </a:rPr>
              <a:t>Exception in thread "main" java.lang.AssertionError: Result should be positive</a:t>
            </a:r>
            <a:endParaRPr sz="1200">
              <a:solidFill>
                <a:srgbClr val="677480"/>
              </a:solidFill>
              <a:latin typeface="Lato"/>
              <a:ea typeface="Lato"/>
              <a:cs typeface="Lato"/>
              <a:sym typeface="Lato"/>
            </a:endParaRPr>
          </a:p>
          <a:p>
            <a:pPr indent="0" lvl="0" marL="0" rtl="0" algn="l">
              <a:spcBef>
                <a:spcPts val="0"/>
              </a:spcBef>
              <a:spcAft>
                <a:spcPts val="0"/>
              </a:spcAft>
              <a:buNone/>
            </a:pPr>
            <a:r>
              <a:rPr b="1" lang="ru" sz="1200">
                <a:solidFill>
                  <a:srgbClr val="FF0000"/>
                </a:solidFill>
                <a:latin typeface="Courier New"/>
                <a:ea typeface="Courier New"/>
                <a:cs typeface="Courier New"/>
                <a:sym typeface="Courier New"/>
              </a:rPr>
              <a:t>	at AssertionExample.main(AssertionExample.java:4)</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8565ad2443_0_2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Quiz</a:t>
            </a:r>
            <a:endParaRPr/>
          </a:p>
        </p:txBody>
      </p:sp>
      <p:sp>
        <p:nvSpPr>
          <p:cNvPr id="261" name="Google Shape;261;g18565ad2443_0_2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pic>
        <p:nvPicPr>
          <p:cNvPr id="262" name="Google Shape;262;g18565ad2443_0_244"/>
          <p:cNvPicPr preferRelativeResize="0"/>
          <p:nvPr/>
        </p:nvPicPr>
        <p:blipFill>
          <a:blip r:embed="rId3">
            <a:alphaModFix/>
          </a:blip>
          <a:stretch>
            <a:fillRect/>
          </a:stretch>
        </p:blipFill>
        <p:spPr>
          <a:xfrm>
            <a:off x="1922875" y="1017725"/>
            <a:ext cx="5298254" cy="38209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8565ad2443_0_2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268" name="Google Shape;268;g18565ad2443_0_253"/>
          <p:cNvSpPr txBox="1"/>
          <p:nvPr>
            <p:ph idx="1" type="body"/>
          </p:nvPr>
        </p:nvSpPr>
        <p:spPr>
          <a:xfrm>
            <a:off x="311700" y="445025"/>
            <a:ext cx="6939900" cy="434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public static void </a:t>
            </a:r>
            <a:r>
              <a:rPr b="1" lang="ru" sz="1000">
                <a:solidFill>
                  <a:srgbClr val="FFC66D"/>
                </a:solidFill>
                <a:latin typeface="Courier New"/>
                <a:ea typeface="Courier New"/>
                <a:cs typeface="Courier New"/>
                <a:sym typeface="Courier New"/>
              </a:rPr>
              <a:t>main</a:t>
            </a:r>
            <a:r>
              <a:rPr b="1" lang="ru" sz="1000">
                <a:solidFill>
                  <a:srgbClr val="A9B7C6"/>
                </a:solidFill>
                <a:latin typeface="Courier New"/>
                <a:ea typeface="Courier New"/>
                <a:cs typeface="Courier New"/>
                <a:sym typeface="Courier New"/>
              </a:rPr>
              <a:t>(String[] args)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try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mightThrow()</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catch</a:t>
            </a:r>
            <a:r>
              <a:rPr b="1" lang="ru" sz="1000">
                <a:solidFill>
                  <a:srgbClr val="A9B7C6"/>
                </a:solidFill>
                <a:latin typeface="Courier New"/>
                <a:ea typeface="Courier New"/>
                <a:cs typeface="Courier New"/>
                <a:sym typeface="Courier New"/>
              </a:rPr>
              <a:t>(FileNotFoundException | IllegalStateException e)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e = </a:t>
            </a:r>
            <a:r>
              <a:rPr b="1" lang="ru" sz="1000">
                <a:solidFill>
                  <a:srgbClr val="CC7832"/>
                </a:solidFill>
                <a:latin typeface="Courier New"/>
                <a:ea typeface="Courier New"/>
                <a:cs typeface="Courier New"/>
                <a:sym typeface="Courier New"/>
              </a:rPr>
              <a:t>new </a:t>
            </a:r>
            <a:r>
              <a:rPr b="1" lang="ru" sz="1000">
                <a:solidFill>
                  <a:srgbClr val="A9B7C6"/>
                </a:solidFill>
                <a:latin typeface="Courier New"/>
                <a:ea typeface="Courier New"/>
                <a:cs typeface="Courier New"/>
                <a:sym typeface="Courier New"/>
              </a:rPr>
              <a:t>RuntimeException()</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catch</a:t>
            </a:r>
            <a:r>
              <a:rPr b="1" lang="ru" sz="1000">
                <a:solidFill>
                  <a:srgbClr val="A9B7C6"/>
                </a:solidFill>
                <a:latin typeface="Courier New"/>
                <a:ea typeface="Courier New"/>
                <a:cs typeface="Courier New"/>
                <a:sym typeface="Courier New"/>
              </a:rPr>
              <a:t>(InputMismatchException e | MissingResourceException e)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 </a:t>
            </a:r>
            <a:r>
              <a:rPr b="1" lang="ru" sz="1000">
                <a:solidFill>
                  <a:srgbClr val="CC7832"/>
                </a:solidFill>
                <a:latin typeface="Courier New"/>
                <a:ea typeface="Courier New"/>
                <a:cs typeface="Courier New"/>
                <a:sym typeface="Courier New"/>
              </a:rPr>
              <a:t>catch</a:t>
            </a:r>
            <a:r>
              <a:rPr b="1" lang="ru" sz="1000">
                <a:solidFill>
                  <a:srgbClr val="A9B7C6"/>
                </a:solidFill>
                <a:latin typeface="Courier New"/>
                <a:ea typeface="Courier New"/>
                <a:cs typeface="Courier New"/>
                <a:sym typeface="Courier New"/>
              </a:rPr>
              <a:t>(FileNotFoundException | IOException e)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 </a:t>
            </a:r>
            <a:r>
              <a:rPr b="1" lang="ru" sz="1000">
                <a:solidFill>
                  <a:srgbClr val="CC7832"/>
                </a:solidFill>
                <a:latin typeface="Courier New"/>
                <a:ea typeface="Courier New"/>
                <a:cs typeface="Courier New"/>
                <a:sym typeface="Courier New"/>
              </a:rPr>
              <a:t>catch</a:t>
            </a:r>
            <a:r>
              <a:rPr b="1" lang="ru" sz="1000">
                <a:solidFill>
                  <a:srgbClr val="A9B7C6"/>
                </a:solidFill>
                <a:latin typeface="Courier New"/>
                <a:ea typeface="Courier New"/>
                <a:cs typeface="Courier New"/>
                <a:sym typeface="Courier New"/>
              </a:rPr>
              <a:t>(SQLException e){</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 </a:t>
            </a:r>
            <a:r>
              <a:rPr b="1" lang="ru" sz="1000">
                <a:solidFill>
                  <a:srgbClr val="CC7832"/>
                </a:solidFill>
                <a:latin typeface="Courier New"/>
                <a:ea typeface="Courier New"/>
                <a:cs typeface="Courier New"/>
                <a:sym typeface="Courier New"/>
              </a:rPr>
              <a:t>catch</a:t>
            </a:r>
            <a:r>
              <a:rPr b="1" lang="ru" sz="1000">
                <a:solidFill>
                  <a:srgbClr val="A9B7C6"/>
                </a:solidFill>
                <a:latin typeface="Courier New"/>
                <a:ea typeface="Courier New"/>
                <a:cs typeface="Courier New"/>
                <a:sym typeface="Courier New"/>
              </a:rPr>
              <a:t>(FileNotFoundException | IllegalArgumentException e)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 </a:t>
            </a:r>
            <a:r>
              <a:rPr b="1" lang="ru" sz="1000">
                <a:solidFill>
                  <a:srgbClr val="CC7832"/>
                </a:solidFill>
                <a:latin typeface="Courier New"/>
                <a:ea typeface="Courier New"/>
                <a:cs typeface="Courier New"/>
                <a:sym typeface="Courier New"/>
              </a:rPr>
              <a:t>catch</a:t>
            </a:r>
            <a:r>
              <a:rPr b="1" lang="ru" sz="1000">
                <a:solidFill>
                  <a:srgbClr val="A9B7C6"/>
                </a:solidFill>
                <a:latin typeface="Courier New"/>
                <a:ea typeface="Courier New"/>
                <a:cs typeface="Courier New"/>
                <a:sym typeface="Courier New"/>
              </a:rPr>
              <a:t>(Exception e)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 </a:t>
            </a:r>
            <a:r>
              <a:rPr b="1" lang="ru" sz="1000">
                <a:solidFill>
                  <a:srgbClr val="CC7832"/>
                </a:solidFill>
                <a:latin typeface="Courier New"/>
                <a:ea typeface="Courier New"/>
                <a:cs typeface="Courier New"/>
                <a:sym typeface="Courier New"/>
              </a:rPr>
              <a:t>catch</a:t>
            </a:r>
            <a:r>
              <a:rPr b="1" lang="ru" sz="1000">
                <a:solidFill>
                  <a:srgbClr val="A9B7C6"/>
                </a:solidFill>
                <a:latin typeface="Courier New"/>
                <a:ea typeface="Courier New"/>
                <a:cs typeface="Courier New"/>
                <a:sym typeface="Courier New"/>
              </a:rPr>
              <a:t>(IOException e)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private void </a:t>
            </a:r>
            <a:r>
              <a:rPr b="1" lang="ru" sz="1000">
                <a:solidFill>
                  <a:srgbClr val="FFC66D"/>
                </a:solidFill>
                <a:latin typeface="Courier New"/>
                <a:ea typeface="Courier New"/>
                <a:cs typeface="Courier New"/>
                <a:sym typeface="Courier New"/>
              </a:rPr>
              <a:t>mightThrow</a:t>
            </a: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throws </a:t>
            </a:r>
            <a:r>
              <a:rPr b="1" lang="ru" sz="1000">
                <a:solidFill>
                  <a:srgbClr val="A9B7C6"/>
                </a:solidFill>
                <a:latin typeface="Courier New"/>
                <a:ea typeface="Courier New"/>
                <a:cs typeface="Courier New"/>
                <a:sym typeface="Courier New"/>
              </a:rPr>
              <a:t>DateParseException</a:t>
            </a: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IOException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1200"/>
              </a:spcAft>
              <a:buNone/>
            </a:pPr>
            <a:r>
              <a:t/>
            </a:r>
            <a:endParaRPr b="1" sz="1000">
              <a:solidFill>
                <a:srgbClr val="CC7832"/>
              </a:solidFill>
              <a:latin typeface="Courier New"/>
              <a:ea typeface="Courier New"/>
              <a:cs typeface="Courier New"/>
              <a:sym typeface="Courier New"/>
            </a:endParaRPr>
          </a:p>
        </p:txBody>
      </p:sp>
      <p:sp>
        <p:nvSpPr>
          <p:cNvPr id="269" name="Google Shape;269;g18565ad2443_0_253"/>
          <p:cNvSpPr/>
          <p:nvPr/>
        </p:nvSpPr>
        <p:spPr>
          <a:xfrm>
            <a:off x="3067800" y="1690925"/>
            <a:ext cx="3528600" cy="2565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1200"/>
              </a:spcBef>
              <a:spcAft>
                <a:spcPts val="1200"/>
              </a:spcAft>
              <a:buClr>
                <a:srgbClr val="000000"/>
              </a:buClr>
              <a:buSzPts val="1800"/>
              <a:buFont typeface="Arial"/>
              <a:buNone/>
            </a:pPr>
            <a:r>
              <a:rPr lang="ru" sz="1200">
                <a:solidFill>
                  <a:schemeClr val="dk1"/>
                </a:solidFill>
              </a:rPr>
              <a:t>in multicatch block this variable is effectively final</a:t>
            </a:r>
            <a:endParaRPr sz="1200" u="none" cap="none" strike="noStrike">
              <a:solidFill>
                <a:schemeClr val="dk1"/>
              </a:solidFill>
            </a:endParaRPr>
          </a:p>
        </p:txBody>
      </p:sp>
      <p:sp>
        <p:nvSpPr>
          <p:cNvPr id="270" name="Google Shape;270;g18565ad2443_0_253"/>
          <p:cNvSpPr/>
          <p:nvPr/>
        </p:nvSpPr>
        <p:spPr>
          <a:xfrm>
            <a:off x="5549425" y="2025303"/>
            <a:ext cx="1702200" cy="2565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1200"/>
              </a:spcBef>
              <a:spcAft>
                <a:spcPts val="1200"/>
              </a:spcAft>
              <a:buClr>
                <a:srgbClr val="000000"/>
              </a:buClr>
              <a:buSzPts val="1800"/>
              <a:buFont typeface="Arial"/>
              <a:buNone/>
            </a:pPr>
            <a:r>
              <a:rPr lang="ru" sz="1200">
                <a:solidFill>
                  <a:schemeClr val="dk1"/>
                </a:solidFill>
              </a:rPr>
              <a:t>extra variable name</a:t>
            </a:r>
            <a:endParaRPr sz="1200" u="none" cap="none" strike="noStrike">
              <a:solidFill>
                <a:schemeClr val="dk1"/>
              </a:solidFill>
            </a:endParaRPr>
          </a:p>
        </p:txBody>
      </p:sp>
      <p:sp>
        <p:nvSpPr>
          <p:cNvPr id="271" name="Google Shape;271;g18565ad2443_0_253"/>
          <p:cNvSpPr/>
          <p:nvPr/>
        </p:nvSpPr>
        <p:spPr>
          <a:xfrm>
            <a:off x="4337050" y="2315250"/>
            <a:ext cx="1413300" cy="2565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1200"/>
              </a:spcBef>
              <a:spcAft>
                <a:spcPts val="1200"/>
              </a:spcAft>
              <a:buClr>
                <a:srgbClr val="000000"/>
              </a:buClr>
              <a:buSzPts val="1800"/>
              <a:buFont typeface="Arial"/>
              <a:buNone/>
            </a:pPr>
            <a:r>
              <a:rPr lang="ru" sz="1200">
                <a:solidFill>
                  <a:schemeClr val="dk1"/>
                </a:solidFill>
              </a:rPr>
              <a:t>different hierarchy</a:t>
            </a:r>
            <a:endParaRPr sz="1200" u="none" cap="none" strike="noStrike">
              <a:solidFill>
                <a:schemeClr val="dk1"/>
              </a:solidFill>
            </a:endParaRPr>
          </a:p>
        </p:txBody>
      </p:sp>
      <p:sp>
        <p:nvSpPr>
          <p:cNvPr id="272" name="Google Shape;272;g18565ad2443_0_253"/>
          <p:cNvSpPr/>
          <p:nvPr/>
        </p:nvSpPr>
        <p:spPr>
          <a:xfrm>
            <a:off x="2496875" y="2631425"/>
            <a:ext cx="6237900" cy="2565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1200"/>
              </a:spcBef>
              <a:spcAft>
                <a:spcPts val="1200"/>
              </a:spcAft>
              <a:buClr>
                <a:srgbClr val="000000"/>
              </a:buClr>
              <a:buSzPts val="1800"/>
              <a:buFont typeface="Arial"/>
              <a:buNone/>
            </a:pPr>
            <a:r>
              <a:rPr lang="ru" sz="1200">
                <a:solidFill>
                  <a:schemeClr val="dk1"/>
                </a:solidFill>
              </a:rPr>
              <a:t>cannot catch SQLException because nothing can potentially throw one</a:t>
            </a:r>
            <a:endParaRPr sz="1200" u="none" cap="none" strike="noStrike">
              <a:solidFill>
                <a:schemeClr val="dk1"/>
              </a:solidFill>
            </a:endParaRPr>
          </a:p>
        </p:txBody>
      </p:sp>
      <p:sp>
        <p:nvSpPr>
          <p:cNvPr id="273" name="Google Shape;273;g18565ad2443_0_253"/>
          <p:cNvSpPr/>
          <p:nvPr/>
        </p:nvSpPr>
        <p:spPr>
          <a:xfrm>
            <a:off x="5308300" y="2947600"/>
            <a:ext cx="1288200" cy="2565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1200"/>
              </a:spcBef>
              <a:spcAft>
                <a:spcPts val="1200"/>
              </a:spcAft>
              <a:buClr>
                <a:srgbClr val="000000"/>
              </a:buClr>
              <a:buSzPts val="1800"/>
              <a:buFont typeface="Arial"/>
              <a:buNone/>
            </a:pPr>
            <a:r>
              <a:rPr lang="ru" sz="1200">
                <a:solidFill>
                  <a:schemeClr val="dk1"/>
                </a:solidFill>
              </a:rPr>
              <a:t>cannot catch</a:t>
            </a:r>
            <a:endParaRPr sz="1200" u="none" cap="none" strike="noStrike">
              <a:solidFill>
                <a:schemeClr val="dk1"/>
              </a:solidFill>
            </a:endParaRPr>
          </a:p>
        </p:txBody>
      </p:sp>
      <p:sp>
        <p:nvSpPr>
          <p:cNvPr id="274" name="Google Shape;274;g18565ad2443_0_253"/>
          <p:cNvSpPr/>
          <p:nvPr/>
        </p:nvSpPr>
        <p:spPr>
          <a:xfrm>
            <a:off x="2349000" y="3245575"/>
            <a:ext cx="4629600" cy="2565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1200"/>
              </a:spcBef>
              <a:spcAft>
                <a:spcPts val="1200"/>
              </a:spcAft>
              <a:buClr>
                <a:srgbClr val="000000"/>
              </a:buClr>
              <a:buSzPts val="1800"/>
              <a:buFont typeface="Arial"/>
              <a:buNone/>
            </a:pPr>
            <a:r>
              <a:rPr lang="ru" sz="1200">
                <a:solidFill>
                  <a:schemeClr val="dk1"/>
                </a:solidFill>
              </a:rPr>
              <a:t>more general superclasses must be caught after their subclasses</a:t>
            </a:r>
            <a:endParaRPr sz="1200" u="none" cap="none" strike="noStrike">
              <a:solidFill>
                <a:schemeClr val="dk1"/>
              </a:solidFill>
            </a:endParaRPr>
          </a:p>
        </p:txBody>
      </p:sp>
      <p:sp>
        <p:nvSpPr>
          <p:cNvPr id="275" name="Google Shape;275;g18565ad2443_0_253"/>
          <p:cNvSpPr/>
          <p:nvPr/>
        </p:nvSpPr>
        <p:spPr>
          <a:xfrm>
            <a:off x="2517300" y="3543550"/>
            <a:ext cx="4629600" cy="2565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1200"/>
              </a:spcBef>
              <a:spcAft>
                <a:spcPts val="1200"/>
              </a:spcAft>
              <a:buClr>
                <a:srgbClr val="000000"/>
              </a:buClr>
              <a:buSzPts val="1800"/>
              <a:buFont typeface="Arial"/>
              <a:buNone/>
            </a:pPr>
            <a:r>
              <a:rPr lang="ru" sz="1200">
                <a:solidFill>
                  <a:schemeClr val="dk1"/>
                </a:solidFill>
              </a:rPr>
              <a:t>more general superclasses must be caught after their subclasses</a:t>
            </a:r>
            <a:endParaRPr sz="1200" u="none" cap="none" strike="noStrike">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par>
                                <p:cTn fill="hold" nodeType="withEffect" presetClass="exit" presetID="10" presetSubtype="0">
                                  <p:stCondLst>
                                    <p:cond delay="0"/>
                                  </p:stCondLst>
                                  <p:childTnLst>
                                    <p:animEffect filter="fade" transition="out">
                                      <p:cBhvr>
                                        <p:cTn dur="1"/>
                                        <p:tgtEl>
                                          <p:spTgt spid="269"/>
                                        </p:tgtEl>
                                      </p:cBhvr>
                                    </p:animEffect>
                                    <p:set>
                                      <p:cBhvr>
                                        <p:cTn dur="1" fill="hold">
                                          <p:stCondLst>
                                            <p:cond delay="0"/>
                                          </p:stCondLst>
                                        </p:cTn>
                                        <p:tgtEl>
                                          <p:spTgt spid="2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xit" presetID="10" presetSubtype="0">
                                  <p:stCondLst>
                                    <p:cond delay="0"/>
                                  </p:stCondLst>
                                  <p:childTnLst>
                                    <p:animEffect filter="fade" transition="out">
                                      <p:cBhvr>
                                        <p:cTn dur="1"/>
                                        <p:tgtEl>
                                          <p:spTgt spid="270"/>
                                        </p:tgtEl>
                                      </p:cBhvr>
                                    </p:animEffect>
                                    <p:set>
                                      <p:cBhvr>
                                        <p:cTn dur="1" fill="hold">
                                          <p:stCondLst>
                                            <p:cond delay="0"/>
                                          </p:stCondLst>
                                        </p:cTn>
                                        <p:tgtEl>
                                          <p:spTgt spid="27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par>
                                <p:cTn fill="hold" nodeType="withEffect" presetClass="exit" presetID="10" presetSubtype="0">
                                  <p:stCondLst>
                                    <p:cond delay="0"/>
                                  </p:stCondLst>
                                  <p:childTnLst>
                                    <p:animEffect filter="fade" transition="out">
                                      <p:cBhvr>
                                        <p:cTn dur="1"/>
                                        <p:tgtEl>
                                          <p:spTgt spid="271"/>
                                        </p:tgtEl>
                                      </p:cBhvr>
                                    </p:animEffect>
                                    <p:set>
                                      <p:cBhvr>
                                        <p:cTn dur="1" fill="hold">
                                          <p:stCondLst>
                                            <p:cond delay="0"/>
                                          </p:stCondLst>
                                        </p:cTn>
                                        <p:tgtEl>
                                          <p:spTgt spid="27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par>
                                <p:cTn fill="hold" nodeType="withEffect" presetClass="exit" presetID="10" presetSubtype="0">
                                  <p:stCondLst>
                                    <p:cond delay="0"/>
                                  </p:stCondLst>
                                  <p:childTnLst>
                                    <p:animEffect filter="fade" transition="out">
                                      <p:cBhvr>
                                        <p:cTn dur="1"/>
                                        <p:tgtEl>
                                          <p:spTgt spid="272"/>
                                        </p:tgtEl>
                                      </p:cBhvr>
                                    </p:animEffect>
                                    <p:set>
                                      <p:cBhvr>
                                        <p:cTn dur="1" fill="hold">
                                          <p:stCondLst>
                                            <p:cond delay="0"/>
                                          </p:stCondLst>
                                        </p:cTn>
                                        <p:tgtEl>
                                          <p:spTgt spid="2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xit" presetID="10" presetSubtype="0">
                                  <p:stCondLst>
                                    <p:cond delay="0"/>
                                  </p:stCondLst>
                                  <p:childTnLst>
                                    <p:animEffect filter="fade" transition="out">
                                      <p:cBhvr>
                                        <p:cTn dur="1"/>
                                        <p:tgtEl>
                                          <p:spTgt spid="273"/>
                                        </p:tgtEl>
                                      </p:cBhvr>
                                    </p:animEffect>
                                    <p:set>
                                      <p:cBhvr>
                                        <p:cTn dur="1" fill="hold">
                                          <p:stCondLst>
                                            <p:cond delay="0"/>
                                          </p:stCondLst>
                                        </p:cTn>
                                        <p:tgtEl>
                                          <p:spTgt spid="2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8565ad2443_0_316"/>
          <p:cNvSpPr txBox="1"/>
          <p:nvPr>
            <p:ph idx="1" type="body"/>
          </p:nvPr>
        </p:nvSpPr>
        <p:spPr>
          <a:xfrm>
            <a:off x="311700" y="445025"/>
            <a:ext cx="8520600" cy="41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private static void </a:t>
            </a:r>
            <a:r>
              <a:rPr b="1" lang="ru" sz="1000">
                <a:solidFill>
                  <a:srgbClr val="FFC66D"/>
                </a:solidFill>
                <a:latin typeface="Courier New"/>
                <a:ea typeface="Courier New"/>
                <a:cs typeface="Courier New"/>
                <a:sym typeface="Courier New"/>
              </a:rPr>
              <a:t>throwException</a:t>
            </a:r>
            <a:r>
              <a:rPr b="1" lang="ru" sz="1000">
                <a:solidFill>
                  <a:srgbClr val="A9B7C6"/>
                </a:solidFill>
                <a:latin typeface="Courier New"/>
                <a:ea typeface="Courier New"/>
                <a:cs typeface="Courier New"/>
                <a:sym typeface="Courier New"/>
              </a:rPr>
              <a:t>()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try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throw new </a:t>
            </a:r>
            <a:r>
              <a:rPr b="1" lang="ru" sz="1000">
                <a:solidFill>
                  <a:srgbClr val="A9B7C6"/>
                </a:solidFill>
                <a:latin typeface="Courier New"/>
                <a:ea typeface="Courier New"/>
                <a:cs typeface="Courier New"/>
                <a:sym typeface="Courier New"/>
              </a:rPr>
              <a:t>RuntimeException(</a:t>
            </a:r>
            <a:r>
              <a:rPr b="1" lang="ru" sz="1000">
                <a:solidFill>
                  <a:srgbClr val="6A8759"/>
                </a:solidFill>
                <a:latin typeface="Courier New"/>
                <a:ea typeface="Courier New"/>
                <a:cs typeface="Courier New"/>
                <a:sym typeface="Courier New"/>
              </a:rPr>
              <a:t>"First Exception"</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catch</a:t>
            </a:r>
            <a:r>
              <a:rPr b="1" lang="ru" sz="1000">
                <a:solidFill>
                  <a:srgbClr val="A9B7C6"/>
                </a:solidFill>
                <a:latin typeface="Courier New"/>
                <a:ea typeface="Courier New"/>
                <a:cs typeface="Courier New"/>
                <a:sym typeface="Courier New"/>
              </a:rPr>
              <a:t>(RuntimeException e)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throw new </a:t>
            </a:r>
            <a:r>
              <a:rPr b="1" lang="ru" sz="1000">
                <a:solidFill>
                  <a:srgbClr val="A9B7C6"/>
                </a:solidFill>
                <a:latin typeface="Courier New"/>
                <a:ea typeface="Courier New"/>
                <a:cs typeface="Courier New"/>
                <a:sym typeface="Courier New"/>
              </a:rPr>
              <a:t>RuntimeException(</a:t>
            </a:r>
            <a:r>
              <a:rPr b="1" lang="ru" sz="1000">
                <a:solidFill>
                  <a:srgbClr val="6A8759"/>
                </a:solidFill>
                <a:latin typeface="Courier New"/>
                <a:ea typeface="Courier New"/>
                <a:cs typeface="Courier New"/>
                <a:sym typeface="Courier New"/>
              </a:rPr>
              <a:t>"Second Exception"</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finally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throw new </a:t>
            </a:r>
            <a:r>
              <a:rPr b="1" lang="ru" sz="1000">
                <a:solidFill>
                  <a:srgbClr val="A9B7C6"/>
                </a:solidFill>
                <a:latin typeface="Courier New"/>
                <a:ea typeface="Courier New"/>
                <a:cs typeface="Courier New"/>
                <a:sym typeface="Courier New"/>
              </a:rPr>
              <a:t>RuntimeException(</a:t>
            </a:r>
            <a:r>
              <a:rPr b="1" lang="ru" sz="1000">
                <a:solidFill>
                  <a:srgbClr val="6A8759"/>
                </a:solidFill>
                <a:latin typeface="Courier New"/>
                <a:ea typeface="Courier New"/>
                <a:cs typeface="Courier New"/>
                <a:sym typeface="Courier New"/>
              </a:rPr>
              <a:t>"Third Exception"</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1200"/>
              </a:spcAft>
              <a:buNone/>
            </a:pP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p:txBody>
      </p:sp>
      <p:sp>
        <p:nvSpPr>
          <p:cNvPr id="281" name="Google Shape;281;g18565ad2443_0_3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282" name="Google Shape;282;g18565ad2443_0_316"/>
          <p:cNvSpPr/>
          <p:nvPr/>
        </p:nvSpPr>
        <p:spPr>
          <a:xfrm>
            <a:off x="4572000" y="2256775"/>
            <a:ext cx="4026300" cy="7542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1200"/>
              </a:spcBef>
              <a:spcAft>
                <a:spcPts val="1200"/>
              </a:spcAft>
              <a:buClr>
                <a:srgbClr val="000000"/>
              </a:buClr>
              <a:buSzPts val="1800"/>
              <a:buFont typeface="Arial"/>
              <a:buNone/>
            </a:pPr>
            <a:r>
              <a:rPr lang="ru" sz="1200">
                <a:solidFill>
                  <a:schemeClr val="dk1"/>
                </a:solidFill>
              </a:rPr>
              <a:t>When an new exception is thrown in a catch block or finally block that will propagate out of that block, then the current exception will be aborted (and forgotten) as the new exception is propagated outward.</a:t>
            </a:r>
            <a:endParaRPr sz="1200" u="none" cap="none" strike="noStrike">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Homework</a:t>
            </a:r>
            <a:endParaRPr/>
          </a:p>
        </p:txBody>
      </p:sp>
      <p:sp>
        <p:nvSpPr>
          <p:cNvPr id="288" name="Google Shape;28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289" name="Google Shape;289;p35"/>
          <p:cNvSpPr txBox="1"/>
          <p:nvPr>
            <p:ph idx="1" type="body"/>
          </p:nvPr>
        </p:nvSpPr>
        <p:spPr>
          <a:xfrm>
            <a:off x="311700" y="1152475"/>
            <a:ext cx="6366600" cy="34164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AutoNum type="arabicPeriod"/>
            </a:pPr>
            <a:r>
              <a:rPr lang="ru"/>
              <a:t>Write a garbage data validator that will follow business rules and save only valid user data in </a:t>
            </a:r>
            <a:r>
              <a:rPr lang="ru"/>
              <a:t>memory </a:t>
            </a:r>
            <a:r>
              <a:rPr lang="ru"/>
              <a:t>storage.</a:t>
            </a:r>
            <a:endParaRPr/>
          </a:p>
          <a:p>
            <a:pPr indent="-334327" lvl="0" marL="457200" rtl="0" algn="l">
              <a:lnSpc>
                <a:spcPct val="115000"/>
              </a:lnSpc>
              <a:spcBef>
                <a:spcPts val="0"/>
              </a:spcBef>
              <a:spcAft>
                <a:spcPts val="0"/>
              </a:spcAft>
              <a:buSzPct val="100000"/>
              <a:buAutoNum type="arabicPeriod"/>
            </a:pPr>
            <a:r>
              <a:rPr lang="ru"/>
              <a:t>Handle all exceptions that may be thrown by an in-memory store.</a:t>
            </a:r>
            <a:endParaRPr/>
          </a:p>
          <a:p>
            <a:pPr indent="-334327" lvl="0" marL="457200" rtl="0" algn="l">
              <a:lnSpc>
                <a:spcPct val="115000"/>
              </a:lnSpc>
              <a:spcBef>
                <a:spcPts val="0"/>
              </a:spcBef>
              <a:spcAft>
                <a:spcPts val="0"/>
              </a:spcAft>
              <a:buSzPct val="100000"/>
              <a:buAutoNum type="arabicPeriod"/>
            </a:pPr>
            <a:r>
              <a:rPr lang="ru"/>
              <a:t>Create a custom validation exception and use it.</a:t>
            </a:r>
            <a:endParaRPr/>
          </a:p>
          <a:p>
            <a:pPr indent="-334327" lvl="0" marL="457200" rtl="0" algn="l">
              <a:lnSpc>
                <a:spcPct val="115000"/>
              </a:lnSpc>
              <a:spcBef>
                <a:spcPts val="0"/>
              </a:spcBef>
              <a:spcAft>
                <a:spcPts val="0"/>
              </a:spcAft>
              <a:buSzPct val="100000"/>
              <a:buAutoNum type="arabicPeriod"/>
            </a:pPr>
            <a:r>
              <a:rPr lang="ru"/>
              <a:t>Catch all exceptions that might appear in the system and wrap them in proper response objects.</a:t>
            </a:r>
            <a:endParaRPr/>
          </a:p>
          <a:p>
            <a:pPr indent="-334327" lvl="0" marL="457200" rtl="0" algn="l">
              <a:lnSpc>
                <a:spcPct val="115000"/>
              </a:lnSpc>
              <a:spcBef>
                <a:spcPts val="0"/>
              </a:spcBef>
              <a:spcAft>
                <a:spcPts val="0"/>
              </a:spcAft>
              <a:buSzPct val="100000"/>
              <a:buAutoNum type="arabicPeriod"/>
            </a:pPr>
            <a:r>
              <a:rPr lang="ru"/>
              <a:t>Follow OOP rules in this homework</a:t>
            </a:r>
            <a:endParaRPr/>
          </a:p>
          <a:p>
            <a:pPr indent="-334327" lvl="0" marL="457200" rtl="0" algn="l">
              <a:lnSpc>
                <a:spcPct val="115000"/>
              </a:lnSpc>
              <a:spcBef>
                <a:spcPts val="0"/>
              </a:spcBef>
              <a:spcAft>
                <a:spcPts val="0"/>
              </a:spcAft>
              <a:buSzPct val="100000"/>
              <a:buAutoNum type="arabicPeriod"/>
            </a:pPr>
            <a:r>
              <a:rPr lang="ru"/>
              <a:t>Follow clean code practices in this homework</a:t>
            </a:r>
            <a:endParaRPr/>
          </a:p>
          <a:p>
            <a:pPr indent="0" lvl="0" marL="0" rtl="0" algn="l">
              <a:lnSpc>
                <a:spcPct val="115000"/>
              </a:lnSpc>
              <a:spcBef>
                <a:spcPts val="0"/>
              </a:spcBef>
              <a:spcAft>
                <a:spcPts val="0"/>
              </a:spcAft>
              <a:buSzPct val="117647"/>
              <a:buNone/>
            </a:pPr>
            <a:r>
              <a:t/>
            </a:r>
            <a:endParaRPr/>
          </a:p>
          <a:p>
            <a:pPr indent="0" lvl="0" marL="0" rtl="0" algn="l">
              <a:lnSpc>
                <a:spcPct val="115000"/>
              </a:lnSpc>
              <a:spcBef>
                <a:spcPts val="0"/>
              </a:spcBef>
              <a:spcAft>
                <a:spcPts val="0"/>
              </a:spcAft>
              <a:buSzPct val="117647"/>
              <a:buNone/>
            </a:pPr>
            <a:br>
              <a:rPr lang="ru"/>
            </a:br>
            <a:r>
              <a:rPr lang="ru"/>
              <a:t>DO NOT move or rename core module classes!</a:t>
            </a:r>
            <a:endParaRPr/>
          </a:p>
          <a:p>
            <a:pPr indent="0" lvl="0" marL="0" rtl="0" algn="l">
              <a:lnSpc>
                <a:spcPct val="115000"/>
              </a:lnSpc>
              <a:spcBef>
                <a:spcPts val="0"/>
              </a:spcBef>
              <a:spcAft>
                <a:spcPts val="0"/>
              </a:spcAft>
              <a:buSzPct val="117647"/>
              <a:buNone/>
            </a:pPr>
            <a:r>
              <a:rPr lang="ru"/>
              <a:t>DO NOT move or rename classes with specific comment!</a:t>
            </a:r>
            <a:endParaRPr/>
          </a:p>
        </p:txBody>
      </p:sp>
      <p:pic>
        <p:nvPicPr>
          <p:cNvPr id="290" name="Google Shape;290;p35"/>
          <p:cNvPicPr preferRelativeResize="0"/>
          <p:nvPr/>
        </p:nvPicPr>
        <p:blipFill rotWithShape="1">
          <a:blip r:embed="rId3">
            <a:alphaModFix/>
          </a:blip>
          <a:srcRect b="0" l="0" r="0" t="0"/>
          <a:stretch/>
        </p:blipFill>
        <p:spPr>
          <a:xfrm>
            <a:off x="6820375" y="445025"/>
            <a:ext cx="2200774" cy="22007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8565ad2443_0_3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Homework business rules</a:t>
            </a:r>
            <a:endParaRPr/>
          </a:p>
        </p:txBody>
      </p:sp>
      <p:sp>
        <p:nvSpPr>
          <p:cNvPr id="296" name="Google Shape;296;g18565ad2443_0_3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297" name="Google Shape;297;g18565ad2443_0_3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ru"/>
              <a:t>User ID cannot be null</a:t>
            </a:r>
            <a:endParaRPr/>
          </a:p>
          <a:p>
            <a:pPr indent="-342900" lvl="0" marL="457200" rtl="0" algn="l">
              <a:lnSpc>
                <a:spcPct val="115000"/>
              </a:lnSpc>
              <a:spcBef>
                <a:spcPts val="0"/>
              </a:spcBef>
              <a:spcAft>
                <a:spcPts val="0"/>
              </a:spcAft>
              <a:buSzPts val="1800"/>
              <a:buAutoNum type="arabicPeriod"/>
            </a:pPr>
            <a:r>
              <a:rPr lang="ru"/>
              <a:t>User ID must be unique</a:t>
            </a:r>
            <a:endParaRPr/>
          </a:p>
          <a:p>
            <a:pPr indent="-342900" lvl="0" marL="457200" rtl="0" algn="l">
              <a:lnSpc>
                <a:spcPct val="115000"/>
              </a:lnSpc>
              <a:spcBef>
                <a:spcPts val="0"/>
              </a:spcBef>
              <a:spcAft>
                <a:spcPts val="0"/>
              </a:spcAft>
              <a:buSzPts val="1800"/>
              <a:buAutoNum type="arabicPeriod"/>
            </a:pPr>
            <a:r>
              <a:rPr lang="ru"/>
              <a:t>User email must be valid</a:t>
            </a:r>
            <a:endParaRPr/>
          </a:p>
          <a:p>
            <a:pPr indent="-342900" lvl="0" marL="457200" rtl="0" algn="l">
              <a:lnSpc>
                <a:spcPct val="115000"/>
              </a:lnSpc>
              <a:spcBef>
                <a:spcPts val="0"/>
              </a:spcBef>
              <a:spcAft>
                <a:spcPts val="0"/>
              </a:spcAft>
              <a:buSzPts val="1800"/>
              <a:buAutoNum type="arabicPeriod"/>
            </a:pPr>
            <a:r>
              <a:rPr lang="ru"/>
              <a:t>User email cannot be null</a:t>
            </a:r>
            <a:endParaRPr/>
          </a:p>
          <a:p>
            <a:pPr indent="-342900" lvl="0" marL="457200" rtl="0" algn="l">
              <a:lnSpc>
                <a:spcPct val="115000"/>
              </a:lnSpc>
              <a:spcBef>
                <a:spcPts val="0"/>
              </a:spcBef>
              <a:spcAft>
                <a:spcPts val="0"/>
              </a:spcAft>
              <a:buSzPts val="1800"/>
              <a:buAutoNum type="arabicPeriod"/>
            </a:pPr>
            <a:r>
              <a:rPr lang="ru"/>
              <a:t>User email cannot be empty</a:t>
            </a:r>
            <a:endParaRPr/>
          </a:p>
          <a:p>
            <a:pPr indent="-342900" lvl="0" marL="457200" rtl="0" algn="l">
              <a:lnSpc>
                <a:spcPct val="115000"/>
              </a:lnSpc>
              <a:spcBef>
                <a:spcPts val="0"/>
              </a:spcBef>
              <a:spcAft>
                <a:spcPts val="0"/>
              </a:spcAft>
              <a:buSzPts val="1800"/>
              <a:buAutoNum type="arabicPeriod"/>
            </a:pPr>
            <a:r>
              <a:rPr lang="ru"/>
              <a:t>User email cannot contain spaces</a:t>
            </a:r>
            <a:endParaRPr/>
          </a:p>
          <a:p>
            <a:pPr indent="-342900" lvl="0" marL="457200" rtl="0" algn="l">
              <a:lnSpc>
                <a:spcPct val="115000"/>
              </a:lnSpc>
              <a:spcBef>
                <a:spcPts val="0"/>
              </a:spcBef>
              <a:spcAft>
                <a:spcPts val="0"/>
              </a:spcAft>
              <a:buSzPts val="1800"/>
              <a:buAutoNum type="arabicPeriod"/>
            </a:pPr>
            <a:r>
              <a:rPr lang="ru"/>
              <a:t>User email cannot contain special characters such as (){}`_/\]['".</a:t>
            </a:r>
            <a:endParaRPr/>
          </a:p>
          <a:p>
            <a:pPr indent="-342900" lvl="0" marL="457200" rtl="0" algn="l">
              <a:lnSpc>
                <a:spcPct val="115000"/>
              </a:lnSpc>
              <a:spcBef>
                <a:spcPts val="0"/>
              </a:spcBef>
              <a:spcAft>
                <a:spcPts val="0"/>
              </a:spcAft>
              <a:buSzPts val="1800"/>
              <a:buAutoNum type="arabicPeriod"/>
            </a:pPr>
            <a:r>
              <a:rPr lang="ru"/>
              <a:t>User email must be unique</a:t>
            </a:r>
            <a:endParaRPr/>
          </a:p>
          <a:p>
            <a:pPr indent="-342900" lvl="0" marL="457200" rtl="0" algn="l">
              <a:lnSpc>
                <a:spcPct val="115000"/>
              </a:lnSpc>
              <a:spcBef>
                <a:spcPts val="0"/>
              </a:spcBef>
              <a:spcAft>
                <a:spcPts val="0"/>
              </a:spcAft>
              <a:buSzPts val="1800"/>
              <a:buAutoNum type="arabicPeriod"/>
            </a:pPr>
            <a:r>
              <a:rPr lang="ru"/>
              <a:t>Username cannot be null</a:t>
            </a:r>
            <a:endParaRPr/>
          </a:p>
          <a:p>
            <a:pPr indent="-342900" lvl="0" marL="457200" rtl="0" algn="l">
              <a:lnSpc>
                <a:spcPct val="115000"/>
              </a:lnSpc>
              <a:spcBef>
                <a:spcPts val="0"/>
              </a:spcBef>
              <a:spcAft>
                <a:spcPts val="0"/>
              </a:spcAft>
              <a:buSzPts val="1800"/>
              <a:buAutoNum type="arabicPeriod"/>
            </a:pPr>
            <a:r>
              <a:rPr lang="ru"/>
              <a:t>Username cannot be </a:t>
            </a:r>
            <a:r>
              <a:rPr lang="ru"/>
              <a:t>empty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8565ad2443_0_3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Homework business rules</a:t>
            </a:r>
            <a:endParaRPr/>
          </a:p>
        </p:txBody>
      </p:sp>
      <p:sp>
        <p:nvSpPr>
          <p:cNvPr id="303" name="Google Shape;303;g18565ad2443_0_3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304" name="Google Shape;304;g18565ad2443_0_3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startAt="10"/>
            </a:pPr>
            <a:r>
              <a:rPr lang="ru"/>
              <a:t>Username must be one word</a:t>
            </a:r>
            <a:endParaRPr/>
          </a:p>
          <a:p>
            <a:pPr indent="-342900" lvl="0" marL="457200" rtl="0" algn="l">
              <a:lnSpc>
                <a:spcPct val="115000"/>
              </a:lnSpc>
              <a:spcBef>
                <a:spcPts val="0"/>
              </a:spcBef>
              <a:spcAft>
                <a:spcPts val="0"/>
              </a:spcAft>
              <a:buSzPts val="1800"/>
              <a:buAutoNum type="arabicPeriod" startAt="10"/>
            </a:pPr>
            <a:r>
              <a:rPr lang="ru"/>
              <a:t>Username cannot contain special characters such as (){}`/\]['”</a:t>
            </a:r>
            <a:endParaRPr/>
          </a:p>
          <a:p>
            <a:pPr indent="-342900" lvl="0" marL="457200" rtl="0" algn="l">
              <a:lnSpc>
                <a:spcPct val="115000"/>
              </a:lnSpc>
              <a:spcBef>
                <a:spcPts val="0"/>
              </a:spcBef>
              <a:spcAft>
                <a:spcPts val="0"/>
              </a:spcAft>
              <a:buSzPts val="1800"/>
              <a:buAutoNum type="arabicPeriod" startAt="10"/>
            </a:pPr>
            <a:r>
              <a:rPr lang="ru"/>
              <a:t>Username must be unique</a:t>
            </a:r>
            <a:endParaRPr/>
          </a:p>
          <a:p>
            <a:pPr indent="-342900" lvl="0" marL="457200" rtl="0" algn="l">
              <a:lnSpc>
                <a:spcPct val="115000"/>
              </a:lnSpc>
              <a:spcBef>
                <a:spcPts val="0"/>
              </a:spcBef>
              <a:spcAft>
                <a:spcPts val="0"/>
              </a:spcAft>
              <a:buSzPts val="1800"/>
              <a:buAutoNum type="arabicPeriod" startAt="10"/>
            </a:pPr>
            <a:r>
              <a:rPr lang="ru"/>
              <a:t>Username must be in lowercase</a:t>
            </a:r>
            <a:endParaRPr/>
          </a:p>
          <a:p>
            <a:pPr indent="-342900" lvl="0" marL="457200" rtl="0" algn="l">
              <a:lnSpc>
                <a:spcPct val="115000"/>
              </a:lnSpc>
              <a:spcBef>
                <a:spcPts val="0"/>
              </a:spcBef>
              <a:spcAft>
                <a:spcPts val="0"/>
              </a:spcAft>
              <a:buSzPts val="1800"/>
              <a:buAutoNum type="arabicPeriod" startAt="10"/>
            </a:pPr>
            <a:r>
              <a:rPr lang="ru"/>
              <a:t>User full name cannot be null</a:t>
            </a:r>
            <a:endParaRPr/>
          </a:p>
          <a:p>
            <a:pPr indent="-342900" lvl="0" marL="457200" rtl="0" algn="l">
              <a:lnSpc>
                <a:spcPct val="115000"/>
              </a:lnSpc>
              <a:spcBef>
                <a:spcPts val="0"/>
              </a:spcBef>
              <a:spcAft>
                <a:spcPts val="0"/>
              </a:spcAft>
              <a:buSzPts val="1800"/>
              <a:buAutoNum type="arabicPeriod" startAt="10"/>
            </a:pPr>
            <a:r>
              <a:rPr lang="ru"/>
              <a:t>User full name</a:t>
            </a:r>
            <a:r>
              <a:rPr lang="ru"/>
              <a:t> cannot be empty</a:t>
            </a:r>
            <a:endParaRPr/>
          </a:p>
          <a:p>
            <a:pPr indent="-342900" lvl="0" marL="457200" rtl="0" algn="l">
              <a:lnSpc>
                <a:spcPct val="115000"/>
              </a:lnSpc>
              <a:spcBef>
                <a:spcPts val="0"/>
              </a:spcBef>
              <a:spcAft>
                <a:spcPts val="0"/>
              </a:spcAft>
              <a:buSzPts val="1800"/>
              <a:buAutoNum type="arabicPeriod" startAt="10"/>
            </a:pPr>
            <a:r>
              <a:rPr lang="ru"/>
              <a:t>User full name</a:t>
            </a:r>
            <a:r>
              <a:rPr lang="ru"/>
              <a:t> must be two words separated by a space.</a:t>
            </a:r>
            <a:endParaRPr/>
          </a:p>
          <a:p>
            <a:pPr indent="-342900" lvl="0" marL="457200" rtl="0" algn="l">
              <a:lnSpc>
                <a:spcPct val="115000"/>
              </a:lnSpc>
              <a:spcBef>
                <a:spcPts val="0"/>
              </a:spcBef>
              <a:spcAft>
                <a:spcPts val="0"/>
              </a:spcAft>
              <a:buSzPts val="1800"/>
              <a:buAutoNum type="arabicPeriod" startAt="10"/>
            </a:pPr>
            <a:r>
              <a:rPr lang="ru"/>
              <a:t>User full name</a:t>
            </a:r>
            <a:r>
              <a:rPr lang="ru"/>
              <a:t> must be written in camel case.</a:t>
            </a:r>
            <a:endParaRPr/>
          </a:p>
          <a:p>
            <a:pPr indent="-342900" lvl="0" marL="457200" rtl="0" algn="l">
              <a:lnSpc>
                <a:spcPct val="115000"/>
              </a:lnSpc>
              <a:spcBef>
                <a:spcPts val="0"/>
              </a:spcBef>
              <a:spcAft>
                <a:spcPts val="0"/>
              </a:spcAft>
              <a:buSzPts val="1800"/>
              <a:buAutoNum type="arabicPeriod" startAt="10"/>
            </a:pPr>
            <a:r>
              <a:rPr lang="ru"/>
              <a:t>User full name</a:t>
            </a:r>
            <a:r>
              <a:rPr lang="ru"/>
              <a:t> must contain only letters</a:t>
            </a:r>
            <a:endParaRPr/>
          </a:p>
          <a:p>
            <a:pPr indent="-342900" lvl="0" marL="457200" rtl="0" algn="l">
              <a:lnSpc>
                <a:spcPct val="115000"/>
              </a:lnSpc>
              <a:spcBef>
                <a:spcPts val="0"/>
              </a:spcBef>
              <a:spcAft>
                <a:spcPts val="0"/>
              </a:spcAft>
              <a:buSzPts val="1800"/>
              <a:buAutoNum type="arabicPeriod" startAt="10"/>
            </a:pPr>
            <a:r>
              <a:rPr lang="ru"/>
              <a:t>User age must be </a:t>
            </a:r>
            <a:r>
              <a:rPr lang="ru"/>
              <a:t>over</a:t>
            </a:r>
            <a:r>
              <a:rPr lang="ru"/>
              <a:t> 18 years.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Lesson plan:</a:t>
            </a:r>
            <a:endParaRPr/>
          </a:p>
        </p:txBody>
      </p:sp>
      <p:sp>
        <p:nvSpPr>
          <p:cNvPr id="76" name="Google Shape;7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u"/>
              <a:t>‹#›</a:t>
            </a:fld>
            <a:endParaRPr/>
          </a:p>
        </p:txBody>
      </p:sp>
      <p:sp>
        <p:nvSpPr>
          <p:cNvPr id="77" name="Google Shape;7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ru"/>
              <a:t>Exceptions</a:t>
            </a:r>
            <a:endParaRPr/>
          </a:p>
          <a:p>
            <a:pPr indent="-317500" lvl="1" marL="914400" rtl="0" algn="l">
              <a:lnSpc>
                <a:spcPct val="115000"/>
              </a:lnSpc>
              <a:spcBef>
                <a:spcPts val="0"/>
              </a:spcBef>
              <a:spcAft>
                <a:spcPts val="0"/>
              </a:spcAft>
              <a:buSzPts val="1400"/>
              <a:buChar char="○"/>
            </a:pPr>
            <a:r>
              <a:rPr lang="ru"/>
              <a:t>Checked</a:t>
            </a:r>
            <a:endParaRPr/>
          </a:p>
          <a:p>
            <a:pPr indent="-317500" lvl="1" marL="914400" rtl="0" algn="l">
              <a:lnSpc>
                <a:spcPct val="115000"/>
              </a:lnSpc>
              <a:spcBef>
                <a:spcPts val="0"/>
              </a:spcBef>
              <a:spcAft>
                <a:spcPts val="0"/>
              </a:spcAft>
              <a:buSzPts val="1400"/>
              <a:buChar char="○"/>
            </a:pPr>
            <a:r>
              <a:rPr lang="ru"/>
              <a:t>Unchecked</a:t>
            </a:r>
            <a:endParaRPr/>
          </a:p>
          <a:p>
            <a:pPr indent="-342900" lvl="0" marL="457200" rtl="0" algn="l">
              <a:lnSpc>
                <a:spcPct val="115000"/>
              </a:lnSpc>
              <a:spcBef>
                <a:spcPts val="0"/>
              </a:spcBef>
              <a:spcAft>
                <a:spcPts val="0"/>
              </a:spcAft>
              <a:buSzPts val="1800"/>
              <a:buChar char="●"/>
            </a:pPr>
            <a:r>
              <a:rPr lang="ru"/>
              <a:t>T</a:t>
            </a:r>
            <a:r>
              <a:rPr lang="ru"/>
              <a:t>ry. Catch. Finally.</a:t>
            </a:r>
            <a:endParaRPr/>
          </a:p>
          <a:p>
            <a:pPr indent="-342900" lvl="0" marL="457200" rtl="0" algn="l">
              <a:lnSpc>
                <a:spcPct val="115000"/>
              </a:lnSpc>
              <a:spcBef>
                <a:spcPts val="0"/>
              </a:spcBef>
              <a:spcAft>
                <a:spcPts val="0"/>
              </a:spcAft>
              <a:buSzPts val="1800"/>
              <a:buChar char="●"/>
            </a:pPr>
            <a:r>
              <a:rPr lang="ru"/>
              <a:t>Default exception handler</a:t>
            </a:r>
            <a:endParaRPr/>
          </a:p>
          <a:p>
            <a:pPr indent="-342900" lvl="0" marL="457200" rtl="0" algn="l">
              <a:lnSpc>
                <a:spcPct val="115000"/>
              </a:lnSpc>
              <a:spcBef>
                <a:spcPts val="0"/>
              </a:spcBef>
              <a:spcAft>
                <a:spcPts val="0"/>
              </a:spcAft>
              <a:buSzPts val="1800"/>
              <a:buChar char="●"/>
            </a:pPr>
            <a:r>
              <a:rPr lang="ru"/>
              <a:t>Assertions</a:t>
            </a:r>
            <a:endParaRPr/>
          </a:p>
          <a:p>
            <a:pPr indent="-342900" lvl="0" marL="457200" rtl="0" algn="l">
              <a:lnSpc>
                <a:spcPct val="115000"/>
              </a:lnSpc>
              <a:spcBef>
                <a:spcPts val="0"/>
              </a:spcBef>
              <a:spcAft>
                <a:spcPts val="0"/>
              </a:spcAft>
              <a:buSzPts val="1800"/>
              <a:buChar char="●"/>
            </a:pPr>
            <a:r>
              <a:rPr lang="ru"/>
              <a:t>Q&amp;A</a:t>
            </a:r>
            <a:endParaRPr/>
          </a:p>
        </p:txBody>
      </p:sp>
      <p:pic>
        <p:nvPicPr>
          <p:cNvPr id="78" name="Google Shape;78;p3"/>
          <p:cNvPicPr preferRelativeResize="0"/>
          <p:nvPr/>
        </p:nvPicPr>
        <p:blipFill>
          <a:blip r:embed="rId3">
            <a:alphaModFix/>
          </a:blip>
          <a:stretch>
            <a:fillRect/>
          </a:stretch>
        </p:blipFill>
        <p:spPr>
          <a:xfrm>
            <a:off x="5438500" y="545203"/>
            <a:ext cx="3232350" cy="4053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8565ad2443_0_3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Homework business rules</a:t>
            </a:r>
            <a:endParaRPr/>
          </a:p>
        </p:txBody>
      </p:sp>
      <p:sp>
        <p:nvSpPr>
          <p:cNvPr id="310" name="Google Shape;310;g18565ad2443_0_3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311" name="Google Shape;311;g18565ad2443_0_3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startAt="20"/>
            </a:pPr>
            <a:r>
              <a:rPr lang="ru"/>
              <a:t>User age must be less then 100</a:t>
            </a:r>
            <a:endParaRPr/>
          </a:p>
          <a:p>
            <a:pPr indent="-342900" lvl="0" marL="457200" rtl="0" algn="l">
              <a:lnSpc>
                <a:spcPct val="115000"/>
              </a:lnSpc>
              <a:spcBef>
                <a:spcPts val="0"/>
              </a:spcBef>
              <a:spcAft>
                <a:spcPts val="0"/>
              </a:spcAft>
              <a:buSzPts val="1800"/>
              <a:buAutoNum type="arabicPeriod" startAt="20"/>
            </a:pPr>
            <a:r>
              <a:rPr lang="ru"/>
              <a:t>User age cannot be null</a:t>
            </a:r>
            <a:endParaRPr/>
          </a:p>
          <a:p>
            <a:pPr indent="-342900" lvl="0" marL="457200" rtl="0" algn="l">
              <a:lnSpc>
                <a:spcPct val="115000"/>
              </a:lnSpc>
              <a:spcBef>
                <a:spcPts val="0"/>
              </a:spcBef>
              <a:spcAft>
                <a:spcPts val="0"/>
              </a:spcAft>
              <a:buSzPts val="1800"/>
              <a:buAutoNum type="arabicPeriod" startAt="20"/>
            </a:pPr>
            <a:r>
              <a:rPr lang="ru"/>
              <a:t>User notes can be empty</a:t>
            </a:r>
            <a:endParaRPr/>
          </a:p>
          <a:p>
            <a:pPr indent="-342900" lvl="0" marL="457200" rtl="0" algn="l">
              <a:lnSpc>
                <a:spcPct val="115000"/>
              </a:lnSpc>
              <a:spcBef>
                <a:spcPts val="0"/>
              </a:spcBef>
              <a:spcAft>
                <a:spcPts val="0"/>
              </a:spcAft>
              <a:buSzPts val="1800"/>
              <a:buAutoNum type="arabicPeriod" startAt="20"/>
            </a:pPr>
            <a:r>
              <a:rPr lang="ru"/>
              <a:t>User notes can be null</a:t>
            </a:r>
            <a:endParaRPr/>
          </a:p>
          <a:p>
            <a:pPr indent="-342900" lvl="0" marL="457200" rtl="0" algn="l">
              <a:lnSpc>
                <a:spcPct val="115000"/>
              </a:lnSpc>
              <a:spcBef>
                <a:spcPts val="0"/>
              </a:spcBef>
              <a:spcAft>
                <a:spcPts val="0"/>
              </a:spcAft>
              <a:buSzPts val="1800"/>
              <a:buAutoNum type="arabicPeriod" startAt="20"/>
            </a:pPr>
            <a:r>
              <a:rPr lang="ru"/>
              <a:t>User notes cannot be longer than 255 symbols</a:t>
            </a:r>
            <a:endParaRPr/>
          </a:p>
          <a:p>
            <a:pPr indent="-342900" lvl="0" marL="457200" rtl="0" algn="l">
              <a:lnSpc>
                <a:spcPct val="115000"/>
              </a:lnSpc>
              <a:spcBef>
                <a:spcPts val="0"/>
              </a:spcBef>
              <a:spcAft>
                <a:spcPts val="0"/>
              </a:spcAft>
              <a:buSzPts val="1800"/>
              <a:buAutoNum type="arabicPeriod" startAt="20"/>
            </a:pPr>
            <a:r>
              <a:rPr lang="ru"/>
              <a:t>Amount of user followers must be zero or bigger</a:t>
            </a:r>
            <a:endParaRPr/>
          </a:p>
          <a:p>
            <a:pPr indent="-342900" lvl="0" marL="457200" rtl="0" algn="l">
              <a:lnSpc>
                <a:spcPct val="115000"/>
              </a:lnSpc>
              <a:spcBef>
                <a:spcPts val="0"/>
              </a:spcBef>
              <a:spcAft>
                <a:spcPts val="0"/>
              </a:spcAft>
              <a:buSzPts val="1800"/>
              <a:buAutoNum type="arabicPeriod" startAt="20"/>
            </a:pPr>
            <a:r>
              <a:rPr lang="ru"/>
              <a:t>Amount of user followers cannot be null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Questions &amp; Answers</a:t>
            </a:r>
            <a:endParaRPr/>
          </a:p>
        </p:txBody>
      </p:sp>
      <p:sp>
        <p:nvSpPr>
          <p:cNvPr id="317" name="Google Shape;31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pic>
        <p:nvPicPr>
          <p:cNvPr id="318" name="Google Shape;318;p36"/>
          <p:cNvPicPr preferRelativeResize="0"/>
          <p:nvPr/>
        </p:nvPicPr>
        <p:blipFill rotWithShape="1">
          <a:blip r:embed="rId3">
            <a:alphaModFix/>
          </a:blip>
          <a:srcRect b="0" l="0" r="0" t="0"/>
          <a:stretch/>
        </p:blipFill>
        <p:spPr>
          <a:xfrm>
            <a:off x="1714500" y="1248100"/>
            <a:ext cx="5715000" cy="3209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111111"/>
              <a:buFont typeface="Arial"/>
              <a:buNone/>
            </a:pPr>
            <a:r>
              <a:rPr lang="ru"/>
              <a:t>Literature</a:t>
            </a:r>
            <a:endParaRPr/>
          </a:p>
        </p:txBody>
      </p:sp>
      <p:sp>
        <p:nvSpPr>
          <p:cNvPr id="324" name="Google Shape;32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325" name="Google Shape;325;p37"/>
          <p:cNvSpPr txBox="1"/>
          <p:nvPr>
            <p:ph idx="1" type="body"/>
          </p:nvPr>
        </p:nvSpPr>
        <p:spPr>
          <a:xfrm>
            <a:off x="311700" y="1137513"/>
            <a:ext cx="8520600" cy="343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ru"/>
              <a:t>Java error model:</a:t>
            </a:r>
            <a:endParaRPr/>
          </a:p>
          <a:p>
            <a:pPr indent="-342900" lvl="0" marL="457200" rtl="0" algn="l">
              <a:lnSpc>
                <a:spcPct val="115000"/>
              </a:lnSpc>
              <a:spcBef>
                <a:spcPts val="1200"/>
              </a:spcBef>
              <a:spcAft>
                <a:spcPts val="0"/>
              </a:spcAft>
              <a:buSzPts val="1800"/>
              <a:buChar char="●"/>
            </a:pPr>
            <a:r>
              <a:rPr lang="ru" u="sng">
                <a:solidFill>
                  <a:schemeClr val="hlink"/>
                </a:solidFill>
                <a:hlinkClick r:id="rId3"/>
              </a:rPr>
              <a:t>Baeldung</a:t>
            </a:r>
            <a:endParaRPr/>
          </a:p>
          <a:p>
            <a:pPr indent="-342900" lvl="0" marL="457200" rtl="0" algn="l">
              <a:lnSpc>
                <a:spcPct val="115000"/>
              </a:lnSpc>
              <a:spcBef>
                <a:spcPts val="0"/>
              </a:spcBef>
              <a:spcAft>
                <a:spcPts val="0"/>
              </a:spcAft>
              <a:buSzPts val="1800"/>
              <a:buChar char="●"/>
            </a:pPr>
            <a:r>
              <a:rPr lang="ru" u="sng">
                <a:solidFill>
                  <a:schemeClr val="hlink"/>
                </a:solidFill>
                <a:hlinkClick r:id="rId4"/>
              </a:rPr>
              <a:t>Exceptions (Oracle)</a:t>
            </a:r>
            <a:endParaRPr/>
          </a:p>
          <a:p>
            <a:pPr indent="0" lvl="0" marL="0" rtl="0" algn="l">
              <a:lnSpc>
                <a:spcPct val="115000"/>
              </a:lnSpc>
              <a:spcBef>
                <a:spcPts val="1200"/>
              </a:spcBef>
              <a:spcAft>
                <a:spcPts val="0"/>
              </a:spcAft>
              <a:buNone/>
            </a:pPr>
            <a:r>
              <a:rPr lang="ru"/>
              <a:t>Books:</a:t>
            </a:r>
            <a:endParaRPr/>
          </a:p>
          <a:p>
            <a:pPr indent="-342900" lvl="0" marL="457200" rtl="0" algn="l">
              <a:lnSpc>
                <a:spcPct val="115000"/>
              </a:lnSpc>
              <a:spcBef>
                <a:spcPts val="1200"/>
              </a:spcBef>
              <a:spcAft>
                <a:spcPts val="0"/>
              </a:spcAft>
              <a:buSzPts val="1800"/>
              <a:buChar char="●"/>
            </a:pPr>
            <a:r>
              <a:rPr lang="ru"/>
              <a:t>“Clean Code” by Robert Martin (up to 8)</a:t>
            </a:r>
            <a:endParaRPr/>
          </a:p>
          <a:p>
            <a:pPr indent="-342900" lvl="0" marL="457200" rtl="0" algn="l">
              <a:lnSpc>
                <a:spcPct val="115000"/>
              </a:lnSpc>
              <a:spcBef>
                <a:spcPts val="0"/>
              </a:spcBef>
              <a:spcAft>
                <a:spcPts val="0"/>
              </a:spcAft>
              <a:buSzPts val="1800"/>
              <a:buChar char="●"/>
            </a:pPr>
            <a:r>
              <a:rPr lang="ru"/>
              <a:t>“Java: The Complete Reference” by Herbert Schildt (chapter 10)</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ru"/>
              <a:t>Thanks!</a:t>
            </a:r>
            <a:endParaRPr/>
          </a:p>
          <a:p>
            <a:pPr indent="0" lvl="0" marL="0" rtl="0" algn="l">
              <a:lnSpc>
                <a:spcPct val="100000"/>
              </a:lnSpc>
              <a:spcBef>
                <a:spcPts val="0"/>
              </a:spcBef>
              <a:spcAft>
                <a:spcPts val="0"/>
              </a:spcAft>
              <a:buSzPts val="4800"/>
              <a:buNone/>
            </a:pPr>
            <a:r>
              <a:t/>
            </a:r>
            <a:endParaRPr sz="1711"/>
          </a:p>
          <a:p>
            <a:pPr indent="0" lvl="0" marL="0" rtl="0" algn="l">
              <a:lnSpc>
                <a:spcPct val="100000"/>
              </a:lnSpc>
              <a:spcBef>
                <a:spcPts val="0"/>
              </a:spcBef>
              <a:spcAft>
                <a:spcPts val="0"/>
              </a:spcAft>
              <a:buSzPts val="4800"/>
              <a:buNone/>
            </a:pPr>
            <a:r>
              <a:t/>
            </a:r>
            <a:endParaRPr sz="1711">
              <a:solidFill>
                <a:srgbClr val="D9D9D9"/>
              </a:solidFill>
            </a:endParaRPr>
          </a:p>
          <a:p>
            <a:pPr indent="0" lvl="0" marL="0" rtl="0" algn="l">
              <a:lnSpc>
                <a:spcPct val="100000"/>
              </a:lnSpc>
              <a:spcBef>
                <a:spcPts val="0"/>
              </a:spcBef>
              <a:spcAft>
                <a:spcPts val="0"/>
              </a:spcAft>
              <a:buSzPts val="4800"/>
              <a:buNone/>
            </a:pPr>
            <a:r>
              <a:rPr lang="ru" sz="1711">
                <a:solidFill>
                  <a:srgbClr val="D9D9D9"/>
                </a:solidFill>
              </a:rPr>
              <a:t>Find us in Slack:</a:t>
            </a:r>
            <a:endParaRPr sz="1711">
              <a:solidFill>
                <a:srgbClr val="D9D9D9"/>
              </a:solidFill>
            </a:endParaRPr>
          </a:p>
          <a:p>
            <a:pPr indent="0" lvl="0" marL="0" rtl="0" algn="l">
              <a:lnSpc>
                <a:spcPct val="100000"/>
              </a:lnSpc>
              <a:spcBef>
                <a:spcPts val="0"/>
              </a:spcBef>
              <a:spcAft>
                <a:spcPts val="0"/>
              </a:spcAft>
              <a:buSzPts val="4800"/>
              <a:buNone/>
            </a:pPr>
            <a:r>
              <a:rPr lang="ru" sz="1711">
                <a:solidFill>
                  <a:srgbClr val="D9D9D9"/>
                </a:solidFill>
              </a:rPr>
              <a:t>	@Bohdan Cherniak</a:t>
            </a:r>
            <a:endParaRPr sz="1711">
              <a:solidFill>
                <a:srgbClr val="D9D9D9"/>
              </a:solidFill>
            </a:endParaRPr>
          </a:p>
          <a:p>
            <a:pPr indent="0" lvl="0" marL="0" rtl="0" algn="l">
              <a:lnSpc>
                <a:spcPct val="100000"/>
              </a:lnSpc>
              <a:spcBef>
                <a:spcPts val="0"/>
              </a:spcBef>
              <a:spcAft>
                <a:spcPts val="0"/>
              </a:spcAft>
              <a:buSzPts val="4800"/>
              <a:buNone/>
            </a:pPr>
            <a:r>
              <a:rPr lang="ru" sz="1711">
                <a:solidFill>
                  <a:srgbClr val="D9D9D9"/>
                </a:solidFill>
              </a:rPr>
              <a:t>	@Vladyslav Nikolenko</a:t>
            </a:r>
            <a:endParaRPr sz="1711">
              <a:solidFill>
                <a:srgbClr val="D9D9D9"/>
              </a:solidFill>
            </a:endParaRPr>
          </a:p>
          <a:p>
            <a:pPr indent="0" lvl="0" marL="0" rtl="0" algn="l">
              <a:lnSpc>
                <a:spcPct val="100000"/>
              </a:lnSpc>
              <a:spcBef>
                <a:spcPts val="0"/>
              </a:spcBef>
              <a:spcAft>
                <a:spcPts val="0"/>
              </a:spcAft>
              <a:buSzPts val="4800"/>
              <a:buNone/>
            </a:pPr>
            <a:r>
              <a:rPr lang="ru" sz="1711">
                <a:solidFill>
                  <a:srgbClr val="D9D9D9"/>
                </a:solidFill>
              </a:rPr>
              <a:t>	@Volodymyr Vedula</a:t>
            </a:r>
            <a:endParaRPr sz="1711">
              <a:solidFill>
                <a:srgbClr val="D9D9D9"/>
              </a:solidFill>
            </a:endParaRPr>
          </a:p>
          <a:p>
            <a:pPr indent="0" lvl="0" marL="0" rtl="0" algn="l">
              <a:lnSpc>
                <a:spcPct val="100000"/>
              </a:lnSpc>
              <a:spcBef>
                <a:spcPts val="0"/>
              </a:spcBef>
              <a:spcAft>
                <a:spcPts val="0"/>
              </a:spcAft>
              <a:buSzPts val="4800"/>
              <a:buNone/>
            </a:pPr>
            <a:r>
              <a:t/>
            </a:r>
            <a:endParaRPr sz="1711">
              <a:solidFill>
                <a:srgbClr val="D9D9D9"/>
              </a:solidFill>
            </a:endParaRPr>
          </a:p>
          <a:p>
            <a:pPr indent="0" lvl="0" marL="0" rtl="0" algn="l">
              <a:lnSpc>
                <a:spcPct val="100000"/>
              </a:lnSpc>
              <a:spcBef>
                <a:spcPts val="0"/>
              </a:spcBef>
              <a:spcAft>
                <a:spcPts val="0"/>
              </a:spcAft>
              <a:buSzPts val="4800"/>
              <a:buNone/>
            </a:pPr>
            <a:r>
              <a:t/>
            </a:r>
            <a:endParaRPr sz="1711">
              <a:solidFill>
                <a:srgbClr val="D9D9D9"/>
              </a:solidFill>
            </a:endParaRPr>
          </a:p>
        </p:txBody>
      </p:sp>
      <p:sp>
        <p:nvSpPr>
          <p:cNvPr id="331" name="Google Shape;331;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u"/>
              <a:t>‹#›</a:t>
            </a:fld>
            <a:endParaRPr/>
          </a:p>
        </p:txBody>
      </p:sp>
      <p:grpSp>
        <p:nvGrpSpPr>
          <p:cNvPr id="332" name="Google Shape;332;p38"/>
          <p:cNvGrpSpPr/>
          <p:nvPr/>
        </p:nvGrpSpPr>
        <p:grpSpPr>
          <a:xfrm>
            <a:off x="-25800" y="1916325"/>
            <a:ext cx="4970030" cy="1450"/>
            <a:chOff x="-25800" y="1916325"/>
            <a:chExt cx="4970030" cy="1450"/>
          </a:xfrm>
        </p:grpSpPr>
        <p:cxnSp>
          <p:nvCxnSpPr>
            <p:cNvPr id="333" name="Google Shape;333;p38"/>
            <p:cNvCxnSpPr/>
            <p:nvPr/>
          </p:nvCxnSpPr>
          <p:spPr>
            <a:xfrm>
              <a:off x="-25800" y="1916325"/>
              <a:ext cx="1907100" cy="0"/>
            </a:xfrm>
            <a:prstGeom prst="straightConnector1">
              <a:avLst/>
            </a:prstGeom>
            <a:noFill/>
            <a:ln cap="flat" cmpd="sng" w="76200">
              <a:solidFill>
                <a:schemeClr val="dk1"/>
              </a:solidFill>
              <a:prstDash val="solid"/>
              <a:round/>
              <a:headEnd len="sm" w="sm" type="none"/>
              <a:tailEnd len="sm" w="sm" type="none"/>
            </a:ln>
          </p:spPr>
        </p:cxnSp>
        <p:cxnSp>
          <p:nvCxnSpPr>
            <p:cNvPr id="334" name="Google Shape;334;p38"/>
            <p:cNvCxnSpPr/>
            <p:nvPr/>
          </p:nvCxnSpPr>
          <p:spPr>
            <a:xfrm>
              <a:off x="1881300" y="1917775"/>
              <a:ext cx="768300" cy="0"/>
            </a:xfrm>
            <a:prstGeom prst="straightConnector1">
              <a:avLst/>
            </a:prstGeom>
            <a:noFill/>
            <a:ln cap="flat" cmpd="sng" w="76200">
              <a:solidFill>
                <a:schemeClr val="accent5"/>
              </a:solidFill>
              <a:prstDash val="solid"/>
              <a:round/>
              <a:headEnd len="sm" w="sm" type="none"/>
              <a:tailEnd len="sm" w="sm" type="none"/>
            </a:ln>
          </p:spPr>
        </p:cxnSp>
        <p:cxnSp>
          <p:nvCxnSpPr>
            <p:cNvPr id="335" name="Google Shape;335;p38"/>
            <p:cNvCxnSpPr/>
            <p:nvPr/>
          </p:nvCxnSpPr>
          <p:spPr>
            <a:xfrm>
              <a:off x="2643300" y="1917775"/>
              <a:ext cx="768300" cy="0"/>
            </a:xfrm>
            <a:prstGeom prst="straightConnector1">
              <a:avLst/>
            </a:prstGeom>
            <a:noFill/>
            <a:ln cap="flat" cmpd="sng" w="76200">
              <a:solidFill>
                <a:srgbClr val="4A86E8"/>
              </a:solidFill>
              <a:prstDash val="solid"/>
              <a:round/>
              <a:headEnd len="sm" w="sm" type="none"/>
              <a:tailEnd len="sm" w="sm" type="none"/>
            </a:ln>
          </p:spPr>
        </p:cxnSp>
        <p:cxnSp>
          <p:nvCxnSpPr>
            <p:cNvPr id="336" name="Google Shape;336;p38"/>
            <p:cNvCxnSpPr/>
            <p:nvPr/>
          </p:nvCxnSpPr>
          <p:spPr>
            <a:xfrm>
              <a:off x="3405300" y="1917775"/>
              <a:ext cx="768300" cy="0"/>
            </a:xfrm>
            <a:prstGeom prst="straightConnector1">
              <a:avLst/>
            </a:prstGeom>
            <a:noFill/>
            <a:ln cap="flat" cmpd="sng" w="76200">
              <a:solidFill>
                <a:schemeClr val="accent4"/>
              </a:solidFill>
              <a:prstDash val="solid"/>
              <a:round/>
              <a:headEnd len="sm" w="sm" type="none"/>
              <a:tailEnd len="sm" w="sm" type="none"/>
            </a:ln>
          </p:spPr>
        </p:cxnSp>
        <p:cxnSp>
          <p:nvCxnSpPr>
            <p:cNvPr id="337" name="Google Shape;337;p38"/>
            <p:cNvCxnSpPr/>
            <p:nvPr/>
          </p:nvCxnSpPr>
          <p:spPr>
            <a:xfrm>
              <a:off x="4175930" y="1917775"/>
              <a:ext cx="768300" cy="0"/>
            </a:xfrm>
            <a:prstGeom prst="straightConnector1">
              <a:avLst/>
            </a:prstGeom>
            <a:noFill/>
            <a:ln cap="flat" cmpd="sng" w="76200">
              <a:solidFill>
                <a:srgbClr val="FF0000"/>
              </a:solidFill>
              <a:prstDash val="solid"/>
              <a:round/>
              <a:headEnd len="sm" w="sm" type="none"/>
              <a:tailEnd len="sm" w="sm" type="non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8565ad2443_0_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84" name="Google Shape;84;g18565ad2443_0_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85" name="Google Shape;85;g18565ad2443_0_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1200"/>
              </a:spcBef>
              <a:spcAft>
                <a:spcPts val="1200"/>
              </a:spcAft>
              <a:buSzPts val="1800"/>
              <a:buNone/>
            </a:pPr>
            <a:r>
              <a:t/>
            </a:r>
            <a:endParaRPr/>
          </a:p>
        </p:txBody>
      </p:sp>
      <p:pic>
        <p:nvPicPr>
          <p:cNvPr id="86" name="Google Shape;86;g18565ad2443_0_31"/>
          <p:cNvPicPr preferRelativeResize="0"/>
          <p:nvPr/>
        </p:nvPicPr>
        <p:blipFill>
          <a:blip r:embed="rId3">
            <a:alphaModFix/>
          </a:blip>
          <a:stretch>
            <a:fillRect/>
          </a:stretch>
        </p:blipFill>
        <p:spPr>
          <a:xfrm>
            <a:off x="2204249" y="525538"/>
            <a:ext cx="4735500" cy="4092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8565ad2443_0_8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ru"/>
              <a:t>What is exceptions?</a:t>
            </a:r>
            <a:endParaRPr/>
          </a:p>
          <a:p>
            <a:pPr indent="0" lvl="0" marL="0" rtl="0" algn="l">
              <a:lnSpc>
                <a:spcPct val="100000"/>
              </a:lnSpc>
              <a:spcBef>
                <a:spcPts val="0"/>
              </a:spcBef>
              <a:spcAft>
                <a:spcPts val="0"/>
              </a:spcAft>
              <a:buSzPct val="111111"/>
              <a:buNone/>
            </a:pPr>
            <a:r>
              <a:t/>
            </a:r>
            <a:endParaRPr/>
          </a:p>
        </p:txBody>
      </p:sp>
      <p:sp>
        <p:nvSpPr>
          <p:cNvPr id="92" name="Google Shape;92;g18565ad2443_0_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93" name="Google Shape;93;g18565ad2443_0_82"/>
          <p:cNvSpPr txBox="1"/>
          <p:nvPr>
            <p:ph idx="1" type="body"/>
          </p:nvPr>
        </p:nvSpPr>
        <p:spPr>
          <a:xfrm>
            <a:off x="311700" y="2696338"/>
            <a:ext cx="8520600" cy="18726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t/>
            </a:r>
            <a:endParaRPr/>
          </a:p>
        </p:txBody>
      </p:sp>
      <p:sp>
        <p:nvSpPr>
          <p:cNvPr id="94" name="Google Shape;94;g18565ad2443_0_82"/>
          <p:cNvSpPr/>
          <p:nvPr/>
        </p:nvSpPr>
        <p:spPr>
          <a:xfrm>
            <a:off x="393300" y="1116225"/>
            <a:ext cx="8357400" cy="1455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600"/>
              <a:buFont typeface="Arial"/>
              <a:buNone/>
            </a:pPr>
            <a:r>
              <a:rPr b="0" i="1" lang="ru" sz="1600" u="none" cap="none" strike="noStrike">
                <a:solidFill>
                  <a:schemeClr val="lt2"/>
                </a:solidFill>
                <a:latin typeface="Lora"/>
                <a:ea typeface="Lora"/>
                <a:cs typeface="Lora"/>
                <a:sym typeface="Lora"/>
              </a:rPr>
              <a:t>“</a:t>
            </a:r>
            <a:r>
              <a:rPr i="1" lang="ru" sz="1600">
                <a:solidFill>
                  <a:schemeClr val="lt2"/>
                </a:solidFill>
                <a:latin typeface="Lora"/>
                <a:ea typeface="Lora"/>
                <a:cs typeface="Lora"/>
                <a:sym typeface="Lora"/>
              </a:rPr>
              <a:t>An exception is an event that occurs during the execution of a program that disrupts the normal flow of the program's instructions.</a:t>
            </a:r>
            <a:r>
              <a:rPr b="0" i="1" lang="ru" sz="1600" u="none" cap="none" strike="noStrike">
                <a:solidFill>
                  <a:schemeClr val="lt2"/>
                </a:solidFill>
                <a:latin typeface="Lora"/>
                <a:ea typeface="Lora"/>
                <a:cs typeface="Lora"/>
                <a:sym typeface="Lora"/>
              </a:rPr>
              <a:t>.”</a:t>
            </a:r>
            <a:endParaRPr b="0" i="1" sz="1600" u="none" cap="none" strike="noStrike">
              <a:solidFill>
                <a:schemeClr val="lt2"/>
              </a:solidFill>
              <a:latin typeface="Lora"/>
              <a:ea typeface="Lora"/>
              <a:cs typeface="Lora"/>
              <a:sym typeface="Lora"/>
            </a:endParaRPr>
          </a:p>
          <a:p>
            <a:pPr indent="0" lvl="0" marL="0" marR="0" rtl="0" algn="ctr">
              <a:lnSpc>
                <a:spcPct val="100000"/>
              </a:lnSpc>
              <a:spcBef>
                <a:spcPts val="1200"/>
              </a:spcBef>
              <a:spcAft>
                <a:spcPts val="1200"/>
              </a:spcAft>
              <a:buClr>
                <a:srgbClr val="000000"/>
              </a:buClr>
              <a:buSzPts val="1800"/>
              <a:buFont typeface="Arial"/>
              <a:buNone/>
            </a:pPr>
            <a:r>
              <a:rPr b="0" i="1" lang="ru" sz="1800" u="none" cap="none" strike="noStrike">
                <a:solidFill>
                  <a:schemeClr val="lt2"/>
                </a:solidFill>
                <a:latin typeface="Lora"/>
                <a:ea typeface="Lora"/>
                <a:cs typeface="Lora"/>
                <a:sym typeface="Lora"/>
              </a:rPr>
              <a:t>										</a:t>
            </a:r>
            <a:r>
              <a:rPr b="0" i="1" lang="ru" sz="1400" u="none" cap="none" strike="noStrike">
                <a:solidFill>
                  <a:schemeClr val="lt2"/>
                </a:solidFill>
                <a:latin typeface="Lora"/>
                <a:ea typeface="Lora"/>
                <a:cs typeface="Lora"/>
                <a:sym typeface="Lora"/>
              </a:rPr>
              <a:t>@</a:t>
            </a:r>
            <a:r>
              <a:rPr i="1" lang="ru">
                <a:solidFill>
                  <a:schemeClr val="lt2"/>
                </a:solidFill>
                <a:latin typeface="Lora"/>
                <a:ea typeface="Lora"/>
                <a:cs typeface="Lora"/>
                <a:sym typeface="Lora"/>
              </a:rPr>
              <a:t>JavaPoint</a:t>
            </a:r>
            <a:endParaRPr b="0" i="0" sz="1400" u="none" cap="none" strike="noStrike">
              <a:solidFill>
                <a:schemeClr val="lt2"/>
              </a:solidFill>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2"/>
          <p:cNvPicPr preferRelativeResize="0"/>
          <p:nvPr/>
        </p:nvPicPr>
        <p:blipFill>
          <a:blip r:embed="rId3">
            <a:alphaModFix/>
          </a:blip>
          <a:stretch>
            <a:fillRect/>
          </a:stretch>
        </p:blipFill>
        <p:spPr>
          <a:xfrm>
            <a:off x="5440534" y="2605200"/>
            <a:ext cx="3485517" cy="1816075"/>
          </a:xfrm>
          <a:prstGeom prst="rect">
            <a:avLst/>
          </a:prstGeom>
          <a:noFill/>
          <a:ln>
            <a:noFill/>
          </a:ln>
        </p:spPr>
      </p:pic>
      <p:sp>
        <p:nvSpPr>
          <p:cNvPr id="100" name="Google Shape;10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Types of exceptions</a:t>
            </a:r>
            <a:endParaRPr/>
          </a:p>
        </p:txBody>
      </p:sp>
      <p:sp>
        <p:nvSpPr>
          <p:cNvPr id="101" name="Google Shape;101;p12"/>
          <p:cNvSpPr txBox="1"/>
          <p:nvPr>
            <p:ph idx="12" type="sldNum"/>
          </p:nvPr>
        </p:nvSpPr>
        <p:spPr>
          <a:xfrm>
            <a:off x="8472458" y="45870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pic>
        <p:nvPicPr>
          <p:cNvPr id="102" name="Google Shape;102;p12"/>
          <p:cNvPicPr preferRelativeResize="0"/>
          <p:nvPr/>
        </p:nvPicPr>
        <p:blipFill>
          <a:blip r:embed="rId4">
            <a:alphaModFix/>
          </a:blip>
          <a:stretch>
            <a:fillRect/>
          </a:stretch>
        </p:blipFill>
        <p:spPr>
          <a:xfrm>
            <a:off x="3476225" y="1734720"/>
            <a:ext cx="2571500" cy="2324900"/>
          </a:xfrm>
          <a:prstGeom prst="rect">
            <a:avLst/>
          </a:prstGeom>
          <a:noFill/>
          <a:ln>
            <a:noFill/>
          </a:ln>
        </p:spPr>
      </p:pic>
      <p:pic>
        <p:nvPicPr>
          <p:cNvPr id="103" name="Google Shape;103;p12"/>
          <p:cNvPicPr preferRelativeResize="0"/>
          <p:nvPr/>
        </p:nvPicPr>
        <p:blipFill>
          <a:blip r:embed="rId5">
            <a:alphaModFix/>
          </a:blip>
          <a:stretch>
            <a:fillRect/>
          </a:stretch>
        </p:blipFill>
        <p:spPr>
          <a:xfrm>
            <a:off x="3221950" y="505325"/>
            <a:ext cx="1427275" cy="1577500"/>
          </a:xfrm>
          <a:prstGeom prst="rect">
            <a:avLst/>
          </a:prstGeom>
          <a:noFill/>
          <a:ln>
            <a:noFill/>
          </a:ln>
        </p:spPr>
      </p:pic>
      <p:pic>
        <p:nvPicPr>
          <p:cNvPr id="104" name="Google Shape;104;p12"/>
          <p:cNvPicPr preferRelativeResize="0"/>
          <p:nvPr/>
        </p:nvPicPr>
        <p:blipFill>
          <a:blip r:embed="rId6">
            <a:alphaModFix/>
          </a:blip>
          <a:stretch>
            <a:fillRect/>
          </a:stretch>
        </p:blipFill>
        <p:spPr>
          <a:xfrm>
            <a:off x="853525" y="1734725"/>
            <a:ext cx="3005908" cy="2324900"/>
          </a:xfrm>
          <a:prstGeom prst="rect">
            <a:avLst/>
          </a:prstGeom>
          <a:noFill/>
          <a:ln>
            <a:noFill/>
          </a:ln>
        </p:spPr>
      </p:pic>
      <p:sp>
        <p:nvSpPr>
          <p:cNvPr id="105" name="Google Shape;105;p12"/>
          <p:cNvSpPr txBox="1"/>
          <p:nvPr>
            <p:ph idx="1" type="body"/>
          </p:nvPr>
        </p:nvSpPr>
        <p:spPr>
          <a:xfrm>
            <a:off x="311700" y="4250150"/>
            <a:ext cx="5887200" cy="4422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None/>
            </a:pPr>
            <a:r>
              <a:rPr lang="ru" u="sng">
                <a:solidFill>
                  <a:schemeClr val="hlink"/>
                </a:solidFill>
                <a:hlinkClick r:id="rId7"/>
              </a:rPr>
              <a:t>List of Java Exceptions</a:t>
            </a:r>
            <a:endParaRPr/>
          </a:p>
        </p:txBody>
      </p:sp>
      <p:sp>
        <p:nvSpPr>
          <p:cNvPr id="106" name="Google Shape;106;p12"/>
          <p:cNvSpPr/>
          <p:nvPr/>
        </p:nvSpPr>
        <p:spPr>
          <a:xfrm>
            <a:off x="4744350" y="1455050"/>
            <a:ext cx="4181700" cy="4422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1200"/>
              </a:spcBef>
              <a:spcAft>
                <a:spcPts val="1200"/>
              </a:spcAft>
              <a:buClr>
                <a:srgbClr val="000000"/>
              </a:buClr>
              <a:buSzPts val="1800"/>
              <a:buFont typeface="Arial"/>
              <a:buNone/>
            </a:pPr>
            <a:r>
              <a:rPr lang="ru" sz="1200">
                <a:solidFill>
                  <a:schemeClr val="dk1"/>
                </a:solidFill>
              </a:rPr>
              <a:t>The </a:t>
            </a:r>
            <a:r>
              <a:rPr b="1" lang="ru" sz="1200">
                <a:solidFill>
                  <a:schemeClr val="dk1"/>
                </a:solidFill>
              </a:rPr>
              <a:t>Throwable</a:t>
            </a:r>
            <a:r>
              <a:rPr lang="ru" sz="1200">
                <a:solidFill>
                  <a:schemeClr val="dk1"/>
                </a:solidFill>
              </a:rPr>
              <a:t> class is the superclass of all errors and exceptions in the Java language</a:t>
            </a:r>
            <a:endParaRPr sz="1200" u="none" cap="none" strike="noStrike">
              <a:solidFill>
                <a:schemeClr val="dk1"/>
              </a:solidFill>
            </a:endParaRPr>
          </a:p>
        </p:txBody>
      </p:sp>
      <p:sp>
        <p:nvSpPr>
          <p:cNvPr id="107" name="Google Shape;107;p12"/>
          <p:cNvSpPr/>
          <p:nvPr/>
        </p:nvSpPr>
        <p:spPr>
          <a:xfrm>
            <a:off x="265625" y="2199438"/>
            <a:ext cx="4181700" cy="7170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1200"/>
              </a:spcBef>
              <a:spcAft>
                <a:spcPts val="1200"/>
              </a:spcAft>
              <a:buClr>
                <a:srgbClr val="000000"/>
              </a:buClr>
              <a:buSzPts val="1800"/>
              <a:buFont typeface="Arial"/>
              <a:buNone/>
            </a:pPr>
            <a:r>
              <a:rPr lang="ru" sz="1200">
                <a:solidFill>
                  <a:schemeClr val="dk1"/>
                </a:solidFill>
              </a:rPr>
              <a:t>An exception is an event that occurs during the execution of a program that disrupts the normal flow of the program's instructions.</a:t>
            </a:r>
            <a:endParaRPr sz="1200" u="none" cap="none" strike="noStrike">
              <a:solidFill>
                <a:schemeClr val="dk1"/>
              </a:solidFill>
            </a:endParaRPr>
          </a:p>
        </p:txBody>
      </p:sp>
      <p:sp>
        <p:nvSpPr>
          <p:cNvPr id="108" name="Google Shape;108;p12"/>
          <p:cNvSpPr/>
          <p:nvPr/>
        </p:nvSpPr>
        <p:spPr>
          <a:xfrm>
            <a:off x="2815800" y="3033075"/>
            <a:ext cx="4181700" cy="7170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1200"/>
              </a:spcBef>
              <a:spcAft>
                <a:spcPts val="1200"/>
              </a:spcAft>
              <a:buClr>
                <a:srgbClr val="000000"/>
              </a:buClr>
              <a:buSzPts val="1800"/>
              <a:buFont typeface="Arial"/>
              <a:buNone/>
            </a:pPr>
            <a:r>
              <a:rPr lang="ru" sz="1200">
                <a:solidFill>
                  <a:schemeClr val="dk1"/>
                </a:solidFill>
              </a:rPr>
              <a:t>An Error is a subclass of Throwable that indicates serious problems that a reasonable application should not try to catch. Most such errors are abnormal conditions.</a:t>
            </a:r>
            <a:endParaRPr sz="1200" u="none" cap="none" strike="noStrike">
              <a:solidFill>
                <a:schemeClr val="dk1"/>
              </a:solidFill>
            </a:endParaRPr>
          </a:p>
        </p:txBody>
      </p:sp>
      <p:sp>
        <p:nvSpPr>
          <p:cNvPr id="109" name="Google Shape;109;p12"/>
          <p:cNvSpPr/>
          <p:nvPr/>
        </p:nvSpPr>
        <p:spPr>
          <a:xfrm>
            <a:off x="2319500" y="3394400"/>
            <a:ext cx="4181700" cy="7170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1200"/>
              </a:spcBef>
              <a:spcAft>
                <a:spcPts val="1200"/>
              </a:spcAft>
              <a:buClr>
                <a:srgbClr val="000000"/>
              </a:buClr>
              <a:buSzPts val="1800"/>
              <a:buFont typeface="Arial"/>
              <a:buNone/>
            </a:pPr>
            <a:r>
              <a:rPr lang="ru" sz="1200">
                <a:solidFill>
                  <a:schemeClr val="dk1"/>
                </a:solidFill>
              </a:rPr>
              <a:t>RuntimeException internal to your application but are not typically recoverable. Runtime exceptions represent problems that are the result of a programming problem.</a:t>
            </a:r>
            <a:endParaRPr sz="1200" u="none" cap="none" strike="noStrike">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xit" presetID="10" presetSubtype="0">
                                  <p:stCondLst>
                                    <p:cond delay="0"/>
                                  </p:stCondLst>
                                  <p:childTnLst>
                                    <p:animEffect filter="fade" transition="out">
                                      <p:cBhvr>
                                        <p:cTn dur="1"/>
                                        <p:tgtEl>
                                          <p:spTgt spid="106"/>
                                        </p:tgtEl>
                                      </p:cBhvr>
                                    </p:animEffect>
                                    <p:set>
                                      <p:cBhvr>
                                        <p:cTn dur="1" fill="hold">
                                          <p:stCondLst>
                                            <p:cond delay="0"/>
                                          </p:stCondLst>
                                        </p:cTn>
                                        <p:tgtEl>
                                          <p:spTgt spid="10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xit" presetID="10" presetSubtype="0">
                                  <p:stCondLst>
                                    <p:cond delay="0"/>
                                  </p:stCondLst>
                                  <p:childTnLst>
                                    <p:animEffect filter="fade" transition="out">
                                      <p:cBhvr>
                                        <p:cTn dur="1"/>
                                        <p:tgtEl>
                                          <p:spTgt spid="107"/>
                                        </p:tgtEl>
                                      </p:cBhvr>
                                    </p:animEffect>
                                    <p:set>
                                      <p:cBhvr>
                                        <p:cTn dur="1" fill="hold">
                                          <p:stCondLst>
                                            <p:cond delay="0"/>
                                          </p:stCondLst>
                                        </p:cTn>
                                        <p:tgtEl>
                                          <p:spTgt spid="1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xit" presetID="10" presetSubtype="0">
                                  <p:stCondLst>
                                    <p:cond delay="0"/>
                                  </p:stCondLst>
                                  <p:childTnLst>
                                    <p:animEffect filter="fade" transition="out">
                                      <p:cBhvr>
                                        <p:cTn dur="1"/>
                                        <p:tgtEl>
                                          <p:spTgt spid="109"/>
                                        </p:tgtEl>
                                      </p:cBhvr>
                                    </p:animEffect>
                                    <p:set>
                                      <p:cBhvr>
                                        <p:cTn dur="1" fill="hold">
                                          <p:stCondLst>
                                            <p:cond delay="0"/>
                                          </p:stCondLst>
                                        </p:cTn>
                                        <p:tgtEl>
                                          <p:spTgt spid="1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xit" presetID="10" presetSubtype="0">
                                  <p:stCondLst>
                                    <p:cond delay="0"/>
                                  </p:stCondLst>
                                  <p:childTnLst>
                                    <p:animEffect filter="fade" transition="out">
                                      <p:cBhvr>
                                        <p:cTn dur="1"/>
                                        <p:tgtEl>
                                          <p:spTgt spid="108"/>
                                        </p:tgtEl>
                                      </p:cBhvr>
                                    </p:animEffect>
                                    <p:set>
                                      <p:cBhvr>
                                        <p:cTn dur="1" fill="hold">
                                          <p:stCondLst>
                                            <p:cond delay="0"/>
                                          </p:stCondLst>
                                        </p:cTn>
                                        <p:tgtEl>
                                          <p:spTgt spid="10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8565ad2443_0_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ru"/>
              <a:t>Types of exceptions</a:t>
            </a:r>
            <a:endParaRPr/>
          </a:p>
        </p:txBody>
      </p:sp>
      <p:sp>
        <p:nvSpPr>
          <p:cNvPr id="115" name="Google Shape;115;g18565ad2443_0_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116" name="Google Shape;116;g18565ad2443_0_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SzPts val="1800"/>
              <a:buChar char="●"/>
            </a:pPr>
            <a:r>
              <a:rPr b="1" lang="ru">
                <a:solidFill>
                  <a:schemeClr val="accent2"/>
                </a:solidFill>
              </a:rPr>
              <a:t>Checked exceptions</a:t>
            </a:r>
            <a:r>
              <a:rPr lang="ru"/>
              <a:t>: These are the exceptions that are checked by the compiler at compile time. If a method throws a checked exception, then the caller of the method must either handle the exception or declare it in the throws clause.</a:t>
            </a:r>
            <a:br>
              <a:rPr lang="ru"/>
            </a:br>
            <a:endParaRPr/>
          </a:p>
          <a:p>
            <a:pPr indent="-342900" lvl="0" marL="457200" rtl="0" algn="l">
              <a:lnSpc>
                <a:spcPct val="115000"/>
              </a:lnSpc>
              <a:spcBef>
                <a:spcPts val="0"/>
              </a:spcBef>
              <a:spcAft>
                <a:spcPts val="0"/>
              </a:spcAft>
              <a:buSzPts val="1800"/>
              <a:buChar char="●"/>
            </a:pPr>
            <a:r>
              <a:rPr b="1" lang="ru">
                <a:solidFill>
                  <a:schemeClr val="accent2"/>
                </a:solidFill>
              </a:rPr>
              <a:t>Unchecked exceptions</a:t>
            </a:r>
            <a:r>
              <a:rPr lang="ru"/>
              <a:t>: These are the exceptions that are not checked by the compiler at compile time. They include runtime exceptions and errors.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8565ad2443_0_10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ru"/>
              <a:t>When</a:t>
            </a:r>
            <a:r>
              <a:rPr lang="ru"/>
              <a:t> exceptions occur?</a:t>
            </a:r>
            <a:endParaRPr/>
          </a:p>
        </p:txBody>
      </p:sp>
      <p:sp>
        <p:nvSpPr>
          <p:cNvPr id="122" name="Google Shape;122;g18565ad2443_0_10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123" name="Google Shape;123;g18565ad2443_0_10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ru"/>
              <a:t>There are several reasons behind the occurrence of exceptions. These are some conditions where an exception occurs:</a:t>
            </a:r>
            <a:endParaRPr/>
          </a:p>
          <a:p>
            <a:pPr indent="0" lvl="0" marL="0" rtl="0" algn="l">
              <a:lnSpc>
                <a:spcPct val="115000"/>
              </a:lnSpc>
              <a:spcBef>
                <a:spcPts val="1200"/>
              </a:spcBef>
              <a:spcAft>
                <a:spcPts val="0"/>
              </a:spcAft>
              <a:buNone/>
            </a:pPr>
            <a:r>
              <a:t/>
            </a:r>
            <a:endParaRPr/>
          </a:p>
          <a:p>
            <a:pPr indent="-342900" lvl="0" marL="457200" rtl="0" algn="l">
              <a:lnSpc>
                <a:spcPct val="115000"/>
              </a:lnSpc>
              <a:spcBef>
                <a:spcPts val="1200"/>
              </a:spcBef>
              <a:spcAft>
                <a:spcPts val="0"/>
              </a:spcAft>
              <a:buSzPts val="1800"/>
              <a:buChar char="●"/>
            </a:pPr>
            <a:r>
              <a:rPr lang="ru"/>
              <a:t>Whenever a user provides invalid data.</a:t>
            </a:r>
            <a:endParaRPr/>
          </a:p>
          <a:p>
            <a:pPr indent="-342900" lvl="0" marL="457200" rtl="0" algn="l">
              <a:lnSpc>
                <a:spcPct val="115000"/>
              </a:lnSpc>
              <a:spcBef>
                <a:spcPts val="0"/>
              </a:spcBef>
              <a:spcAft>
                <a:spcPts val="0"/>
              </a:spcAft>
              <a:buSzPts val="1800"/>
              <a:buChar char="●"/>
            </a:pPr>
            <a:r>
              <a:rPr lang="ru"/>
              <a:t>The file requested to be accessed does not exist in the system.</a:t>
            </a:r>
            <a:endParaRPr/>
          </a:p>
          <a:p>
            <a:pPr indent="-342900" lvl="0" marL="457200" rtl="0" algn="l">
              <a:lnSpc>
                <a:spcPct val="115000"/>
              </a:lnSpc>
              <a:spcBef>
                <a:spcPts val="0"/>
              </a:spcBef>
              <a:spcAft>
                <a:spcPts val="0"/>
              </a:spcAft>
              <a:buSzPts val="1800"/>
              <a:buChar char="●"/>
            </a:pPr>
            <a:r>
              <a:rPr lang="ru"/>
              <a:t>When the Java Virtual Machine (JVM) runs out of memory.</a:t>
            </a:r>
            <a:endParaRPr/>
          </a:p>
          <a:p>
            <a:pPr indent="-342900" lvl="0" marL="457200" rtl="0" algn="l">
              <a:lnSpc>
                <a:spcPct val="115000"/>
              </a:lnSpc>
              <a:spcBef>
                <a:spcPts val="0"/>
              </a:spcBef>
              <a:spcAft>
                <a:spcPts val="0"/>
              </a:spcAft>
              <a:buSzPts val="1800"/>
              <a:buChar char="●"/>
            </a:pPr>
            <a:r>
              <a:rPr lang="ru"/>
              <a:t>Network drops in the middle of communication.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Questions &amp; Answers</a:t>
            </a:r>
            <a:endParaRPr/>
          </a:p>
        </p:txBody>
      </p:sp>
      <p:sp>
        <p:nvSpPr>
          <p:cNvPr id="129" name="Google Shape;12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130" name="Google Shape;130;p15"/>
          <p:cNvSpPr txBox="1"/>
          <p:nvPr>
            <p:ph idx="1" type="body"/>
          </p:nvPr>
        </p:nvSpPr>
        <p:spPr>
          <a:xfrm>
            <a:off x="311700" y="2407525"/>
            <a:ext cx="8520600" cy="216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131" name="Google Shape;131;p15"/>
          <p:cNvSpPr/>
          <p:nvPr/>
        </p:nvSpPr>
        <p:spPr>
          <a:xfrm>
            <a:off x="393300" y="1116225"/>
            <a:ext cx="8357400" cy="119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1" lang="ru" sz="2000" u="none" cap="none" strike="noStrike">
                <a:solidFill>
                  <a:schemeClr val="lt2"/>
                </a:solidFill>
                <a:latin typeface="Lora"/>
                <a:ea typeface="Lora"/>
                <a:cs typeface="Lora"/>
                <a:sym typeface="Lora"/>
              </a:rPr>
              <a:t>“Asking questions is a good way to learn more”</a:t>
            </a:r>
            <a:endParaRPr b="0" i="1" sz="2000" u="none" cap="none" strike="noStrike">
              <a:solidFill>
                <a:schemeClr val="lt2"/>
              </a:solidFill>
              <a:latin typeface="Lora"/>
              <a:ea typeface="Lora"/>
              <a:cs typeface="Lora"/>
              <a:sym typeface="Lora"/>
            </a:endParaRPr>
          </a:p>
          <a:p>
            <a:pPr indent="0" lvl="0" marL="0" marR="0" rtl="0" algn="ctr">
              <a:lnSpc>
                <a:spcPct val="115000"/>
              </a:lnSpc>
              <a:spcBef>
                <a:spcPts val="1200"/>
              </a:spcBef>
              <a:spcAft>
                <a:spcPts val="1200"/>
              </a:spcAft>
              <a:buClr>
                <a:srgbClr val="000000"/>
              </a:buClr>
              <a:buSzPts val="1800"/>
              <a:buFont typeface="Arial"/>
              <a:buNone/>
            </a:pPr>
            <a:r>
              <a:rPr b="0" i="1" lang="ru" sz="1800" u="none" cap="none" strike="noStrike">
                <a:solidFill>
                  <a:schemeClr val="lt2"/>
                </a:solidFill>
                <a:latin typeface="Lora"/>
                <a:ea typeface="Lora"/>
                <a:cs typeface="Lora"/>
                <a:sym typeface="Lora"/>
              </a:rPr>
              <a:t>										</a:t>
            </a:r>
            <a:r>
              <a:rPr b="0" i="1" lang="ru" sz="1400" u="none" cap="none" strike="noStrike">
                <a:solidFill>
                  <a:schemeClr val="lt2"/>
                </a:solidFill>
                <a:latin typeface="Lora"/>
                <a:ea typeface="Lora"/>
                <a:cs typeface="Lora"/>
                <a:sym typeface="Lora"/>
              </a:rPr>
              <a:t>@Yaroslav Brahinets</a:t>
            </a:r>
            <a:endParaRPr b="0" i="0" sz="1400" u="none" cap="none" strike="noStrike">
              <a:solidFill>
                <a:schemeClr val="lt2"/>
              </a:solidFill>
              <a:latin typeface="Lora"/>
              <a:ea typeface="Lora"/>
              <a:cs typeface="Lora"/>
              <a:sym typeface="Lor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