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50"/>
      <p:bold r:id="rId51"/>
      <p:italic r:id="rId52"/>
      <p:boldItalic r:id="rId53"/>
    </p:embeddedFont>
    <p:embeddedFont>
      <p:font typeface="Lato" panose="020F0502020204030203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DCBEF0-D33D-4678-82E3-F6472C68FDC2}">
  <a:tblStyle styleId="{D9DCBEF0-D33D-4678-82E3-F6472C68F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2"/>
    <p:restoredTop sz="94671"/>
  </p:normalViewPr>
  <p:slideViewPr>
    <p:cSldViewPr snapToGrid="0">
      <p:cViewPr>
        <p:scale>
          <a:sx n="184" d="100"/>
          <a:sy n="184" d="100"/>
        </p:scale>
        <p:origin x="87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4a41a776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64a41a776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4a41a77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64a41a77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4a41a77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264a41a77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4a41a77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264a41a77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4a41a77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264a41a77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4a41a77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264a41a77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4a41a77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64a41a77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4a41a7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264a41a7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4a41a77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264a41a77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4a41a77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264a41a77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4a41a77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1264a41a77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4a41a7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264a41a7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4a41a776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264a41a776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64a41a77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1264a41a77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64a41a776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64a41a776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64a41a77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264a41a77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64a41a77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264a41a77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64a41a77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264a41a77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64a41a77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264a41a77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64a41a77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1264a41a77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4a41a7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264a41a7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64a41a77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64a41a77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4a41a77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4a41a77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64a41a77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264a41a77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4a41a776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64a41a776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64a41a776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1264a41a776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64a41a77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1264a41a77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64a41a776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1264a41a776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64a41a77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1264a41a77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64a41a77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264a41a77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64a41a77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264a41a77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4a41a77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1264a41a77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64a41a776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1264a41a776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64a41a776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1264a41a776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64a41a776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1264a41a776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64a41a776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1264a41a776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64a41a776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1264a41a776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64a41a776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1264a41a776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64a41a776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1264a41a776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8726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4a41a77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4a41a77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4a41a7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64a41a7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4a41a77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64a41a77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4a41a77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264a41a77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multithreading-in-java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java-completablefuture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959500" y="2826625"/>
            <a:ext cx="3225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Concurrency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350" y="4140675"/>
            <a:ext cx="18859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038" y="925775"/>
            <a:ext cx="3111913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creation (Callable)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4D837-B393-0CD7-68FE-D13786C85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types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 dirty="0">
                <a:latin typeface="Lato"/>
                <a:ea typeface="Lato"/>
                <a:cs typeface="Lato"/>
                <a:sym typeface="Lato"/>
              </a:rPr>
              <a:t>System </a:t>
            </a:r>
            <a:r>
              <a:rPr lang="ru" sz="2400" dirty="0">
                <a:latin typeface="Lato"/>
                <a:ea typeface="Lato"/>
                <a:cs typeface="Lato"/>
                <a:sym typeface="Lato"/>
              </a:rPr>
              <a:t>- created by the JVM and runs in the background of the application (GC). 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 dirty="0">
                <a:latin typeface="Lato"/>
                <a:ea typeface="Lato"/>
                <a:cs typeface="Lato"/>
                <a:sym typeface="Lato"/>
              </a:rPr>
              <a:t>User-defined - </a:t>
            </a:r>
            <a:r>
              <a:rPr lang="ru" sz="2400" dirty="0">
                <a:latin typeface="Lato"/>
                <a:ea typeface="Lato"/>
                <a:cs typeface="Lato"/>
                <a:sym typeface="Lato"/>
              </a:rPr>
              <a:t>one created by the application developer to accomplish a specific task.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 dirty="0">
                <a:latin typeface="Lato"/>
                <a:ea typeface="Lato"/>
                <a:cs typeface="Lato"/>
                <a:sym typeface="Lato"/>
              </a:rPr>
              <a:t>Daemon</a:t>
            </a:r>
            <a:r>
              <a:rPr lang="ru" sz="2400" dirty="0">
                <a:latin typeface="Lato"/>
                <a:ea typeface="Lato"/>
                <a:cs typeface="Lato"/>
                <a:sym typeface="Lato"/>
              </a:rPr>
              <a:t> - one that will not prevent the JVM from exiting when the program finishes. Both system and user-defined threads can be marked as daemon threads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Process model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975" y="1017725"/>
            <a:ext cx="41840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938" y="316088"/>
            <a:ext cx="2268125" cy="45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938" y="1017725"/>
            <a:ext cx="616013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375" y="1017725"/>
            <a:ext cx="5673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How to work with threads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16</a:t>
            </a:fld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3C4-56D0-0104-ED16-FD3AC7560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Java Memory Model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17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75" y="1017725"/>
            <a:ext cx="5223849" cy="33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Stack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18</a:t>
            </a:fld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35A7F-F516-DCD5-1708-E7FA539A0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Hardware Memory Architecture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19</a:t>
            </a:fld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100" y="1017725"/>
            <a:ext cx="32437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Contents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Threads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Data synchronization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Concurrent Data Types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Executors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Deadlocks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Visibility Between Threads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20</a:t>
            </a:fld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450" y="1017725"/>
            <a:ext cx="4978846" cy="382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140925" y="1906800"/>
            <a:ext cx="37125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SharedObject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boolean working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false;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Visibility Between Threads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21</a:t>
            </a:fld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140925" y="1906800"/>
            <a:ext cx="37854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SharedObject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volatile boolean working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false;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705DAF-0C14-A1B3-34F6-822958DA2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176" y="865866"/>
            <a:ext cx="5307899" cy="411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Volatile keyword</a:t>
            </a: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22</a:t>
            </a:fld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B1DDA-B43D-8655-CD8D-5F0C9AD8A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23</a:t>
            </a:fld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4847875" y="1152475"/>
            <a:ext cx="39843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TrainThread train1 = new TrainThread();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TrainThread train2 = new TrainThread();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train1.start();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train2.start();</a:t>
            </a:r>
            <a:endParaRPr/>
          </a:p>
        </p:txBody>
      </p:sp>
      <p:pic>
        <p:nvPicPr>
          <p:cNvPr id="223" name="Google Shape;223;p35" descr="1264517109_1.jpeg"/>
          <p:cNvPicPr preferRelativeResize="0"/>
          <p:nvPr/>
        </p:nvPicPr>
        <p:blipFill rotWithShape="1">
          <a:blip r:embed="rId3">
            <a:alphaModFix/>
          </a:blip>
          <a:srcRect t="8746" b="8738"/>
          <a:stretch/>
        </p:blipFill>
        <p:spPr>
          <a:xfrm>
            <a:off x="1143001" y="1161200"/>
            <a:ext cx="3633600" cy="19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 descr="b_75c2a897b3299efbc5075e36ce444054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7870" y="2746281"/>
            <a:ext cx="3224507" cy="2149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>
            <a:spLocks noGrp="1"/>
          </p:cNvSpPr>
          <p:nvPr>
            <p:ph type="body" idx="1"/>
          </p:nvPr>
        </p:nvSpPr>
        <p:spPr>
          <a:xfrm>
            <a:off x="1086500" y="3302975"/>
            <a:ext cx="36903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Could happen when: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Write to the same file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Change an object, a variable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etc.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24</a:t>
            </a:fld>
            <a:endParaRPr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9227962-8979-58CB-19C6-0F340A31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73" y="1017725"/>
            <a:ext cx="5153853" cy="402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25</a:t>
            </a:fld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38" y="1017725"/>
            <a:ext cx="55499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26</a:t>
            </a:fld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357350" y="1208575"/>
            <a:ext cx="3637800" cy="3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 volatile int 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0;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7" name="Google Shape;247;p38"/>
          <p:cNvGraphicFramePr/>
          <p:nvPr/>
        </p:nvGraphicFramePr>
        <p:xfrm>
          <a:off x="5053685" y="1414753"/>
          <a:ext cx="3967475" cy="231400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189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1 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(increment)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2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(decrement)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1: Retrieve c (0)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2: Retrieve c (0)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3: 0 + 1 = 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4: 0 – 1 = -1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5: Store result; c = 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6: Store result; c = -1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solution</a:t>
            </a:r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27</a:t>
            </a:fld>
            <a:endParaRPr/>
          </a:p>
        </p:txBody>
      </p:sp>
      <p:grpSp>
        <p:nvGrpSpPr>
          <p:cNvPr id="254" name="Google Shape;254;p39"/>
          <p:cNvGrpSpPr/>
          <p:nvPr/>
        </p:nvGrpSpPr>
        <p:grpSpPr>
          <a:xfrm>
            <a:off x="3936932" y="1122350"/>
            <a:ext cx="4895368" cy="2854857"/>
            <a:chOff x="1007061" y="0"/>
            <a:chExt cx="6243295" cy="4040273"/>
          </a:xfrm>
        </p:grpSpPr>
        <p:sp>
          <p:nvSpPr>
            <p:cNvPr id="255" name="Google Shape;255;p39"/>
            <p:cNvSpPr/>
            <p:nvPr/>
          </p:nvSpPr>
          <p:spPr>
            <a:xfrm>
              <a:off x="3319454" y="1071647"/>
              <a:ext cx="1652400" cy="1523700"/>
            </a:xfrm>
            <a:prstGeom prst="ellipse">
              <a:avLst/>
            </a:prstGeom>
            <a:solidFill>
              <a:srgbClr val="DC9E1F"/>
            </a:solidFill>
            <a:ln w="9525" cap="flat" cmpd="sng">
              <a:solidFill>
                <a:srgbClr val="CC8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9"/>
            <p:cNvSpPr txBox="1"/>
            <p:nvPr/>
          </p:nvSpPr>
          <p:spPr>
            <a:xfrm>
              <a:off x="3483561" y="1294696"/>
              <a:ext cx="1290300" cy="10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Monitor</a:t>
              </a:r>
              <a:endParaRPr sz="300"/>
            </a:p>
          </p:txBody>
        </p:sp>
        <p:sp>
          <p:nvSpPr>
            <p:cNvPr id="257" name="Google Shape;257;p39"/>
            <p:cNvSpPr/>
            <p:nvPr/>
          </p:nvSpPr>
          <p:spPr>
            <a:xfrm rot="-8940093">
              <a:off x="1691214" y="1066652"/>
              <a:ext cx="1529082" cy="492784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1007061" y="112602"/>
              <a:ext cx="1569900" cy="6135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9"/>
            <p:cNvSpPr txBox="1"/>
            <p:nvPr/>
          </p:nvSpPr>
          <p:spPr>
            <a:xfrm>
              <a:off x="1025028" y="130569"/>
              <a:ext cx="1533900" cy="5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Thread1</a:t>
              </a: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 rot="-5374179">
              <a:off x="3846127" y="512177"/>
              <a:ext cx="599117" cy="492600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3421394" y="0"/>
              <a:ext cx="1569900" cy="6270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9"/>
            <p:cNvSpPr txBox="1"/>
            <p:nvPr/>
          </p:nvSpPr>
          <p:spPr>
            <a:xfrm>
              <a:off x="3439761" y="18367"/>
              <a:ext cx="1533000" cy="59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Thread2</a:t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 rot="-1958714">
              <a:off x="5064823" y="984508"/>
              <a:ext cx="1537718" cy="492739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5680456" y="46122"/>
              <a:ext cx="1569900" cy="6024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9"/>
            <p:cNvSpPr txBox="1"/>
            <p:nvPr/>
          </p:nvSpPr>
          <p:spPr>
            <a:xfrm>
              <a:off x="5698101" y="63767"/>
              <a:ext cx="1534500" cy="5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Thread3</a:t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 rot="-5494420">
              <a:off x="3888484" y="2607662"/>
              <a:ext cx="546206" cy="564216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3170339" y="3118373"/>
              <a:ext cx="1995900" cy="921900"/>
            </a:xfrm>
            <a:prstGeom prst="roundRect">
              <a:avLst>
                <a:gd name="adj" fmla="val 10000"/>
              </a:avLst>
            </a:prstGeom>
            <a:solidFill>
              <a:srgbClr val="7A6A6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9"/>
            <p:cNvSpPr txBox="1"/>
            <p:nvPr/>
          </p:nvSpPr>
          <p:spPr>
            <a:xfrm>
              <a:off x="3197343" y="3145382"/>
              <a:ext cx="1941900" cy="8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2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Resource</a:t>
              </a:r>
              <a:endParaRPr sz="300"/>
            </a:p>
          </p:txBody>
        </p:sp>
      </p:grpSp>
      <p:sp>
        <p:nvSpPr>
          <p:cNvPr id="269" name="Google Shape;26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9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 monitor is a structure that supports mutual exclusion or the property that at most one thread is executing a particular segment of code at a given time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solution</a:t>
            </a:r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28</a:t>
            </a:fld>
            <a:endParaRPr/>
          </a:p>
        </p:txBody>
      </p:sp>
      <p:sp>
        <p:nvSpPr>
          <p:cNvPr id="276" name="Google Shape;276;p40"/>
          <p:cNvSpPr txBox="1"/>
          <p:nvPr/>
        </p:nvSpPr>
        <p:spPr>
          <a:xfrm>
            <a:off x="311700" y="1110925"/>
            <a:ext cx="43230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 volatile int 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0;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7" name="Google Shape;277;p40"/>
          <p:cNvGraphicFramePr/>
          <p:nvPr/>
        </p:nvGraphicFramePr>
        <p:xfrm>
          <a:off x="5270703" y="1337277"/>
          <a:ext cx="3873300" cy="246895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19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1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(increment)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(decrement)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1: Retrieve c (0)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2: 0 + 1 =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3: Store result; c =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4: Retrieve c (1)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5: 1 – 1 =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6: Store result; c =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Synchronization</a:t>
            </a:r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29</a:t>
            </a:fld>
            <a:endParaRPr/>
          </a:p>
        </p:txBody>
      </p:sp>
      <p:pic>
        <p:nvPicPr>
          <p:cNvPr id="285" name="Google Shape;28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585C3-5274-F6CF-45DD-26760EA5F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Task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63" y="1369200"/>
            <a:ext cx="6110275" cy="2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Synchronization Using Atomic</a:t>
            </a:r>
            <a:endParaRPr/>
          </a:p>
        </p:txBody>
      </p:sp>
      <p:sp>
        <p:nvSpPr>
          <p:cNvPr id="291" name="Google Shape;29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30</a:t>
            </a:fld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4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Atomic is the property of an operation to be carried out as a single unit of execution without any interference by another thread.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Using the atomic classes ensures that the data is consistent between workers and that no values are lost due to concurrent modifications. </a:t>
            </a:r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900" y="445025"/>
            <a:ext cx="4637676" cy="4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java.util.concurrent.atomic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31</a:t>
            </a:fld>
            <a:endParaRPr/>
          </a:p>
        </p:txBody>
      </p:sp>
      <p:sp>
        <p:nvSpPr>
          <p:cNvPr id="300" name="Google Shape;30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AtomicBoolean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AtomicInteger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AtomicIntegerArray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AtomicLong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AtomicLongArray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AtomicReference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AtomicReferenceArray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Atomic</a:t>
            </a:r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32</a:t>
            </a:fld>
            <a:endParaRPr/>
          </a:p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360AB-B87E-A13B-CC93-2135B5541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Concurrent Collections</a:t>
            </a:r>
            <a:endParaRPr/>
          </a:p>
        </p:txBody>
      </p:sp>
      <p:sp>
        <p:nvSpPr>
          <p:cNvPr id="314" name="Google Shape;31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33</a:t>
            </a:fld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ZooManager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Map&lt;String, Object&gt; foodData = new HashMap&lt;String, Object&gt;();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ru" sz="1308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put(String key, String value)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foodData.put(key, value);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synchronized Object get(String key)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foodData.get(key);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8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Concurrent Collections</a:t>
            </a:r>
            <a:endParaRPr/>
          </a:p>
        </p:txBody>
      </p:sp>
      <p:sp>
        <p:nvSpPr>
          <p:cNvPr id="321" name="Google Shape;32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34</a:t>
            </a:fld>
            <a:endParaRPr/>
          </a:p>
        </p:txBody>
      </p:sp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ZooManager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Map&lt;String, Object&gt; foodData = </a:t>
            </a:r>
            <a:r>
              <a:rPr lang="ru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ConcurrentHashMap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&lt;String, Object&gt;();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put(String key, String value)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foodData.put(key, value);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Object get(String key)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foodData.get(key);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Executor Service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ExecutorService is a JDK API that simplifies running tasks in asynchronous mode.</a:t>
            </a:r>
            <a:br>
              <a:rPr lang="ru"/>
            </a:b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You can use Java ExecutorService to create a single thread, a pool of threads, or a scheduled pool of threads.</a:t>
            </a:r>
            <a:endParaRPr/>
          </a:p>
        </p:txBody>
      </p:sp>
      <p:sp>
        <p:nvSpPr>
          <p:cNvPr id="329" name="Google Shape;32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Submit vs Execute</a:t>
            </a:r>
            <a:endParaRPr/>
          </a:p>
        </p:txBody>
      </p:sp>
      <p:sp>
        <p:nvSpPr>
          <p:cNvPr id="335" name="Google Shape;33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36</a:t>
            </a:fld>
            <a:endParaRPr/>
          </a:p>
        </p:txBody>
      </p:sp>
      <p:sp>
        <p:nvSpPr>
          <p:cNvPr id="336" name="Google Shape;336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void execute(Runnable command) – returns nothing, “fire-and-forget” 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Future&lt;?&gt; submit(Runnable task) - returns a Future object, allows Callable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Future</a:t>
            </a:r>
            <a:endParaRPr/>
          </a:p>
        </p:txBody>
      </p:sp>
      <p:sp>
        <p:nvSpPr>
          <p:cNvPr id="342" name="Google Shape;34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37</a:t>
            </a:fld>
            <a:endParaRPr/>
          </a:p>
        </p:txBody>
      </p:sp>
      <p:sp>
        <p:nvSpPr>
          <p:cNvPr id="343" name="Google Shape;34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isDone() - returns true if the task was completed, throw an exception, or was cancelled.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isCancelled()- returns true if the task was cancelled before it completely normally.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cancel() - attempts to cancel execution of the task.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V get() - retrieves the result of a task, waiting endlessly if it is not yet available.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V get(long timeout, TimeUnit unit) - retrieves the result of a task, waiting the specified amount of time. If the result is not ready by the time the timeout is reached, a checked TimeoutException will be thrown.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Executors</a:t>
            </a:r>
            <a:endParaRPr/>
          </a:p>
        </p:txBody>
      </p:sp>
      <p:sp>
        <p:nvSpPr>
          <p:cNvPr id="349" name="Google Shape;34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38</a:t>
            </a:fld>
            <a:endParaRPr/>
          </a:p>
        </p:txBody>
      </p:sp>
      <p:pic>
        <p:nvPicPr>
          <p:cNvPr id="351" name="Google Shape;35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F385-5D15-CE2B-50B3-BDFED473F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Scheduler</a:t>
            </a:r>
            <a:endParaRPr/>
          </a:p>
        </p:txBody>
      </p:sp>
      <p:sp>
        <p:nvSpPr>
          <p:cNvPr id="357" name="Google Shape;35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39</a:t>
            </a:fld>
            <a:endParaRPr/>
          </a:p>
        </p:txBody>
      </p:sp>
      <p:pic>
        <p:nvPicPr>
          <p:cNvPr id="358" name="Google Shape;3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475" y="424225"/>
            <a:ext cx="4295050" cy="4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Multitasking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975" y="1353075"/>
            <a:ext cx="6090049" cy="2397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Schedulers</a:t>
            </a:r>
            <a:endParaRPr/>
          </a:p>
        </p:txBody>
      </p:sp>
      <p:sp>
        <p:nvSpPr>
          <p:cNvPr id="364" name="Google Shape;364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40</a:t>
            </a:fld>
            <a:endParaRPr/>
          </a:p>
        </p:txBody>
      </p:sp>
      <p:pic>
        <p:nvPicPr>
          <p:cNvPr id="366" name="Google Shape;36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B7547-8A25-F59B-1E7B-5ADEA50DE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Scheduler tasks</a:t>
            </a:r>
            <a:endParaRPr/>
          </a:p>
        </p:txBody>
      </p:sp>
      <p:sp>
        <p:nvSpPr>
          <p:cNvPr id="372" name="Google Shape;37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41</a:t>
            </a:fld>
            <a:endParaRPr/>
          </a:p>
        </p:txBody>
      </p:sp>
      <p:sp>
        <p:nvSpPr>
          <p:cNvPr id="373" name="Google Shape;37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7182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 </a:t>
            </a:r>
            <a:r>
              <a:rPr lang="ru"/>
              <a:t>(Callable callable, long delay, TimeUnit unit) - Creates and executes a Callable task after the given delay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 </a:t>
            </a:r>
            <a:r>
              <a:rPr lang="ru"/>
              <a:t>(Runnable command, long delay, TimeUnit unit) - Creates and executes a Runnable task after the given delay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scheduleAtFixedRate </a:t>
            </a:r>
            <a:r>
              <a:rPr lang="ru"/>
              <a:t>(Runnable command, long initialDelay, long period, TimeUnit unit) - Creates and executes a Runnable task after the given initial delay, creating a new task every period value that passes.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scheduleAtFixedDelay </a:t>
            </a:r>
            <a:r>
              <a:rPr lang="ru"/>
              <a:t>(Runnable command, long initialDelay, long delay, TimeUnit unit) - Creates and executes a Runnable task after the given initial delay and subsequently with the given delay between the termination of one execution and the commencement of the next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Deadlock</a:t>
            </a:r>
            <a:endParaRPr/>
          </a:p>
        </p:txBody>
      </p:sp>
      <p:sp>
        <p:nvSpPr>
          <p:cNvPr id="379" name="Google Shape;37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42</a:t>
            </a:fld>
            <a:endParaRPr/>
          </a:p>
        </p:txBody>
      </p:sp>
      <p:grpSp>
        <p:nvGrpSpPr>
          <p:cNvPr id="380" name="Google Shape;380;p54"/>
          <p:cNvGrpSpPr/>
          <p:nvPr/>
        </p:nvGrpSpPr>
        <p:grpSpPr>
          <a:xfrm>
            <a:off x="689764" y="1183976"/>
            <a:ext cx="3022959" cy="3394500"/>
            <a:chOff x="1514" y="0"/>
            <a:chExt cx="3022959" cy="3394500"/>
          </a:xfrm>
        </p:grpSpPr>
        <p:sp>
          <p:nvSpPr>
            <p:cNvPr id="381" name="Google Shape;381;p54"/>
            <p:cNvSpPr/>
            <p:nvPr/>
          </p:nvSpPr>
          <p:spPr>
            <a:xfrm>
              <a:off x="1514" y="0"/>
              <a:ext cx="1456800" cy="3394500"/>
            </a:xfrm>
            <a:prstGeom prst="roundRect">
              <a:avLst>
                <a:gd name="adj" fmla="val 10000"/>
              </a:avLst>
            </a:prstGeom>
            <a:solidFill>
              <a:srgbClr val="CBD8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4"/>
            <p:cNvSpPr txBox="1"/>
            <p:nvPr/>
          </p:nvSpPr>
          <p:spPr>
            <a:xfrm>
              <a:off x="1514" y="0"/>
              <a:ext cx="1456800" cy="10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ru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Thread1</a:t>
              </a:r>
              <a:endParaRPr/>
            </a:p>
          </p:txBody>
        </p:sp>
        <p:sp>
          <p:nvSpPr>
            <p:cNvPr id="383" name="Google Shape;383;p54"/>
            <p:cNvSpPr/>
            <p:nvPr/>
          </p:nvSpPr>
          <p:spPr>
            <a:xfrm>
              <a:off x="147203" y="101898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4"/>
            <p:cNvSpPr txBox="1"/>
            <p:nvPr/>
          </p:nvSpPr>
          <p:spPr>
            <a:xfrm>
              <a:off x="158705" y="103048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147203" y="1472091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4"/>
            <p:cNvSpPr txBox="1"/>
            <p:nvPr/>
          </p:nvSpPr>
          <p:spPr>
            <a:xfrm>
              <a:off x="158705" y="1483593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 </a:t>
              </a:r>
              <a:endParaRPr/>
            </a:p>
          </p:txBody>
        </p:sp>
        <p:sp>
          <p:nvSpPr>
            <p:cNvPr id="387" name="Google Shape;387;p54"/>
            <p:cNvSpPr/>
            <p:nvPr/>
          </p:nvSpPr>
          <p:spPr>
            <a:xfrm>
              <a:off x="147203" y="1925198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4"/>
            <p:cNvSpPr txBox="1"/>
            <p:nvPr/>
          </p:nvSpPr>
          <p:spPr>
            <a:xfrm>
              <a:off x="158705" y="1936700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4"/>
            <p:cNvSpPr/>
            <p:nvPr/>
          </p:nvSpPr>
          <p:spPr>
            <a:xfrm>
              <a:off x="147203" y="2378305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4"/>
            <p:cNvSpPr txBox="1"/>
            <p:nvPr/>
          </p:nvSpPr>
          <p:spPr>
            <a:xfrm>
              <a:off x="158705" y="2389807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391" name="Google Shape;391;p54"/>
            <p:cNvSpPr/>
            <p:nvPr/>
          </p:nvSpPr>
          <p:spPr>
            <a:xfrm>
              <a:off x="147203" y="283141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4"/>
            <p:cNvSpPr txBox="1"/>
            <p:nvPr/>
          </p:nvSpPr>
          <p:spPr>
            <a:xfrm>
              <a:off x="158705" y="284291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4"/>
            <p:cNvSpPr/>
            <p:nvPr/>
          </p:nvSpPr>
          <p:spPr>
            <a:xfrm>
              <a:off x="1567673" y="0"/>
              <a:ext cx="1456800" cy="3394500"/>
            </a:xfrm>
            <a:prstGeom prst="roundRect">
              <a:avLst>
                <a:gd name="adj" fmla="val 10000"/>
              </a:avLst>
            </a:prstGeom>
            <a:solidFill>
              <a:srgbClr val="CBD8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4"/>
            <p:cNvSpPr txBox="1"/>
            <p:nvPr/>
          </p:nvSpPr>
          <p:spPr>
            <a:xfrm>
              <a:off x="1567673" y="0"/>
              <a:ext cx="1456800" cy="10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ru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Thread2</a:t>
              </a:r>
              <a:endParaRPr/>
            </a:p>
          </p:txBody>
        </p:sp>
        <p:sp>
          <p:nvSpPr>
            <p:cNvPr id="395" name="Google Shape;395;p54"/>
            <p:cNvSpPr/>
            <p:nvPr/>
          </p:nvSpPr>
          <p:spPr>
            <a:xfrm>
              <a:off x="1713363" y="101898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4"/>
            <p:cNvSpPr txBox="1"/>
            <p:nvPr/>
          </p:nvSpPr>
          <p:spPr>
            <a:xfrm>
              <a:off x="1724865" y="103048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397" name="Google Shape;397;p54"/>
            <p:cNvSpPr/>
            <p:nvPr/>
          </p:nvSpPr>
          <p:spPr>
            <a:xfrm>
              <a:off x="1713363" y="1472091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4"/>
            <p:cNvSpPr txBox="1"/>
            <p:nvPr/>
          </p:nvSpPr>
          <p:spPr>
            <a:xfrm>
              <a:off x="1724865" y="1483593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399" name="Google Shape;399;p54"/>
            <p:cNvSpPr/>
            <p:nvPr/>
          </p:nvSpPr>
          <p:spPr>
            <a:xfrm>
              <a:off x="1713363" y="1925198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4"/>
            <p:cNvSpPr txBox="1"/>
            <p:nvPr/>
          </p:nvSpPr>
          <p:spPr>
            <a:xfrm>
              <a:off x="1724865" y="1936700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4"/>
            <p:cNvSpPr/>
            <p:nvPr/>
          </p:nvSpPr>
          <p:spPr>
            <a:xfrm>
              <a:off x="1713363" y="2378305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4"/>
            <p:cNvSpPr txBox="1"/>
            <p:nvPr/>
          </p:nvSpPr>
          <p:spPr>
            <a:xfrm>
              <a:off x="1724865" y="2389807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403" name="Google Shape;403;p54"/>
            <p:cNvSpPr/>
            <p:nvPr/>
          </p:nvSpPr>
          <p:spPr>
            <a:xfrm>
              <a:off x="1713363" y="283141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4"/>
            <p:cNvSpPr txBox="1"/>
            <p:nvPr/>
          </p:nvSpPr>
          <p:spPr>
            <a:xfrm>
              <a:off x="1724865" y="284291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pic>
        <p:nvPicPr>
          <p:cNvPr id="405" name="Google Shape;405;p54" descr="4100321_700b_v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6290" y="1519289"/>
            <a:ext cx="3374711" cy="272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Deadlock</a:t>
            </a:r>
            <a:endParaRPr/>
          </a:p>
        </p:txBody>
      </p:sp>
      <p:sp>
        <p:nvSpPr>
          <p:cNvPr id="411" name="Google Shape;41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43</a:t>
            </a:fld>
            <a:endParaRPr/>
          </a:p>
        </p:txBody>
      </p:sp>
      <p:sp>
        <p:nvSpPr>
          <p:cNvPr id="412" name="Google Shape;412;p55"/>
          <p:cNvSpPr txBox="1"/>
          <p:nvPr/>
        </p:nvSpPr>
        <p:spPr>
          <a:xfrm>
            <a:off x="1995900" y="1017725"/>
            <a:ext cx="51522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methodA(B b)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b.doSomething();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doSomething() { ...}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methodB(A a)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a.doSomething();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doSomething() { ...}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Deadlock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418" name="Google Shape;41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44</a:t>
            </a:fld>
            <a:endParaRPr/>
          </a:p>
        </p:txBody>
      </p:sp>
      <p:pic>
        <p:nvPicPr>
          <p:cNvPr id="420" name="Google Shape;42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AEE76-094A-8EC3-DF97-45A62C7B5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Useful links</a:t>
            </a:r>
            <a:endParaRPr/>
          </a:p>
        </p:txBody>
      </p:sp>
      <p:sp>
        <p:nvSpPr>
          <p:cNvPr id="426" name="Google Shape;42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45</a:t>
            </a:fld>
            <a:endParaRPr/>
          </a:p>
        </p:txBody>
      </p:sp>
      <p:sp>
        <p:nvSpPr>
          <p:cNvPr id="427" name="Google Shape;42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Multithreading</a:t>
            </a:r>
            <a:r>
              <a:rPr lang="en-US" b="1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 err="1">
                <a:hlinkClick r:id="rId4"/>
              </a:rPr>
              <a:t>CompletableFuture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FE039E-99FD-2754-58FE-9F2E33BAB7C6}"/>
              </a:ext>
            </a:extLst>
          </p:cNvPr>
          <p:cNvSpPr txBox="1"/>
          <p:nvPr/>
        </p:nvSpPr>
        <p:spPr>
          <a:xfrm>
            <a:off x="2473036" y="16556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Homework map example</a:t>
            </a:r>
            <a:endParaRPr dirty="0"/>
          </a:p>
        </p:txBody>
      </p:sp>
      <p:sp>
        <p:nvSpPr>
          <p:cNvPr id="426" name="Google Shape;42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463E9-8A24-7EB2-3DC2-561CE32BD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89" y="106243"/>
            <a:ext cx="6030022" cy="49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Any questions?</a:t>
            </a:r>
            <a:endParaRPr/>
          </a:p>
        </p:txBody>
      </p:sp>
      <p:sp>
        <p:nvSpPr>
          <p:cNvPr id="433" name="Google Shape;433;p58"/>
          <p:cNvSpPr txBox="1">
            <a:spLocks noGrp="1"/>
          </p:cNvSpPr>
          <p:nvPr>
            <p:ph type="body" idx="1"/>
          </p:nvPr>
        </p:nvSpPr>
        <p:spPr>
          <a:xfrm>
            <a:off x="311700" y="3594075"/>
            <a:ext cx="85206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2300"/>
              <a:t>Threads are a pain in the ass</a:t>
            </a:r>
            <a:endParaRPr sz="2300"/>
          </a:p>
        </p:txBody>
      </p:sp>
      <p:sp>
        <p:nvSpPr>
          <p:cNvPr id="434" name="Google Shape;434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47</a:t>
            </a:fld>
            <a:endParaRPr/>
          </a:p>
        </p:txBody>
      </p:sp>
      <p:pic>
        <p:nvPicPr>
          <p:cNvPr id="435" name="Google Shape;4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200" y="1152475"/>
            <a:ext cx="2441600" cy="24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Multithreading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75" y="1369200"/>
            <a:ext cx="5676940" cy="2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Multitasking vs Multithreading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913" y="1057500"/>
            <a:ext cx="54461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creation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F4D0-95F0-A6C3-2F01-49C7BFE4C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Extend thread vs Implement runnable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If you need own Thread rules upon which multiple tasks will rely, such as a priority Thread, extending Thread may be preferable.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Extending Thread does not allow you to extend any other class, whereas implementing Runnable lets you extend another class.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Implementing Runnable is often a better object-oriented design practice since it separates the task being performed from the Thread object performing it.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Implementing Runnable allows the class to be used by numerous Concurrency API classes.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Implement callable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Similar to Runnable, but returns a value and can throw a checked exception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1046222" y="1725178"/>
          <a:ext cx="7051575" cy="249335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35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</a:rPr>
                        <a:t>Runnable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</a:rPr>
                        <a:t>Callable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@FunctionalInterface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interface Runnable {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sz="1200" i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i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abstract void run();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@FunctionalInterface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interface Callable&lt;V&gt; {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sz="1200" i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i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 call() throws Exception;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1252</Words>
  <Application>Microsoft Macintosh PowerPoint</Application>
  <PresentationFormat>On-screen Show (16:9)</PresentationFormat>
  <Paragraphs>218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Courier New</vt:lpstr>
      <vt:lpstr>Lato</vt:lpstr>
      <vt:lpstr>Arial</vt:lpstr>
      <vt:lpstr>Arial Narrow</vt:lpstr>
      <vt:lpstr>Simple Dark</vt:lpstr>
      <vt:lpstr>Concurrency</vt:lpstr>
      <vt:lpstr>Contents</vt:lpstr>
      <vt:lpstr>Task</vt:lpstr>
      <vt:lpstr>Multitasking</vt:lpstr>
      <vt:lpstr>Multithreading</vt:lpstr>
      <vt:lpstr>Multitasking vs Multithreading</vt:lpstr>
      <vt:lpstr>Example - Thread creation</vt:lpstr>
      <vt:lpstr>Extend thread vs Implement runnable  </vt:lpstr>
      <vt:lpstr>Implement callable</vt:lpstr>
      <vt:lpstr>Example - Thread creation (Callable)</vt:lpstr>
      <vt:lpstr>Thread types</vt:lpstr>
      <vt:lpstr>Process model</vt:lpstr>
      <vt:lpstr>Thread lifecycle</vt:lpstr>
      <vt:lpstr>Thread lifecycle</vt:lpstr>
      <vt:lpstr>Thread lifecycle</vt:lpstr>
      <vt:lpstr>Example - How to work with threads</vt:lpstr>
      <vt:lpstr>Java Memory Model</vt:lpstr>
      <vt:lpstr>Example - Thread Stack</vt:lpstr>
      <vt:lpstr>Hardware Memory Architecture</vt:lpstr>
      <vt:lpstr>Visibility Between Threads</vt:lpstr>
      <vt:lpstr>Visibility Between Threads</vt:lpstr>
      <vt:lpstr>Example - Volatile keyword</vt:lpstr>
      <vt:lpstr>Synchronizing problem</vt:lpstr>
      <vt:lpstr>Synchronizing problem</vt:lpstr>
      <vt:lpstr>Synchronizing problem</vt:lpstr>
      <vt:lpstr>Synchronizing problem</vt:lpstr>
      <vt:lpstr>Synchronizing solution</vt:lpstr>
      <vt:lpstr>Synchronizing solution</vt:lpstr>
      <vt:lpstr>Example - Thread Synchronization</vt:lpstr>
      <vt:lpstr>Synchronization Using Atomic</vt:lpstr>
      <vt:lpstr>java.util.concurrent.atomic</vt:lpstr>
      <vt:lpstr>Example - Atomic</vt:lpstr>
      <vt:lpstr>Concurrent Collections</vt:lpstr>
      <vt:lpstr>Concurrent Collections</vt:lpstr>
      <vt:lpstr>Executor Service </vt:lpstr>
      <vt:lpstr>Submit vs Execute</vt:lpstr>
      <vt:lpstr>Future</vt:lpstr>
      <vt:lpstr>Example - Executors</vt:lpstr>
      <vt:lpstr>Scheduler</vt:lpstr>
      <vt:lpstr>Example - Schedulers</vt:lpstr>
      <vt:lpstr>Scheduler tasks</vt:lpstr>
      <vt:lpstr>Deadlock</vt:lpstr>
      <vt:lpstr>Deadlock</vt:lpstr>
      <vt:lpstr>Example - Deadlock </vt:lpstr>
      <vt:lpstr>Useful links</vt:lpstr>
      <vt:lpstr>Homework map example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</dc:title>
  <cp:lastModifiedBy>Vladyslav Nikolenko</cp:lastModifiedBy>
  <cp:revision>5</cp:revision>
  <dcterms:modified xsi:type="dcterms:W3CDTF">2023-01-17T18:50:03Z</dcterms:modified>
</cp:coreProperties>
</file>