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9" roundtripDataSignature="AMtx7mgywi+/QFO+/QDAsZDIZdGBB6ra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aceed3664b_3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1aceed3664b_3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aceed3664b_3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1aceed3664b_3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aceed3664b_3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1aceed3664b_3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aceed3664b_3_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1aceed3664b_3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aceed3664b_3_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g1aceed3664b_3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aceed3664b_3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1aceed3664b_3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aceed3664b_3_1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1aceed3664b_3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aceed3664b_3_1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1aceed3664b_3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aceed3664b_3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1aceed3664b_3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aceed3664b_3_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1aceed3664b_3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ceed3664b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1aceed3664b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aceed3664b_3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1aceed3664b_3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aceed3664b_3_1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g1aceed3664b_3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aceed3664b_3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g1aceed3664b_3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aceed3664b_3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1aceed3664b_3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7a1bc798b2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g17a1bc798b2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b21adb2b3a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1b21adb2b3a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b21adb2b3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g1b21adb2b3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7fc0d03a18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g17fc0d03a18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b21adb2b3a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g1b21adb2b3a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ceed3664b_3_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g1aceed3664b_3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b21adb2b3a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g1b21adb2b3a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b21adb2b3a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g1b21adb2b3a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b21adb2b3a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g1b21adb2b3a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b21adb2b3a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g1b21adb2b3a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b31a662fb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g1b31a662fb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b31a662fb3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g1b31a662fb3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b31a662fb3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g1b31a662fb3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b31a662fb3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 name="Google Shape;394;g1b31a662fb3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b31a662fb3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 name="Google Shape;401;g1b31a662fb3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b31a662fb3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3" name="Google Shape;413;g1b31a662fb3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ceed3664b_3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g1aceed3664b_3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b31a662fb3_0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 name="Google Shape;424;g1b31a662fb3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b31a662fb3_0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6" name="Google Shape;436;g1b31a662fb3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b31a662fb3_0_1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7" name="Google Shape;447;g1b31a662fb3_0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b31a662fb3_0_1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g1b31a662fb3_0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aceed3664b_3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g1aceed3664b_3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aceed3664b_3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1aceed3664b_3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aceed3664b_3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1aceed3664b_3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aceed3664b_3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1aceed3664b_3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aceed3664b_3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1aceed3664b_3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56"/>
          <p:cNvSpPr txBox="1"/>
          <p:nvPr>
            <p:ph type="title"/>
          </p:nvPr>
        </p:nvSpPr>
        <p:spPr>
          <a:xfrm>
            <a:off x="415600" y="2867800"/>
            <a:ext cx="11360800" cy="1122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15" name="Google Shape;15;p5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48" name="Shape 48"/>
        <p:cNvGrpSpPr/>
        <p:nvPr/>
      </p:nvGrpSpPr>
      <p:grpSpPr>
        <a:xfrm>
          <a:off x="0" y="0"/>
          <a:ext cx="0" cy="0"/>
          <a:chOff x="0" y="0"/>
          <a:chExt cx="0" cy="0"/>
        </a:xfrm>
      </p:grpSpPr>
      <p:sp>
        <p:nvSpPr>
          <p:cNvPr id="49" name="Google Shape;49;p65"/>
          <p:cNvSpPr txBox="1"/>
          <p:nvPr>
            <p:ph type="title"/>
          </p:nvPr>
        </p:nvSpPr>
        <p:spPr>
          <a:xfrm>
            <a:off x="415600" y="1474833"/>
            <a:ext cx="11360800" cy="26180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p:txBody>
      </p:sp>
      <p:sp>
        <p:nvSpPr>
          <p:cNvPr id="50" name="Google Shape;50;p65"/>
          <p:cNvSpPr txBox="1"/>
          <p:nvPr>
            <p:ph idx="1" type="body"/>
          </p:nvPr>
        </p:nvSpPr>
        <p:spPr>
          <a:xfrm>
            <a:off x="415600" y="4202967"/>
            <a:ext cx="11360800" cy="17344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1" name="Google Shape;51;p6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6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57"/>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57"/>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5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0" name="Shape 20"/>
        <p:cNvGrpSpPr/>
        <p:nvPr/>
      </p:nvGrpSpPr>
      <p:grpSpPr>
        <a:xfrm>
          <a:off x="0" y="0"/>
          <a:ext cx="0" cy="0"/>
          <a:chOff x="0" y="0"/>
          <a:chExt cx="0" cy="0"/>
        </a:xfrm>
      </p:grpSpPr>
      <p:sp>
        <p:nvSpPr>
          <p:cNvPr id="21" name="Google Shape;21;p58"/>
          <p:cNvSpPr txBox="1"/>
          <p:nvPr>
            <p:ph type="title"/>
          </p:nvPr>
        </p:nvSpPr>
        <p:spPr>
          <a:xfrm>
            <a:off x="653667" y="600200"/>
            <a:ext cx="8490400" cy="5454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
        <p:nvSpPr>
          <p:cNvPr id="22" name="Google Shape;22;p58"/>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59"/>
          <p:cNvSpPr txBox="1"/>
          <p:nvPr>
            <p:ph type="ctrTitle"/>
          </p:nvPr>
        </p:nvSpPr>
        <p:spPr>
          <a:xfrm>
            <a:off x="415611" y="992767"/>
            <a:ext cx="11360800" cy="2736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p:txBody>
      </p:sp>
      <p:sp>
        <p:nvSpPr>
          <p:cNvPr id="25" name="Google Shape;25;p59"/>
          <p:cNvSpPr txBox="1"/>
          <p:nvPr>
            <p:ph idx="1" type="subTitle"/>
          </p:nvPr>
        </p:nvSpPr>
        <p:spPr>
          <a:xfrm>
            <a:off x="415600" y="3778833"/>
            <a:ext cx="11360800" cy="1056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26" name="Google Shape;26;p59"/>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60"/>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60"/>
          <p:cNvSpPr txBox="1"/>
          <p:nvPr>
            <p:ph idx="1" type="body"/>
          </p:nvPr>
        </p:nvSpPr>
        <p:spPr>
          <a:xfrm>
            <a:off x="4156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30" name="Google Shape;30;p60"/>
          <p:cNvSpPr txBox="1"/>
          <p:nvPr>
            <p:ph idx="2" type="body"/>
          </p:nvPr>
        </p:nvSpPr>
        <p:spPr>
          <a:xfrm>
            <a:off x="64432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31" name="Google Shape;31;p6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1"/>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6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5" name="Shape 35"/>
        <p:cNvGrpSpPr/>
        <p:nvPr/>
      </p:nvGrpSpPr>
      <p:grpSpPr>
        <a:xfrm>
          <a:off x="0" y="0"/>
          <a:ext cx="0" cy="0"/>
          <a:chOff x="0" y="0"/>
          <a:chExt cx="0" cy="0"/>
        </a:xfrm>
      </p:grpSpPr>
      <p:sp>
        <p:nvSpPr>
          <p:cNvPr id="36" name="Google Shape;36;p62"/>
          <p:cNvSpPr txBox="1"/>
          <p:nvPr>
            <p:ph type="title"/>
          </p:nvPr>
        </p:nvSpPr>
        <p:spPr>
          <a:xfrm>
            <a:off x="415600" y="740800"/>
            <a:ext cx="3744000" cy="1007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37" name="Google Shape;37;p62"/>
          <p:cNvSpPr txBox="1"/>
          <p:nvPr>
            <p:ph idx="1" type="body"/>
          </p:nvPr>
        </p:nvSpPr>
        <p:spPr>
          <a:xfrm>
            <a:off x="415600" y="1852800"/>
            <a:ext cx="3744000" cy="4239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38" name="Google Shape;38;p62"/>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9" name="Shape 39"/>
        <p:cNvGrpSpPr/>
        <p:nvPr/>
      </p:nvGrpSpPr>
      <p:grpSpPr>
        <a:xfrm>
          <a:off x="0" y="0"/>
          <a:ext cx="0" cy="0"/>
          <a:chOff x="0" y="0"/>
          <a:chExt cx="0" cy="0"/>
        </a:xfrm>
      </p:grpSpPr>
      <p:sp>
        <p:nvSpPr>
          <p:cNvPr id="40" name="Google Shape;40;p63"/>
          <p:cNvSpPr/>
          <p:nvPr/>
        </p:nvSpPr>
        <p:spPr>
          <a:xfrm>
            <a:off x="6096000" y="33"/>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41" name="Google Shape;41;p63"/>
          <p:cNvSpPr txBox="1"/>
          <p:nvPr>
            <p:ph type="title"/>
          </p:nvPr>
        </p:nvSpPr>
        <p:spPr>
          <a:xfrm>
            <a:off x="354000" y="1644233"/>
            <a:ext cx="5393600" cy="1976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42" name="Google Shape;42;p63"/>
          <p:cNvSpPr txBox="1"/>
          <p:nvPr>
            <p:ph idx="1" type="subTitle"/>
          </p:nvPr>
        </p:nvSpPr>
        <p:spPr>
          <a:xfrm>
            <a:off x="354000" y="3737433"/>
            <a:ext cx="5393600" cy="1646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43" name="Google Shape;43;p63"/>
          <p:cNvSpPr txBox="1"/>
          <p:nvPr>
            <p:ph idx="2" type="body"/>
          </p:nvPr>
        </p:nvSpPr>
        <p:spPr>
          <a:xfrm>
            <a:off x="6586000" y="965600"/>
            <a:ext cx="5116000" cy="49268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4" name="Google Shape;44;p6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5" name="Shape 45"/>
        <p:cNvGrpSpPr/>
        <p:nvPr/>
      </p:nvGrpSpPr>
      <p:grpSpPr>
        <a:xfrm>
          <a:off x="0" y="0"/>
          <a:ext cx="0" cy="0"/>
          <a:chOff x="0" y="0"/>
          <a:chExt cx="0" cy="0"/>
        </a:xfrm>
      </p:grpSpPr>
      <p:sp>
        <p:nvSpPr>
          <p:cNvPr id="46" name="Google Shape;46;p64"/>
          <p:cNvSpPr txBox="1"/>
          <p:nvPr>
            <p:ph idx="1" type="body"/>
          </p:nvPr>
        </p:nvSpPr>
        <p:spPr>
          <a:xfrm>
            <a:off x="415600" y="5640767"/>
            <a:ext cx="7998400" cy="806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7" name="Google Shape;47;p6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5"/>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 name="Google Shape;11;p55"/>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12" name="Google Shape;12;p5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baeldung.com/java-optional" TargetMode="External"/><Relationship Id="rId4" Type="http://schemas.openxmlformats.org/officeDocument/2006/relationships/hyperlink" Target="http://www.oracle.com/technetwork/articles/java/java8-optional-2175753.html" TargetMode="External"/><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baeldung.com/java-8-streams" TargetMode="External"/><Relationship Id="rId4" Type="http://schemas.openxmlformats.org/officeDocument/2006/relationships/image" Target="../media/image18.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24.png"/><Relationship Id="rId5"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6.png"/><Relationship Id="rId5"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1.png"/><Relationship Id="rId4" Type="http://schemas.openxmlformats.org/officeDocument/2006/relationships/image" Target="../media/image29.png"/><Relationship Id="rId5"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baeldung.com/java-method-references" TargetMode="Externa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www.baeldung.com/java-optional" TargetMode="External"/><Relationship Id="rId4" Type="http://schemas.openxmlformats.org/officeDocument/2006/relationships/hyperlink" Target="http://www.oracle.com/technetwork/articles/java/java8-optional-2175753.html" TargetMode="External"/><Relationship Id="rId5"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www.baeldung.com/java-8-streams" TargetMode="External"/><Relationship Id="rId4" Type="http://schemas.openxmlformats.org/officeDocument/2006/relationships/image" Target="../media/image18.png"/><Relationship Id="rId5"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9.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7.png"/><Relationship Id="rId4" Type="http://schemas.openxmlformats.org/officeDocument/2006/relationships/image" Target="../media/image24.png"/><Relationship Id="rId5"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2.png"/><Relationship Id="rId4" Type="http://schemas.openxmlformats.org/officeDocument/2006/relationships/image" Target="../media/image26.png"/><Relationship Id="rId5"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1.png"/><Relationship Id="rId4" Type="http://schemas.openxmlformats.org/officeDocument/2006/relationships/image" Target="../media/image29.png"/><Relationship Id="rId5"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baeldung.com/java-method-references"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title"/>
          </p:nvPr>
        </p:nvSpPr>
        <p:spPr>
          <a:xfrm>
            <a:off x="415600" y="1383400"/>
            <a:ext cx="11360800" cy="1122400"/>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3600"/>
              <a:buNone/>
            </a:pPr>
            <a:r>
              <a:rPr lang="en-US"/>
              <a:t>Lesson: </a:t>
            </a:r>
            <a:r>
              <a:rPr lang="en-US"/>
              <a:t>Functional programming</a:t>
            </a:r>
            <a:endParaRPr/>
          </a:p>
        </p:txBody>
      </p:sp>
      <p:sp>
        <p:nvSpPr>
          <p:cNvPr id="59" name="Google Shape;59;p1"/>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60" name="Google Shape;60;p1"/>
          <p:cNvPicPr preferRelativeResize="0"/>
          <p:nvPr/>
        </p:nvPicPr>
        <p:blipFill rotWithShape="1">
          <a:blip r:embed="rId3">
            <a:alphaModFix/>
          </a:blip>
          <a:srcRect b="0" l="0" r="0" t="0"/>
          <a:stretch/>
        </p:blipFill>
        <p:spPr>
          <a:xfrm>
            <a:off x="9261800" y="5520900"/>
            <a:ext cx="2514600" cy="1066800"/>
          </a:xfrm>
          <a:prstGeom prst="rect">
            <a:avLst/>
          </a:prstGeom>
          <a:noFill/>
          <a:ln>
            <a:noFill/>
          </a:ln>
        </p:spPr>
      </p:pic>
      <p:grpSp>
        <p:nvGrpSpPr>
          <p:cNvPr id="61" name="Google Shape;61;p1"/>
          <p:cNvGrpSpPr/>
          <p:nvPr/>
        </p:nvGrpSpPr>
        <p:grpSpPr>
          <a:xfrm>
            <a:off x="188021" y="2505800"/>
            <a:ext cx="6626707" cy="1933"/>
            <a:chOff x="-25800" y="1916325"/>
            <a:chExt cx="4970030" cy="1450"/>
          </a:xfrm>
        </p:grpSpPr>
        <p:cxnSp>
          <p:nvCxnSpPr>
            <p:cNvPr id="62" name="Google Shape;62;p1"/>
            <p:cNvCxnSpPr/>
            <p:nvPr/>
          </p:nvCxnSpPr>
          <p:spPr>
            <a:xfrm>
              <a:off x="-25800" y="1916325"/>
              <a:ext cx="1907100" cy="0"/>
            </a:xfrm>
            <a:prstGeom prst="straightConnector1">
              <a:avLst/>
            </a:prstGeom>
            <a:noFill/>
            <a:ln cap="flat" cmpd="sng" w="76200">
              <a:solidFill>
                <a:srgbClr val="F2F2F2"/>
              </a:solidFill>
              <a:prstDash val="solid"/>
              <a:round/>
              <a:headEnd len="sm" w="sm" type="none"/>
              <a:tailEnd len="sm" w="sm" type="none"/>
            </a:ln>
          </p:spPr>
        </p:cxnSp>
        <p:cxnSp>
          <p:nvCxnSpPr>
            <p:cNvPr id="63" name="Google Shape;63;p1"/>
            <p:cNvCxnSpPr/>
            <p:nvPr/>
          </p:nvCxnSpPr>
          <p:spPr>
            <a:xfrm>
              <a:off x="2643300" y="1917775"/>
              <a:ext cx="768300" cy="0"/>
            </a:xfrm>
            <a:prstGeom prst="straightConnector1">
              <a:avLst/>
            </a:prstGeom>
            <a:noFill/>
            <a:ln cap="flat" cmpd="sng" w="76200">
              <a:solidFill>
                <a:srgbClr val="4A86E8"/>
              </a:solidFill>
              <a:prstDash val="solid"/>
              <a:round/>
              <a:headEnd len="sm" w="sm" type="none"/>
              <a:tailEnd len="sm" w="sm" type="none"/>
            </a:ln>
          </p:spPr>
        </p:cxnSp>
        <p:cxnSp>
          <p:nvCxnSpPr>
            <p:cNvPr id="64" name="Google Shape;64;p1"/>
            <p:cNvCxnSpPr/>
            <p:nvPr/>
          </p:nvCxnSpPr>
          <p:spPr>
            <a:xfrm>
              <a:off x="3405300" y="1917775"/>
              <a:ext cx="768300" cy="0"/>
            </a:xfrm>
            <a:prstGeom prst="straightConnector1">
              <a:avLst/>
            </a:prstGeom>
            <a:noFill/>
            <a:ln cap="flat" cmpd="sng" w="76200">
              <a:solidFill>
                <a:schemeClr val="accent4"/>
              </a:solidFill>
              <a:prstDash val="solid"/>
              <a:round/>
              <a:headEnd len="sm" w="sm" type="none"/>
              <a:tailEnd len="sm" w="sm" type="none"/>
            </a:ln>
          </p:spPr>
        </p:cxnSp>
        <p:cxnSp>
          <p:nvCxnSpPr>
            <p:cNvPr id="65" name="Google Shape;65;p1"/>
            <p:cNvCxnSpPr/>
            <p:nvPr/>
          </p:nvCxnSpPr>
          <p:spPr>
            <a:xfrm>
              <a:off x="4175930" y="1917775"/>
              <a:ext cx="768300" cy="0"/>
            </a:xfrm>
            <a:prstGeom prst="straightConnector1">
              <a:avLst/>
            </a:prstGeom>
            <a:noFill/>
            <a:ln cap="flat" cmpd="sng" w="76200">
              <a:solidFill>
                <a:srgbClr val="FF0000"/>
              </a:solidFill>
              <a:prstDash val="solid"/>
              <a:round/>
              <a:headEnd len="sm" w="sm" type="none"/>
              <a:tailEnd len="sm" w="sm" type="none"/>
            </a:ln>
          </p:spPr>
        </p:cxnSp>
      </p:grpSp>
      <p:cxnSp>
        <p:nvCxnSpPr>
          <p:cNvPr id="66" name="Google Shape;66;p1"/>
          <p:cNvCxnSpPr/>
          <p:nvPr/>
        </p:nvCxnSpPr>
        <p:spPr>
          <a:xfrm>
            <a:off x="2730821" y="2505800"/>
            <a:ext cx="1016000" cy="0"/>
          </a:xfrm>
          <a:prstGeom prst="straightConnector1">
            <a:avLst/>
          </a:prstGeom>
          <a:noFill/>
          <a:ln cap="flat" cmpd="sng" w="76200">
            <a:solidFill>
              <a:schemeClr val="accent5"/>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aceed3664b_3_66"/>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145" name="Google Shape;145;g1aceed3664b_3_66"/>
          <p:cNvSpPr txBox="1"/>
          <p:nvPr/>
        </p:nvSpPr>
        <p:spPr>
          <a:xfrm>
            <a:off x="367025" y="1046025"/>
            <a:ext cx="67533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US" sz="2500">
                <a:solidFill>
                  <a:schemeClr val="dk1"/>
                </a:solidFill>
              </a:rPr>
              <a:t>Functional interface Summary</a:t>
            </a:r>
            <a:endParaRPr b="0" i="0" sz="2500" u="none" cap="none" strike="noStrike">
              <a:solidFill>
                <a:schemeClr val="dk1"/>
              </a:solidFill>
              <a:latin typeface="Arial"/>
              <a:ea typeface="Arial"/>
              <a:cs typeface="Arial"/>
              <a:sym typeface="Arial"/>
            </a:endParaRPr>
          </a:p>
        </p:txBody>
      </p:sp>
      <p:sp>
        <p:nvSpPr>
          <p:cNvPr id="146" name="Google Shape;146;g1aceed3664b_3_66"/>
          <p:cNvSpPr txBox="1"/>
          <p:nvPr/>
        </p:nvSpPr>
        <p:spPr>
          <a:xfrm>
            <a:off x="367025" y="1720500"/>
            <a:ext cx="114093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rPr>
              <a:t>We spent a lot of time in this chapter teaching you how to use lambda expressions, and with good reason. The next two chapters depend heavily on your ability to create and use lambda expressions.</a:t>
            </a:r>
            <a:endParaRPr>
              <a:solidFill>
                <a:schemeClr val="dk1"/>
              </a:solidFill>
            </a:endParaRPr>
          </a:p>
          <a:p>
            <a:pPr indent="457200" lvl="0" marL="0" rtl="0" algn="l">
              <a:spcBef>
                <a:spcPts val="0"/>
              </a:spcBef>
              <a:spcAft>
                <a:spcPts val="0"/>
              </a:spcAft>
              <a:buNone/>
            </a:pPr>
            <a:r>
              <a:rPr lang="en-US">
                <a:solidFill>
                  <a:schemeClr val="dk1"/>
                </a:solidFill>
              </a:rPr>
              <a:t>Lambda expressions, or lambdas, allow passing around blocks of code. The full syntax looks like this:</a:t>
            </a:r>
            <a:endParaRPr>
              <a:solidFill>
                <a:schemeClr val="dk1"/>
              </a:solidFill>
            </a:endParaRPr>
          </a:p>
          <a:p>
            <a:pPr indent="457200" lvl="0" marL="0" rtl="0" algn="l">
              <a:spcBef>
                <a:spcPts val="0"/>
              </a:spcBef>
              <a:spcAft>
                <a:spcPts val="0"/>
              </a:spcAft>
              <a:buNone/>
            </a:pPr>
            <a:r>
              <a:t/>
            </a:r>
            <a:endParaRPr>
              <a:solidFill>
                <a:schemeClr val="dk1"/>
              </a:solidFill>
            </a:endParaRPr>
          </a:p>
          <a:p>
            <a:pPr indent="457200" lvl="0" marL="2286000" rtl="0" algn="l">
              <a:spcBef>
                <a:spcPts val="0"/>
              </a:spcBef>
              <a:spcAft>
                <a:spcPts val="0"/>
              </a:spcAft>
              <a:buNone/>
            </a:pPr>
            <a:r>
              <a:rPr lang="en-US">
                <a:solidFill>
                  <a:schemeClr val="dk1"/>
                </a:solidFill>
              </a:rPr>
              <a:t>(String a, String b) -­&gt; { return a.equals(b); }</a:t>
            </a:r>
            <a:endParaRPr>
              <a:solidFill>
                <a:schemeClr val="dk1"/>
              </a:solidFill>
            </a:endParaRPr>
          </a:p>
          <a:p>
            <a:pPr indent="457200" lvl="0" marL="228600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lang="en-US">
                <a:solidFill>
                  <a:schemeClr val="dk1"/>
                </a:solidFill>
              </a:rPr>
              <a:t>The parameter types can be omitted. When only one parameter is specified without a type, the parentheses can also be omitted. The braces and return statement can be omitted for a single statement, making the short form as follows:</a:t>
            </a:r>
            <a:endParaRPr>
              <a:solidFill>
                <a:schemeClr val="dk1"/>
              </a:solidFill>
            </a:endParaRPr>
          </a:p>
          <a:p>
            <a:pPr indent="457200" lvl="0" marL="0" rtl="0" algn="l">
              <a:spcBef>
                <a:spcPts val="0"/>
              </a:spcBef>
              <a:spcAft>
                <a:spcPts val="0"/>
              </a:spcAft>
              <a:buNone/>
            </a:pPr>
            <a:r>
              <a:t/>
            </a:r>
            <a:endParaRPr>
              <a:solidFill>
                <a:schemeClr val="dk1"/>
              </a:solidFill>
            </a:endParaRPr>
          </a:p>
          <a:p>
            <a:pPr indent="457200" lvl="0" marL="3200400" rtl="0" algn="l">
              <a:spcBef>
                <a:spcPts val="0"/>
              </a:spcBef>
              <a:spcAft>
                <a:spcPts val="0"/>
              </a:spcAft>
              <a:buNone/>
            </a:pPr>
            <a:r>
              <a:rPr lang="en-US">
                <a:solidFill>
                  <a:schemeClr val="dk1"/>
                </a:solidFill>
              </a:rPr>
              <a:t>a -­&gt; a.equals(b)</a:t>
            </a:r>
            <a:endParaRPr>
              <a:solidFill>
                <a:schemeClr val="dk1"/>
              </a:solidFill>
            </a:endParaRPr>
          </a:p>
          <a:p>
            <a:pPr indent="457200" lvl="0" marL="320040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lang="en-US">
                <a:solidFill>
                  <a:schemeClr val="dk1"/>
                </a:solidFill>
              </a:rPr>
              <a:t>Lambdas can be passed to a method expecting an instance of a functional interface. A lambda can define parameters or variables in the body as long as their names are different from existing local variables. The body of a lambda is allowed to use any instance or class variables.</a:t>
            </a:r>
            <a:endParaRPr>
              <a:solidFill>
                <a:schemeClr val="dk1"/>
              </a:solidFill>
            </a:endParaRPr>
          </a:p>
          <a:p>
            <a:pPr indent="457200" lvl="0" marL="0" rtl="0" algn="l">
              <a:spcBef>
                <a:spcPts val="0"/>
              </a:spcBef>
              <a:spcAft>
                <a:spcPts val="0"/>
              </a:spcAft>
              <a:buNone/>
            </a:pPr>
            <a:r>
              <a:rPr lang="en-US">
                <a:solidFill>
                  <a:schemeClr val="dk1"/>
                </a:solidFill>
              </a:rPr>
              <a:t>Additionally, it can use any local variables or method parameters that are final or effectively final.</a:t>
            </a:r>
            <a:endParaRPr>
              <a:solidFill>
                <a:schemeClr val="dk1"/>
              </a:solidFill>
            </a:endParaRPr>
          </a:p>
          <a:p>
            <a:pPr indent="457200" lvl="0" marL="0" rtl="0" algn="l">
              <a:spcBef>
                <a:spcPts val="0"/>
              </a:spcBef>
              <a:spcAft>
                <a:spcPts val="0"/>
              </a:spcAft>
              <a:buNone/>
            </a:pPr>
            <a:r>
              <a:rPr lang="en-US">
                <a:solidFill>
                  <a:schemeClr val="dk1"/>
                </a:solidFill>
              </a:rPr>
              <a:t>A method reference is a compact syntax for writing lambdas that refer to methods. There are four types: static methods, instance methods on a particular object, instance methods on a parameter, and constructor references.</a:t>
            </a:r>
            <a:endParaRPr>
              <a:solidFill>
                <a:schemeClr val="dk1"/>
              </a:solidFill>
            </a:endParaRPr>
          </a:p>
          <a:p>
            <a:pPr indent="457200" lvl="0" marL="0" rtl="0" algn="l">
              <a:spcBef>
                <a:spcPts val="0"/>
              </a:spcBef>
              <a:spcAft>
                <a:spcPts val="0"/>
              </a:spcAft>
              <a:buNone/>
            </a:pPr>
            <a:r>
              <a:rPr lang="en-US">
                <a:solidFill>
                  <a:schemeClr val="dk1"/>
                </a:solidFill>
              </a:rPr>
              <a:t>A functional interface has a single abstract method. Any functional interface can be implemented with a lambda expression. You must know the built-in functional interfaces.</a:t>
            </a:r>
            <a:endParaRPr>
              <a:solidFill>
                <a:schemeClr val="dk1"/>
              </a:solidFill>
            </a:endParaRPr>
          </a:p>
          <a:p>
            <a:pPr indent="457200" lvl="0" marL="0" rtl="0" algn="l">
              <a:spcBef>
                <a:spcPts val="0"/>
              </a:spcBef>
              <a:spcAft>
                <a:spcPts val="0"/>
              </a:spcAft>
              <a:buNone/>
            </a:pPr>
            <a:r>
              <a:rPr lang="en-US">
                <a:solidFill>
                  <a:schemeClr val="dk1"/>
                </a:solidFill>
              </a:rPr>
              <a:t>You should review the tables in the chapter. While there are many tables, some share common patterns, making it easier to remember them. You absolutely must memorize</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aceed3664b_3_72"/>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152" name="Google Shape;152;g1aceed3664b_3_72"/>
          <p:cNvSpPr txBox="1"/>
          <p:nvPr/>
        </p:nvSpPr>
        <p:spPr>
          <a:xfrm>
            <a:off x="367025" y="1046025"/>
            <a:ext cx="67533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US" sz="2500">
                <a:solidFill>
                  <a:schemeClr val="dk1"/>
                </a:solidFill>
              </a:rPr>
              <a:t>Optional</a:t>
            </a:r>
            <a:endParaRPr b="0" i="0" sz="2500" u="none" cap="none" strike="noStrike">
              <a:solidFill>
                <a:schemeClr val="dk1"/>
              </a:solidFill>
              <a:latin typeface="Arial"/>
              <a:ea typeface="Arial"/>
              <a:cs typeface="Arial"/>
              <a:sym typeface="Arial"/>
            </a:endParaRPr>
          </a:p>
        </p:txBody>
      </p:sp>
      <p:sp>
        <p:nvSpPr>
          <p:cNvPr id="153" name="Google Shape;153;g1aceed3664b_3_72"/>
          <p:cNvSpPr txBox="1"/>
          <p:nvPr/>
        </p:nvSpPr>
        <p:spPr>
          <a:xfrm>
            <a:off x="415600" y="1615425"/>
            <a:ext cx="11360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50" u="sng">
                <a:solidFill>
                  <a:schemeClr val="hlink"/>
                </a:solidFill>
                <a:hlinkClick r:id="rId3"/>
              </a:rPr>
              <a:t>Optional</a:t>
            </a:r>
            <a:r>
              <a:rPr lang="en-US" sz="1350">
                <a:solidFill>
                  <a:schemeClr val="dk1"/>
                </a:solidFill>
              </a:rPr>
              <a:t> - t</a:t>
            </a:r>
            <a:r>
              <a:rPr lang="en-US" sz="1350">
                <a:solidFill>
                  <a:schemeClr val="dk1"/>
                </a:solidFill>
              </a:rPr>
              <a:t>he purpose of the class is to provide a type-level solution for representing optional values instead </a:t>
            </a:r>
            <a:r>
              <a:rPr lang="en-US" sz="1350">
                <a:solidFill>
                  <a:srgbClr val="F2F2F2"/>
                </a:solidFill>
              </a:rPr>
              <a:t>of </a:t>
            </a:r>
            <a:r>
              <a:rPr i="1" lang="en-US" sz="1350">
                <a:solidFill>
                  <a:srgbClr val="F2F2F2"/>
                </a:solidFill>
              </a:rPr>
              <a:t>null</a:t>
            </a:r>
            <a:r>
              <a:rPr lang="en-US" sz="1350">
                <a:solidFill>
                  <a:srgbClr val="F2F2F2"/>
                </a:solidFill>
              </a:rPr>
              <a:t> references. </a:t>
            </a:r>
            <a:endParaRPr sz="1350">
              <a:solidFill>
                <a:srgbClr val="F2F2F2"/>
              </a:solidFill>
            </a:endParaRPr>
          </a:p>
          <a:p>
            <a:pPr indent="0" lvl="0" marL="0" rtl="0" algn="l">
              <a:spcBef>
                <a:spcPts val="0"/>
              </a:spcBef>
              <a:spcAft>
                <a:spcPts val="0"/>
              </a:spcAft>
              <a:buNone/>
            </a:pPr>
            <a:r>
              <a:rPr lang="en-US" sz="1350">
                <a:solidFill>
                  <a:srgbClr val="F2F2F2"/>
                </a:solidFill>
              </a:rPr>
              <a:t>To get a deeper understanding of why we should care about the </a:t>
            </a:r>
            <a:r>
              <a:rPr i="1" lang="en-US" sz="1350">
                <a:solidFill>
                  <a:srgbClr val="F2F2F2"/>
                </a:solidFill>
              </a:rPr>
              <a:t>Optional</a:t>
            </a:r>
            <a:r>
              <a:rPr lang="en-US" sz="1350">
                <a:solidFill>
                  <a:srgbClr val="F2F2F2"/>
                </a:solidFill>
              </a:rPr>
              <a:t> class, take a look at </a:t>
            </a:r>
            <a:r>
              <a:rPr lang="en-US" sz="1350">
                <a:solidFill>
                  <a:schemeClr val="accent1"/>
                </a:solidFill>
                <a:uFill>
                  <a:noFill/>
                </a:uFill>
                <a:hlinkClick r:id="rId4">
                  <a:extLst>
                    <a:ext uri="{A12FA001-AC4F-418D-AE19-62706E023703}">
                      <ahyp:hlinkClr val="tx"/>
                    </a:ext>
                  </a:extLst>
                </a:hlinkClick>
              </a:rPr>
              <a:t>the official Oracle article</a:t>
            </a:r>
            <a:r>
              <a:rPr lang="en-US" sz="1350">
                <a:solidFill>
                  <a:schemeClr val="accent1"/>
                </a:solidFill>
              </a:rPr>
              <a:t>.</a:t>
            </a:r>
            <a:endParaRPr>
              <a:solidFill>
                <a:schemeClr val="accent1"/>
              </a:solidFill>
            </a:endParaRPr>
          </a:p>
        </p:txBody>
      </p:sp>
      <p:pic>
        <p:nvPicPr>
          <p:cNvPr id="154" name="Google Shape;154;g1aceed3664b_3_72"/>
          <p:cNvPicPr preferRelativeResize="0"/>
          <p:nvPr/>
        </p:nvPicPr>
        <p:blipFill>
          <a:blip r:embed="rId5">
            <a:alphaModFix/>
          </a:blip>
          <a:stretch>
            <a:fillRect/>
          </a:stretch>
        </p:blipFill>
        <p:spPr>
          <a:xfrm>
            <a:off x="2209813" y="2338975"/>
            <a:ext cx="7772265" cy="4337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aceed3664b_3_79"/>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160" name="Google Shape;160;g1aceed3664b_3_79"/>
          <p:cNvSpPr txBox="1"/>
          <p:nvPr/>
        </p:nvSpPr>
        <p:spPr>
          <a:xfrm>
            <a:off x="367025" y="1046025"/>
            <a:ext cx="67533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US" sz="2500">
                <a:solidFill>
                  <a:schemeClr val="dk1"/>
                </a:solidFill>
              </a:rPr>
              <a:t>Streams</a:t>
            </a:r>
            <a:endParaRPr b="0" i="0" sz="2500" u="none" cap="none" strike="noStrike">
              <a:solidFill>
                <a:schemeClr val="dk1"/>
              </a:solidFill>
              <a:latin typeface="Arial"/>
              <a:ea typeface="Arial"/>
              <a:cs typeface="Arial"/>
              <a:sym typeface="Arial"/>
            </a:endParaRPr>
          </a:p>
        </p:txBody>
      </p:sp>
      <p:sp>
        <p:nvSpPr>
          <p:cNvPr id="161" name="Google Shape;161;g1aceed3664b_3_79"/>
          <p:cNvSpPr txBox="1"/>
          <p:nvPr/>
        </p:nvSpPr>
        <p:spPr>
          <a:xfrm>
            <a:off x="415600" y="1615425"/>
            <a:ext cx="113607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50">
                <a:solidFill>
                  <a:schemeClr val="dk1"/>
                </a:solidFill>
              </a:rPr>
              <a:t>A </a:t>
            </a:r>
            <a:r>
              <a:rPr lang="en-US" sz="1350" u="sng">
                <a:solidFill>
                  <a:schemeClr val="hlink"/>
                </a:solidFill>
                <a:hlinkClick r:id="rId3"/>
              </a:rPr>
              <a:t>stream</a:t>
            </a:r>
            <a:r>
              <a:rPr lang="en-US" sz="1350">
                <a:solidFill>
                  <a:schemeClr val="dk1"/>
                </a:solidFill>
              </a:rPr>
              <a:t> in Java is a sequence of data. A stream pipeline consists of the operations that run on a stream to produce a result.</a:t>
            </a:r>
            <a:endParaRPr sz="1350">
              <a:solidFill>
                <a:schemeClr val="dk1"/>
              </a:solidFill>
            </a:endParaRPr>
          </a:p>
        </p:txBody>
      </p:sp>
      <p:pic>
        <p:nvPicPr>
          <p:cNvPr id="162" name="Google Shape;162;g1aceed3664b_3_79"/>
          <p:cNvPicPr preferRelativeResize="0"/>
          <p:nvPr/>
        </p:nvPicPr>
        <p:blipFill>
          <a:blip r:embed="rId4">
            <a:alphaModFix/>
          </a:blip>
          <a:stretch>
            <a:fillRect/>
          </a:stretch>
        </p:blipFill>
        <p:spPr>
          <a:xfrm>
            <a:off x="540950" y="2007825"/>
            <a:ext cx="4538339" cy="4545376"/>
          </a:xfrm>
          <a:prstGeom prst="rect">
            <a:avLst/>
          </a:prstGeom>
          <a:noFill/>
          <a:ln>
            <a:noFill/>
          </a:ln>
        </p:spPr>
      </p:pic>
      <p:sp>
        <p:nvSpPr>
          <p:cNvPr id="163" name="Google Shape;163;g1aceed3664b_3_79"/>
          <p:cNvSpPr txBox="1"/>
          <p:nvPr/>
        </p:nvSpPr>
        <p:spPr>
          <a:xfrm>
            <a:off x="5323200" y="2007825"/>
            <a:ext cx="64530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Char char="●"/>
            </a:pPr>
            <a:r>
              <a:rPr b="1" lang="en-US">
                <a:solidFill>
                  <a:srgbClr val="F2F2F2"/>
                </a:solidFill>
              </a:rPr>
              <a:t>Source:</a:t>
            </a:r>
            <a:r>
              <a:rPr lang="en-US">
                <a:solidFill>
                  <a:srgbClr val="F2F2F2"/>
                </a:solidFill>
              </a:rPr>
              <a:t> Where the stream comes from.</a:t>
            </a:r>
            <a:endParaRPr>
              <a:solidFill>
                <a:srgbClr val="F2F2F2"/>
              </a:solidFill>
            </a:endParaRPr>
          </a:p>
          <a:p>
            <a:pPr indent="-317500" lvl="0" marL="457200" rtl="0" algn="l">
              <a:spcBef>
                <a:spcPts val="0"/>
              </a:spcBef>
              <a:spcAft>
                <a:spcPts val="0"/>
              </a:spcAft>
              <a:buClr>
                <a:srgbClr val="F2F2F2"/>
              </a:buClr>
              <a:buSzPts val="1400"/>
              <a:buChar char="●"/>
            </a:pPr>
            <a:r>
              <a:rPr b="1" lang="en-US">
                <a:solidFill>
                  <a:srgbClr val="F2F2F2"/>
                </a:solidFill>
              </a:rPr>
              <a:t>Intermediate operations:</a:t>
            </a:r>
            <a:r>
              <a:rPr lang="en-US">
                <a:solidFill>
                  <a:srgbClr val="F2F2F2"/>
                </a:solidFill>
              </a:rPr>
              <a:t> Transforms the stream into another one. There can be as few or as many intermediate operations as you’d like. Since streams use lazy evaluation, the intermediate operations do not run until the terminal operation runs.</a:t>
            </a:r>
            <a:endParaRPr>
              <a:solidFill>
                <a:srgbClr val="F2F2F2"/>
              </a:solidFill>
            </a:endParaRPr>
          </a:p>
          <a:p>
            <a:pPr indent="-317500" lvl="0" marL="457200" rtl="0" algn="l">
              <a:spcBef>
                <a:spcPts val="0"/>
              </a:spcBef>
              <a:spcAft>
                <a:spcPts val="0"/>
              </a:spcAft>
              <a:buClr>
                <a:srgbClr val="F2F2F2"/>
              </a:buClr>
              <a:buSzPts val="1400"/>
              <a:buChar char="●"/>
            </a:pPr>
            <a:r>
              <a:rPr b="1" lang="en-US">
                <a:solidFill>
                  <a:srgbClr val="F2F2F2"/>
                </a:solidFill>
              </a:rPr>
              <a:t>Terminal operation:</a:t>
            </a:r>
            <a:r>
              <a:rPr lang="en-US">
                <a:solidFill>
                  <a:srgbClr val="F2F2F2"/>
                </a:solidFill>
              </a:rPr>
              <a:t> Produces a result. Since streams can be used only once, the stream is no longer valid after a terminal operation completes.</a:t>
            </a:r>
            <a:endParaRPr>
              <a:solidFill>
                <a:srgbClr val="F2F2F2"/>
              </a:solidFill>
            </a:endParaRPr>
          </a:p>
        </p:txBody>
      </p:sp>
      <p:pic>
        <p:nvPicPr>
          <p:cNvPr id="164" name="Google Shape;164;g1aceed3664b_3_79"/>
          <p:cNvPicPr preferRelativeResize="0"/>
          <p:nvPr/>
        </p:nvPicPr>
        <p:blipFill>
          <a:blip r:embed="rId5">
            <a:alphaModFix/>
          </a:blip>
          <a:stretch>
            <a:fillRect/>
          </a:stretch>
        </p:blipFill>
        <p:spPr>
          <a:xfrm>
            <a:off x="5231689" y="3853425"/>
            <a:ext cx="6807910" cy="24707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aceed3664b_3_88"/>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170" name="Google Shape;170;g1aceed3664b_3_88"/>
          <p:cNvSpPr txBox="1"/>
          <p:nvPr/>
        </p:nvSpPr>
        <p:spPr>
          <a:xfrm>
            <a:off x="367025" y="1046025"/>
            <a:ext cx="6753300" cy="523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3600"/>
              </a:spcBef>
              <a:spcAft>
                <a:spcPts val="2200"/>
              </a:spcAft>
              <a:buNone/>
            </a:pPr>
            <a:r>
              <a:rPr b="1" lang="en-US" sz="2200">
                <a:solidFill>
                  <a:schemeClr val="dk1"/>
                </a:solidFill>
              </a:rPr>
              <a:t>Stream Creation</a:t>
            </a:r>
            <a:endParaRPr b="1" sz="2500">
              <a:solidFill>
                <a:schemeClr val="dk1"/>
              </a:solidFill>
            </a:endParaRPr>
          </a:p>
        </p:txBody>
      </p:sp>
      <p:sp>
        <p:nvSpPr>
          <p:cNvPr id="171" name="Google Shape;171;g1aceed3664b_3_88"/>
          <p:cNvSpPr txBox="1"/>
          <p:nvPr/>
        </p:nvSpPr>
        <p:spPr>
          <a:xfrm>
            <a:off x="415600" y="1615425"/>
            <a:ext cx="11360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50">
                <a:solidFill>
                  <a:schemeClr val="dk1"/>
                </a:solidFill>
              </a:rPr>
              <a:t>There are many ways to create a stream instance of different sources. Once created, the instance </a:t>
            </a:r>
            <a:r>
              <a:rPr b="1" lang="en-US" sz="1350">
                <a:solidFill>
                  <a:schemeClr val="dk1"/>
                </a:solidFill>
              </a:rPr>
              <a:t>will not modify its source, </a:t>
            </a:r>
            <a:r>
              <a:rPr lang="en-US" sz="1350">
                <a:solidFill>
                  <a:schemeClr val="dk1"/>
                </a:solidFill>
              </a:rPr>
              <a:t>therefore allowing the creation of multiple instances from a single source.</a:t>
            </a:r>
            <a:endParaRPr sz="1350">
              <a:solidFill>
                <a:schemeClr val="dk1"/>
              </a:solidFill>
            </a:endParaRPr>
          </a:p>
        </p:txBody>
      </p:sp>
      <p:sp>
        <p:nvSpPr>
          <p:cNvPr id="172" name="Google Shape;172;g1aceed3664b_3_88"/>
          <p:cNvSpPr txBox="1"/>
          <p:nvPr/>
        </p:nvSpPr>
        <p:spPr>
          <a:xfrm>
            <a:off x="415600" y="2366150"/>
            <a:ext cx="11360700" cy="4617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2700"/>
              </a:spcBef>
              <a:spcAft>
                <a:spcPts val="1700"/>
              </a:spcAft>
              <a:buNone/>
            </a:pPr>
            <a:r>
              <a:rPr b="1" lang="en-US" sz="1800">
                <a:solidFill>
                  <a:schemeClr val="dk1"/>
                </a:solidFill>
              </a:rPr>
              <a:t>Empty Stream: </a:t>
            </a:r>
            <a:r>
              <a:rPr lang="en-US" sz="1350">
                <a:solidFill>
                  <a:schemeClr val="dk1"/>
                </a:solidFill>
              </a:rPr>
              <a:t>We should use the </a:t>
            </a:r>
            <a:r>
              <a:rPr b="1" i="1" lang="en-US" sz="1350">
                <a:solidFill>
                  <a:schemeClr val="dk1"/>
                </a:solidFill>
              </a:rPr>
              <a:t>empty()</a:t>
            </a:r>
            <a:r>
              <a:rPr lang="en-US" sz="1350">
                <a:solidFill>
                  <a:schemeClr val="dk1"/>
                </a:solidFill>
              </a:rPr>
              <a:t> method in case of the creation of an empty stream:</a:t>
            </a:r>
            <a:endParaRPr sz="1350">
              <a:solidFill>
                <a:schemeClr val="dk1"/>
              </a:solidFill>
            </a:endParaRPr>
          </a:p>
        </p:txBody>
      </p:sp>
      <p:pic>
        <p:nvPicPr>
          <p:cNvPr id="173" name="Google Shape;173;g1aceed3664b_3_88"/>
          <p:cNvPicPr preferRelativeResize="0"/>
          <p:nvPr/>
        </p:nvPicPr>
        <p:blipFill>
          <a:blip r:embed="rId3">
            <a:alphaModFix/>
          </a:blip>
          <a:stretch>
            <a:fillRect/>
          </a:stretch>
        </p:blipFill>
        <p:spPr>
          <a:xfrm>
            <a:off x="3134150" y="2827838"/>
            <a:ext cx="3829050" cy="447675"/>
          </a:xfrm>
          <a:prstGeom prst="rect">
            <a:avLst/>
          </a:prstGeom>
          <a:noFill/>
          <a:ln>
            <a:noFill/>
          </a:ln>
        </p:spPr>
      </p:pic>
      <p:sp>
        <p:nvSpPr>
          <p:cNvPr id="174" name="Google Shape;174;g1aceed3664b_3_88"/>
          <p:cNvSpPr txBox="1"/>
          <p:nvPr/>
        </p:nvSpPr>
        <p:spPr>
          <a:xfrm>
            <a:off x="415600" y="3376100"/>
            <a:ext cx="11360700" cy="4617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2700"/>
              </a:spcBef>
              <a:spcAft>
                <a:spcPts val="1700"/>
              </a:spcAft>
              <a:buNone/>
            </a:pPr>
            <a:r>
              <a:rPr b="1" lang="en-US" sz="1800">
                <a:solidFill>
                  <a:schemeClr val="dk1"/>
                </a:solidFill>
              </a:rPr>
              <a:t>Stream of </a:t>
            </a:r>
            <a:r>
              <a:rPr b="1" i="1" lang="en-US" sz="1800">
                <a:solidFill>
                  <a:schemeClr val="dk1"/>
                </a:solidFill>
              </a:rPr>
              <a:t>Collection: </a:t>
            </a:r>
            <a:r>
              <a:rPr lang="en-US" sz="1350">
                <a:solidFill>
                  <a:schemeClr val="dk1"/>
                </a:solidFill>
              </a:rPr>
              <a:t>We can also create a stream of any type of </a:t>
            </a:r>
            <a:r>
              <a:rPr i="1" lang="en-US" sz="1350">
                <a:solidFill>
                  <a:schemeClr val="dk1"/>
                </a:solidFill>
              </a:rPr>
              <a:t>Collection </a:t>
            </a:r>
            <a:r>
              <a:rPr lang="en-US" sz="1350">
                <a:solidFill>
                  <a:schemeClr val="dk1"/>
                </a:solidFill>
              </a:rPr>
              <a:t>(</a:t>
            </a:r>
            <a:r>
              <a:rPr i="1" lang="en-US" sz="1350">
                <a:solidFill>
                  <a:schemeClr val="dk1"/>
                </a:solidFill>
              </a:rPr>
              <a:t>Collection, List, Set</a:t>
            </a:r>
            <a:r>
              <a:rPr lang="en-US" sz="1350">
                <a:solidFill>
                  <a:schemeClr val="dk1"/>
                </a:solidFill>
              </a:rPr>
              <a:t>):</a:t>
            </a:r>
            <a:endParaRPr sz="1350">
              <a:solidFill>
                <a:schemeClr val="dk1"/>
              </a:solidFill>
            </a:endParaRPr>
          </a:p>
        </p:txBody>
      </p:sp>
      <p:pic>
        <p:nvPicPr>
          <p:cNvPr id="175" name="Google Shape;175;g1aceed3664b_3_88"/>
          <p:cNvPicPr preferRelativeResize="0"/>
          <p:nvPr/>
        </p:nvPicPr>
        <p:blipFill>
          <a:blip r:embed="rId4">
            <a:alphaModFix/>
          </a:blip>
          <a:stretch>
            <a:fillRect/>
          </a:stretch>
        </p:blipFill>
        <p:spPr>
          <a:xfrm>
            <a:off x="2495975" y="3938375"/>
            <a:ext cx="5105400" cy="676275"/>
          </a:xfrm>
          <a:prstGeom prst="rect">
            <a:avLst/>
          </a:prstGeom>
          <a:noFill/>
          <a:ln>
            <a:noFill/>
          </a:ln>
        </p:spPr>
      </p:pic>
      <p:sp>
        <p:nvSpPr>
          <p:cNvPr id="176" name="Google Shape;176;g1aceed3664b_3_88"/>
          <p:cNvSpPr txBox="1"/>
          <p:nvPr/>
        </p:nvSpPr>
        <p:spPr>
          <a:xfrm>
            <a:off x="415600" y="4799650"/>
            <a:ext cx="11360700" cy="4617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2700"/>
              </a:spcBef>
              <a:spcAft>
                <a:spcPts val="1700"/>
              </a:spcAft>
              <a:buNone/>
            </a:pPr>
            <a:r>
              <a:rPr b="1" lang="en-US" sz="1800">
                <a:solidFill>
                  <a:schemeClr val="dk1"/>
                </a:solidFill>
              </a:rPr>
              <a:t>Stream of Array: </a:t>
            </a:r>
            <a:r>
              <a:rPr lang="en-US" sz="1350">
                <a:solidFill>
                  <a:schemeClr val="dk1"/>
                </a:solidFill>
              </a:rPr>
              <a:t>An array can also be the source of a stream:</a:t>
            </a:r>
            <a:endParaRPr sz="1350">
              <a:solidFill>
                <a:schemeClr val="dk1"/>
              </a:solidFill>
            </a:endParaRPr>
          </a:p>
        </p:txBody>
      </p:sp>
      <p:pic>
        <p:nvPicPr>
          <p:cNvPr id="177" name="Google Shape;177;g1aceed3664b_3_88"/>
          <p:cNvPicPr preferRelativeResize="0"/>
          <p:nvPr/>
        </p:nvPicPr>
        <p:blipFill>
          <a:blip r:embed="rId5">
            <a:alphaModFix/>
          </a:blip>
          <a:stretch>
            <a:fillRect/>
          </a:stretch>
        </p:blipFill>
        <p:spPr>
          <a:xfrm>
            <a:off x="2715050" y="5375275"/>
            <a:ext cx="4886325" cy="857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aceed3664b_3_100"/>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183" name="Google Shape;183;g1aceed3664b_3_100"/>
          <p:cNvSpPr txBox="1"/>
          <p:nvPr/>
        </p:nvSpPr>
        <p:spPr>
          <a:xfrm>
            <a:off x="415600" y="1141425"/>
            <a:ext cx="11360700" cy="697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2700"/>
              </a:spcBef>
              <a:spcAft>
                <a:spcPts val="1700"/>
              </a:spcAft>
              <a:buNone/>
            </a:pPr>
            <a:r>
              <a:rPr b="1" i="1" lang="en-US" sz="1800">
                <a:solidFill>
                  <a:schemeClr val="dk1"/>
                </a:solidFill>
              </a:rPr>
              <a:t>Stream.builder(): </a:t>
            </a:r>
            <a:r>
              <a:rPr b="1" lang="en-US" sz="1350">
                <a:solidFill>
                  <a:schemeClr val="dk1"/>
                </a:solidFill>
              </a:rPr>
              <a:t>When builder is used, the desired type should be additionally specified in the right part of the statement,</a:t>
            </a:r>
            <a:r>
              <a:rPr lang="en-US" sz="1350">
                <a:solidFill>
                  <a:schemeClr val="dk1"/>
                </a:solidFill>
              </a:rPr>
              <a:t> otherwise the </a:t>
            </a:r>
            <a:r>
              <a:rPr i="1" lang="en-US" sz="1350">
                <a:solidFill>
                  <a:schemeClr val="dk1"/>
                </a:solidFill>
              </a:rPr>
              <a:t>build()</a:t>
            </a:r>
            <a:r>
              <a:rPr lang="en-US" sz="1350">
                <a:solidFill>
                  <a:schemeClr val="dk1"/>
                </a:solidFill>
              </a:rPr>
              <a:t> method will create an instance of the </a:t>
            </a:r>
            <a:r>
              <a:rPr i="1" lang="en-US" sz="1350">
                <a:solidFill>
                  <a:schemeClr val="dk1"/>
                </a:solidFill>
              </a:rPr>
              <a:t>Stream&lt;Object&gt;</a:t>
            </a:r>
            <a:endParaRPr b="1" sz="1800">
              <a:solidFill>
                <a:schemeClr val="dk1"/>
              </a:solidFill>
            </a:endParaRPr>
          </a:p>
        </p:txBody>
      </p:sp>
      <p:sp>
        <p:nvSpPr>
          <p:cNvPr id="184" name="Google Shape;184;g1aceed3664b_3_100"/>
          <p:cNvSpPr txBox="1"/>
          <p:nvPr/>
        </p:nvSpPr>
        <p:spPr>
          <a:xfrm>
            <a:off x="415600" y="2862050"/>
            <a:ext cx="11360700" cy="697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2700"/>
              </a:spcBef>
              <a:spcAft>
                <a:spcPts val="1700"/>
              </a:spcAft>
              <a:buNone/>
            </a:pPr>
            <a:r>
              <a:rPr b="1" i="1" lang="en-US" sz="1800">
                <a:solidFill>
                  <a:schemeClr val="dk1"/>
                </a:solidFill>
              </a:rPr>
              <a:t>Stream.generate(): </a:t>
            </a:r>
            <a:r>
              <a:rPr lang="en-US" sz="1350">
                <a:solidFill>
                  <a:schemeClr val="dk1"/>
                </a:solidFill>
              </a:rPr>
              <a:t>T</a:t>
            </a:r>
            <a:r>
              <a:rPr lang="en-US" sz="1350">
                <a:solidFill>
                  <a:schemeClr val="dk1"/>
                </a:solidFill>
              </a:rPr>
              <a:t>he </a:t>
            </a:r>
            <a:r>
              <a:rPr b="1" i="1" lang="en-US" sz="1350">
                <a:solidFill>
                  <a:schemeClr val="dk1"/>
                </a:solidFill>
              </a:rPr>
              <a:t>generate()</a:t>
            </a:r>
            <a:r>
              <a:rPr lang="en-US" sz="1350">
                <a:solidFill>
                  <a:schemeClr val="dk1"/>
                </a:solidFill>
              </a:rPr>
              <a:t> method accepts a </a:t>
            </a:r>
            <a:r>
              <a:rPr i="1" lang="en-US" sz="1350">
                <a:solidFill>
                  <a:schemeClr val="dk1"/>
                </a:solidFill>
              </a:rPr>
              <a:t>Supplier&lt;T&gt; </a:t>
            </a:r>
            <a:r>
              <a:rPr lang="en-US" sz="1350">
                <a:solidFill>
                  <a:schemeClr val="dk1"/>
                </a:solidFill>
              </a:rPr>
              <a:t>for element generation. As the resulting stream is infinite, the developer should specify the desired size, or the </a:t>
            </a:r>
            <a:r>
              <a:rPr i="1" lang="en-US" sz="1350">
                <a:solidFill>
                  <a:schemeClr val="dk1"/>
                </a:solidFill>
              </a:rPr>
              <a:t>generate()</a:t>
            </a:r>
            <a:r>
              <a:rPr lang="en-US" sz="1350">
                <a:solidFill>
                  <a:schemeClr val="dk1"/>
                </a:solidFill>
              </a:rPr>
              <a:t> method will work until it reaches the memory limit:</a:t>
            </a:r>
            <a:endParaRPr b="1" sz="1800">
              <a:solidFill>
                <a:schemeClr val="dk1"/>
              </a:solidFill>
            </a:endParaRPr>
          </a:p>
        </p:txBody>
      </p:sp>
      <p:pic>
        <p:nvPicPr>
          <p:cNvPr id="185" name="Google Shape;185;g1aceed3664b_3_100"/>
          <p:cNvPicPr preferRelativeResize="0"/>
          <p:nvPr/>
        </p:nvPicPr>
        <p:blipFill>
          <a:blip r:embed="rId3">
            <a:alphaModFix/>
          </a:blip>
          <a:stretch>
            <a:fillRect/>
          </a:stretch>
        </p:blipFill>
        <p:spPr>
          <a:xfrm>
            <a:off x="2643613" y="1995100"/>
            <a:ext cx="5029200" cy="676275"/>
          </a:xfrm>
          <a:prstGeom prst="rect">
            <a:avLst/>
          </a:prstGeom>
          <a:noFill/>
          <a:ln>
            <a:noFill/>
          </a:ln>
        </p:spPr>
      </p:pic>
      <p:pic>
        <p:nvPicPr>
          <p:cNvPr id="186" name="Google Shape;186;g1aceed3664b_3_100"/>
          <p:cNvPicPr preferRelativeResize="0"/>
          <p:nvPr/>
        </p:nvPicPr>
        <p:blipFill>
          <a:blip r:embed="rId4">
            <a:alphaModFix/>
          </a:blip>
          <a:stretch>
            <a:fillRect/>
          </a:stretch>
        </p:blipFill>
        <p:spPr>
          <a:xfrm>
            <a:off x="3272275" y="3620450"/>
            <a:ext cx="3771900" cy="571500"/>
          </a:xfrm>
          <a:prstGeom prst="rect">
            <a:avLst/>
          </a:prstGeom>
          <a:noFill/>
          <a:ln>
            <a:noFill/>
          </a:ln>
        </p:spPr>
      </p:pic>
      <p:sp>
        <p:nvSpPr>
          <p:cNvPr id="187" name="Google Shape;187;g1aceed3664b_3_100"/>
          <p:cNvSpPr txBox="1"/>
          <p:nvPr/>
        </p:nvSpPr>
        <p:spPr>
          <a:xfrm>
            <a:off x="415600" y="4347575"/>
            <a:ext cx="11213100" cy="697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2700"/>
              </a:spcBef>
              <a:spcAft>
                <a:spcPts val="1700"/>
              </a:spcAft>
              <a:buNone/>
            </a:pPr>
            <a:r>
              <a:rPr b="1" lang="en-US" sz="1800">
                <a:solidFill>
                  <a:schemeClr val="dk1"/>
                </a:solidFill>
              </a:rPr>
              <a:t>Stream of File: </a:t>
            </a:r>
            <a:r>
              <a:rPr lang="en-US" sz="1350">
                <a:solidFill>
                  <a:schemeClr val="dk1"/>
                </a:solidFill>
              </a:rPr>
              <a:t>Furthermore, Java NIO class </a:t>
            </a:r>
            <a:r>
              <a:rPr i="1" lang="en-US" sz="1350">
                <a:solidFill>
                  <a:schemeClr val="dk1"/>
                </a:solidFill>
              </a:rPr>
              <a:t>Files </a:t>
            </a:r>
            <a:r>
              <a:rPr lang="en-US" sz="1350">
                <a:solidFill>
                  <a:schemeClr val="dk1"/>
                </a:solidFill>
              </a:rPr>
              <a:t>allows us to generate a </a:t>
            </a:r>
            <a:r>
              <a:rPr i="1" lang="en-US" sz="1350">
                <a:solidFill>
                  <a:schemeClr val="dk1"/>
                </a:solidFill>
              </a:rPr>
              <a:t>Stream&lt;String&gt;</a:t>
            </a:r>
            <a:r>
              <a:rPr lang="en-US" sz="1350">
                <a:solidFill>
                  <a:schemeClr val="dk1"/>
                </a:solidFill>
              </a:rPr>
              <a:t> of a text file through the </a:t>
            </a:r>
            <a:r>
              <a:rPr i="1" lang="en-US" sz="1350">
                <a:solidFill>
                  <a:schemeClr val="dk1"/>
                </a:solidFill>
              </a:rPr>
              <a:t>lines()</a:t>
            </a:r>
            <a:r>
              <a:rPr lang="en-US" sz="1350">
                <a:solidFill>
                  <a:schemeClr val="dk1"/>
                </a:solidFill>
              </a:rPr>
              <a:t> method. Every line of the text becomes an element of the stream:</a:t>
            </a:r>
            <a:endParaRPr sz="1350">
              <a:solidFill>
                <a:schemeClr val="dk1"/>
              </a:solidFill>
            </a:endParaRPr>
          </a:p>
        </p:txBody>
      </p:sp>
      <p:pic>
        <p:nvPicPr>
          <p:cNvPr id="188" name="Google Shape;188;g1aceed3664b_3_100"/>
          <p:cNvPicPr preferRelativeResize="0"/>
          <p:nvPr/>
        </p:nvPicPr>
        <p:blipFill>
          <a:blip r:embed="rId5">
            <a:alphaModFix/>
          </a:blip>
          <a:stretch>
            <a:fillRect/>
          </a:stretch>
        </p:blipFill>
        <p:spPr>
          <a:xfrm>
            <a:off x="3024625" y="5245275"/>
            <a:ext cx="4267200" cy="1047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aceed3664b_3_110"/>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194" name="Google Shape;194;g1aceed3664b_3_110"/>
          <p:cNvSpPr txBox="1"/>
          <p:nvPr/>
        </p:nvSpPr>
        <p:spPr>
          <a:xfrm>
            <a:off x="415600" y="1141425"/>
            <a:ext cx="11360700" cy="7650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3600"/>
              </a:spcBef>
              <a:spcAft>
                <a:spcPts val="2200"/>
              </a:spcAft>
              <a:buNone/>
            </a:pPr>
            <a:r>
              <a:rPr b="1" lang="en-US" sz="2200">
                <a:solidFill>
                  <a:schemeClr val="dk1"/>
                </a:solidFill>
              </a:rPr>
              <a:t>Referencing a Stream: </a:t>
            </a:r>
            <a:r>
              <a:rPr lang="en-US" sz="1350">
                <a:solidFill>
                  <a:schemeClr val="dk1"/>
                </a:solidFill>
              </a:rPr>
              <a:t>We can instantiate a stream, and have an accessible reference to it, as long as only intermediate operations are called. Executing a terminal operation makes a stream inaccessible</a:t>
            </a:r>
            <a:r>
              <a:rPr i="1" lang="en-US" sz="1350">
                <a:solidFill>
                  <a:schemeClr val="dk1"/>
                </a:solidFill>
              </a:rPr>
              <a:t>.</a:t>
            </a:r>
            <a:endParaRPr b="1" i="1" sz="1800">
              <a:solidFill>
                <a:schemeClr val="dk1"/>
              </a:solidFill>
            </a:endParaRPr>
          </a:p>
        </p:txBody>
      </p:sp>
      <p:sp>
        <p:nvSpPr>
          <p:cNvPr id="195" name="Google Shape;195;g1aceed3664b_3_110"/>
          <p:cNvSpPr txBox="1"/>
          <p:nvPr/>
        </p:nvSpPr>
        <p:spPr>
          <a:xfrm>
            <a:off x="357900" y="2298150"/>
            <a:ext cx="11360700" cy="22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50">
                <a:solidFill>
                  <a:schemeClr val="dk1"/>
                </a:solidFill>
                <a:latin typeface="Courier New"/>
                <a:ea typeface="Courier New"/>
                <a:cs typeface="Courier New"/>
                <a:sym typeface="Courier New"/>
              </a:rPr>
              <a:t>Stream&lt;String&gt; stream = </a:t>
            </a:r>
            <a:endParaRPr sz="13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350">
                <a:solidFill>
                  <a:schemeClr val="dk1"/>
                </a:solidFill>
                <a:latin typeface="Courier New"/>
                <a:ea typeface="Courier New"/>
                <a:cs typeface="Courier New"/>
                <a:sym typeface="Courier New"/>
              </a:rPr>
              <a:t>  Stream.of("a", "b", "c").filter(element -&gt; element.contains("b"));</a:t>
            </a:r>
            <a:endParaRPr sz="1350">
              <a:solidFill>
                <a:schemeClr val="dk1"/>
              </a:solidFill>
              <a:latin typeface="Courier New"/>
              <a:ea typeface="Courier New"/>
              <a:cs typeface="Courier New"/>
              <a:sym typeface="Courier New"/>
            </a:endParaRPr>
          </a:p>
          <a:p>
            <a:pPr indent="0" lvl="0" marL="177800" marR="177800" rtl="0" algn="l">
              <a:lnSpc>
                <a:spcPct val="115000"/>
              </a:lnSpc>
              <a:spcBef>
                <a:spcPts val="0"/>
              </a:spcBef>
              <a:spcAft>
                <a:spcPts val="0"/>
              </a:spcAft>
              <a:buNone/>
            </a:pPr>
            <a:r>
              <a:rPr lang="en-US" sz="1350">
                <a:solidFill>
                  <a:schemeClr val="dk1"/>
                </a:solidFill>
                <a:latin typeface="Courier New"/>
                <a:ea typeface="Courier New"/>
                <a:cs typeface="Courier New"/>
                <a:sym typeface="Courier New"/>
              </a:rPr>
              <a:t>Optional&lt;String&gt; anyElement = stream.findAny();</a:t>
            </a:r>
            <a:endParaRPr sz="1350">
              <a:solidFill>
                <a:schemeClr val="dk1"/>
              </a:solidFill>
              <a:latin typeface="Courier New"/>
              <a:ea typeface="Courier New"/>
              <a:cs typeface="Courier New"/>
              <a:sym typeface="Courier New"/>
            </a:endParaRPr>
          </a:p>
          <a:p>
            <a:pPr indent="-51206400" lvl="0" marL="0" rtl="0" algn="l">
              <a:lnSpc>
                <a:spcPct val="115000"/>
              </a:lnSpc>
              <a:spcBef>
                <a:spcPts val="0"/>
              </a:spcBef>
              <a:spcAft>
                <a:spcPts val="0"/>
              </a:spcAft>
              <a:buNone/>
            </a:pPr>
            <a:r>
              <a:rPr lang="en-US" sz="900">
                <a:solidFill>
                  <a:schemeClr val="dk1"/>
                </a:solidFill>
                <a:latin typeface="Courier New"/>
                <a:ea typeface="Courier New"/>
                <a:cs typeface="Courier New"/>
                <a:sym typeface="Courier New"/>
              </a:rPr>
              <a:t>Copy</a:t>
            </a:r>
            <a:endParaRPr sz="900">
              <a:solidFill>
                <a:schemeClr val="dk1"/>
              </a:solidFill>
              <a:latin typeface="Courier New"/>
              <a:ea typeface="Courier New"/>
              <a:cs typeface="Courier New"/>
              <a:sym typeface="Courier New"/>
            </a:endParaRPr>
          </a:p>
          <a:p>
            <a:pPr indent="0" lvl="0" marL="0" rtl="0" algn="l">
              <a:lnSpc>
                <a:spcPct val="133400"/>
              </a:lnSpc>
              <a:spcBef>
                <a:spcPts val="0"/>
              </a:spcBef>
              <a:spcAft>
                <a:spcPts val="0"/>
              </a:spcAft>
              <a:buNone/>
            </a:pPr>
            <a:r>
              <a:rPr lang="en-US" sz="1350">
                <a:solidFill>
                  <a:schemeClr val="dk1"/>
                </a:solidFill>
              </a:rPr>
              <a:t>However, an attempt to reuse the same reference after calling the terminal operation will trigger the </a:t>
            </a:r>
            <a:r>
              <a:rPr i="1" lang="en-US" sz="1350">
                <a:solidFill>
                  <a:schemeClr val="dk1"/>
                </a:solidFill>
              </a:rPr>
              <a:t>IllegalStateException:</a:t>
            </a:r>
            <a:endParaRPr i="1" sz="1350">
              <a:solidFill>
                <a:schemeClr val="dk1"/>
              </a:solidFill>
            </a:endParaRPr>
          </a:p>
          <a:p>
            <a:pPr indent="0" lvl="0" marL="177800" marR="177800" rtl="0" algn="l">
              <a:lnSpc>
                <a:spcPct val="115000"/>
              </a:lnSpc>
              <a:spcBef>
                <a:spcPts val="800"/>
              </a:spcBef>
              <a:spcAft>
                <a:spcPts val="0"/>
              </a:spcAft>
              <a:buNone/>
            </a:pPr>
            <a:r>
              <a:rPr lang="en-US" sz="1350">
                <a:solidFill>
                  <a:schemeClr val="dk1"/>
                </a:solidFill>
                <a:latin typeface="Courier New"/>
                <a:ea typeface="Courier New"/>
                <a:cs typeface="Courier New"/>
                <a:sym typeface="Courier New"/>
              </a:rPr>
              <a:t>Optional&lt;String&gt; firstElement = stream.findFirst();</a:t>
            </a:r>
            <a:endParaRPr sz="1350">
              <a:solidFill>
                <a:schemeClr val="dk1"/>
              </a:solidFill>
              <a:latin typeface="Courier New"/>
              <a:ea typeface="Courier New"/>
              <a:cs typeface="Courier New"/>
              <a:sym typeface="Courier New"/>
            </a:endParaRPr>
          </a:p>
          <a:p>
            <a:pPr indent="-51206400" lvl="0" marL="0" rtl="0" algn="l">
              <a:lnSpc>
                <a:spcPct val="115000"/>
              </a:lnSpc>
              <a:spcBef>
                <a:spcPts val="0"/>
              </a:spcBef>
              <a:spcAft>
                <a:spcPts val="0"/>
              </a:spcAft>
              <a:buNone/>
            </a:pPr>
            <a:r>
              <a:rPr lang="en-US" sz="900">
                <a:solidFill>
                  <a:schemeClr val="dk1"/>
                </a:solidFill>
                <a:latin typeface="Courier New"/>
                <a:ea typeface="Courier New"/>
                <a:cs typeface="Courier New"/>
                <a:sym typeface="Courier New"/>
              </a:rPr>
              <a:t>Copy</a:t>
            </a:r>
            <a:endParaRPr sz="900">
              <a:solidFill>
                <a:schemeClr val="dk1"/>
              </a:solidFill>
              <a:latin typeface="Courier New"/>
              <a:ea typeface="Courier New"/>
              <a:cs typeface="Courier New"/>
              <a:sym typeface="Courier New"/>
            </a:endParaRPr>
          </a:p>
          <a:p>
            <a:pPr indent="0" lvl="0" marL="0" rtl="0" algn="l">
              <a:lnSpc>
                <a:spcPct val="133400"/>
              </a:lnSpc>
              <a:spcBef>
                <a:spcPts val="0"/>
              </a:spcBef>
              <a:spcAft>
                <a:spcPts val="800"/>
              </a:spcAft>
              <a:buNone/>
            </a:pPr>
            <a:r>
              <a:rPr lang="en-US" sz="1350">
                <a:solidFill>
                  <a:schemeClr val="dk1"/>
                </a:solidFill>
              </a:rPr>
              <a:t>As the </a:t>
            </a:r>
            <a:r>
              <a:rPr i="1" lang="en-US" sz="1350">
                <a:solidFill>
                  <a:schemeClr val="dk1"/>
                </a:solidFill>
              </a:rPr>
              <a:t>IllegalStateException</a:t>
            </a:r>
            <a:r>
              <a:rPr lang="en-US" sz="1350">
                <a:solidFill>
                  <a:schemeClr val="dk1"/>
                </a:solidFill>
              </a:rPr>
              <a:t> is a</a:t>
            </a:r>
            <a:r>
              <a:rPr i="1" lang="en-US" sz="1350">
                <a:solidFill>
                  <a:schemeClr val="dk1"/>
                </a:solidFill>
              </a:rPr>
              <a:t> RuntimeException</a:t>
            </a:r>
            <a:r>
              <a:rPr lang="en-US" sz="1350">
                <a:solidFill>
                  <a:schemeClr val="dk1"/>
                </a:solidFill>
              </a:rPr>
              <a:t>, a compiler will not signalize about a problem. So it is very important to remember that </a:t>
            </a:r>
            <a:r>
              <a:rPr b="1" lang="en-US" sz="1350">
                <a:solidFill>
                  <a:schemeClr val="dk1"/>
                </a:solidFill>
              </a:rPr>
              <a:t>Java 8 streams can't be reused.</a:t>
            </a:r>
            <a:endParaRPr sz="1350">
              <a:solidFill>
                <a:schemeClr val="dk1"/>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aceed3664b_3_116"/>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201" name="Google Shape;201;g1aceed3664b_3_116"/>
          <p:cNvSpPr txBox="1"/>
          <p:nvPr/>
        </p:nvSpPr>
        <p:spPr>
          <a:xfrm>
            <a:off x="415600" y="1141425"/>
            <a:ext cx="11360700" cy="523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3600"/>
              </a:spcBef>
              <a:spcAft>
                <a:spcPts val="2200"/>
              </a:spcAft>
              <a:buNone/>
            </a:pPr>
            <a:r>
              <a:rPr b="1" lang="en-US" sz="2200">
                <a:solidFill>
                  <a:schemeClr val="dk1"/>
                </a:solidFill>
              </a:rPr>
              <a:t>T</a:t>
            </a:r>
            <a:r>
              <a:rPr b="1" lang="en-US" sz="2200">
                <a:solidFill>
                  <a:schemeClr val="dk1"/>
                </a:solidFill>
              </a:rPr>
              <a:t>erminal Operations</a:t>
            </a:r>
            <a:endParaRPr b="1" i="1" sz="1800">
              <a:solidFill>
                <a:schemeClr val="dk1"/>
              </a:solidFill>
            </a:endParaRPr>
          </a:p>
        </p:txBody>
      </p:sp>
      <p:pic>
        <p:nvPicPr>
          <p:cNvPr id="202" name="Google Shape;202;g1aceed3664b_3_116"/>
          <p:cNvPicPr preferRelativeResize="0"/>
          <p:nvPr/>
        </p:nvPicPr>
        <p:blipFill>
          <a:blip r:embed="rId3">
            <a:alphaModFix/>
          </a:blip>
          <a:stretch>
            <a:fillRect/>
          </a:stretch>
        </p:blipFill>
        <p:spPr>
          <a:xfrm>
            <a:off x="2110925" y="1664625"/>
            <a:ext cx="7970152" cy="4888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aceed3664b_3_122"/>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208" name="Google Shape;208;g1aceed3664b_3_122"/>
          <p:cNvSpPr txBox="1"/>
          <p:nvPr/>
        </p:nvSpPr>
        <p:spPr>
          <a:xfrm>
            <a:off x="415650" y="891325"/>
            <a:ext cx="11360700" cy="523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3600"/>
              </a:spcBef>
              <a:spcAft>
                <a:spcPts val="2200"/>
              </a:spcAft>
              <a:buNone/>
            </a:pPr>
            <a:r>
              <a:rPr b="1" lang="en-US" sz="2200">
                <a:solidFill>
                  <a:schemeClr val="dk1"/>
                </a:solidFill>
              </a:rPr>
              <a:t>Terminal Operations</a:t>
            </a:r>
            <a:endParaRPr b="1" i="1" sz="1800">
              <a:solidFill>
                <a:schemeClr val="dk1"/>
              </a:solidFill>
            </a:endParaRPr>
          </a:p>
        </p:txBody>
      </p:sp>
      <p:sp>
        <p:nvSpPr>
          <p:cNvPr id="209" name="Google Shape;209;g1aceed3664b_3_122"/>
          <p:cNvSpPr txBox="1"/>
          <p:nvPr/>
        </p:nvSpPr>
        <p:spPr>
          <a:xfrm>
            <a:off x="415600" y="1327200"/>
            <a:ext cx="1136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Counting: </a:t>
            </a:r>
            <a:r>
              <a:rPr lang="en-US">
                <a:solidFill>
                  <a:schemeClr val="dk1"/>
                </a:solidFill>
              </a:rPr>
              <a:t>The count() method determines the number of elements in a finite stream. For an infinite stream, it never terminates.</a:t>
            </a:r>
            <a:endParaRPr>
              <a:solidFill>
                <a:schemeClr val="dk1"/>
              </a:solidFill>
            </a:endParaRPr>
          </a:p>
        </p:txBody>
      </p:sp>
      <p:sp>
        <p:nvSpPr>
          <p:cNvPr id="210" name="Google Shape;210;g1aceed3664b_3_122"/>
          <p:cNvSpPr txBox="1"/>
          <p:nvPr/>
        </p:nvSpPr>
        <p:spPr>
          <a:xfrm>
            <a:off x="415650" y="1744875"/>
            <a:ext cx="113607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Finding the Minimum and Maximum: </a:t>
            </a:r>
            <a:r>
              <a:rPr lang="en-US">
                <a:solidFill>
                  <a:schemeClr val="dk1"/>
                </a:solidFill>
              </a:rPr>
              <a:t>The min() and max() methods allow you to pass a custom comparator and find the smallest or largest value in a finite stream according to that sort order. Like the count() method, min() and max() hang on an infinite stream because they cannot be sure that a smaller or larger value isn’t coming later in the stream</a:t>
            </a:r>
            <a:endParaRPr>
              <a:solidFill>
                <a:schemeClr val="dk1"/>
              </a:solidFill>
            </a:endParaRPr>
          </a:p>
        </p:txBody>
      </p:sp>
      <p:pic>
        <p:nvPicPr>
          <p:cNvPr id="211" name="Google Shape;211;g1aceed3664b_3_122"/>
          <p:cNvPicPr preferRelativeResize="0"/>
          <p:nvPr/>
        </p:nvPicPr>
        <p:blipFill>
          <a:blip r:embed="rId3">
            <a:alphaModFix/>
          </a:blip>
          <a:stretch>
            <a:fillRect/>
          </a:stretch>
        </p:blipFill>
        <p:spPr>
          <a:xfrm>
            <a:off x="2728863" y="2623963"/>
            <a:ext cx="6734175" cy="762000"/>
          </a:xfrm>
          <a:prstGeom prst="rect">
            <a:avLst/>
          </a:prstGeom>
          <a:noFill/>
          <a:ln>
            <a:noFill/>
          </a:ln>
        </p:spPr>
      </p:pic>
      <p:sp>
        <p:nvSpPr>
          <p:cNvPr id="212" name="Google Shape;212;g1aceed3664b_3_122"/>
          <p:cNvSpPr txBox="1"/>
          <p:nvPr/>
        </p:nvSpPr>
        <p:spPr>
          <a:xfrm>
            <a:off x="415600" y="3535225"/>
            <a:ext cx="113607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Finding a Value:</a:t>
            </a:r>
            <a:r>
              <a:rPr lang="en-US" sz="1800">
                <a:solidFill>
                  <a:schemeClr val="dk1"/>
                </a:solidFill>
              </a:rPr>
              <a:t> </a:t>
            </a:r>
            <a:r>
              <a:rPr lang="en-US">
                <a:solidFill>
                  <a:schemeClr val="dk1"/>
                </a:solidFill>
              </a:rPr>
              <a:t>The findAny() and findFirst() methods return an element of the stream unless the stream is empty. If the stream is empty, they return an empty Optional . </a:t>
            </a:r>
            <a:r>
              <a:rPr lang="en-US">
                <a:solidFill>
                  <a:schemeClr val="dk1"/>
                </a:solidFill>
              </a:rPr>
              <a:t>The findAny() and findFirst() </a:t>
            </a:r>
            <a:r>
              <a:rPr lang="en-US">
                <a:solidFill>
                  <a:schemeClr val="dk1"/>
                </a:solidFill>
              </a:rPr>
              <a:t>methods can terminate with an infinite stream. The findAny() method</a:t>
            </a:r>
            <a:endParaRPr>
              <a:solidFill>
                <a:schemeClr val="dk1"/>
              </a:solidFill>
            </a:endParaRPr>
          </a:p>
          <a:p>
            <a:pPr indent="0" lvl="0" marL="0" rtl="0" algn="l">
              <a:spcBef>
                <a:spcPts val="0"/>
              </a:spcBef>
              <a:spcAft>
                <a:spcPts val="0"/>
              </a:spcAft>
              <a:buNone/>
            </a:pPr>
            <a:r>
              <a:rPr lang="en-US">
                <a:solidFill>
                  <a:schemeClr val="dk1"/>
                </a:solidFill>
              </a:rPr>
              <a:t>is more likely to return a random element when working with parallel streams.</a:t>
            </a:r>
            <a:endParaRPr>
              <a:solidFill>
                <a:schemeClr val="dk1"/>
              </a:solidFill>
            </a:endParaRPr>
          </a:p>
        </p:txBody>
      </p:sp>
      <p:sp>
        <p:nvSpPr>
          <p:cNvPr id="213" name="Google Shape;213;g1aceed3664b_3_122"/>
          <p:cNvSpPr txBox="1"/>
          <p:nvPr/>
        </p:nvSpPr>
        <p:spPr>
          <a:xfrm>
            <a:off x="377125" y="4495838"/>
            <a:ext cx="113607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Matching:</a:t>
            </a:r>
            <a:r>
              <a:rPr lang="en-US">
                <a:solidFill>
                  <a:schemeClr val="dk1"/>
                </a:solidFill>
              </a:rPr>
              <a:t> The allMatch(), anyMatch(), and noneMatch() methods search a stream and return information about how the stream pertains to the predicate. These may or may not terminate for infinite streams. It depends on the data. Like the find methods, they are not reductions because they do not necessarily look at all of the elements.</a:t>
            </a:r>
            <a:endParaRPr>
              <a:solidFill>
                <a:schemeClr val="dk1"/>
              </a:solidFill>
            </a:endParaRPr>
          </a:p>
        </p:txBody>
      </p:sp>
      <p:pic>
        <p:nvPicPr>
          <p:cNvPr id="214" name="Google Shape;214;g1aceed3664b_3_122"/>
          <p:cNvPicPr preferRelativeResize="0"/>
          <p:nvPr/>
        </p:nvPicPr>
        <p:blipFill>
          <a:blip r:embed="rId4">
            <a:alphaModFix/>
          </a:blip>
          <a:stretch>
            <a:fillRect/>
          </a:stretch>
        </p:blipFill>
        <p:spPr>
          <a:xfrm>
            <a:off x="2681238" y="5456450"/>
            <a:ext cx="6829425" cy="876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aceed3664b_3_133"/>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220" name="Google Shape;220;g1aceed3664b_3_133"/>
          <p:cNvSpPr txBox="1"/>
          <p:nvPr/>
        </p:nvSpPr>
        <p:spPr>
          <a:xfrm>
            <a:off x="415600" y="881125"/>
            <a:ext cx="11360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Iterating: </a:t>
            </a:r>
            <a:r>
              <a:rPr lang="en-US">
                <a:solidFill>
                  <a:schemeClr val="dk1"/>
                </a:solidFill>
              </a:rPr>
              <a:t>As in the Java Collections Framework, it is common to iterate over the elements of a stream. As expected, calling forEach() on an infinite stream does not terminate. Since there is no return value, it is not a reduction.</a:t>
            </a:r>
            <a:endParaRPr>
              <a:solidFill>
                <a:schemeClr val="dk1"/>
              </a:solidFill>
            </a:endParaRPr>
          </a:p>
        </p:txBody>
      </p:sp>
      <p:pic>
        <p:nvPicPr>
          <p:cNvPr id="221" name="Google Shape;221;g1aceed3664b_3_133"/>
          <p:cNvPicPr preferRelativeResize="0"/>
          <p:nvPr/>
        </p:nvPicPr>
        <p:blipFill>
          <a:blip r:embed="rId3">
            <a:alphaModFix/>
          </a:blip>
          <a:stretch>
            <a:fillRect/>
          </a:stretch>
        </p:blipFill>
        <p:spPr>
          <a:xfrm>
            <a:off x="3205163" y="1634425"/>
            <a:ext cx="5781675" cy="495300"/>
          </a:xfrm>
          <a:prstGeom prst="rect">
            <a:avLst/>
          </a:prstGeom>
          <a:noFill/>
          <a:ln>
            <a:noFill/>
          </a:ln>
        </p:spPr>
      </p:pic>
      <p:sp>
        <p:nvSpPr>
          <p:cNvPr id="222" name="Google Shape;222;g1aceed3664b_3_133"/>
          <p:cNvSpPr txBox="1"/>
          <p:nvPr/>
        </p:nvSpPr>
        <p:spPr>
          <a:xfrm>
            <a:off x="415650" y="2159775"/>
            <a:ext cx="1136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Reducing: </a:t>
            </a:r>
            <a:r>
              <a:rPr lang="en-US">
                <a:solidFill>
                  <a:schemeClr val="dk1"/>
                </a:solidFill>
              </a:rPr>
              <a:t>The reduce() method combines a stream into a single object. It is a reduction, which means it processes all elements.</a:t>
            </a:r>
            <a:endParaRPr>
              <a:solidFill>
                <a:schemeClr val="dk1"/>
              </a:solidFill>
            </a:endParaRPr>
          </a:p>
        </p:txBody>
      </p:sp>
      <p:pic>
        <p:nvPicPr>
          <p:cNvPr id="223" name="Google Shape;223;g1aceed3664b_3_133"/>
          <p:cNvPicPr preferRelativeResize="0"/>
          <p:nvPr/>
        </p:nvPicPr>
        <p:blipFill>
          <a:blip r:embed="rId4">
            <a:alphaModFix/>
          </a:blip>
          <a:stretch>
            <a:fillRect/>
          </a:stretch>
        </p:blipFill>
        <p:spPr>
          <a:xfrm>
            <a:off x="2633613" y="2651525"/>
            <a:ext cx="6924675" cy="2200275"/>
          </a:xfrm>
          <a:prstGeom prst="rect">
            <a:avLst/>
          </a:prstGeom>
          <a:noFill/>
          <a:ln>
            <a:noFill/>
          </a:ln>
        </p:spPr>
      </p:pic>
      <p:sp>
        <p:nvSpPr>
          <p:cNvPr id="224" name="Google Shape;224;g1aceed3664b_3_133"/>
          <p:cNvSpPr txBox="1"/>
          <p:nvPr/>
        </p:nvSpPr>
        <p:spPr>
          <a:xfrm>
            <a:off x="415650" y="4881850"/>
            <a:ext cx="1136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Collecting: </a:t>
            </a:r>
            <a:r>
              <a:rPr lang="en-US">
                <a:solidFill>
                  <a:schemeClr val="dk1"/>
                </a:solidFill>
              </a:rPr>
              <a:t>The collect() method is a special type of reduction called a mutable reduction.</a:t>
            </a:r>
            <a:endParaRPr>
              <a:solidFill>
                <a:schemeClr val="dk1"/>
              </a:solidFill>
            </a:endParaRPr>
          </a:p>
        </p:txBody>
      </p:sp>
      <p:pic>
        <p:nvPicPr>
          <p:cNvPr id="225" name="Google Shape;225;g1aceed3664b_3_133"/>
          <p:cNvPicPr preferRelativeResize="0"/>
          <p:nvPr/>
        </p:nvPicPr>
        <p:blipFill>
          <a:blip r:embed="rId5">
            <a:alphaModFix/>
          </a:blip>
          <a:stretch>
            <a:fillRect/>
          </a:stretch>
        </p:blipFill>
        <p:spPr>
          <a:xfrm>
            <a:off x="2481275" y="5476700"/>
            <a:ext cx="7229475" cy="390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aceed3664b_3_143"/>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231" name="Google Shape;231;g1aceed3664b_3_143"/>
          <p:cNvSpPr txBox="1"/>
          <p:nvPr/>
        </p:nvSpPr>
        <p:spPr>
          <a:xfrm>
            <a:off x="415600" y="1141425"/>
            <a:ext cx="11360700" cy="7728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3600"/>
              </a:spcBef>
              <a:spcAft>
                <a:spcPts val="2200"/>
              </a:spcAft>
              <a:buNone/>
            </a:pPr>
            <a:r>
              <a:rPr b="1" lang="en-US" sz="2200">
                <a:solidFill>
                  <a:schemeClr val="dk1"/>
                </a:solidFill>
              </a:rPr>
              <a:t>Intermediate Operations: </a:t>
            </a:r>
            <a:r>
              <a:rPr lang="en-US">
                <a:solidFill>
                  <a:schemeClr val="dk1"/>
                </a:solidFill>
              </a:rPr>
              <a:t>Unlike a terminal operation, an intermediate operation produces a stream as its result. An intermediate operation can also deal with an infinite stream simply by returning another infinite stream.</a:t>
            </a:r>
            <a:endParaRPr b="1" sz="2200">
              <a:solidFill>
                <a:schemeClr val="dk1"/>
              </a:solidFill>
            </a:endParaRPr>
          </a:p>
        </p:txBody>
      </p:sp>
      <p:sp>
        <p:nvSpPr>
          <p:cNvPr id="232" name="Google Shape;232;g1aceed3664b_3_143"/>
          <p:cNvSpPr txBox="1"/>
          <p:nvPr/>
        </p:nvSpPr>
        <p:spPr>
          <a:xfrm>
            <a:off x="415600" y="1914225"/>
            <a:ext cx="1136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Filtering: </a:t>
            </a:r>
            <a:r>
              <a:rPr lang="en-US">
                <a:solidFill>
                  <a:schemeClr val="dk1"/>
                </a:solidFill>
              </a:rPr>
              <a:t>The filter() method returns a Stream with elements that match a given expression. Here is the method signature:</a:t>
            </a:r>
            <a:endParaRPr>
              <a:solidFill>
                <a:schemeClr val="dk1"/>
              </a:solidFill>
            </a:endParaRPr>
          </a:p>
        </p:txBody>
      </p:sp>
      <p:pic>
        <p:nvPicPr>
          <p:cNvPr id="233" name="Google Shape;233;g1aceed3664b_3_143"/>
          <p:cNvPicPr preferRelativeResize="0"/>
          <p:nvPr/>
        </p:nvPicPr>
        <p:blipFill>
          <a:blip r:embed="rId3">
            <a:alphaModFix/>
          </a:blip>
          <a:stretch>
            <a:fillRect/>
          </a:stretch>
        </p:blipFill>
        <p:spPr>
          <a:xfrm>
            <a:off x="2781250" y="2390625"/>
            <a:ext cx="6629400" cy="466725"/>
          </a:xfrm>
          <a:prstGeom prst="rect">
            <a:avLst/>
          </a:prstGeom>
          <a:noFill/>
          <a:ln>
            <a:noFill/>
          </a:ln>
        </p:spPr>
      </p:pic>
      <p:sp>
        <p:nvSpPr>
          <p:cNvPr id="234" name="Google Shape;234;g1aceed3664b_3_143"/>
          <p:cNvSpPr txBox="1"/>
          <p:nvPr/>
        </p:nvSpPr>
        <p:spPr>
          <a:xfrm>
            <a:off x="415600" y="2872050"/>
            <a:ext cx="11360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Removing Duplicates: </a:t>
            </a:r>
            <a:r>
              <a:rPr lang="en-US">
                <a:solidFill>
                  <a:schemeClr val="dk1"/>
                </a:solidFill>
              </a:rPr>
              <a:t>The distinct() method returns a stream with duplicate values removed. The duplicates do not need to be adjacent to be removed. As you might imagine, Java calls equals() to determine whether the objects are equivalent.</a:t>
            </a:r>
            <a:endParaRPr>
              <a:solidFill>
                <a:schemeClr val="dk1"/>
              </a:solidFill>
            </a:endParaRPr>
          </a:p>
        </p:txBody>
      </p:sp>
      <p:pic>
        <p:nvPicPr>
          <p:cNvPr id="235" name="Google Shape;235;g1aceed3664b_3_143"/>
          <p:cNvPicPr preferRelativeResize="0"/>
          <p:nvPr/>
        </p:nvPicPr>
        <p:blipFill>
          <a:blip r:embed="rId4">
            <a:alphaModFix/>
          </a:blip>
          <a:stretch>
            <a:fillRect/>
          </a:stretch>
        </p:blipFill>
        <p:spPr>
          <a:xfrm>
            <a:off x="4400500" y="3563850"/>
            <a:ext cx="3390900" cy="533400"/>
          </a:xfrm>
          <a:prstGeom prst="rect">
            <a:avLst/>
          </a:prstGeom>
          <a:noFill/>
          <a:ln>
            <a:noFill/>
          </a:ln>
        </p:spPr>
      </p:pic>
      <p:sp>
        <p:nvSpPr>
          <p:cNvPr id="236" name="Google Shape;236;g1aceed3664b_3_143"/>
          <p:cNvSpPr txBox="1"/>
          <p:nvPr/>
        </p:nvSpPr>
        <p:spPr>
          <a:xfrm>
            <a:off x="415600" y="4347550"/>
            <a:ext cx="11360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Restricting by Position: </a:t>
            </a:r>
            <a:r>
              <a:rPr lang="en-US">
                <a:solidFill>
                  <a:schemeClr val="dk1"/>
                </a:solidFill>
              </a:rPr>
              <a:t>The limit() and skip() methods can make a Stream smaller, or limit() could make a finite stream out of an infinite stream.</a:t>
            </a:r>
            <a:endParaRPr>
              <a:solidFill>
                <a:schemeClr val="dk1"/>
              </a:solidFill>
            </a:endParaRPr>
          </a:p>
        </p:txBody>
      </p:sp>
      <p:pic>
        <p:nvPicPr>
          <p:cNvPr id="237" name="Google Shape;237;g1aceed3664b_3_143"/>
          <p:cNvPicPr preferRelativeResize="0"/>
          <p:nvPr/>
        </p:nvPicPr>
        <p:blipFill>
          <a:blip r:embed="rId5">
            <a:alphaModFix/>
          </a:blip>
          <a:stretch>
            <a:fillRect/>
          </a:stretch>
        </p:blipFill>
        <p:spPr>
          <a:xfrm>
            <a:off x="3895725" y="5119350"/>
            <a:ext cx="4400550" cy="69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1aceed3664b_3_0"/>
          <p:cNvSpPr txBox="1"/>
          <p:nvPr>
            <p:ph type="title"/>
          </p:nvPr>
        </p:nvSpPr>
        <p:spPr>
          <a:xfrm>
            <a:off x="415600" y="1383400"/>
            <a:ext cx="11360800" cy="1122400"/>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3600"/>
              <a:buNone/>
            </a:pPr>
            <a:r>
              <a:rPr lang="en-US"/>
              <a:t>Lesson: </a:t>
            </a:r>
            <a:r>
              <a:rPr lang="en-US"/>
              <a:t>Functional programming</a:t>
            </a:r>
            <a:endParaRPr/>
          </a:p>
        </p:txBody>
      </p:sp>
      <p:sp>
        <p:nvSpPr>
          <p:cNvPr id="72" name="Google Shape;72;g1aceed3664b_3_0"/>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73" name="Google Shape;73;g1aceed3664b_3_0"/>
          <p:cNvPicPr preferRelativeResize="0"/>
          <p:nvPr/>
        </p:nvPicPr>
        <p:blipFill rotWithShape="1">
          <a:blip r:embed="rId3">
            <a:alphaModFix/>
          </a:blip>
          <a:srcRect b="0" l="0" r="0" t="0"/>
          <a:stretch/>
        </p:blipFill>
        <p:spPr>
          <a:xfrm>
            <a:off x="9261800" y="5520900"/>
            <a:ext cx="2514600" cy="1066800"/>
          </a:xfrm>
          <a:prstGeom prst="rect">
            <a:avLst/>
          </a:prstGeom>
          <a:noFill/>
          <a:ln>
            <a:noFill/>
          </a:ln>
        </p:spPr>
      </p:pic>
      <p:grpSp>
        <p:nvGrpSpPr>
          <p:cNvPr id="74" name="Google Shape;74;g1aceed3664b_3_0"/>
          <p:cNvGrpSpPr/>
          <p:nvPr/>
        </p:nvGrpSpPr>
        <p:grpSpPr>
          <a:xfrm>
            <a:off x="188021" y="2505800"/>
            <a:ext cx="6626707" cy="1933"/>
            <a:chOff x="-25800" y="1916325"/>
            <a:chExt cx="4970030" cy="1450"/>
          </a:xfrm>
        </p:grpSpPr>
        <p:cxnSp>
          <p:nvCxnSpPr>
            <p:cNvPr id="75" name="Google Shape;75;g1aceed3664b_3_0"/>
            <p:cNvCxnSpPr/>
            <p:nvPr/>
          </p:nvCxnSpPr>
          <p:spPr>
            <a:xfrm>
              <a:off x="-25800" y="1916325"/>
              <a:ext cx="1907100" cy="0"/>
            </a:xfrm>
            <a:prstGeom prst="straightConnector1">
              <a:avLst/>
            </a:prstGeom>
            <a:noFill/>
            <a:ln cap="flat" cmpd="sng" w="76200">
              <a:solidFill>
                <a:srgbClr val="F2F2F2"/>
              </a:solidFill>
              <a:prstDash val="solid"/>
              <a:round/>
              <a:headEnd len="sm" w="sm" type="none"/>
              <a:tailEnd len="sm" w="sm" type="none"/>
            </a:ln>
          </p:spPr>
        </p:cxnSp>
        <p:cxnSp>
          <p:nvCxnSpPr>
            <p:cNvPr id="76" name="Google Shape;76;g1aceed3664b_3_0"/>
            <p:cNvCxnSpPr/>
            <p:nvPr/>
          </p:nvCxnSpPr>
          <p:spPr>
            <a:xfrm>
              <a:off x="2643300" y="1917775"/>
              <a:ext cx="768300" cy="0"/>
            </a:xfrm>
            <a:prstGeom prst="straightConnector1">
              <a:avLst/>
            </a:prstGeom>
            <a:noFill/>
            <a:ln cap="flat" cmpd="sng" w="76200">
              <a:solidFill>
                <a:srgbClr val="4A86E8"/>
              </a:solidFill>
              <a:prstDash val="solid"/>
              <a:round/>
              <a:headEnd len="sm" w="sm" type="none"/>
              <a:tailEnd len="sm" w="sm" type="none"/>
            </a:ln>
          </p:spPr>
        </p:cxnSp>
        <p:cxnSp>
          <p:nvCxnSpPr>
            <p:cNvPr id="77" name="Google Shape;77;g1aceed3664b_3_0"/>
            <p:cNvCxnSpPr/>
            <p:nvPr/>
          </p:nvCxnSpPr>
          <p:spPr>
            <a:xfrm>
              <a:off x="3405300" y="1917775"/>
              <a:ext cx="768300" cy="0"/>
            </a:xfrm>
            <a:prstGeom prst="straightConnector1">
              <a:avLst/>
            </a:prstGeom>
            <a:noFill/>
            <a:ln cap="flat" cmpd="sng" w="76200">
              <a:solidFill>
                <a:schemeClr val="accent4"/>
              </a:solidFill>
              <a:prstDash val="solid"/>
              <a:round/>
              <a:headEnd len="sm" w="sm" type="none"/>
              <a:tailEnd len="sm" w="sm" type="none"/>
            </a:ln>
          </p:spPr>
        </p:cxnSp>
        <p:cxnSp>
          <p:nvCxnSpPr>
            <p:cNvPr id="78" name="Google Shape;78;g1aceed3664b_3_0"/>
            <p:cNvCxnSpPr/>
            <p:nvPr/>
          </p:nvCxnSpPr>
          <p:spPr>
            <a:xfrm>
              <a:off x="4175930" y="1917775"/>
              <a:ext cx="768300" cy="0"/>
            </a:xfrm>
            <a:prstGeom prst="straightConnector1">
              <a:avLst/>
            </a:prstGeom>
            <a:noFill/>
            <a:ln cap="flat" cmpd="sng" w="76200">
              <a:solidFill>
                <a:srgbClr val="FF0000"/>
              </a:solidFill>
              <a:prstDash val="solid"/>
              <a:round/>
              <a:headEnd len="sm" w="sm" type="none"/>
              <a:tailEnd len="sm" w="sm" type="none"/>
            </a:ln>
          </p:spPr>
        </p:cxnSp>
      </p:grpSp>
      <p:cxnSp>
        <p:nvCxnSpPr>
          <p:cNvPr id="79" name="Google Shape;79;g1aceed3664b_3_0"/>
          <p:cNvCxnSpPr/>
          <p:nvPr/>
        </p:nvCxnSpPr>
        <p:spPr>
          <a:xfrm>
            <a:off x="2730821" y="2505800"/>
            <a:ext cx="1016000" cy="0"/>
          </a:xfrm>
          <a:prstGeom prst="straightConnector1">
            <a:avLst/>
          </a:prstGeom>
          <a:noFill/>
          <a:ln cap="flat" cmpd="sng" w="76200">
            <a:solidFill>
              <a:schemeClr val="accent5"/>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aceed3664b_3_154"/>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243" name="Google Shape;243;g1aceed3664b_3_154"/>
          <p:cNvSpPr txBox="1"/>
          <p:nvPr/>
        </p:nvSpPr>
        <p:spPr>
          <a:xfrm>
            <a:off x="415600" y="856050"/>
            <a:ext cx="11360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Mapping: </a:t>
            </a:r>
            <a:r>
              <a:rPr lang="en-US">
                <a:solidFill>
                  <a:schemeClr val="dk1"/>
                </a:solidFill>
              </a:rPr>
              <a:t>The map() method creates a one-­to-­one mapping from the elements in the stream to the elements of the next step in the stream.</a:t>
            </a:r>
            <a:endParaRPr>
              <a:solidFill>
                <a:schemeClr val="dk1"/>
              </a:solidFill>
            </a:endParaRPr>
          </a:p>
          <a:p>
            <a:pPr indent="0" lvl="0" marL="0" rtl="0" algn="l">
              <a:spcBef>
                <a:spcPts val="0"/>
              </a:spcBef>
              <a:spcAft>
                <a:spcPts val="0"/>
              </a:spcAft>
              <a:buNone/>
            </a:pPr>
            <a:r>
              <a:rPr lang="en-US">
                <a:solidFill>
                  <a:schemeClr val="dk1"/>
                </a:solidFill>
              </a:rPr>
              <a:t>The map() method on streams is for transforming data. Don’t confuse it with the Map interface, which maps keys to values.</a:t>
            </a:r>
            <a:endParaRPr>
              <a:solidFill>
                <a:schemeClr val="dk1"/>
              </a:solidFill>
            </a:endParaRPr>
          </a:p>
        </p:txBody>
      </p:sp>
      <p:pic>
        <p:nvPicPr>
          <p:cNvPr id="244" name="Google Shape;244;g1aceed3664b_3_154"/>
          <p:cNvPicPr preferRelativeResize="0"/>
          <p:nvPr/>
        </p:nvPicPr>
        <p:blipFill>
          <a:blip r:embed="rId3">
            <a:alphaModFix/>
          </a:blip>
          <a:stretch>
            <a:fillRect/>
          </a:stretch>
        </p:blipFill>
        <p:spPr>
          <a:xfrm>
            <a:off x="2152650" y="1542750"/>
            <a:ext cx="7886700" cy="428625"/>
          </a:xfrm>
          <a:prstGeom prst="rect">
            <a:avLst/>
          </a:prstGeom>
          <a:noFill/>
          <a:ln>
            <a:noFill/>
          </a:ln>
        </p:spPr>
      </p:pic>
      <p:sp>
        <p:nvSpPr>
          <p:cNvPr id="245" name="Google Shape;245;g1aceed3664b_3_154"/>
          <p:cNvSpPr txBox="1"/>
          <p:nvPr/>
        </p:nvSpPr>
        <p:spPr>
          <a:xfrm>
            <a:off x="415600" y="2067975"/>
            <a:ext cx="11360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Using flatMap: </a:t>
            </a:r>
            <a:r>
              <a:rPr lang="en-US">
                <a:solidFill>
                  <a:schemeClr val="dk1"/>
                </a:solidFill>
              </a:rPr>
              <a:t>The flatMap() method takes each element in the stream and makes any elements it contains top-­level elements in a single stream. This is helpful when you want to remove empty elements from a stream or combine a stream of lists.</a:t>
            </a:r>
            <a:endParaRPr>
              <a:solidFill>
                <a:schemeClr val="dk1"/>
              </a:solidFill>
            </a:endParaRPr>
          </a:p>
        </p:txBody>
      </p:sp>
      <p:pic>
        <p:nvPicPr>
          <p:cNvPr id="246" name="Google Shape;246;g1aceed3664b_3_154"/>
          <p:cNvPicPr preferRelativeResize="0"/>
          <p:nvPr/>
        </p:nvPicPr>
        <p:blipFill>
          <a:blip r:embed="rId4">
            <a:alphaModFix/>
          </a:blip>
          <a:stretch>
            <a:fillRect/>
          </a:stretch>
        </p:blipFill>
        <p:spPr>
          <a:xfrm>
            <a:off x="2409825" y="2860475"/>
            <a:ext cx="7372350" cy="695325"/>
          </a:xfrm>
          <a:prstGeom prst="rect">
            <a:avLst/>
          </a:prstGeom>
          <a:noFill/>
          <a:ln>
            <a:noFill/>
          </a:ln>
        </p:spPr>
      </p:pic>
      <p:sp>
        <p:nvSpPr>
          <p:cNvPr id="247" name="Google Shape;247;g1aceed3664b_3_154"/>
          <p:cNvSpPr txBox="1"/>
          <p:nvPr/>
        </p:nvSpPr>
        <p:spPr>
          <a:xfrm>
            <a:off x="415600" y="3671200"/>
            <a:ext cx="1136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Sorting: </a:t>
            </a:r>
            <a:r>
              <a:rPr lang="en-US">
                <a:solidFill>
                  <a:schemeClr val="dk1"/>
                </a:solidFill>
              </a:rPr>
              <a:t>The sorted() method returns a stream with the elements sorted.</a:t>
            </a:r>
            <a:endParaRPr>
              <a:solidFill>
                <a:schemeClr val="dk1"/>
              </a:solidFill>
            </a:endParaRPr>
          </a:p>
        </p:txBody>
      </p:sp>
      <p:pic>
        <p:nvPicPr>
          <p:cNvPr id="248" name="Google Shape;248;g1aceed3664b_3_154"/>
          <p:cNvPicPr preferRelativeResize="0"/>
          <p:nvPr/>
        </p:nvPicPr>
        <p:blipFill>
          <a:blip r:embed="rId5">
            <a:alphaModFix/>
          </a:blip>
          <a:stretch>
            <a:fillRect/>
          </a:stretch>
        </p:blipFill>
        <p:spPr>
          <a:xfrm>
            <a:off x="2614613" y="4304550"/>
            <a:ext cx="6962775" cy="80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aceed3664b_3_164"/>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254" name="Google Shape;254;g1aceed3664b_3_164"/>
          <p:cNvSpPr txBox="1"/>
          <p:nvPr/>
        </p:nvSpPr>
        <p:spPr>
          <a:xfrm>
            <a:off x="415600" y="1046025"/>
            <a:ext cx="11360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Taking a Peek: </a:t>
            </a:r>
            <a:r>
              <a:rPr lang="en-US">
                <a:solidFill>
                  <a:schemeClr val="dk1"/>
                </a:solidFill>
              </a:rPr>
              <a:t>The peek() method is intermediate operation. It is useful for debugging because it allows us to perform a stream operation without changing the stream.</a:t>
            </a:r>
            <a:endParaRPr>
              <a:solidFill>
                <a:schemeClr val="dk1"/>
              </a:solidFill>
            </a:endParaRPr>
          </a:p>
        </p:txBody>
      </p:sp>
      <p:pic>
        <p:nvPicPr>
          <p:cNvPr id="255" name="Google Shape;255;g1aceed3664b_3_164"/>
          <p:cNvPicPr preferRelativeResize="0"/>
          <p:nvPr/>
        </p:nvPicPr>
        <p:blipFill>
          <a:blip r:embed="rId3">
            <a:alphaModFix/>
          </a:blip>
          <a:stretch>
            <a:fillRect/>
          </a:stretch>
        </p:blipFill>
        <p:spPr>
          <a:xfrm>
            <a:off x="3124150" y="1723125"/>
            <a:ext cx="5943600" cy="419100"/>
          </a:xfrm>
          <a:prstGeom prst="rect">
            <a:avLst/>
          </a:prstGeom>
          <a:noFill/>
          <a:ln>
            <a:noFill/>
          </a:ln>
        </p:spPr>
      </p:pic>
      <p:sp>
        <p:nvSpPr>
          <p:cNvPr id="256" name="Google Shape;256;g1aceed3664b_3_164"/>
          <p:cNvSpPr txBox="1"/>
          <p:nvPr/>
        </p:nvSpPr>
        <p:spPr>
          <a:xfrm>
            <a:off x="415600" y="2250725"/>
            <a:ext cx="1131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rPr>
              <a:t>Remember that peek() is intended to perform an operation without changing the result.</a:t>
            </a:r>
            <a:endParaRPr>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aceed3664b_3_171"/>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262" name="Google Shape;262;g1aceed3664b_3_171"/>
          <p:cNvSpPr txBox="1"/>
          <p:nvPr/>
        </p:nvSpPr>
        <p:spPr>
          <a:xfrm>
            <a:off x="415600" y="1046025"/>
            <a:ext cx="113607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Putting Together the Pipeline:</a:t>
            </a:r>
            <a:r>
              <a:rPr b="1" lang="en-US">
                <a:solidFill>
                  <a:schemeClr val="dk1"/>
                </a:solidFill>
              </a:rPr>
              <a:t> </a:t>
            </a:r>
            <a:endParaRPr b="1">
              <a:solidFill>
                <a:schemeClr val="dk1"/>
              </a:solidFill>
            </a:endParaRPr>
          </a:p>
          <a:p>
            <a:pPr indent="0" lvl="0" marL="0" rtl="0" algn="l">
              <a:spcBef>
                <a:spcPts val="0"/>
              </a:spcBef>
              <a:spcAft>
                <a:spcPts val="0"/>
              </a:spcAft>
              <a:buNone/>
            </a:pPr>
            <a:r>
              <a:rPr lang="en-US">
                <a:solidFill>
                  <a:schemeClr val="dk1"/>
                </a:solidFill>
              </a:rPr>
              <a:t>Streams allow you to use chaining and express what you want to accomplish rather than how to do so.</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263" name="Google Shape;263;g1aceed3664b_3_171"/>
          <p:cNvPicPr preferRelativeResize="0"/>
          <p:nvPr/>
        </p:nvPicPr>
        <p:blipFill>
          <a:blip r:embed="rId3">
            <a:alphaModFix/>
          </a:blip>
          <a:stretch>
            <a:fillRect/>
          </a:stretch>
        </p:blipFill>
        <p:spPr>
          <a:xfrm>
            <a:off x="2943175" y="2206650"/>
            <a:ext cx="6305550" cy="1485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aceed3664b_3_177"/>
          <p:cNvSpPr txBox="1"/>
          <p:nvPr>
            <p:ph type="title"/>
          </p:nvPr>
        </p:nvSpPr>
        <p:spPr>
          <a:xfrm>
            <a:off x="653667" y="600200"/>
            <a:ext cx="8490400" cy="5454400"/>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4800"/>
              <a:buNone/>
            </a:pPr>
            <a:r>
              <a:rPr lang="en-US"/>
              <a:t>Thanks!</a:t>
            </a:r>
            <a:endParaRPr/>
          </a:p>
          <a:p>
            <a:pPr indent="0" lvl="0" marL="0" rtl="0" algn="l">
              <a:lnSpc>
                <a:spcPct val="100000"/>
              </a:lnSpc>
              <a:spcBef>
                <a:spcPts val="0"/>
              </a:spcBef>
              <a:spcAft>
                <a:spcPts val="0"/>
              </a:spcAft>
              <a:buSzPts val="4800"/>
              <a:buNone/>
            </a:pPr>
            <a:r>
              <a:t/>
            </a:r>
            <a:endParaRPr sz="2281"/>
          </a:p>
          <a:p>
            <a:pPr indent="0" lvl="0" marL="0" rtl="0" algn="l">
              <a:lnSpc>
                <a:spcPct val="100000"/>
              </a:lnSpc>
              <a:spcBef>
                <a:spcPts val="0"/>
              </a:spcBef>
              <a:spcAft>
                <a:spcPts val="0"/>
              </a:spcAft>
              <a:buSzPts val="4800"/>
              <a:buNone/>
            </a:pPr>
            <a:r>
              <a:t/>
            </a:r>
            <a:endParaRPr sz="2281">
              <a:solidFill>
                <a:srgbClr val="D9D9D9"/>
              </a:solidFill>
            </a:endParaRPr>
          </a:p>
          <a:p>
            <a:pPr indent="0" lvl="0" marL="0" rtl="0" algn="l">
              <a:lnSpc>
                <a:spcPct val="100000"/>
              </a:lnSpc>
              <a:spcBef>
                <a:spcPts val="0"/>
              </a:spcBef>
              <a:spcAft>
                <a:spcPts val="0"/>
              </a:spcAft>
              <a:buSzPts val="4800"/>
              <a:buNone/>
            </a:pPr>
            <a:r>
              <a:rPr lang="en-US" sz="2281">
                <a:solidFill>
                  <a:srgbClr val="D9D9D9"/>
                </a:solidFill>
              </a:rPr>
              <a:t>Find us in Slack:</a:t>
            </a:r>
            <a:endParaRPr sz="2281">
              <a:solidFill>
                <a:srgbClr val="D9D9D9"/>
              </a:solidFill>
            </a:endParaRPr>
          </a:p>
          <a:p>
            <a:pPr indent="0" lvl="0" marL="0" rtl="0" algn="l">
              <a:lnSpc>
                <a:spcPct val="100000"/>
              </a:lnSpc>
              <a:spcBef>
                <a:spcPts val="0"/>
              </a:spcBef>
              <a:spcAft>
                <a:spcPts val="0"/>
              </a:spcAft>
              <a:buSzPts val="4800"/>
              <a:buNone/>
            </a:pPr>
            <a:r>
              <a:rPr lang="en-US" sz="2281">
                <a:solidFill>
                  <a:srgbClr val="D9D9D9"/>
                </a:solidFill>
              </a:rPr>
              <a:t>	@Bohdan Cherniak</a:t>
            </a:r>
            <a:endParaRPr sz="2281">
              <a:solidFill>
                <a:srgbClr val="D9D9D9"/>
              </a:solidFill>
            </a:endParaRPr>
          </a:p>
          <a:p>
            <a:pPr indent="0" lvl="0" marL="0" rtl="0" algn="l">
              <a:lnSpc>
                <a:spcPct val="100000"/>
              </a:lnSpc>
              <a:spcBef>
                <a:spcPts val="0"/>
              </a:spcBef>
              <a:spcAft>
                <a:spcPts val="0"/>
              </a:spcAft>
              <a:buSzPts val="4800"/>
              <a:buNone/>
            </a:pPr>
            <a:r>
              <a:rPr lang="en-US" sz="2281">
                <a:solidFill>
                  <a:srgbClr val="D9D9D9"/>
                </a:solidFill>
              </a:rPr>
              <a:t>	@Vladyslav Nikolenko</a:t>
            </a:r>
            <a:endParaRPr sz="2281">
              <a:solidFill>
                <a:srgbClr val="D9D9D9"/>
              </a:solidFill>
            </a:endParaRPr>
          </a:p>
          <a:p>
            <a:pPr indent="0" lvl="0" marL="0" rtl="0" algn="l">
              <a:lnSpc>
                <a:spcPct val="100000"/>
              </a:lnSpc>
              <a:spcBef>
                <a:spcPts val="0"/>
              </a:spcBef>
              <a:spcAft>
                <a:spcPts val="0"/>
              </a:spcAft>
              <a:buSzPts val="4800"/>
              <a:buNone/>
            </a:pPr>
            <a:r>
              <a:rPr lang="en-US" sz="2281">
                <a:solidFill>
                  <a:srgbClr val="D9D9D9"/>
                </a:solidFill>
              </a:rPr>
              <a:t>	@Volodymyr Vedula</a:t>
            </a:r>
            <a:endParaRPr sz="2281">
              <a:solidFill>
                <a:srgbClr val="D9D9D9"/>
              </a:solidFill>
            </a:endParaRPr>
          </a:p>
          <a:p>
            <a:pPr indent="0" lvl="0" marL="0" rtl="0" algn="l">
              <a:lnSpc>
                <a:spcPct val="100000"/>
              </a:lnSpc>
              <a:spcBef>
                <a:spcPts val="0"/>
              </a:spcBef>
              <a:spcAft>
                <a:spcPts val="0"/>
              </a:spcAft>
              <a:buSzPts val="4800"/>
              <a:buNone/>
            </a:pPr>
            <a:r>
              <a:t/>
            </a:r>
            <a:endParaRPr sz="2281">
              <a:solidFill>
                <a:srgbClr val="D9D9D9"/>
              </a:solidFill>
            </a:endParaRPr>
          </a:p>
          <a:p>
            <a:pPr indent="0" lvl="0" marL="0" rtl="0" algn="l">
              <a:lnSpc>
                <a:spcPct val="100000"/>
              </a:lnSpc>
              <a:spcBef>
                <a:spcPts val="0"/>
              </a:spcBef>
              <a:spcAft>
                <a:spcPts val="0"/>
              </a:spcAft>
              <a:buSzPts val="4800"/>
              <a:buNone/>
            </a:pPr>
            <a:r>
              <a:t/>
            </a:r>
            <a:endParaRPr sz="2281">
              <a:solidFill>
                <a:srgbClr val="D9D9D9"/>
              </a:solidFill>
            </a:endParaRPr>
          </a:p>
        </p:txBody>
      </p:sp>
      <p:sp>
        <p:nvSpPr>
          <p:cNvPr id="269" name="Google Shape;269;g1aceed3664b_3_177"/>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grpSp>
        <p:nvGrpSpPr>
          <p:cNvPr id="270" name="Google Shape;270;g1aceed3664b_3_177"/>
          <p:cNvGrpSpPr/>
          <p:nvPr/>
        </p:nvGrpSpPr>
        <p:grpSpPr>
          <a:xfrm>
            <a:off x="-34400" y="2555100"/>
            <a:ext cx="6626707" cy="1933"/>
            <a:chOff x="-25800" y="1916325"/>
            <a:chExt cx="4970030" cy="1450"/>
          </a:xfrm>
        </p:grpSpPr>
        <p:cxnSp>
          <p:nvCxnSpPr>
            <p:cNvPr id="271" name="Google Shape;271;g1aceed3664b_3_177"/>
            <p:cNvCxnSpPr/>
            <p:nvPr/>
          </p:nvCxnSpPr>
          <p:spPr>
            <a:xfrm>
              <a:off x="-25800" y="1916325"/>
              <a:ext cx="1907100" cy="0"/>
            </a:xfrm>
            <a:prstGeom prst="straightConnector1">
              <a:avLst/>
            </a:prstGeom>
            <a:noFill/>
            <a:ln cap="flat" cmpd="sng" w="76200">
              <a:solidFill>
                <a:schemeClr val="dk1"/>
              </a:solidFill>
              <a:prstDash val="solid"/>
              <a:round/>
              <a:headEnd len="sm" w="sm" type="none"/>
              <a:tailEnd len="sm" w="sm" type="none"/>
            </a:ln>
          </p:spPr>
        </p:cxnSp>
        <p:cxnSp>
          <p:nvCxnSpPr>
            <p:cNvPr id="272" name="Google Shape;272;g1aceed3664b_3_177"/>
            <p:cNvCxnSpPr/>
            <p:nvPr/>
          </p:nvCxnSpPr>
          <p:spPr>
            <a:xfrm>
              <a:off x="1881300" y="1917775"/>
              <a:ext cx="768300" cy="0"/>
            </a:xfrm>
            <a:prstGeom prst="straightConnector1">
              <a:avLst/>
            </a:prstGeom>
            <a:noFill/>
            <a:ln cap="flat" cmpd="sng" w="76200">
              <a:solidFill>
                <a:schemeClr val="accent5"/>
              </a:solidFill>
              <a:prstDash val="solid"/>
              <a:round/>
              <a:headEnd len="sm" w="sm" type="none"/>
              <a:tailEnd len="sm" w="sm" type="none"/>
            </a:ln>
          </p:spPr>
        </p:cxnSp>
        <p:cxnSp>
          <p:nvCxnSpPr>
            <p:cNvPr id="273" name="Google Shape;273;g1aceed3664b_3_177"/>
            <p:cNvCxnSpPr/>
            <p:nvPr/>
          </p:nvCxnSpPr>
          <p:spPr>
            <a:xfrm>
              <a:off x="2643300" y="1917775"/>
              <a:ext cx="768300" cy="0"/>
            </a:xfrm>
            <a:prstGeom prst="straightConnector1">
              <a:avLst/>
            </a:prstGeom>
            <a:noFill/>
            <a:ln cap="flat" cmpd="sng" w="76200">
              <a:solidFill>
                <a:srgbClr val="4A86E8"/>
              </a:solidFill>
              <a:prstDash val="solid"/>
              <a:round/>
              <a:headEnd len="sm" w="sm" type="none"/>
              <a:tailEnd len="sm" w="sm" type="none"/>
            </a:ln>
          </p:spPr>
        </p:cxnSp>
        <p:cxnSp>
          <p:nvCxnSpPr>
            <p:cNvPr id="274" name="Google Shape;274;g1aceed3664b_3_177"/>
            <p:cNvCxnSpPr/>
            <p:nvPr/>
          </p:nvCxnSpPr>
          <p:spPr>
            <a:xfrm>
              <a:off x="3405300" y="1917775"/>
              <a:ext cx="768300" cy="0"/>
            </a:xfrm>
            <a:prstGeom prst="straightConnector1">
              <a:avLst/>
            </a:prstGeom>
            <a:noFill/>
            <a:ln cap="flat" cmpd="sng" w="76200">
              <a:solidFill>
                <a:schemeClr val="accent4"/>
              </a:solidFill>
              <a:prstDash val="solid"/>
              <a:round/>
              <a:headEnd len="sm" w="sm" type="none"/>
              <a:tailEnd len="sm" w="sm" type="none"/>
            </a:ln>
          </p:spPr>
        </p:cxnSp>
        <p:cxnSp>
          <p:nvCxnSpPr>
            <p:cNvPr id="275" name="Google Shape;275;g1aceed3664b_3_177"/>
            <p:cNvCxnSpPr/>
            <p:nvPr/>
          </p:nvCxnSpPr>
          <p:spPr>
            <a:xfrm>
              <a:off x="4175930" y="1917775"/>
              <a:ext cx="768300" cy="0"/>
            </a:xfrm>
            <a:prstGeom prst="straightConnector1">
              <a:avLst/>
            </a:prstGeom>
            <a:noFill/>
            <a:ln cap="flat" cmpd="sng" w="76200">
              <a:solidFill>
                <a:srgbClr val="FF0000"/>
              </a:solidFill>
              <a:prstDash val="solid"/>
              <a:round/>
              <a:headEnd len="sm" w="sm" type="none"/>
              <a:tailEnd len="sm" w="sm" type="none"/>
            </a:ln>
          </p:spPr>
        </p:cxn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Lesson goals</a:t>
            </a:r>
            <a:endParaRPr/>
          </a:p>
        </p:txBody>
      </p:sp>
      <p:sp>
        <p:nvSpPr>
          <p:cNvPr id="281" name="Google Shape;281;p2"/>
          <p:cNvSpPr txBox="1"/>
          <p:nvPr/>
        </p:nvSpPr>
        <p:spPr>
          <a:xfrm>
            <a:off x="415600" y="1330800"/>
            <a:ext cx="5305800" cy="13392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0"/>
              </a:spcBef>
              <a:spcAft>
                <a:spcPts val="0"/>
              </a:spcAft>
              <a:buClr>
                <a:schemeClr val="dk1"/>
              </a:buClr>
              <a:buSzPts val="2500"/>
              <a:buFont typeface="Arial"/>
              <a:buChar char="●"/>
            </a:pPr>
            <a:r>
              <a:rPr lang="en-US" sz="2500">
                <a:solidFill>
                  <a:schemeClr val="dk1"/>
                </a:solidFill>
              </a:rPr>
              <a:t>Functional programming</a:t>
            </a:r>
            <a:endParaRPr sz="2500">
              <a:solidFill>
                <a:schemeClr val="dk1"/>
              </a:solidFill>
            </a:endParaRPr>
          </a:p>
          <a:p>
            <a:pPr indent="-387350" lvl="0" marL="457200" marR="0" rtl="0" algn="l">
              <a:lnSpc>
                <a:spcPct val="100000"/>
              </a:lnSpc>
              <a:spcBef>
                <a:spcPts val="0"/>
              </a:spcBef>
              <a:spcAft>
                <a:spcPts val="0"/>
              </a:spcAft>
              <a:buClr>
                <a:schemeClr val="dk1"/>
              </a:buClr>
              <a:buSzPts val="2500"/>
              <a:buChar char="●"/>
            </a:pPr>
            <a:r>
              <a:rPr lang="en-US" sz="2500">
                <a:solidFill>
                  <a:schemeClr val="dk1"/>
                </a:solidFill>
              </a:rPr>
              <a:t>Optional</a:t>
            </a:r>
            <a:endParaRPr sz="2500">
              <a:solidFill>
                <a:schemeClr val="dk1"/>
              </a:solidFill>
            </a:endParaRPr>
          </a:p>
          <a:p>
            <a:pPr indent="-387350" lvl="0" marL="457200" marR="0" rtl="0" algn="l">
              <a:lnSpc>
                <a:spcPct val="100000"/>
              </a:lnSpc>
              <a:spcBef>
                <a:spcPts val="0"/>
              </a:spcBef>
              <a:spcAft>
                <a:spcPts val="0"/>
              </a:spcAft>
              <a:buClr>
                <a:schemeClr val="dk1"/>
              </a:buClr>
              <a:buSzPts val="2500"/>
              <a:buChar char="●"/>
            </a:pPr>
            <a:r>
              <a:rPr lang="en-US" sz="2500">
                <a:solidFill>
                  <a:schemeClr val="dk1"/>
                </a:solidFill>
              </a:rPr>
              <a:t>Stream API</a:t>
            </a:r>
            <a:endParaRPr sz="2500">
              <a:solidFill>
                <a:schemeClr val="dk1"/>
              </a:solidFill>
            </a:endParaRPr>
          </a:p>
        </p:txBody>
      </p:sp>
      <p:pic>
        <p:nvPicPr>
          <p:cNvPr id="282" name="Google Shape;282;p2"/>
          <p:cNvPicPr preferRelativeResize="0"/>
          <p:nvPr/>
        </p:nvPicPr>
        <p:blipFill rotWithShape="1">
          <a:blip r:embed="rId3">
            <a:alphaModFix/>
          </a:blip>
          <a:srcRect b="0" l="0" r="0" t="0"/>
          <a:stretch/>
        </p:blipFill>
        <p:spPr>
          <a:xfrm>
            <a:off x="5873800" y="1198428"/>
            <a:ext cx="5394300" cy="3600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7a1bc798b2_0_9"/>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288" name="Google Shape;288;g17a1bc798b2_0_9"/>
          <p:cNvSpPr txBox="1"/>
          <p:nvPr/>
        </p:nvSpPr>
        <p:spPr>
          <a:xfrm>
            <a:off x="367025" y="1046025"/>
            <a:ext cx="67533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US" sz="2500">
                <a:solidFill>
                  <a:schemeClr val="dk1"/>
                </a:solidFill>
              </a:rPr>
              <a:t>Lambda Expression</a:t>
            </a:r>
            <a:endParaRPr b="0" i="0" sz="2500" u="none" cap="none" strike="noStrike">
              <a:solidFill>
                <a:schemeClr val="dk1"/>
              </a:solidFill>
              <a:latin typeface="Arial"/>
              <a:ea typeface="Arial"/>
              <a:cs typeface="Arial"/>
              <a:sym typeface="Arial"/>
            </a:endParaRPr>
          </a:p>
        </p:txBody>
      </p:sp>
      <p:pic>
        <p:nvPicPr>
          <p:cNvPr id="289" name="Google Shape;289;g17a1bc798b2_0_9"/>
          <p:cNvPicPr preferRelativeResize="0"/>
          <p:nvPr/>
        </p:nvPicPr>
        <p:blipFill>
          <a:blip r:embed="rId3">
            <a:alphaModFix/>
          </a:blip>
          <a:stretch>
            <a:fillRect/>
          </a:stretch>
        </p:blipFill>
        <p:spPr>
          <a:xfrm>
            <a:off x="415600" y="1615425"/>
            <a:ext cx="5135295" cy="1859175"/>
          </a:xfrm>
          <a:prstGeom prst="rect">
            <a:avLst/>
          </a:prstGeom>
          <a:noFill/>
          <a:ln>
            <a:noFill/>
          </a:ln>
        </p:spPr>
      </p:pic>
      <p:sp>
        <p:nvSpPr>
          <p:cNvPr id="290" name="Google Shape;290;g17a1bc798b2_0_9"/>
          <p:cNvSpPr txBox="1"/>
          <p:nvPr/>
        </p:nvSpPr>
        <p:spPr>
          <a:xfrm>
            <a:off x="6012925" y="1615425"/>
            <a:ext cx="5763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US">
                <a:solidFill>
                  <a:schemeClr val="dk1"/>
                </a:solidFill>
              </a:rPr>
              <a:t>Lambdas work with interfaces that have exactly one abstract method.</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Java relies on context when figuring out what lambda expressions mean.</a:t>
            </a:r>
            <a:endParaRPr>
              <a:solidFill>
                <a:schemeClr val="dk1"/>
              </a:solidFill>
            </a:endParaRPr>
          </a:p>
        </p:txBody>
      </p:sp>
      <p:sp>
        <p:nvSpPr>
          <p:cNvPr id="291" name="Google Shape;291;g17a1bc798b2_0_9"/>
          <p:cNvSpPr txBox="1"/>
          <p:nvPr/>
        </p:nvSpPr>
        <p:spPr>
          <a:xfrm>
            <a:off x="415600" y="3691275"/>
            <a:ext cx="5597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rPr>
              <a:t>■ </a:t>
            </a:r>
            <a:r>
              <a:rPr lang="en-US">
                <a:solidFill>
                  <a:schemeClr val="dk1"/>
                </a:solidFill>
              </a:rPr>
              <a:t>A single parameter specified with the name a and stating that the type is Animal</a:t>
            </a:r>
            <a:endParaRPr>
              <a:solidFill>
                <a:schemeClr val="dk1"/>
              </a:solidFill>
            </a:endParaRPr>
          </a:p>
          <a:p>
            <a:pPr indent="0" lvl="0" marL="0" rtl="0" algn="l">
              <a:spcBef>
                <a:spcPts val="0"/>
              </a:spcBef>
              <a:spcAft>
                <a:spcPts val="0"/>
              </a:spcAft>
              <a:buNone/>
            </a:pPr>
            <a:r>
              <a:rPr lang="en-US">
                <a:solidFill>
                  <a:schemeClr val="dk1"/>
                </a:solidFill>
              </a:rPr>
              <a:t>■ The arrow operator ( -­&gt; ) to separate the parameter and body</a:t>
            </a:r>
            <a:endParaRPr>
              <a:solidFill>
                <a:schemeClr val="dk1"/>
              </a:solidFill>
            </a:endParaRPr>
          </a:p>
          <a:p>
            <a:pPr indent="0" lvl="0" marL="0" rtl="0" algn="l">
              <a:spcBef>
                <a:spcPts val="0"/>
              </a:spcBef>
              <a:spcAft>
                <a:spcPts val="0"/>
              </a:spcAft>
              <a:buNone/>
            </a:pPr>
            <a:r>
              <a:rPr lang="en-US">
                <a:solidFill>
                  <a:schemeClr val="dk1"/>
                </a:solidFill>
              </a:rPr>
              <a:t>■ A body that has one or more lines of code, including a semicolon and a return statement</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92" name="Google Shape;292;g17a1bc798b2_0_9"/>
          <p:cNvSpPr txBox="1"/>
          <p:nvPr/>
        </p:nvSpPr>
        <p:spPr>
          <a:xfrm>
            <a:off x="391300" y="5385450"/>
            <a:ext cx="564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rPr>
              <a:t>The parentheses around the lambda parameters can be omitted only if there is a single parameter and its type is not explicitly stated.</a:t>
            </a:r>
            <a:endParaRPr>
              <a:solidFill>
                <a:schemeClr val="dk1"/>
              </a:solidFill>
            </a:endParaRPr>
          </a:p>
        </p:txBody>
      </p:sp>
      <p:pic>
        <p:nvPicPr>
          <p:cNvPr id="293" name="Google Shape;293;g17a1bc798b2_0_9"/>
          <p:cNvPicPr preferRelativeResize="0"/>
          <p:nvPr/>
        </p:nvPicPr>
        <p:blipFill>
          <a:blip r:embed="rId4">
            <a:alphaModFix/>
          </a:blip>
          <a:stretch>
            <a:fillRect/>
          </a:stretch>
        </p:blipFill>
        <p:spPr>
          <a:xfrm>
            <a:off x="6170275" y="2729600"/>
            <a:ext cx="5549903" cy="2439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1b21adb2b3a_0_18"/>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299" name="Google Shape;299;g1b21adb2b3a_0_18"/>
          <p:cNvSpPr txBox="1"/>
          <p:nvPr/>
        </p:nvSpPr>
        <p:spPr>
          <a:xfrm>
            <a:off x="367025" y="1046025"/>
            <a:ext cx="67533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US" sz="2500">
                <a:solidFill>
                  <a:schemeClr val="dk1"/>
                </a:solidFill>
              </a:rPr>
              <a:t>Method References</a:t>
            </a:r>
            <a:endParaRPr b="0" i="0" sz="2500" u="none" cap="none" strike="noStrike">
              <a:solidFill>
                <a:schemeClr val="dk1"/>
              </a:solidFill>
              <a:latin typeface="Arial"/>
              <a:ea typeface="Arial"/>
              <a:cs typeface="Arial"/>
              <a:sym typeface="Arial"/>
            </a:endParaRPr>
          </a:p>
        </p:txBody>
      </p:sp>
      <p:sp>
        <p:nvSpPr>
          <p:cNvPr id="300" name="Google Shape;300;g1b21adb2b3a_0_18"/>
          <p:cNvSpPr txBox="1"/>
          <p:nvPr/>
        </p:nvSpPr>
        <p:spPr>
          <a:xfrm>
            <a:off x="391300" y="1615425"/>
            <a:ext cx="9730500" cy="8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3"/>
              </a:rPr>
              <a:t>Method references</a:t>
            </a:r>
            <a:r>
              <a:rPr lang="en-US">
                <a:solidFill>
                  <a:schemeClr val="dk1"/>
                </a:solidFill>
              </a:rPr>
              <a:t> are another way to make the code easier to read, such as simply mentioning the name of the method.</a:t>
            </a:r>
            <a:endParaRPr>
              <a:solidFill>
                <a:schemeClr val="dk1"/>
              </a:solidFill>
            </a:endParaRPr>
          </a:p>
          <a:p>
            <a:pPr indent="0" lvl="0" marL="0" rtl="0" algn="l">
              <a:lnSpc>
                <a:spcPct val="133400"/>
              </a:lnSpc>
              <a:spcBef>
                <a:spcPts val="0"/>
              </a:spcBef>
              <a:spcAft>
                <a:spcPts val="800"/>
              </a:spcAft>
              <a:buNone/>
            </a:pPr>
            <a:r>
              <a:rPr b="1" lang="en-US" sz="1350">
                <a:solidFill>
                  <a:schemeClr val="dk1"/>
                </a:solidFill>
              </a:rPr>
              <a:t>Method references are a special type of lambda expressions</a:t>
            </a:r>
            <a:r>
              <a:rPr lang="en-US" sz="1350">
                <a:solidFill>
                  <a:schemeClr val="dk1"/>
                </a:solidFill>
              </a:rPr>
              <a:t>. They're often used to create simple lambda expressions by referencing existing methods.</a:t>
            </a:r>
            <a:endParaRPr>
              <a:solidFill>
                <a:schemeClr val="dk1"/>
              </a:solidFill>
            </a:endParaRPr>
          </a:p>
        </p:txBody>
      </p:sp>
      <p:pic>
        <p:nvPicPr>
          <p:cNvPr id="301" name="Google Shape;301;g1b21adb2b3a_0_18"/>
          <p:cNvPicPr preferRelativeResize="0"/>
          <p:nvPr/>
        </p:nvPicPr>
        <p:blipFill>
          <a:blip r:embed="rId4">
            <a:alphaModFix/>
          </a:blip>
          <a:stretch>
            <a:fillRect/>
          </a:stretch>
        </p:blipFill>
        <p:spPr>
          <a:xfrm>
            <a:off x="415600" y="2500725"/>
            <a:ext cx="8131324" cy="2676775"/>
          </a:xfrm>
          <a:prstGeom prst="rect">
            <a:avLst/>
          </a:prstGeom>
          <a:noFill/>
          <a:ln>
            <a:noFill/>
          </a:ln>
        </p:spPr>
      </p:pic>
      <p:sp>
        <p:nvSpPr>
          <p:cNvPr id="302" name="Google Shape;302;g1b21adb2b3a_0_18"/>
          <p:cNvSpPr txBox="1"/>
          <p:nvPr/>
        </p:nvSpPr>
        <p:spPr>
          <a:xfrm>
            <a:off x="8546925" y="2350750"/>
            <a:ext cx="3229500" cy="2244300"/>
          </a:xfrm>
          <a:prstGeom prst="rect">
            <a:avLst/>
          </a:prstGeom>
          <a:noFill/>
          <a:ln>
            <a:noFill/>
          </a:ln>
        </p:spPr>
        <p:txBody>
          <a:bodyPr anchorCtr="0" anchor="t" bIns="91425" lIns="91425" spcFirstLastPara="1" rIns="91425" wrap="square" tIns="91425">
            <a:spAutoFit/>
          </a:bodyPr>
          <a:lstStyle/>
          <a:p>
            <a:pPr indent="0" lvl="0" marL="0" rtl="0" algn="l">
              <a:lnSpc>
                <a:spcPct val="133400"/>
              </a:lnSpc>
              <a:spcBef>
                <a:spcPts val="0"/>
              </a:spcBef>
              <a:spcAft>
                <a:spcPts val="0"/>
              </a:spcAft>
              <a:buNone/>
            </a:pPr>
            <a:r>
              <a:rPr lang="en-US" sz="1350">
                <a:solidFill>
                  <a:schemeClr val="dk1"/>
                </a:solidFill>
              </a:rPr>
              <a:t>There are four kinds of method references:</a:t>
            </a:r>
            <a:endParaRPr sz="1350">
              <a:solidFill>
                <a:schemeClr val="dk1"/>
              </a:solidFill>
            </a:endParaRPr>
          </a:p>
          <a:p>
            <a:pPr indent="-314325" lvl="0" marL="457200" rtl="0" algn="l">
              <a:lnSpc>
                <a:spcPct val="115000"/>
              </a:lnSpc>
              <a:spcBef>
                <a:spcPts val="800"/>
              </a:spcBef>
              <a:spcAft>
                <a:spcPts val="0"/>
              </a:spcAft>
              <a:buClr>
                <a:schemeClr val="dk1"/>
              </a:buClr>
              <a:buSzPts val="1350"/>
              <a:buChar char="●"/>
            </a:pPr>
            <a:r>
              <a:rPr lang="en-US" sz="1350">
                <a:solidFill>
                  <a:schemeClr val="dk1"/>
                </a:solidFill>
              </a:rPr>
              <a:t>Static methods</a:t>
            </a:r>
            <a:endParaRPr sz="1350">
              <a:solidFill>
                <a:schemeClr val="dk1"/>
              </a:solidFill>
            </a:endParaRPr>
          </a:p>
          <a:p>
            <a:pPr indent="-314325" lvl="0" marL="457200" rtl="0" algn="l">
              <a:lnSpc>
                <a:spcPct val="115000"/>
              </a:lnSpc>
              <a:spcBef>
                <a:spcPts val="0"/>
              </a:spcBef>
              <a:spcAft>
                <a:spcPts val="0"/>
              </a:spcAft>
              <a:buClr>
                <a:schemeClr val="dk1"/>
              </a:buClr>
              <a:buSzPts val="1350"/>
              <a:buChar char="●"/>
            </a:pPr>
            <a:r>
              <a:rPr lang="en-US" sz="1350">
                <a:solidFill>
                  <a:schemeClr val="dk1"/>
                </a:solidFill>
              </a:rPr>
              <a:t>Instance methods of particular objects</a:t>
            </a:r>
            <a:endParaRPr sz="1350">
              <a:solidFill>
                <a:schemeClr val="dk1"/>
              </a:solidFill>
            </a:endParaRPr>
          </a:p>
          <a:p>
            <a:pPr indent="-314325" lvl="0" marL="457200" rtl="0" algn="l">
              <a:lnSpc>
                <a:spcPct val="115000"/>
              </a:lnSpc>
              <a:spcBef>
                <a:spcPts val="0"/>
              </a:spcBef>
              <a:spcAft>
                <a:spcPts val="0"/>
              </a:spcAft>
              <a:buClr>
                <a:schemeClr val="dk1"/>
              </a:buClr>
              <a:buSzPts val="1350"/>
              <a:buChar char="●"/>
            </a:pPr>
            <a:r>
              <a:rPr lang="en-US" sz="1350">
                <a:solidFill>
                  <a:schemeClr val="dk1"/>
                </a:solidFill>
              </a:rPr>
              <a:t>Instance methods of an arbitrary object of a particular type</a:t>
            </a:r>
            <a:endParaRPr sz="1350">
              <a:solidFill>
                <a:schemeClr val="dk1"/>
              </a:solidFill>
            </a:endParaRPr>
          </a:p>
          <a:p>
            <a:pPr indent="-314325" lvl="0" marL="457200" rtl="0" algn="l">
              <a:lnSpc>
                <a:spcPct val="115000"/>
              </a:lnSpc>
              <a:spcBef>
                <a:spcPts val="0"/>
              </a:spcBef>
              <a:spcAft>
                <a:spcPts val="0"/>
              </a:spcAft>
              <a:buClr>
                <a:schemeClr val="dk1"/>
              </a:buClr>
              <a:buSzPts val="1350"/>
              <a:buChar char="●"/>
            </a:pPr>
            <a:r>
              <a:rPr lang="en-US" sz="1350">
                <a:solidFill>
                  <a:schemeClr val="dk1"/>
                </a:solidFill>
              </a:rPr>
              <a:t>Constructor</a:t>
            </a:r>
            <a:endParaRPr/>
          </a:p>
        </p:txBody>
      </p:sp>
      <p:sp>
        <p:nvSpPr>
          <p:cNvPr id="303" name="Google Shape;303;g1b21adb2b3a_0_18"/>
          <p:cNvSpPr txBox="1"/>
          <p:nvPr/>
        </p:nvSpPr>
        <p:spPr>
          <a:xfrm>
            <a:off x="738250" y="5498050"/>
            <a:ext cx="65376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50">
                <a:solidFill>
                  <a:srgbClr val="F2F2F2"/>
                </a:solidFill>
              </a:rPr>
              <a:t>Notice that method references always utilize the </a:t>
            </a:r>
            <a:r>
              <a:rPr b="1" i="1" lang="en-US" sz="1350">
                <a:solidFill>
                  <a:srgbClr val="F2F2F2"/>
                </a:solidFill>
              </a:rPr>
              <a:t>::</a:t>
            </a:r>
            <a:r>
              <a:rPr b="1" lang="en-US" sz="1350">
                <a:solidFill>
                  <a:srgbClr val="F2F2F2"/>
                </a:solidFill>
              </a:rPr>
              <a:t> operator.</a:t>
            </a:r>
            <a:endParaRPr>
              <a:solidFill>
                <a:srgbClr val="F2F2F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1b21adb2b3a_0_0"/>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309" name="Google Shape;309;g1b21adb2b3a_0_0"/>
          <p:cNvSpPr txBox="1"/>
          <p:nvPr/>
        </p:nvSpPr>
        <p:spPr>
          <a:xfrm>
            <a:off x="367025" y="1046025"/>
            <a:ext cx="67533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US" sz="2500">
                <a:solidFill>
                  <a:schemeClr val="dk1"/>
                </a:solidFill>
              </a:rPr>
              <a:t>Method References</a:t>
            </a:r>
            <a:endParaRPr b="0" i="0" sz="2500" u="none" cap="none" strike="noStrike">
              <a:solidFill>
                <a:schemeClr val="dk1"/>
              </a:solidFill>
              <a:latin typeface="Arial"/>
              <a:ea typeface="Arial"/>
              <a:cs typeface="Arial"/>
              <a:sym typeface="Arial"/>
            </a:endParaRPr>
          </a:p>
        </p:txBody>
      </p:sp>
      <p:sp>
        <p:nvSpPr>
          <p:cNvPr id="310" name="Google Shape;310;g1b21adb2b3a_0_0"/>
          <p:cNvSpPr txBox="1"/>
          <p:nvPr/>
        </p:nvSpPr>
        <p:spPr>
          <a:xfrm>
            <a:off x="391300" y="1615425"/>
            <a:ext cx="9730500" cy="400200"/>
          </a:xfrm>
          <a:prstGeom prst="rect">
            <a:avLst/>
          </a:prstGeom>
          <a:noFill/>
          <a:ln>
            <a:noFill/>
          </a:ln>
        </p:spPr>
        <p:txBody>
          <a:bodyPr anchorCtr="0" anchor="t" bIns="91425" lIns="91425" spcFirstLastPara="1" rIns="91425" wrap="square" tIns="91425">
            <a:spAutoFit/>
          </a:bodyPr>
          <a:lstStyle/>
          <a:p>
            <a:pPr indent="0" lvl="0" marL="0" rtl="0" algn="l">
              <a:lnSpc>
                <a:spcPct val="133400"/>
              </a:lnSpc>
              <a:spcBef>
                <a:spcPts val="0"/>
              </a:spcBef>
              <a:spcAft>
                <a:spcPts val="800"/>
              </a:spcAft>
              <a:buNone/>
            </a:pPr>
            <a:r>
              <a:rPr lang="en-US">
                <a:solidFill>
                  <a:schemeClr val="dk1"/>
                </a:solidFill>
              </a:rPr>
              <a:t>Reading method references is helpful in understanding the code. Table shows the four types of method references.</a:t>
            </a:r>
            <a:endParaRPr>
              <a:solidFill>
                <a:schemeClr val="dk1"/>
              </a:solidFill>
            </a:endParaRPr>
          </a:p>
        </p:txBody>
      </p:sp>
      <p:pic>
        <p:nvPicPr>
          <p:cNvPr id="311" name="Google Shape;311;g1b21adb2b3a_0_0"/>
          <p:cNvPicPr preferRelativeResize="0"/>
          <p:nvPr/>
        </p:nvPicPr>
        <p:blipFill>
          <a:blip r:embed="rId3">
            <a:alphaModFix/>
          </a:blip>
          <a:stretch>
            <a:fillRect/>
          </a:stretch>
        </p:blipFill>
        <p:spPr>
          <a:xfrm>
            <a:off x="1318075" y="2168025"/>
            <a:ext cx="9658350" cy="3743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17fc0d03a18_0_15"/>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317" name="Google Shape;317;g17fc0d03a18_0_15"/>
          <p:cNvSpPr txBox="1"/>
          <p:nvPr/>
        </p:nvSpPr>
        <p:spPr>
          <a:xfrm>
            <a:off x="367025" y="1046025"/>
            <a:ext cx="67533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US" sz="2500">
                <a:solidFill>
                  <a:schemeClr val="dk1"/>
                </a:solidFill>
              </a:rPr>
              <a:t>Functional interface</a:t>
            </a:r>
            <a:endParaRPr b="0" i="0" sz="2500" u="none" cap="none" strike="noStrike">
              <a:solidFill>
                <a:schemeClr val="dk1"/>
              </a:solidFill>
              <a:latin typeface="Arial"/>
              <a:ea typeface="Arial"/>
              <a:cs typeface="Arial"/>
              <a:sym typeface="Arial"/>
            </a:endParaRPr>
          </a:p>
        </p:txBody>
      </p:sp>
      <p:sp>
        <p:nvSpPr>
          <p:cNvPr id="318" name="Google Shape;318;g17fc0d03a18_0_15"/>
          <p:cNvSpPr txBox="1"/>
          <p:nvPr/>
        </p:nvSpPr>
        <p:spPr>
          <a:xfrm>
            <a:off x="391300" y="1615425"/>
            <a:ext cx="618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rPr>
              <a:t>A functional interface is an interface that contains a Single Abstract Method.</a:t>
            </a:r>
            <a:endParaRPr>
              <a:solidFill>
                <a:schemeClr val="dk1"/>
              </a:solidFill>
            </a:endParaRPr>
          </a:p>
        </p:txBody>
      </p:sp>
      <p:pic>
        <p:nvPicPr>
          <p:cNvPr id="319" name="Google Shape;319;g17fc0d03a18_0_15"/>
          <p:cNvPicPr preferRelativeResize="0"/>
          <p:nvPr/>
        </p:nvPicPr>
        <p:blipFill>
          <a:blip r:embed="rId3">
            <a:alphaModFix/>
          </a:blip>
          <a:stretch>
            <a:fillRect/>
          </a:stretch>
        </p:blipFill>
        <p:spPr>
          <a:xfrm>
            <a:off x="415600" y="2014525"/>
            <a:ext cx="6185101" cy="3352146"/>
          </a:xfrm>
          <a:prstGeom prst="rect">
            <a:avLst/>
          </a:prstGeom>
          <a:noFill/>
          <a:ln>
            <a:noFill/>
          </a:ln>
        </p:spPr>
      </p:pic>
      <p:sp>
        <p:nvSpPr>
          <p:cNvPr id="320" name="Google Shape;320;g17fc0d03a18_0_15"/>
          <p:cNvSpPr txBox="1"/>
          <p:nvPr/>
        </p:nvSpPr>
        <p:spPr>
          <a:xfrm>
            <a:off x="6746800" y="1615425"/>
            <a:ext cx="5029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US">
                <a:solidFill>
                  <a:schemeClr val="dk1"/>
                </a:solidFill>
              </a:rPr>
              <a:t>F</a:t>
            </a:r>
            <a:r>
              <a:rPr lang="en-US">
                <a:solidFill>
                  <a:schemeClr val="dk1"/>
                </a:solidFill>
              </a:rPr>
              <a:t>unctional interface contains exactly one abstract method</a:t>
            </a:r>
            <a:endParaRPr>
              <a:solidFill>
                <a:schemeClr val="dk1"/>
              </a:solidFill>
            </a:endParaRPr>
          </a:p>
        </p:txBody>
      </p:sp>
      <p:sp>
        <p:nvSpPr>
          <p:cNvPr id="321" name="Google Shape;321;g17fc0d03a18_0_15"/>
          <p:cNvSpPr txBox="1"/>
          <p:nvPr/>
        </p:nvSpPr>
        <p:spPr>
          <a:xfrm>
            <a:off x="262300" y="5495650"/>
            <a:ext cx="1151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rPr>
              <a:t>The @FunctionalInterface annotation tells the compiler that you intend for the code to be a functional interface. If the interface does not follow the rules for a functional interface, the compiler will give you an error.</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b21adb2b3a_0_30"/>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327" name="Google Shape;327;g1b21adb2b3a_0_30"/>
          <p:cNvSpPr txBox="1"/>
          <p:nvPr/>
        </p:nvSpPr>
        <p:spPr>
          <a:xfrm>
            <a:off x="367025" y="1046025"/>
            <a:ext cx="67533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US" sz="2500">
                <a:solidFill>
                  <a:schemeClr val="dk1"/>
                </a:solidFill>
              </a:rPr>
              <a:t>Functional interface</a:t>
            </a:r>
            <a:endParaRPr b="0" i="0" sz="2500" u="none" cap="none" strike="noStrike">
              <a:solidFill>
                <a:schemeClr val="dk1"/>
              </a:solidFill>
              <a:latin typeface="Arial"/>
              <a:ea typeface="Arial"/>
              <a:cs typeface="Arial"/>
              <a:sym typeface="Arial"/>
            </a:endParaRPr>
          </a:p>
        </p:txBody>
      </p:sp>
      <p:pic>
        <p:nvPicPr>
          <p:cNvPr id="328" name="Google Shape;328;g1b21adb2b3a_0_30"/>
          <p:cNvPicPr preferRelativeResize="0"/>
          <p:nvPr/>
        </p:nvPicPr>
        <p:blipFill>
          <a:blip r:embed="rId3">
            <a:alphaModFix/>
          </a:blip>
          <a:stretch>
            <a:fillRect/>
          </a:stretch>
        </p:blipFill>
        <p:spPr>
          <a:xfrm>
            <a:off x="1257300" y="2146675"/>
            <a:ext cx="9677400" cy="3933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1aceed3664b_3_13"/>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Lesson goals</a:t>
            </a:r>
            <a:endParaRPr/>
          </a:p>
        </p:txBody>
      </p:sp>
      <p:sp>
        <p:nvSpPr>
          <p:cNvPr id="85" name="Google Shape;85;g1aceed3664b_3_13"/>
          <p:cNvSpPr txBox="1"/>
          <p:nvPr/>
        </p:nvSpPr>
        <p:spPr>
          <a:xfrm>
            <a:off x="415600" y="1330800"/>
            <a:ext cx="5305800" cy="13392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0"/>
              </a:spcBef>
              <a:spcAft>
                <a:spcPts val="0"/>
              </a:spcAft>
              <a:buClr>
                <a:schemeClr val="dk1"/>
              </a:buClr>
              <a:buSzPts val="2500"/>
              <a:buFont typeface="Arial"/>
              <a:buChar char="●"/>
            </a:pPr>
            <a:r>
              <a:rPr lang="en-US" sz="2500">
                <a:solidFill>
                  <a:schemeClr val="dk1"/>
                </a:solidFill>
              </a:rPr>
              <a:t>Functional programming</a:t>
            </a:r>
            <a:endParaRPr sz="2500">
              <a:solidFill>
                <a:schemeClr val="dk1"/>
              </a:solidFill>
            </a:endParaRPr>
          </a:p>
          <a:p>
            <a:pPr indent="-387350" lvl="0" marL="457200" marR="0" rtl="0" algn="l">
              <a:lnSpc>
                <a:spcPct val="100000"/>
              </a:lnSpc>
              <a:spcBef>
                <a:spcPts val="0"/>
              </a:spcBef>
              <a:spcAft>
                <a:spcPts val="0"/>
              </a:spcAft>
              <a:buClr>
                <a:schemeClr val="dk1"/>
              </a:buClr>
              <a:buSzPts val="2500"/>
              <a:buChar char="●"/>
            </a:pPr>
            <a:r>
              <a:rPr lang="en-US" sz="2500">
                <a:solidFill>
                  <a:schemeClr val="dk1"/>
                </a:solidFill>
              </a:rPr>
              <a:t>Optional</a:t>
            </a:r>
            <a:endParaRPr sz="2500">
              <a:solidFill>
                <a:schemeClr val="dk1"/>
              </a:solidFill>
            </a:endParaRPr>
          </a:p>
          <a:p>
            <a:pPr indent="-387350" lvl="0" marL="457200" marR="0" rtl="0" algn="l">
              <a:lnSpc>
                <a:spcPct val="100000"/>
              </a:lnSpc>
              <a:spcBef>
                <a:spcPts val="0"/>
              </a:spcBef>
              <a:spcAft>
                <a:spcPts val="0"/>
              </a:spcAft>
              <a:buClr>
                <a:schemeClr val="dk1"/>
              </a:buClr>
              <a:buSzPts val="2500"/>
              <a:buChar char="●"/>
            </a:pPr>
            <a:r>
              <a:rPr lang="en-US" sz="2500">
                <a:solidFill>
                  <a:schemeClr val="dk1"/>
                </a:solidFill>
              </a:rPr>
              <a:t>Stream API</a:t>
            </a:r>
            <a:endParaRPr sz="2500">
              <a:solidFill>
                <a:schemeClr val="dk1"/>
              </a:solidFill>
            </a:endParaRPr>
          </a:p>
        </p:txBody>
      </p:sp>
      <p:pic>
        <p:nvPicPr>
          <p:cNvPr id="86" name="Google Shape;86;g1aceed3664b_3_13"/>
          <p:cNvPicPr preferRelativeResize="0"/>
          <p:nvPr/>
        </p:nvPicPr>
        <p:blipFill rotWithShape="1">
          <a:blip r:embed="rId3">
            <a:alphaModFix/>
          </a:blip>
          <a:srcRect b="0" l="0" r="0" t="0"/>
          <a:stretch/>
        </p:blipFill>
        <p:spPr>
          <a:xfrm>
            <a:off x="5873800" y="1198428"/>
            <a:ext cx="5394300" cy="36006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b21adb2b3a_0_41"/>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334" name="Google Shape;334;g1b21adb2b3a_0_41"/>
          <p:cNvSpPr txBox="1"/>
          <p:nvPr/>
        </p:nvSpPr>
        <p:spPr>
          <a:xfrm>
            <a:off x="367025" y="1046025"/>
            <a:ext cx="67533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US" sz="2500">
                <a:solidFill>
                  <a:schemeClr val="dk1"/>
                </a:solidFill>
              </a:rPr>
              <a:t>Functional interface</a:t>
            </a:r>
            <a:endParaRPr b="0" i="0" sz="2500" u="none" cap="none" strike="noStrike">
              <a:solidFill>
                <a:schemeClr val="dk1"/>
              </a:solidFill>
              <a:latin typeface="Arial"/>
              <a:ea typeface="Arial"/>
              <a:cs typeface="Arial"/>
              <a:sym typeface="Arial"/>
            </a:endParaRPr>
          </a:p>
        </p:txBody>
      </p:sp>
      <p:pic>
        <p:nvPicPr>
          <p:cNvPr id="335" name="Google Shape;335;g1b21adb2b3a_0_41"/>
          <p:cNvPicPr preferRelativeResize="0"/>
          <p:nvPr/>
        </p:nvPicPr>
        <p:blipFill>
          <a:blip r:embed="rId3">
            <a:alphaModFix/>
          </a:blip>
          <a:stretch>
            <a:fillRect/>
          </a:stretch>
        </p:blipFill>
        <p:spPr>
          <a:xfrm>
            <a:off x="1271538" y="1816400"/>
            <a:ext cx="9648825" cy="2466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1b21adb2b3a_0_49"/>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341" name="Google Shape;341;g1b21adb2b3a_0_49"/>
          <p:cNvSpPr txBox="1"/>
          <p:nvPr/>
        </p:nvSpPr>
        <p:spPr>
          <a:xfrm>
            <a:off x="367025" y="1046025"/>
            <a:ext cx="67533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US" sz="2500">
                <a:solidFill>
                  <a:schemeClr val="dk1"/>
                </a:solidFill>
              </a:rPr>
              <a:t>Functional interface Summary</a:t>
            </a:r>
            <a:endParaRPr b="0" i="0" sz="2500" u="none" cap="none" strike="noStrike">
              <a:solidFill>
                <a:schemeClr val="dk1"/>
              </a:solidFill>
              <a:latin typeface="Arial"/>
              <a:ea typeface="Arial"/>
              <a:cs typeface="Arial"/>
              <a:sym typeface="Arial"/>
            </a:endParaRPr>
          </a:p>
        </p:txBody>
      </p:sp>
      <p:sp>
        <p:nvSpPr>
          <p:cNvPr id="342" name="Google Shape;342;g1b21adb2b3a_0_49"/>
          <p:cNvSpPr txBox="1"/>
          <p:nvPr/>
        </p:nvSpPr>
        <p:spPr>
          <a:xfrm>
            <a:off x="367025" y="1720500"/>
            <a:ext cx="114093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rPr>
              <a:t>We spent a lot of time in this chapter teaching you how to use lambda expressions, and with good reason. The next two chapters depend heavily on your ability to create and use lambda expressions.</a:t>
            </a:r>
            <a:endParaRPr>
              <a:solidFill>
                <a:schemeClr val="dk1"/>
              </a:solidFill>
            </a:endParaRPr>
          </a:p>
          <a:p>
            <a:pPr indent="457200" lvl="0" marL="0" rtl="0" algn="l">
              <a:spcBef>
                <a:spcPts val="0"/>
              </a:spcBef>
              <a:spcAft>
                <a:spcPts val="0"/>
              </a:spcAft>
              <a:buNone/>
            </a:pPr>
            <a:r>
              <a:rPr lang="en-US">
                <a:solidFill>
                  <a:schemeClr val="dk1"/>
                </a:solidFill>
              </a:rPr>
              <a:t>Lambda expressions, or lambdas, allow passing around blocks of code. The full syntax looks like this:</a:t>
            </a:r>
            <a:endParaRPr>
              <a:solidFill>
                <a:schemeClr val="dk1"/>
              </a:solidFill>
            </a:endParaRPr>
          </a:p>
          <a:p>
            <a:pPr indent="457200" lvl="0" marL="0" rtl="0" algn="l">
              <a:spcBef>
                <a:spcPts val="0"/>
              </a:spcBef>
              <a:spcAft>
                <a:spcPts val="0"/>
              </a:spcAft>
              <a:buNone/>
            </a:pPr>
            <a:r>
              <a:t/>
            </a:r>
            <a:endParaRPr>
              <a:solidFill>
                <a:schemeClr val="dk1"/>
              </a:solidFill>
            </a:endParaRPr>
          </a:p>
          <a:p>
            <a:pPr indent="457200" lvl="0" marL="2286000" rtl="0" algn="l">
              <a:spcBef>
                <a:spcPts val="0"/>
              </a:spcBef>
              <a:spcAft>
                <a:spcPts val="0"/>
              </a:spcAft>
              <a:buNone/>
            </a:pPr>
            <a:r>
              <a:rPr lang="en-US">
                <a:solidFill>
                  <a:schemeClr val="dk1"/>
                </a:solidFill>
              </a:rPr>
              <a:t>(String a, String b) -­&gt; { return a.equals(b); }</a:t>
            </a:r>
            <a:endParaRPr>
              <a:solidFill>
                <a:schemeClr val="dk1"/>
              </a:solidFill>
            </a:endParaRPr>
          </a:p>
          <a:p>
            <a:pPr indent="457200" lvl="0" marL="228600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lang="en-US">
                <a:solidFill>
                  <a:schemeClr val="dk1"/>
                </a:solidFill>
              </a:rPr>
              <a:t>The parameter types can be omitted. When only one parameter is specified without a type, the parentheses can also be omitted. The braces and return statement can be omitted for a single statement, making the short form as follows:</a:t>
            </a:r>
            <a:endParaRPr>
              <a:solidFill>
                <a:schemeClr val="dk1"/>
              </a:solidFill>
            </a:endParaRPr>
          </a:p>
          <a:p>
            <a:pPr indent="457200" lvl="0" marL="0" rtl="0" algn="l">
              <a:spcBef>
                <a:spcPts val="0"/>
              </a:spcBef>
              <a:spcAft>
                <a:spcPts val="0"/>
              </a:spcAft>
              <a:buNone/>
            </a:pPr>
            <a:r>
              <a:t/>
            </a:r>
            <a:endParaRPr>
              <a:solidFill>
                <a:schemeClr val="dk1"/>
              </a:solidFill>
            </a:endParaRPr>
          </a:p>
          <a:p>
            <a:pPr indent="457200" lvl="0" marL="3200400" rtl="0" algn="l">
              <a:spcBef>
                <a:spcPts val="0"/>
              </a:spcBef>
              <a:spcAft>
                <a:spcPts val="0"/>
              </a:spcAft>
              <a:buNone/>
            </a:pPr>
            <a:r>
              <a:rPr lang="en-US">
                <a:solidFill>
                  <a:schemeClr val="dk1"/>
                </a:solidFill>
              </a:rPr>
              <a:t>a -­&gt; a.equals(b)</a:t>
            </a:r>
            <a:endParaRPr>
              <a:solidFill>
                <a:schemeClr val="dk1"/>
              </a:solidFill>
            </a:endParaRPr>
          </a:p>
          <a:p>
            <a:pPr indent="457200" lvl="0" marL="320040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lang="en-US">
                <a:solidFill>
                  <a:schemeClr val="dk1"/>
                </a:solidFill>
              </a:rPr>
              <a:t>Lambdas can be passed to a method expecting an instance of a functional interface. A lambda can define parameters or variables in the body as long as their names are different from existing local variables. The body of a lambda is allowed to use any instance or class variables.</a:t>
            </a:r>
            <a:endParaRPr>
              <a:solidFill>
                <a:schemeClr val="dk1"/>
              </a:solidFill>
            </a:endParaRPr>
          </a:p>
          <a:p>
            <a:pPr indent="457200" lvl="0" marL="0" rtl="0" algn="l">
              <a:spcBef>
                <a:spcPts val="0"/>
              </a:spcBef>
              <a:spcAft>
                <a:spcPts val="0"/>
              </a:spcAft>
              <a:buNone/>
            </a:pPr>
            <a:r>
              <a:rPr lang="en-US">
                <a:solidFill>
                  <a:schemeClr val="dk1"/>
                </a:solidFill>
              </a:rPr>
              <a:t>Additionally, it can use any local variables or method parameters that are final or effectively final.</a:t>
            </a:r>
            <a:endParaRPr>
              <a:solidFill>
                <a:schemeClr val="dk1"/>
              </a:solidFill>
            </a:endParaRPr>
          </a:p>
          <a:p>
            <a:pPr indent="457200" lvl="0" marL="0" rtl="0" algn="l">
              <a:spcBef>
                <a:spcPts val="0"/>
              </a:spcBef>
              <a:spcAft>
                <a:spcPts val="0"/>
              </a:spcAft>
              <a:buNone/>
            </a:pPr>
            <a:r>
              <a:rPr lang="en-US">
                <a:solidFill>
                  <a:schemeClr val="dk1"/>
                </a:solidFill>
              </a:rPr>
              <a:t>A method reference is a compact syntax for writing lambdas that refer to methods. There are four types: static methods, instance methods on a particular object, instance methods on a parameter, and constructor references.</a:t>
            </a:r>
            <a:endParaRPr>
              <a:solidFill>
                <a:schemeClr val="dk1"/>
              </a:solidFill>
            </a:endParaRPr>
          </a:p>
          <a:p>
            <a:pPr indent="457200" lvl="0" marL="0" rtl="0" algn="l">
              <a:spcBef>
                <a:spcPts val="0"/>
              </a:spcBef>
              <a:spcAft>
                <a:spcPts val="0"/>
              </a:spcAft>
              <a:buNone/>
            </a:pPr>
            <a:r>
              <a:rPr lang="en-US">
                <a:solidFill>
                  <a:schemeClr val="dk1"/>
                </a:solidFill>
              </a:rPr>
              <a:t>A functional interface has a single abstract method. Any functional interface can be implemented with a lambda expression. You must know the built-in functional interfaces.</a:t>
            </a:r>
            <a:endParaRPr>
              <a:solidFill>
                <a:schemeClr val="dk1"/>
              </a:solidFill>
            </a:endParaRPr>
          </a:p>
          <a:p>
            <a:pPr indent="457200" lvl="0" marL="0" rtl="0" algn="l">
              <a:spcBef>
                <a:spcPts val="0"/>
              </a:spcBef>
              <a:spcAft>
                <a:spcPts val="0"/>
              </a:spcAft>
              <a:buNone/>
            </a:pPr>
            <a:r>
              <a:rPr lang="en-US">
                <a:solidFill>
                  <a:schemeClr val="dk1"/>
                </a:solidFill>
              </a:rPr>
              <a:t>You should review the tables in the chapter. While there are many tables, some share common patterns, making it easier to remember them. You absolutely must memorize</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1b21adb2b3a_0_60"/>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348" name="Google Shape;348;g1b21adb2b3a_0_60"/>
          <p:cNvSpPr txBox="1"/>
          <p:nvPr/>
        </p:nvSpPr>
        <p:spPr>
          <a:xfrm>
            <a:off x="367025" y="1046025"/>
            <a:ext cx="67533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US" sz="2500">
                <a:solidFill>
                  <a:schemeClr val="dk1"/>
                </a:solidFill>
              </a:rPr>
              <a:t>Optional</a:t>
            </a:r>
            <a:endParaRPr b="0" i="0" sz="2500" u="none" cap="none" strike="noStrike">
              <a:solidFill>
                <a:schemeClr val="dk1"/>
              </a:solidFill>
              <a:latin typeface="Arial"/>
              <a:ea typeface="Arial"/>
              <a:cs typeface="Arial"/>
              <a:sym typeface="Arial"/>
            </a:endParaRPr>
          </a:p>
        </p:txBody>
      </p:sp>
      <p:sp>
        <p:nvSpPr>
          <p:cNvPr id="349" name="Google Shape;349;g1b21adb2b3a_0_60"/>
          <p:cNvSpPr txBox="1"/>
          <p:nvPr/>
        </p:nvSpPr>
        <p:spPr>
          <a:xfrm>
            <a:off x="415600" y="1615425"/>
            <a:ext cx="11360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50" u="sng">
                <a:solidFill>
                  <a:schemeClr val="hlink"/>
                </a:solidFill>
                <a:hlinkClick r:id="rId3"/>
              </a:rPr>
              <a:t>Optional</a:t>
            </a:r>
            <a:r>
              <a:rPr lang="en-US" sz="1350">
                <a:solidFill>
                  <a:schemeClr val="dk1"/>
                </a:solidFill>
              </a:rPr>
              <a:t> - t</a:t>
            </a:r>
            <a:r>
              <a:rPr lang="en-US" sz="1350">
                <a:solidFill>
                  <a:schemeClr val="dk1"/>
                </a:solidFill>
              </a:rPr>
              <a:t>he purpose of the class is to provide a type-level solution for representing optional values instead </a:t>
            </a:r>
            <a:r>
              <a:rPr lang="en-US" sz="1350">
                <a:solidFill>
                  <a:srgbClr val="F2F2F2"/>
                </a:solidFill>
              </a:rPr>
              <a:t>of </a:t>
            </a:r>
            <a:r>
              <a:rPr i="1" lang="en-US" sz="1350">
                <a:solidFill>
                  <a:srgbClr val="F2F2F2"/>
                </a:solidFill>
              </a:rPr>
              <a:t>null</a:t>
            </a:r>
            <a:r>
              <a:rPr lang="en-US" sz="1350">
                <a:solidFill>
                  <a:srgbClr val="F2F2F2"/>
                </a:solidFill>
              </a:rPr>
              <a:t> references. </a:t>
            </a:r>
            <a:endParaRPr sz="1350">
              <a:solidFill>
                <a:srgbClr val="F2F2F2"/>
              </a:solidFill>
            </a:endParaRPr>
          </a:p>
          <a:p>
            <a:pPr indent="0" lvl="0" marL="0" rtl="0" algn="l">
              <a:spcBef>
                <a:spcPts val="0"/>
              </a:spcBef>
              <a:spcAft>
                <a:spcPts val="0"/>
              </a:spcAft>
              <a:buNone/>
            </a:pPr>
            <a:r>
              <a:rPr lang="en-US" sz="1350">
                <a:solidFill>
                  <a:srgbClr val="F2F2F2"/>
                </a:solidFill>
              </a:rPr>
              <a:t>To get a deeper understanding of why we should care about the </a:t>
            </a:r>
            <a:r>
              <a:rPr i="1" lang="en-US" sz="1350">
                <a:solidFill>
                  <a:srgbClr val="F2F2F2"/>
                </a:solidFill>
              </a:rPr>
              <a:t>Optional</a:t>
            </a:r>
            <a:r>
              <a:rPr lang="en-US" sz="1350">
                <a:solidFill>
                  <a:srgbClr val="F2F2F2"/>
                </a:solidFill>
              </a:rPr>
              <a:t> class, take a look at </a:t>
            </a:r>
            <a:r>
              <a:rPr lang="en-US" sz="1350">
                <a:solidFill>
                  <a:schemeClr val="accent1"/>
                </a:solidFill>
                <a:uFill>
                  <a:noFill/>
                </a:uFill>
                <a:hlinkClick r:id="rId4">
                  <a:extLst>
                    <a:ext uri="{A12FA001-AC4F-418D-AE19-62706E023703}">
                      <ahyp:hlinkClr val="tx"/>
                    </a:ext>
                  </a:extLst>
                </a:hlinkClick>
              </a:rPr>
              <a:t>the official Oracle article</a:t>
            </a:r>
            <a:r>
              <a:rPr lang="en-US" sz="1350">
                <a:solidFill>
                  <a:schemeClr val="accent1"/>
                </a:solidFill>
              </a:rPr>
              <a:t>.</a:t>
            </a:r>
            <a:endParaRPr>
              <a:solidFill>
                <a:schemeClr val="accent1"/>
              </a:solidFill>
            </a:endParaRPr>
          </a:p>
        </p:txBody>
      </p:sp>
      <p:pic>
        <p:nvPicPr>
          <p:cNvPr id="350" name="Google Shape;350;g1b21adb2b3a_0_60"/>
          <p:cNvPicPr preferRelativeResize="0"/>
          <p:nvPr/>
        </p:nvPicPr>
        <p:blipFill>
          <a:blip r:embed="rId5">
            <a:alphaModFix/>
          </a:blip>
          <a:stretch>
            <a:fillRect/>
          </a:stretch>
        </p:blipFill>
        <p:spPr>
          <a:xfrm>
            <a:off x="2209813" y="2338975"/>
            <a:ext cx="7772265" cy="4337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1b21adb2b3a_0_72"/>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356" name="Google Shape;356;g1b21adb2b3a_0_72"/>
          <p:cNvSpPr txBox="1"/>
          <p:nvPr/>
        </p:nvSpPr>
        <p:spPr>
          <a:xfrm>
            <a:off x="367025" y="1046025"/>
            <a:ext cx="67533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US" sz="2500">
                <a:solidFill>
                  <a:schemeClr val="dk1"/>
                </a:solidFill>
              </a:rPr>
              <a:t>Streams</a:t>
            </a:r>
            <a:endParaRPr b="0" i="0" sz="2500" u="none" cap="none" strike="noStrike">
              <a:solidFill>
                <a:schemeClr val="dk1"/>
              </a:solidFill>
              <a:latin typeface="Arial"/>
              <a:ea typeface="Arial"/>
              <a:cs typeface="Arial"/>
              <a:sym typeface="Arial"/>
            </a:endParaRPr>
          </a:p>
        </p:txBody>
      </p:sp>
      <p:sp>
        <p:nvSpPr>
          <p:cNvPr id="357" name="Google Shape;357;g1b21adb2b3a_0_72"/>
          <p:cNvSpPr txBox="1"/>
          <p:nvPr/>
        </p:nvSpPr>
        <p:spPr>
          <a:xfrm>
            <a:off x="415600" y="1615425"/>
            <a:ext cx="113607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50">
                <a:solidFill>
                  <a:schemeClr val="dk1"/>
                </a:solidFill>
              </a:rPr>
              <a:t>A </a:t>
            </a:r>
            <a:r>
              <a:rPr lang="en-US" sz="1350" u="sng">
                <a:solidFill>
                  <a:schemeClr val="hlink"/>
                </a:solidFill>
                <a:hlinkClick r:id="rId3"/>
              </a:rPr>
              <a:t>stream</a:t>
            </a:r>
            <a:r>
              <a:rPr lang="en-US" sz="1350">
                <a:solidFill>
                  <a:schemeClr val="dk1"/>
                </a:solidFill>
              </a:rPr>
              <a:t> in Java is a sequence of data. A stream pipeline consists of the operations that run on a stream to produce a result.</a:t>
            </a:r>
            <a:endParaRPr sz="1350">
              <a:solidFill>
                <a:schemeClr val="dk1"/>
              </a:solidFill>
            </a:endParaRPr>
          </a:p>
        </p:txBody>
      </p:sp>
      <p:pic>
        <p:nvPicPr>
          <p:cNvPr id="358" name="Google Shape;358;g1b21adb2b3a_0_72"/>
          <p:cNvPicPr preferRelativeResize="0"/>
          <p:nvPr/>
        </p:nvPicPr>
        <p:blipFill>
          <a:blip r:embed="rId4">
            <a:alphaModFix/>
          </a:blip>
          <a:stretch>
            <a:fillRect/>
          </a:stretch>
        </p:blipFill>
        <p:spPr>
          <a:xfrm>
            <a:off x="540950" y="2007825"/>
            <a:ext cx="4538339" cy="4545376"/>
          </a:xfrm>
          <a:prstGeom prst="rect">
            <a:avLst/>
          </a:prstGeom>
          <a:noFill/>
          <a:ln>
            <a:noFill/>
          </a:ln>
        </p:spPr>
      </p:pic>
      <p:sp>
        <p:nvSpPr>
          <p:cNvPr id="359" name="Google Shape;359;g1b21adb2b3a_0_72"/>
          <p:cNvSpPr txBox="1"/>
          <p:nvPr/>
        </p:nvSpPr>
        <p:spPr>
          <a:xfrm>
            <a:off x="5323200" y="2007825"/>
            <a:ext cx="64530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Char char="●"/>
            </a:pPr>
            <a:r>
              <a:rPr b="1" lang="en-US">
                <a:solidFill>
                  <a:srgbClr val="F2F2F2"/>
                </a:solidFill>
              </a:rPr>
              <a:t>Source:</a:t>
            </a:r>
            <a:r>
              <a:rPr lang="en-US">
                <a:solidFill>
                  <a:srgbClr val="F2F2F2"/>
                </a:solidFill>
              </a:rPr>
              <a:t> Where the stream comes from.</a:t>
            </a:r>
            <a:endParaRPr>
              <a:solidFill>
                <a:srgbClr val="F2F2F2"/>
              </a:solidFill>
            </a:endParaRPr>
          </a:p>
          <a:p>
            <a:pPr indent="-317500" lvl="0" marL="457200" rtl="0" algn="l">
              <a:spcBef>
                <a:spcPts val="0"/>
              </a:spcBef>
              <a:spcAft>
                <a:spcPts val="0"/>
              </a:spcAft>
              <a:buClr>
                <a:srgbClr val="F2F2F2"/>
              </a:buClr>
              <a:buSzPts val="1400"/>
              <a:buChar char="●"/>
            </a:pPr>
            <a:r>
              <a:rPr b="1" lang="en-US">
                <a:solidFill>
                  <a:srgbClr val="F2F2F2"/>
                </a:solidFill>
              </a:rPr>
              <a:t>Intermediate operations:</a:t>
            </a:r>
            <a:r>
              <a:rPr lang="en-US">
                <a:solidFill>
                  <a:srgbClr val="F2F2F2"/>
                </a:solidFill>
              </a:rPr>
              <a:t> Transforms the stream into another one. There can be as few or as many intermediate operations as you’d like. Since streams use lazy evaluation, the intermediate operations do not run until the terminal operation runs.</a:t>
            </a:r>
            <a:endParaRPr>
              <a:solidFill>
                <a:srgbClr val="F2F2F2"/>
              </a:solidFill>
            </a:endParaRPr>
          </a:p>
          <a:p>
            <a:pPr indent="-317500" lvl="0" marL="457200" rtl="0" algn="l">
              <a:spcBef>
                <a:spcPts val="0"/>
              </a:spcBef>
              <a:spcAft>
                <a:spcPts val="0"/>
              </a:spcAft>
              <a:buClr>
                <a:srgbClr val="F2F2F2"/>
              </a:buClr>
              <a:buSzPts val="1400"/>
              <a:buChar char="●"/>
            </a:pPr>
            <a:r>
              <a:rPr b="1" lang="en-US">
                <a:solidFill>
                  <a:srgbClr val="F2F2F2"/>
                </a:solidFill>
              </a:rPr>
              <a:t>Terminal operation:</a:t>
            </a:r>
            <a:r>
              <a:rPr lang="en-US">
                <a:solidFill>
                  <a:srgbClr val="F2F2F2"/>
                </a:solidFill>
              </a:rPr>
              <a:t> Produces a result. Since streams can be used only once, the stream is no longer valid after a terminal operation completes.</a:t>
            </a:r>
            <a:endParaRPr>
              <a:solidFill>
                <a:srgbClr val="F2F2F2"/>
              </a:solidFill>
            </a:endParaRPr>
          </a:p>
        </p:txBody>
      </p:sp>
      <p:pic>
        <p:nvPicPr>
          <p:cNvPr id="360" name="Google Shape;360;g1b21adb2b3a_0_72"/>
          <p:cNvPicPr preferRelativeResize="0"/>
          <p:nvPr/>
        </p:nvPicPr>
        <p:blipFill>
          <a:blip r:embed="rId5">
            <a:alphaModFix/>
          </a:blip>
          <a:stretch>
            <a:fillRect/>
          </a:stretch>
        </p:blipFill>
        <p:spPr>
          <a:xfrm>
            <a:off x="5231689" y="3853425"/>
            <a:ext cx="6807910" cy="247072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1b31a662fb3_0_0"/>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366" name="Google Shape;366;g1b31a662fb3_0_0"/>
          <p:cNvSpPr txBox="1"/>
          <p:nvPr/>
        </p:nvSpPr>
        <p:spPr>
          <a:xfrm>
            <a:off x="367025" y="1046025"/>
            <a:ext cx="6753300" cy="523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3600"/>
              </a:spcBef>
              <a:spcAft>
                <a:spcPts val="2200"/>
              </a:spcAft>
              <a:buNone/>
            </a:pPr>
            <a:r>
              <a:rPr b="1" lang="en-US" sz="2200">
                <a:solidFill>
                  <a:schemeClr val="dk1"/>
                </a:solidFill>
              </a:rPr>
              <a:t>Stream Creation</a:t>
            </a:r>
            <a:endParaRPr b="1" sz="2500">
              <a:solidFill>
                <a:schemeClr val="dk1"/>
              </a:solidFill>
            </a:endParaRPr>
          </a:p>
        </p:txBody>
      </p:sp>
      <p:sp>
        <p:nvSpPr>
          <p:cNvPr id="367" name="Google Shape;367;g1b31a662fb3_0_0"/>
          <p:cNvSpPr txBox="1"/>
          <p:nvPr/>
        </p:nvSpPr>
        <p:spPr>
          <a:xfrm>
            <a:off x="415600" y="1615425"/>
            <a:ext cx="11360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50">
                <a:solidFill>
                  <a:schemeClr val="dk1"/>
                </a:solidFill>
              </a:rPr>
              <a:t>There are many ways to create a stream instance of different sources. Once created, the instance </a:t>
            </a:r>
            <a:r>
              <a:rPr b="1" lang="en-US" sz="1350">
                <a:solidFill>
                  <a:schemeClr val="dk1"/>
                </a:solidFill>
              </a:rPr>
              <a:t>will not modify its source, </a:t>
            </a:r>
            <a:r>
              <a:rPr lang="en-US" sz="1350">
                <a:solidFill>
                  <a:schemeClr val="dk1"/>
                </a:solidFill>
              </a:rPr>
              <a:t>therefore allowing the creation of multiple instances from a single source.</a:t>
            </a:r>
            <a:endParaRPr sz="1350">
              <a:solidFill>
                <a:schemeClr val="dk1"/>
              </a:solidFill>
            </a:endParaRPr>
          </a:p>
        </p:txBody>
      </p:sp>
      <p:sp>
        <p:nvSpPr>
          <p:cNvPr id="368" name="Google Shape;368;g1b31a662fb3_0_0"/>
          <p:cNvSpPr txBox="1"/>
          <p:nvPr/>
        </p:nvSpPr>
        <p:spPr>
          <a:xfrm>
            <a:off x="415600" y="2366150"/>
            <a:ext cx="11360700" cy="4617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2700"/>
              </a:spcBef>
              <a:spcAft>
                <a:spcPts val="1700"/>
              </a:spcAft>
              <a:buNone/>
            </a:pPr>
            <a:r>
              <a:rPr b="1" lang="en-US" sz="1800">
                <a:solidFill>
                  <a:schemeClr val="dk1"/>
                </a:solidFill>
              </a:rPr>
              <a:t>Empty Stream: </a:t>
            </a:r>
            <a:r>
              <a:rPr lang="en-US" sz="1350">
                <a:solidFill>
                  <a:schemeClr val="dk1"/>
                </a:solidFill>
              </a:rPr>
              <a:t>We should use the </a:t>
            </a:r>
            <a:r>
              <a:rPr b="1" i="1" lang="en-US" sz="1350">
                <a:solidFill>
                  <a:schemeClr val="dk1"/>
                </a:solidFill>
              </a:rPr>
              <a:t>empty()</a:t>
            </a:r>
            <a:r>
              <a:rPr lang="en-US" sz="1350">
                <a:solidFill>
                  <a:schemeClr val="dk1"/>
                </a:solidFill>
              </a:rPr>
              <a:t> method in case of the creation of an empty stream:</a:t>
            </a:r>
            <a:endParaRPr sz="1350">
              <a:solidFill>
                <a:schemeClr val="dk1"/>
              </a:solidFill>
            </a:endParaRPr>
          </a:p>
        </p:txBody>
      </p:sp>
      <p:pic>
        <p:nvPicPr>
          <p:cNvPr id="369" name="Google Shape;369;g1b31a662fb3_0_0"/>
          <p:cNvPicPr preferRelativeResize="0"/>
          <p:nvPr/>
        </p:nvPicPr>
        <p:blipFill>
          <a:blip r:embed="rId3">
            <a:alphaModFix/>
          </a:blip>
          <a:stretch>
            <a:fillRect/>
          </a:stretch>
        </p:blipFill>
        <p:spPr>
          <a:xfrm>
            <a:off x="3134150" y="2827838"/>
            <a:ext cx="3829050" cy="447675"/>
          </a:xfrm>
          <a:prstGeom prst="rect">
            <a:avLst/>
          </a:prstGeom>
          <a:noFill/>
          <a:ln>
            <a:noFill/>
          </a:ln>
        </p:spPr>
      </p:pic>
      <p:sp>
        <p:nvSpPr>
          <p:cNvPr id="370" name="Google Shape;370;g1b31a662fb3_0_0"/>
          <p:cNvSpPr txBox="1"/>
          <p:nvPr/>
        </p:nvSpPr>
        <p:spPr>
          <a:xfrm>
            <a:off x="415600" y="3376100"/>
            <a:ext cx="11360700" cy="4617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2700"/>
              </a:spcBef>
              <a:spcAft>
                <a:spcPts val="1700"/>
              </a:spcAft>
              <a:buNone/>
            </a:pPr>
            <a:r>
              <a:rPr b="1" lang="en-US" sz="1800">
                <a:solidFill>
                  <a:schemeClr val="dk1"/>
                </a:solidFill>
              </a:rPr>
              <a:t>Stream of </a:t>
            </a:r>
            <a:r>
              <a:rPr b="1" i="1" lang="en-US" sz="1800">
                <a:solidFill>
                  <a:schemeClr val="dk1"/>
                </a:solidFill>
              </a:rPr>
              <a:t>Collection: </a:t>
            </a:r>
            <a:r>
              <a:rPr lang="en-US" sz="1350">
                <a:solidFill>
                  <a:schemeClr val="dk1"/>
                </a:solidFill>
              </a:rPr>
              <a:t>We can also create a stream of any type of </a:t>
            </a:r>
            <a:r>
              <a:rPr i="1" lang="en-US" sz="1350">
                <a:solidFill>
                  <a:schemeClr val="dk1"/>
                </a:solidFill>
              </a:rPr>
              <a:t>Collection </a:t>
            </a:r>
            <a:r>
              <a:rPr lang="en-US" sz="1350">
                <a:solidFill>
                  <a:schemeClr val="dk1"/>
                </a:solidFill>
              </a:rPr>
              <a:t>(</a:t>
            </a:r>
            <a:r>
              <a:rPr i="1" lang="en-US" sz="1350">
                <a:solidFill>
                  <a:schemeClr val="dk1"/>
                </a:solidFill>
              </a:rPr>
              <a:t>Collection, List, Set</a:t>
            </a:r>
            <a:r>
              <a:rPr lang="en-US" sz="1350">
                <a:solidFill>
                  <a:schemeClr val="dk1"/>
                </a:solidFill>
              </a:rPr>
              <a:t>):</a:t>
            </a:r>
            <a:endParaRPr sz="1350">
              <a:solidFill>
                <a:schemeClr val="dk1"/>
              </a:solidFill>
            </a:endParaRPr>
          </a:p>
        </p:txBody>
      </p:sp>
      <p:pic>
        <p:nvPicPr>
          <p:cNvPr id="371" name="Google Shape;371;g1b31a662fb3_0_0"/>
          <p:cNvPicPr preferRelativeResize="0"/>
          <p:nvPr/>
        </p:nvPicPr>
        <p:blipFill>
          <a:blip r:embed="rId4">
            <a:alphaModFix/>
          </a:blip>
          <a:stretch>
            <a:fillRect/>
          </a:stretch>
        </p:blipFill>
        <p:spPr>
          <a:xfrm>
            <a:off x="2495975" y="3938375"/>
            <a:ext cx="5105400" cy="676275"/>
          </a:xfrm>
          <a:prstGeom prst="rect">
            <a:avLst/>
          </a:prstGeom>
          <a:noFill/>
          <a:ln>
            <a:noFill/>
          </a:ln>
        </p:spPr>
      </p:pic>
      <p:sp>
        <p:nvSpPr>
          <p:cNvPr id="372" name="Google Shape;372;g1b31a662fb3_0_0"/>
          <p:cNvSpPr txBox="1"/>
          <p:nvPr/>
        </p:nvSpPr>
        <p:spPr>
          <a:xfrm>
            <a:off x="415600" y="4799650"/>
            <a:ext cx="11360700" cy="4617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2700"/>
              </a:spcBef>
              <a:spcAft>
                <a:spcPts val="1700"/>
              </a:spcAft>
              <a:buNone/>
            </a:pPr>
            <a:r>
              <a:rPr b="1" lang="en-US" sz="1800">
                <a:solidFill>
                  <a:schemeClr val="dk1"/>
                </a:solidFill>
              </a:rPr>
              <a:t>Stream of Array: </a:t>
            </a:r>
            <a:r>
              <a:rPr lang="en-US" sz="1350">
                <a:solidFill>
                  <a:schemeClr val="dk1"/>
                </a:solidFill>
              </a:rPr>
              <a:t>An array can also be the source of a stream:</a:t>
            </a:r>
            <a:endParaRPr sz="1350">
              <a:solidFill>
                <a:schemeClr val="dk1"/>
              </a:solidFill>
            </a:endParaRPr>
          </a:p>
        </p:txBody>
      </p:sp>
      <p:pic>
        <p:nvPicPr>
          <p:cNvPr id="373" name="Google Shape;373;g1b31a662fb3_0_0"/>
          <p:cNvPicPr preferRelativeResize="0"/>
          <p:nvPr/>
        </p:nvPicPr>
        <p:blipFill>
          <a:blip r:embed="rId5">
            <a:alphaModFix/>
          </a:blip>
          <a:stretch>
            <a:fillRect/>
          </a:stretch>
        </p:blipFill>
        <p:spPr>
          <a:xfrm>
            <a:off x="2715050" y="5375275"/>
            <a:ext cx="4886325" cy="8572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1b31a662fb3_0_35"/>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379" name="Google Shape;379;g1b31a662fb3_0_35"/>
          <p:cNvSpPr txBox="1"/>
          <p:nvPr/>
        </p:nvSpPr>
        <p:spPr>
          <a:xfrm>
            <a:off x="415600" y="1141425"/>
            <a:ext cx="11360700" cy="697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2700"/>
              </a:spcBef>
              <a:spcAft>
                <a:spcPts val="1700"/>
              </a:spcAft>
              <a:buNone/>
            </a:pPr>
            <a:r>
              <a:rPr b="1" i="1" lang="en-US" sz="1800">
                <a:solidFill>
                  <a:schemeClr val="dk1"/>
                </a:solidFill>
              </a:rPr>
              <a:t>Stream.builder(): </a:t>
            </a:r>
            <a:r>
              <a:rPr b="1" lang="en-US" sz="1350">
                <a:solidFill>
                  <a:schemeClr val="dk1"/>
                </a:solidFill>
              </a:rPr>
              <a:t>When builder is used, the desired type should be additionally specified in the right part of the statement,</a:t>
            </a:r>
            <a:r>
              <a:rPr lang="en-US" sz="1350">
                <a:solidFill>
                  <a:schemeClr val="dk1"/>
                </a:solidFill>
              </a:rPr>
              <a:t> otherwise the </a:t>
            </a:r>
            <a:r>
              <a:rPr i="1" lang="en-US" sz="1350">
                <a:solidFill>
                  <a:schemeClr val="dk1"/>
                </a:solidFill>
              </a:rPr>
              <a:t>build()</a:t>
            </a:r>
            <a:r>
              <a:rPr lang="en-US" sz="1350">
                <a:solidFill>
                  <a:schemeClr val="dk1"/>
                </a:solidFill>
              </a:rPr>
              <a:t> method will create an instance of the </a:t>
            </a:r>
            <a:r>
              <a:rPr i="1" lang="en-US" sz="1350">
                <a:solidFill>
                  <a:schemeClr val="dk1"/>
                </a:solidFill>
              </a:rPr>
              <a:t>Stream&lt;Object&gt;</a:t>
            </a:r>
            <a:endParaRPr b="1" sz="1800">
              <a:solidFill>
                <a:schemeClr val="dk1"/>
              </a:solidFill>
            </a:endParaRPr>
          </a:p>
        </p:txBody>
      </p:sp>
      <p:sp>
        <p:nvSpPr>
          <p:cNvPr id="380" name="Google Shape;380;g1b31a662fb3_0_35"/>
          <p:cNvSpPr txBox="1"/>
          <p:nvPr/>
        </p:nvSpPr>
        <p:spPr>
          <a:xfrm>
            <a:off x="415600" y="2862050"/>
            <a:ext cx="11360700" cy="697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2700"/>
              </a:spcBef>
              <a:spcAft>
                <a:spcPts val="1700"/>
              </a:spcAft>
              <a:buNone/>
            </a:pPr>
            <a:r>
              <a:rPr b="1" i="1" lang="en-US" sz="1800">
                <a:solidFill>
                  <a:schemeClr val="dk1"/>
                </a:solidFill>
              </a:rPr>
              <a:t>Stream.generate(): </a:t>
            </a:r>
            <a:r>
              <a:rPr lang="en-US" sz="1350">
                <a:solidFill>
                  <a:schemeClr val="dk1"/>
                </a:solidFill>
              </a:rPr>
              <a:t>T</a:t>
            </a:r>
            <a:r>
              <a:rPr lang="en-US" sz="1350">
                <a:solidFill>
                  <a:schemeClr val="dk1"/>
                </a:solidFill>
              </a:rPr>
              <a:t>he </a:t>
            </a:r>
            <a:r>
              <a:rPr b="1" i="1" lang="en-US" sz="1350">
                <a:solidFill>
                  <a:schemeClr val="dk1"/>
                </a:solidFill>
              </a:rPr>
              <a:t>generate()</a:t>
            </a:r>
            <a:r>
              <a:rPr lang="en-US" sz="1350">
                <a:solidFill>
                  <a:schemeClr val="dk1"/>
                </a:solidFill>
              </a:rPr>
              <a:t> method accepts a </a:t>
            </a:r>
            <a:r>
              <a:rPr i="1" lang="en-US" sz="1350">
                <a:solidFill>
                  <a:schemeClr val="dk1"/>
                </a:solidFill>
              </a:rPr>
              <a:t>Supplier&lt;T&gt; </a:t>
            </a:r>
            <a:r>
              <a:rPr lang="en-US" sz="1350">
                <a:solidFill>
                  <a:schemeClr val="dk1"/>
                </a:solidFill>
              </a:rPr>
              <a:t>for element generation. As the resulting stream is infinite, the developer should specify the desired size, or the </a:t>
            </a:r>
            <a:r>
              <a:rPr i="1" lang="en-US" sz="1350">
                <a:solidFill>
                  <a:schemeClr val="dk1"/>
                </a:solidFill>
              </a:rPr>
              <a:t>generate()</a:t>
            </a:r>
            <a:r>
              <a:rPr lang="en-US" sz="1350">
                <a:solidFill>
                  <a:schemeClr val="dk1"/>
                </a:solidFill>
              </a:rPr>
              <a:t> method will work until it reaches the memory limit:</a:t>
            </a:r>
            <a:endParaRPr b="1" sz="1800">
              <a:solidFill>
                <a:schemeClr val="dk1"/>
              </a:solidFill>
            </a:endParaRPr>
          </a:p>
        </p:txBody>
      </p:sp>
      <p:pic>
        <p:nvPicPr>
          <p:cNvPr id="381" name="Google Shape;381;g1b31a662fb3_0_35"/>
          <p:cNvPicPr preferRelativeResize="0"/>
          <p:nvPr/>
        </p:nvPicPr>
        <p:blipFill>
          <a:blip r:embed="rId3">
            <a:alphaModFix/>
          </a:blip>
          <a:stretch>
            <a:fillRect/>
          </a:stretch>
        </p:blipFill>
        <p:spPr>
          <a:xfrm>
            <a:off x="2643613" y="1995100"/>
            <a:ext cx="5029200" cy="676275"/>
          </a:xfrm>
          <a:prstGeom prst="rect">
            <a:avLst/>
          </a:prstGeom>
          <a:noFill/>
          <a:ln>
            <a:noFill/>
          </a:ln>
        </p:spPr>
      </p:pic>
      <p:pic>
        <p:nvPicPr>
          <p:cNvPr id="382" name="Google Shape;382;g1b31a662fb3_0_35"/>
          <p:cNvPicPr preferRelativeResize="0"/>
          <p:nvPr/>
        </p:nvPicPr>
        <p:blipFill>
          <a:blip r:embed="rId4">
            <a:alphaModFix/>
          </a:blip>
          <a:stretch>
            <a:fillRect/>
          </a:stretch>
        </p:blipFill>
        <p:spPr>
          <a:xfrm>
            <a:off x="3272275" y="3620450"/>
            <a:ext cx="3771900" cy="571500"/>
          </a:xfrm>
          <a:prstGeom prst="rect">
            <a:avLst/>
          </a:prstGeom>
          <a:noFill/>
          <a:ln>
            <a:noFill/>
          </a:ln>
        </p:spPr>
      </p:pic>
      <p:sp>
        <p:nvSpPr>
          <p:cNvPr id="383" name="Google Shape;383;g1b31a662fb3_0_35"/>
          <p:cNvSpPr txBox="1"/>
          <p:nvPr/>
        </p:nvSpPr>
        <p:spPr>
          <a:xfrm>
            <a:off x="415600" y="4347575"/>
            <a:ext cx="11213100" cy="697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2700"/>
              </a:spcBef>
              <a:spcAft>
                <a:spcPts val="1700"/>
              </a:spcAft>
              <a:buNone/>
            </a:pPr>
            <a:r>
              <a:rPr b="1" lang="en-US" sz="1800">
                <a:solidFill>
                  <a:schemeClr val="dk1"/>
                </a:solidFill>
              </a:rPr>
              <a:t>Stream of File: </a:t>
            </a:r>
            <a:r>
              <a:rPr lang="en-US" sz="1350">
                <a:solidFill>
                  <a:schemeClr val="dk1"/>
                </a:solidFill>
              </a:rPr>
              <a:t>Furthermore, Java NIO class </a:t>
            </a:r>
            <a:r>
              <a:rPr i="1" lang="en-US" sz="1350">
                <a:solidFill>
                  <a:schemeClr val="dk1"/>
                </a:solidFill>
              </a:rPr>
              <a:t>Files </a:t>
            </a:r>
            <a:r>
              <a:rPr lang="en-US" sz="1350">
                <a:solidFill>
                  <a:schemeClr val="dk1"/>
                </a:solidFill>
              </a:rPr>
              <a:t>allows us to generate a </a:t>
            </a:r>
            <a:r>
              <a:rPr i="1" lang="en-US" sz="1350">
                <a:solidFill>
                  <a:schemeClr val="dk1"/>
                </a:solidFill>
              </a:rPr>
              <a:t>Stream&lt;String&gt;</a:t>
            </a:r>
            <a:r>
              <a:rPr lang="en-US" sz="1350">
                <a:solidFill>
                  <a:schemeClr val="dk1"/>
                </a:solidFill>
              </a:rPr>
              <a:t> of a text file through the </a:t>
            </a:r>
            <a:r>
              <a:rPr i="1" lang="en-US" sz="1350">
                <a:solidFill>
                  <a:schemeClr val="dk1"/>
                </a:solidFill>
              </a:rPr>
              <a:t>lines()</a:t>
            </a:r>
            <a:r>
              <a:rPr lang="en-US" sz="1350">
                <a:solidFill>
                  <a:schemeClr val="dk1"/>
                </a:solidFill>
              </a:rPr>
              <a:t> method. Every line of the text becomes an element of the stream:</a:t>
            </a:r>
            <a:endParaRPr sz="1350">
              <a:solidFill>
                <a:schemeClr val="dk1"/>
              </a:solidFill>
            </a:endParaRPr>
          </a:p>
        </p:txBody>
      </p:sp>
      <p:pic>
        <p:nvPicPr>
          <p:cNvPr id="384" name="Google Shape;384;g1b31a662fb3_0_35"/>
          <p:cNvPicPr preferRelativeResize="0"/>
          <p:nvPr/>
        </p:nvPicPr>
        <p:blipFill>
          <a:blip r:embed="rId5">
            <a:alphaModFix/>
          </a:blip>
          <a:stretch>
            <a:fillRect/>
          </a:stretch>
        </p:blipFill>
        <p:spPr>
          <a:xfrm>
            <a:off x="3024625" y="5245275"/>
            <a:ext cx="4267200" cy="1047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1b31a662fb3_0_55"/>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390" name="Google Shape;390;g1b31a662fb3_0_55"/>
          <p:cNvSpPr txBox="1"/>
          <p:nvPr/>
        </p:nvSpPr>
        <p:spPr>
          <a:xfrm>
            <a:off x="415600" y="1141425"/>
            <a:ext cx="11360700" cy="7650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3600"/>
              </a:spcBef>
              <a:spcAft>
                <a:spcPts val="2200"/>
              </a:spcAft>
              <a:buNone/>
            </a:pPr>
            <a:r>
              <a:rPr b="1" lang="en-US" sz="2200">
                <a:solidFill>
                  <a:schemeClr val="dk1"/>
                </a:solidFill>
              </a:rPr>
              <a:t>Referencing a Stream: </a:t>
            </a:r>
            <a:r>
              <a:rPr lang="en-US" sz="1350">
                <a:solidFill>
                  <a:schemeClr val="dk1"/>
                </a:solidFill>
              </a:rPr>
              <a:t>We can instantiate a stream, and have an accessible reference to it, as long as only intermediate operations are called. Executing a terminal operation makes a stream inaccessible</a:t>
            </a:r>
            <a:r>
              <a:rPr i="1" lang="en-US" sz="1350">
                <a:solidFill>
                  <a:schemeClr val="dk1"/>
                </a:solidFill>
              </a:rPr>
              <a:t>.</a:t>
            </a:r>
            <a:endParaRPr b="1" i="1" sz="1800">
              <a:solidFill>
                <a:schemeClr val="dk1"/>
              </a:solidFill>
            </a:endParaRPr>
          </a:p>
        </p:txBody>
      </p:sp>
      <p:sp>
        <p:nvSpPr>
          <p:cNvPr id="391" name="Google Shape;391;g1b31a662fb3_0_55"/>
          <p:cNvSpPr txBox="1"/>
          <p:nvPr/>
        </p:nvSpPr>
        <p:spPr>
          <a:xfrm>
            <a:off x="357900" y="2298150"/>
            <a:ext cx="11360700" cy="22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50">
                <a:solidFill>
                  <a:schemeClr val="dk1"/>
                </a:solidFill>
                <a:latin typeface="Courier New"/>
                <a:ea typeface="Courier New"/>
                <a:cs typeface="Courier New"/>
                <a:sym typeface="Courier New"/>
              </a:rPr>
              <a:t>Stream&lt;String&gt; stream = </a:t>
            </a:r>
            <a:endParaRPr sz="13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350">
                <a:solidFill>
                  <a:schemeClr val="dk1"/>
                </a:solidFill>
                <a:latin typeface="Courier New"/>
                <a:ea typeface="Courier New"/>
                <a:cs typeface="Courier New"/>
                <a:sym typeface="Courier New"/>
              </a:rPr>
              <a:t>  Stream.of("a", "b", "c").filter(element -&gt; element.contains("b"));</a:t>
            </a:r>
            <a:endParaRPr sz="1350">
              <a:solidFill>
                <a:schemeClr val="dk1"/>
              </a:solidFill>
              <a:latin typeface="Courier New"/>
              <a:ea typeface="Courier New"/>
              <a:cs typeface="Courier New"/>
              <a:sym typeface="Courier New"/>
            </a:endParaRPr>
          </a:p>
          <a:p>
            <a:pPr indent="0" lvl="0" marL="177800" marR="177800" rtl="0" algn="l">
              <a:lnSpc>
                <a:spcPct val="115000"/>
              </a:lnSpc>
              <a:spcBef>
                <a:spcPts val="0"/>
              </a:spcBef>
              <a:spcAft>
                <a:spcPts val="0"/>
              </a:spcAft>
              <a:buNone/>
            </a:pPr>
            <a:r>
              <a:rPr lang="en-US" sz="1350">
                <a:solidFill>
                  <a:schemeClr val="dk1"/>
                </a:solidFill>
                <a:latin typeface="Courier New"/>
                <a:ea typeface="Courier New"/>
                <a:cs typeface="Courier New"/>
                <a:sym typeface="Courier New"/>
              </a:rPr>
              <a:t>Optional&lt;String&gt; anyElement = stream.findAny();</a:t>
            </a:r>
            <a:endParaRPr sz="1350">
              <a:solidFill>
                <a:schemeClr val="dk1"/>
              </a:solidFill>
              <a:latin typeface="Courier New"/>
              <a:ea typeface="Courier New"/>
              <a:cs typeface="Courier New"/>
              <a:sym typeface="Courier New"/>
            </a:endParaRPr>
          </a:p>
          <a:p>
            <a:pPr indent="-51206400" lvl="0" marL="0" rtl="0" algn="l">
              <a:lnSpc>
                <a:spcPct val="115000"/>
              </a:lnSpc>
              <a:spcBef>
                <a:spcPts val="0"/>
              </a:spcBef>
              <a:spcAft>
                <a:spcPts val="0"/>
              </a:spcAft>
              <a:buNone/>
            </a:pPr>
            <a:r>
              <a:rPr lang="en-US" sz="900">
                <a:solidFill>
                  <a:schemeClr val="dk1"/>
                </a:solidFill>
                <a:latin typeface="Courier New"/>
                <a:ea typeface="Courier New"/>
                <a:cs typeface="Courier New"/>
                <a:sym typeface="Courier New"/>
              </a:rPr>
              <a:t>Copy</a:t>
            </a:r>
            <a:endParaRPr sz="900">
              <a:solidFill>
                <a:schemeClr val="dk1"/>
              </a:solidFill>
              <a:latin typeface="Courier New"/>
              <a:ea typeface="Courier New"/>
              <a:cs typeface="Courier New"/>
              <a:sym typeface="Courier New"/>
            </a:endParaRPr>
          </a:p>
          <a:p>
            <a:pPr indent="0" lvl="0" marL="0" rtl="0" algn="l">
              <a:lnSpc>
                <a:spcPct val="133400"/>
              </a:lnSpc>
              <a:spcBef>
                <a:spcPts val="0"/>
              </a:spcBef>
              <a:spcAft>
                <a:spcPts val="0"/>
              </a:spcAft>
              <a:buNone/>
            </a:pPr>
            <a:r>
              <a:rPr lang="en-US" sz="1350">
                <a:solidFill>
                  <a:schemeClr val="dk1"/>
                </a:solidFill>
              </a:rPr>
              <a:t>However, an attempt to reuse the same reference after calling the terminal operation will trigger the </a:t>
            </a:r>
            <a:r>
              <a:rPr i="1" lang="en-US" sz="1350">
                <a:solidFill>
                  <a:schemeClr val="dk1"/>
                </a:solidFill>
              </a:rPr>
              <a:t>IllegalStateException:</a:t>
            </a:r>
            <a:endParaRPr i="1" sz="1350">
              <a:solidFill>
                <a:schemeClr val="dk1"/>
              </a:solidFill>
            </a:endParaRPr>
          </a:p>
          <a:p>
            <a:pPr indent="0" lvl="0" marL="177800" marR="177800" rtl="0" algn="l">
              <a:lnSpc>
                <a:spcPct val="115000"/>
              </a:lnSpc>
              <a:spcBef>
                <a:spcPts val="800"/>
              </a:spcBef>
              <a:spcAft>
                <a:spcPts val="0"/>
              </a:spcAft>
              <a:buNone/>
            </a:pPr>
            <a:r>
              <a:rPr lang="en-US" sz="1350">
                <a:solidFill>
                  <a:schemeClr val="dk1"/>
                </a:solidFill>
                <a:latin typeface="Courier New"/>
                <a:ea typeface="Courier New"/>
                <a:cs typeface="Courier New"/>
                <a:sym typeface="Courier New"/>
              </a:rPr>
              <a:t>Optional&lt;String&gt; firstElement = stream.findFirst();</a:t>
            </a:r>
            <a:endParaRPr sz="1350">
              <a:solidFill>
                <a:schemeClr val="dk1"/>
              </a:solidFill>
              <a:latin typeface="Courier New"/>
              <a:ea typeface="Courier New"/>
              <a:cs typeface="Courier New"/>
              <a:sym typeface="Courier New"/>
            </a:endParaRPr>
          </a:p>
          <a:p>
            <a:pPr indent="-51206400" lvl="0" marL="0" rtl="0" algn="l">
              <a:lnSpc>
                <a:spcPct val="115000"/>
              </a:lnSpc>
              <a:spcBef>
                <a:spcPts val="0"/>
              </a:spcBef>
              <a:spcAft>
                <a:spcPts val="0"/>
              </a:spcAft>
              <a:buNone/>
            </a:pPr>
            <a:r>
              <a:rPr lang="en-US" sz="900">
                <a:solidFill>
                  <a:schemeClr val="dk1"/>
                </a:solidFill>
                <a:latin typeface="Courier New"/>
                <a:ea typeface="Courier New"/>
                <a:cs typeface="Courier New"/>
                <a:sym typeface="Courier New"/>
              </a:rPr>
              <a:t>Copy</a:t>
            </a:r>
            <a:endParaRPr sz="900">
              <a:solidFill>
                <a:schemeClr val="dk1"/>
              </a:solidFill>
              <a:latin typeface="Courier New"/>
              <a:ea typeface="Courier New"/>
              <a:cs typeface="Courier New"/>
              <a:sym typeface="Courier New"/>
            </a:endParaRPr>
          </a:p>
          <a:p>
            <a:pPr indent="0" lvl="0" marL="0" rtl="0" algn="l">
              <a:lnSpc>
                <a:spcPct val="133400"/>
              </a:lnSpc>
              <a:spcBef>
                <a:spcPts val="0"/>
              </a:spcBef>
              <a:spcAft>
                <a:spcPts val="800"/>
              </a:spcAft>
              <a:buNone/>
            </a:pPr>
            <a:r>
              <a:rPr lang="en-US" sz="1350">
                <a:solidFill>
                  <a:schemeClr val="dk1"/>
                </a:solidFill>
              </a:rPr>
              <a:t>As the </a:t>
            </a:r>
            <a:r>
              <a:rPr i="1" lang="en-US" sz="1350">
                <a:solidFill>
                  <a:schemeClr val="dk1"/>
                </a:solidFill>
              </a:rPr>
              <a:t>IllegalStateException</a:t>
            </a:r>
            <a:r>
              <a:rPr lang="en-US" sz="1350">
                <a:solidFill>
                  <a:schemeClr val="dk1"/>
                </a:solidFill>
              </a:rPr>
              <a:t> is a</a:t>
            </a:r>
            <a:r>
              <a:rPr i="1" lang="en-US" sz="1350">
                <a:solidFill>
                  <a:schemeClr val="dk1"/>
                </a:solidFill>
              </a:rPr>
              <a:t> RuntimeException</a:t>
            </a:r>
            <a:r>
              <a:rPr lang="en-US" sz="1350">
                <a:solidFill>
                  <a:schemeClr val="dk1"/>
                </a:solidFill>
              </a:rPr>
              <a:t>, a compiler will not signalize about a problem. So it is very important to remember that </a:t>
            </a:r>
            <a:r>
              <a:rPr b="1" lang="en-US" sz="1350">
                <a:solidFill>
                  <a:schemeClr val="dk1"/>
                </a:solidFill>
              </a:rPr>
              <a:t>Java 8 streams can't be reused.</a:t>
            </a:r>
            <a:endParaRPr sz="1350">
              <a:solidFill>
                <a:schemeClr val="dk1"/>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1b31a662fb3_0_69"/>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397" name="Google Shape;397;g1b31a662fb3_0_69"/>
          <p:cNvSpPr txBox="1"/>
          <p:nvPr/>
        </p:nvSpPr>
        <p:spPr>
          <a:xfrm>
            <a:off x="415600" y="1141425"/>
            <a:ext cx="11360700" cy="523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3600"/>
              </a:spcBef>
              <a:spcAft>
                <a:spcPts val="2200"/>
              </a:spcAft>
              <a:buNone/>
            </a:pPr>
            <a:r>
              <a:rPr b="1" lang="en-US" sz="2200">
                <a:solidFill>
                  <a:schemeClr val="dk1"/>
                </a:solidFill>
              </a:rPr>
              <a:t>T</a:t>
            </a:r>
            <a:r>
              <a:rPr b="1" lang="en-US" sz="2200">
                <a:solidFill>
                  <a:schemeClr val="dk1"/>
                </a:solidFill>
              </a:rPr>
              <a:t>erminal Operations</a:t>
            </a:r>
            <a:endParaRPr b="1" i="1" sz="1800">
              <a:solidFill>
                <a:schemeClr val="dk1"/>
              </a:solidFill>
            </a:endParaRPr>
          </a:p>
        </p:txBody>
      </p:sp>
      <p:pic>
        <p:nvPicPr>
          <p:cNvPr id="398" name="Google Shape;398;g1b31a662fb3_0_69"/>
          <p:cNvPicPr preferRelativeResize="0"/>
          <p:nvPr/>
        </p:nvPicPr>
        <p:blipFill>
          <a:blip r:embed="rId3">
            <a:alphaModFix/>
          </a:blip>
          <a:stretch>
            <a:fillRect/>
          </a:stretch>
        </p:blipFill>
        <p:spPr>
          <a:xfrm>
            <a:off x="2110925" y="1664625"/>
            <a:ext cx="7970152" cy="48885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1b31a662fb3_0_77"/>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404" name="Google Shape;404;g1b31a662fb3_0_77"/>
          <p:cNvSpPr txBox="1"/>
          <p:nvPr/>
        </p:nvSpPr>
        <p:spPr>
          <a:xfrm>
            <a:off x="415650" y="891325"/>
            <a:ext cx="11360700" cy="523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3600"/>
              </a:spcBef>
              <a:spcAft>
                <a:spcPts val="2200"/>
              </a:spcAft>
              <a:buNone/>
            </a:pPr>
            <a:r>
              <a:rPr b="1" lang="en-US" sz="2200">
                <a:solidFill>
                  <a:schemeClr val="dk1"/>
                </a:solidFill>
              </a:rPr>
              <a:t>Terminal Operations</a:t>
            </a:r>
            <a:endParaRPr b="1" i="1" sz="1800">
              <a:solidFill>
                <a:schemeClr val="dk1"/>
              </a:solidFill>
            </a:endParaRPr>
          </a:p>
        </p:txBody>
      </p:sp>
      <p:sp>
        <p:nvSpPr>
          <p:cNvPr id="405" name="Google Shape;405;g1b31a662fb3_0_77"/>
          <p:cNvSpPr txBox="1"/>
          <p:nvPr/>
        </p:nvSpPr>
        <p:spPr>
          <a:xfrm>
            <a:off x="415600" y="1327200"/>
            <a:ext cx="1136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Counting: </a:t>
            </a:r>
            <a:r>
              <a:rPr lang="en-US">
                <a:solidFill>
                  <a:schemeClr val="dk1"/>
                </a:solidFill>
              </a:rPr>
              <a:t>The count() method determines the number of elements in a finite stream. For an infinite stream, it never terminates.</a:t>
            </a:r>
            <a:endParaRPr>
              <a:solidFill>
                <a:schemeClr val="dk1"/>
              </a:solidFill>
            </a:endParaRPr>
          </a:p>
        </p:txBody>
      </p:sp>
      <p:sp>
        <p:nvSpPr>
          <p:cNvPr id="406" name="Google Shape;406;g1b31a662fb3_0_77"/>
          <p:cNvSpPr txBox="1"/>
          <p:nvPr/>
        </p:nvSpPr>
        <p:spPr>
          <a:xfrm>
            <a:off x="415650" y="1744875"/>
            <a:ext cx="113607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Finding the Minimum and Maximum: </a:t>
            </a:r>
            <a:r>
              <a:rPr lang="en-US">
                <a:solidFill>
                  <a:schemeClr val="dk1"/>
                </a:solidFill>
              </a:rPr>
              <a:t>The min() and max() methods allow you to pass a custom comparator and find the smallest or largest value in a finite stream according to that sort order. Like the count() method, min() and max() hang on an infinite stream because they cannot be sure that a smaller or larger value isn’t coming later in the stream</a:t>
            </a:r>
            <a:endParaRPr>
              <a:solidFill>
                <a:schemeClr val="dk1"/>
              </a:solidFill>
            </a:endParaRPr>
          </a:p>
        </p:txBody>
      </p:sp>
      <p:pic>
        <p:nvPicPr>
          <p:cNvPr id="407" name="Google Shape;407;g1b31a662fb3_0_77"/>
          <p:cNvPicPr preferRelativeResize="0"/>
          <p:nvPr/>
        </p:nvPicPr>
        <p:blipFill>
          <a:blip r:embed="rId3">
            <a:alphaModFix/>
          </a:blip>
          <a:stretch>
            <a:fillRect/>
          </a:stretch>
        </p:blipFill>
        <p:spPr>
          <a:xfrm>
            <a:off x="2728863" y="2623963"/>
            <a:ext cx="6734175" cy="762000"/>
          </a:xfrm>
          <a:prstGeom prst="rect">
            <a:avLst/>
          </a:prstGeom>
          <a:noFill/>
          <a:ln>
            <a:noFill/>
          </a:ln>
        </p:spPr>
      </p:pic>
      <p:sp>
        <p:nvSpPr>
          <p:cNvPr id="408" name="Google Shape;408;g1b31a662fb3_0_77"/>
          <p:cNvSpPr txBox="1"/>
          <p:nvPr/>
        </p:nvSpPr>
        <p:spPr>
          <a:xfrm>
            <a:off x="415600" y="3535225"/>
            <a:ext cx="113607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Finding a Value:</a:t>
            </a:r>
            <a:r>
              <a:rPr lang="en-US" sz="1800">
                <a:solidFill>
                  <a:schemeClr val="dk1"/>
                </a:solidFill>
              </a:rPr>
              <a:t> </a:t>
            </a:r>
            <a:r>
              <a:rPr lang="en-US">
                <a:solidFill>
                  <a:schemeClr val="dk1"/>
                </a:solidFill>
              </a:rPr>
              <a:t>The findAny() and findFirst() methods return an element of the stream unless the stream is empty. If the stream is empty, they return an empty Optional . </a:t>
            </a:r>
            <a:r>
              <a:rPr lang="en-US">
                <a:solidFill>
                  <a:schemeClr val="dk1"/>
                </a:solidFill>
              </a:rPr>
              <a:t>The findAny() and findFirst() </a:t>
            </a:r>
            <a:r>
              <a:rPr lang="en-US">
                <a:solidFill>
                  <a:schemeClr val="dk1"/>
                </a:solidFill>
              </a:rPr>
              <a:t>methods can terminate with an infinite stream. The findAny() method</a:t>
            </a:r>
            <a:endParaRPr>
              <a:solidFill>
                <a:schemeClr val="dk1"/>
              </a:solidFill>
            </a:endParaRPr>
          </a:p>
          <a:p>
            <a:pPr indent="0" lvl="0" marL="0" rtl="0" algn="l">
              <a:spcBef>
                <a:spcPts val="0"/>
              </a:spcBef>
              <a:spcAft>
                <a:spcPts val="0"/>
              </a:spcAft>
              <a:buNone/>
            </a:pPr>
            <a:r>
              <a:rPr lang="en-US">
                <a:solidFill>
                  <a:schemeClr val="dk1"/>
                </a:solidFill>
              </a:rPr>
              <a:t>is more likely to return a random element when working with parallel streams.</a:t>
            </a:r>
            <a:endParaRPr>
              <a:solidFill>
                <a:schemeClr val="dk1"/>
              </a:solidFill>
            </a:endParaRPr>
          </a:p>
        </p:txBody>
      </p:sp>
      <p:sp>
        <p:nvSpPr>
          <p:cNvPr id="409" name="Google Shape;409;g1b31a662fb3_0_77"/>
          <p:cNvSpPr txBox="1"/>
          <p:nvPr/>
        </p:nvSpPr>
        <p:spPr>
          <a:xfrm>
            <a:off x="377125" y="4495838"/>
            <a:ext cx="113607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Matching:</a:t>
            </a:r>
            <a:r>
              <a:rPr lang="en-US">
                <a:solidFill>
                  <a:schemeClr val="dk1"/>
                </a:solidFill>
              </a:rPr>
              <a:t> The allMatch(), anyMatch(), and noneMatch() methods search a stream and return information about how the stream pertains to the predicate. These may or may not terminate for infinite streams. It depends on the data. Like the find methods, they are not reductions because they do not necessarily look at all of the elements.</a:t>
            </a:r>
            <a:endParaRPr>
              <a:solidFill>
                <a:schemeClr val="dk1"/>
              </a:solidFill>
            </a:endParaRPr>
          </a:p>
        </p:txBody>
      </p:sp>
      <p:pic>
        <p:nvPicPr>
          <p:cNvPr id="410" name="Google Shape;410;g1b31a662fb3_0_77"/>
          <p:cNvPicPr preferRelativeResize="0"/>
          <p:nvPr/>
        </p:nvPicPr>
        <p:blipFill>
          <a:blip r:embed="rId4">
            <a:alphaModFix/>
          </a:blip>
          <a:stretch>
            <a:fillRect/>
          </a:stretch>
        </p:blipFill>
        <p:spPr>
          <a:xfrm>
            <a:off x="2681238" y="5456450"/>
            <a:ext cx="6829425" cy="8763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1b31a662fb3_0_99"/>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416" name="Google Shape;416;g1b31a662fb3_0_99"/>
          <p:cNvSpPr txBox="1"/>
          <p:nvPr/>
        </p:nvSpPr>
        <p:spPr>
          <a:xfrm>
            <a:off x="415600" y="881125"/>
            <a:ext cx="11360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Iterating: </a:t>
            </a:r>
            <a:r>
              <a:rPr lang="en-US">
                <a:solidFill>
                  <a:schemeClr val="dk1"/>
                </a:solidFill>
              </a:rPr>
              <a:t>As in the Java Collections Framework, it is common to iterate over the elements of a stream. As expected, calling forEach() on an infinite stream does not terminate. Since there is no return value, it is not a reduction.</a:t>
            </a:r>
            <a:endParaRPr>
              <a:solidFill>
                <a:schemeClr val="dk1"/>
              </a:solidFill>
            </a:endParaRPr>
          </a:p>
        </p:txBody>
      </p:sp>
      <p:pic>
        <p:nvPicPr>
          <p:cNvPr id="417" name="Google Shape;417;g1b31a662fb3_0_99"/>
          <p:cNvPicPr preferRelativeResize="0"/>
          <p:nvPr/>
        </p:nvPicPr>
        <p:blipFill>
          <a:blip r:embed="rId3">
            <a:alphaModFix/>
          </a:blip>
          <a:stretch>
            <a:fillRect/>
          </a:stretch>
        </p:blipFill>
        <p:spPr>
          <a:xfrm>
            <a:off x="3205163" y="1634425"/>
            <a:ext cx="5781675" cy="495300"/>
          </a:xfrm>
          <a:prstGeom prst="rect">
            <a:avLst/>
          </a:prstGeom>
          <a:noFill/>
          <a:ln>
            <a:noFill/>
          </a:ln>
        </p:spPr>
      </p:pic>
      <p:sp>
        <p:nvSpPr>
          <p:cNvPr id="418" name="Google Shape;418;g1b31a662fb3_0_99"/>
          <p:cNvSpPr txBox="1"/>
          <p:nvPr/>
        </p:nvSpPr>
        <p:spPr>
          <a:xfrm>
            <a:off x="415650" y="2159775"/>
            <a:ext cx="1136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Reducing: </a:t>
            </a:r>
            <a:r>
              <a:rPr lang="en-US">
                <a:solidFill>
                  <a:schemeClr val="dk1"/>
                </a:solidFill>
              </a:rPr>
              <a:t>The reduce() method combines a stream into a single object. It is a reduction, which means it processes all elements.</a:t>
            </a:r>
            <a:endParaRPr>
              <a:solidFill>
                <a:schemeClr val="dk1"/>
              </a:solidFill>
            </a:endParaRPr>
          </a:p>
        </p:txBody>
      </p:sp>
      <p:pic>
        <p:nvPicPr>
          <p:cNvPr id="419" name="Google Shape;419;g1b31a662fb3_0_99"/>
          <p:cNvPicPr preferRelativeResize="0"/>
          <p:nvPr/>
        </p:nvPicPr>
        <p:blipFill>
          <a:blip r:embed="rId4">
            <a:alphaModFix/>
          </a:blip>
          <a:stretch>
            <a:fillRect/>
          </a:stretch>
        </p:blipFill>
        <p:spPr>
          <a:xfrm>
            <a:off x="2633613" y="2651525"/>
            <a:ext cx="6924675" cy="2200275"/>
          </a:xfrm>
          <a:prstGeom prst="rect">
            <a:avLst/>
          </a:prstGeom>
          <a:noFill/>
          <a:ln>
            <a:noFill/>
          </a:ln>
        </p:spPr>
      </p:pic>
      <p:sp>
        <p:nvSpPr>
          <p:cNvPr id="420" name="Google Shape;420;g1b31a662fb3_0_99"/>
          <p:cNvSpPr txBox="1"/>
          <p:nvPr/>
        </p:nvSpPr>
        <p:spPr>
          <a:xfrm>
            <a:off x="415650" y="4881850"/>
            <a:ext cx="1136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Collecting: </a:t>
            </a:r>
            <a:r>
              <a:rPr lang="en-US">
                <a:solidFill>
                  <a:schemeClr val="dk1"/>
                </a:solidFill>
              </a:rPr>
              <a:t>The collect() method is a special type of reduction called a mutable reduction.</a:t>
            </a:r>
            <a:endParaRPr>
              <a:solidFill>
                <a:schemeClr val="dk1"/>
              </a:solidFill>
            </a:endParaRPr>
          </a:p>
        </p:txBody>
      </p:sp>
      <p:pic>
        <p:nvPicPr>
          <p:cNvPr id="421" name="Google Shape;421;g1b31a662fb3_0_99"/>
          <p:cNvPicPr preferRelativeResize="0"/>
          <p:nvPr/>
        </p:nvPicPr>
        <p:blipFill>
          <a:blip r:embed="rId5">
            <a:alphaModFix/>
          </a:blip>
          <a:stretch>
            <a:fillRect/>
          </a:stretch>
        </p:blipFill>
        <p:spPr>
          <a:xfrm>
            <a:off x="2481275" y="5476700"/>
            <a:ext cx="7229475" cy="39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aceed3664b_3_19"/>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92" name="Google Shape;92;g1aceed3664b_3_19"/>
          <p:cNvSpPr txBox="1"/>
          <p:nvPr/>
        </p:nvSpPr>
        <p:spPr>
          <a:xfrm>
            <a:off x="367025" y="1046025"/>
            <a:ext cx="67533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US" sz="2500">
                <a:solidFill>
                  <a:schemeClr val="dk1"/>
                </a:solidFill>
              </a:rPr>
              <a:t>Lambda Expression</a:t>
            </a:r>
            <a:endParaRPr b="0" i="0" sz="2500" u="none" cap="none" strike="noStrike">
              <a:solidFill>
                <a:schemeClr val="dk1"/>
              </a:solidFill>
              <a:latin typeface="Arial"/>
              <a:ea typeface="Arial"/>
              <a:cs typeface="Arial"/>
              <a:sym typeface="Arial"/>
            </a:endParaRPr>
          </a:p>
        </p:txBody>
      </p:sp>
      <p:pic>
        <p:nvPicPr>
          <p:cNvPr id="93" name="Google Shape;93;g1aceed3664b_3_19"/>
          <p:cNvPicPr preferRelativeResize="0"/>
          <p:nvPr/>
        </p:nvPicPr>
        <p:blipFill>
          <a:blip r:embed="rId3">
            <a:alphaModFix/>
          </a:blip>
          <a:stretch>
            <a:fillRect/>
          </a:stretch>
        </p:blipFill>
        <p:spPr>
          <a:xfrm>
            <a:off x="415600" y="1615425"/>
            <a:ext cx="5135295" cy="1859175"/>
          </a:xfrm>
          <a:prstGeom prst="rect">
            <a:avLst/>
          </a:prstGeom>
          <a:noFill/>
          <a:ln>
            <a:noFill/>
          </a:ln>
        </p:spPr>
      </p:pic>
      <p:sp>
        <p:nvSpPr>
          <p:cNvPr id="94" name="Google Shape;94;g1aceed3664b_3_19"/>
          <p:cNvSpPr txBox="1"/>
          <p:nvPr/>
        </p:nvSpPr>
        <p:spPr>
          <a:xfrm>
            <a:off x="6012925" y="1615425"/>
            <a:ext cx="5763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US">
                <a:solidFill>
                  <a:schemeClr val="dk1"/>
                </a:solidFill>
              </a:rPr>
              <a:t>Lambdas work with interfaces that have exactly one abstract method.</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Java relies on context when figuring out what lambda expressions mean.</a:t>
            </a:r>
            <a:endParaRPr>
              <a:solidFill>
                <a:schemeClr val="dk1"/>
              </a:solidFill>
            </a:endParaRPr>
          </a:p>
        </p:txBody>
      </p:sp>
      <p:sp>
        <p:nvSpPr>
          <p:cNvPr id="95" name="Google Shape;95;g1aceed3664b_3_19"/>
          <p:cNvSpPr txBox="1"/>
          <p:nvPr/>
        </p:nvSpPr>
        <p:spPr>
          <a:xfrm>
            <a:off x="415600" y="3691275"/>
            <a:ext cx="5597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rPr>
              <a:t>■ </a:t>
            </a:r>
            <a:r>
              <a:rPr lang="en-US">
                <a:solidFill>
                  <a:schemeClr val="dk1"/>
                </a:solidFill>
              </a:rPr>
              <a:t>A single parameter specified with the name a and stating that the type is Animal</a:t>
            </a:r>
            <a:endParaRPr>
              <a:solidFill>
                <a:schemeClr val="dk1"/>
              </a:solidFill>
            </a:endParaRPr>
          </a:p>
          <a:p>
            <a:pPr indent="0" lvl="0" marL="0" rtl="0" algn="l">
              <a:spcBef>
                <a:spcPts val="0"/>
              </a:spcBef>
              <a:spcAft>
                <a:spcPts val="0"/>
              </a:spcAft>
              <a:buNone/>
            </a:pPr>
            <a:r>
              <a:rPr lang="en-US">
                <a:solidFill>
                  <a:schemeClr val="dk1"/>
                </a:solidFill>
              </a:rPr>
              <a:t>■ The arrow operator ( -­&gt; ) to separate the parameter and body</a:t>
            </a:r>
            <a:endParaRPr>
              <a:solidFill>
                <a:schemeClr val="dk1"/>
              </a:solidFill>
            </a:endParaRPr>
          </a:p>
          <a:p>
            <a:pPr indent="0" lvl="0" marL="0" rtl="0" algn="l">
              <a:spcBef>
                <a:spcPts val="0"/>
              </a:spcBef>
              <a:spcAft>
                <a:spcPts val="0"/>
              </a:spcAft>
              <a:buNone/>
            </a:pPr>
            <a:r>
              <a:rPr lang="en-US">
                <a:solidFill>
                  <a:schemeClr val="dk1"/>
                </a:solidFill>
              </a:rPr>
              <a:t>■ A body that has one or more lines of code, including a semicolon and a return statement</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96" name="Google Shape;96;g1aceed3664b_3_19"/>
          <p:cNvSpPr txBox="1"/>
          <p:nvPr/>
        </p:nvSpPr>
        <p:spPr>
          <a:xfrm>
            <a:off x="391300" y="5385450"/>
            <a:ext cx="564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rPr>
              <a:t>The parentheses around the lambda parameters can be omitted only if there is a single parameter and its type is not explicitly stated.</a:t>
            </a:r>
            <a:endParaRPr>
              <a:solidFill>
                <a:schemeClr val="dk1"/>
              </a:solidFill>
            </a:endParaRPr>
          </a:p>
        </p:txBody>
      </p:sp>
      <p:pic>
        <p:nvPicPr>
          <p:cNvPr id="97" name="Google Shape;97;g1aceed3664b_3_19"/>
          <p:cNvPicPr preferRelativeResize="0"/>
          <p:nvPr/>
        </p:nvPicPr>
        <p:blipFill>
          <a:blip r:embed="rId4">
            <a:alphaModFix/>
          </a:blip>
          <a:stretch>
            <a:fillRect/>
          </a:stretch>
        </p:blipFill>
        <p:spPr>
          <a:xfrm>
            <a:off x="6170275" y="2729600"/>
            <a:ext cx="5549903" cy="24391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1b31a662fb3_0_132"/>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427" name="Google Shape;427;g1b31a662fb3_0_132"/>
          <p:cNvSpPr txBox="1"/>
          <p:nvPr/>
        </p:nvSpPr>
        <p:spPr>
          <a:xfrm>
            <a:off x="415600" y="1141425"/>
            <a:ext cx="11360700" cy="7728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3600"/>
              </a:spcBef>
              <a:spcAft>
                <a:spcPts val="2200"/>
              </a:spcAft>
              <a:buNone/>
            </a:pPr>
            <a:r>
              <a:rPr b="1" lang="en-US" sz="2200">
                <a:solidFill>
                  <a:schemeClr val="dk1"/>
                </a:solidFill>
              </a:rPr>
              <a:t>Intermediate Operations: </a:t>
            </a:r>
            <a:r>
              <a:rPr lang="en-US">
                <a:solidFill>
                  <a:schemeClr val="dk1"/>
                </a:solidFill>
              </a:rPr>
              <a:t>Unlike a terminal operation, an intermediate operation produces a stream as its result. An intermediate operation can also deal with an infinite stream simply by returning another infinite stream.</a:t>
            </a:r>
            <a:endParaRPr b="1" sz="2200">
              <a:solidFill>
                <a:schemeClr val="dk1"/>
              </a:solidFill>
            </a:endParaRPr>
          </a:p>
        </p:txBody>
      </p:sp>
      <p:sp>
        <p:nvSpPr>
          <p:cNvPr id="428" name="Google Shape;428;g1b31a662fb3_0_132"/>
          <p:cNvSpPr txBox="1"/>
          <p:nvPr/>
        </p:nvSpPr>
        <p:spPr>
          <a:xfrm>
            <a:off x="415600" y="1914225"/>
            <a:ext cx="1136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Filtering: </a:t>
            </a:r>
            <a:r>
              <a:rPr lang="en-US">
                <a:solidFill>
                  <a:schemeClr val="dk1"/>
                </a:solidFill>
              </a:rPr>
              <a:t>The filter() method returns a Stream with elements that match a given expression. Here is the method signature:</a:t>
            </a:r>
            <a:endParaRPr>
              <a:solidFill>
                <a:schemeClr val="dk1"/>
              </a:solidFill>
            </a:endParaRPr>
          </a:p>
        </p:txBody>
      </p:sp>
      <p:pic>
        <p:nvPicPr>
          <p:cNvPr id="429" name="Google Shape;429;g1b31a662fb3_0_132"/>
          <p:cNvPicPr preferRelativeResize="0"/>
          <p:nvPr/>
        </p:nvPicPr>
        <p:blipFill>
          <a:blip r:embed="rId3">
            <a:alphaModFix/>
          </a:blip>
          <a:stretch>
            <a:fillRect/>
          </a:stretch>
        </p:blipFill>
        <p:spPr>
          <a:xfrm>
            <a:off x="2781250" y="2390625"/>
            <a:ext cx="6629400" cy="466725"/>
          </a:xfrm>
          <a:prstGeom prst="rect">
            <a:avLst/>
          </a:prstGeom>
          <a:noFill/>
          <a:ln>
            <a:noFill/>
          </a:ln>
        </p:spPr>
      </p:pic>
      <p:sp>
        <p:nvSpPr>
          <p:cNvPr id="430" name="Google Shape;430;g1b31a662fb3_0_132"/>
          <p:cNvSpPr txBox="1"/>
          <p:nvPr/>
        </p:nvSpPr>
        <p:spPr>
          <a:xfrm>
            <a:off x="415600" y="2872050"/>
            <a:ext cx="11360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Removing Duplicates: </a:t>
            </a:r>
            <a:r>
              <a:rPr lang="en-US">
                <a:solidFill>
                  <a:schemeClr val="dk1"/>
                </a:solidFill>
              </a:rPr>
              <a:t>The distinct() method returns a stream with duplicate values removed. The duplicates do not need to be adjacent to be removed. As you might imagine, Java calls equals() to determine whether the objects are equivalent.</a:t>
            </a:r>
            <a:endParaRPr>
              <a:solidFill>
                <a:schemeClr val="dk1"/>
              </a:solidFill>
            </a:endParaRPr>
          </a:p>
        </p:txBody>
      </p:sp>
      <p:pic>
        <p:nvPicPr>
          <p:cNvPr id="431" name="Google Shape;431;g1b31a662fb3_0_132"/>
          <p:cNvPicPr preferRelativeResize="0"/>
          <p:nvPr/>
        </p:nvPicPr>
        <p:blipFill>
          <a:blip r:embed="rId4">
            <a:alphaModFix/>
          </a:blip>
          <a:stretch>
            <a:fillRect/>
          </a:stretch>
        </p:blipFill>
        <p:spPr>
          <a:xfrm>
            <a:off x="4400500" y="3563850"/>
            <a:ext cx="3390900" cy="533400"/>
          </a:xfrm>
          <a:prstGeom prst="rect">
            <a:avLst/>
          </a:prstGeom>
          <a:noFill/>
          <a:ln>
            <a:noFill/>
          </a:ln>
        </p:spPr>
      </p:pic>
      <p:sp>
        <p:nvSpPr>
          <p:cNvPr id="432" name="Google Shape;432;g1b31a662fb3_0_132"/>
          <p:cNvSpPr txBox="1"/>
          <p:nvPr/>
        </p:nvSpPr>
        <p:spPr>
          <a:xfrm>
            <a:off x="415600" y="4347550"/>
            <a:ext cx="11360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Restricting by Position: </a:t>
            </a:r>
            <a:r>
              <a:rPr lang="en-US">
                <a:solidFill>
                  <a:schemeClr val="dk1"/>
                </a:solidFill>
              </a:rPr>
              <a:t>The limit() and skip() methods can make a Stream smaller, or limit() could make a finite stream out of an infinite stream.</a:t>
            </a:r>
            <a:endParaRPr>
              <a:solidFill>
                <a:schemeClr val="dk1"/>
              </a:solidFill>
            </a:endParaRPr>
          </a:p>
        </p:txBody>
      </p:sp>
      <p:pic>
        <p:nvPicPr>
          <p:cNvPr id="433" name="Google Shape;433;g1b31a662fb3_0_132"/>
          <p:cNvPicPr preferRelativeResize="0"/>
          <p:nvPr/>
        </p:nvPicPr>
        <p:blipFill>
          <a:blip r:embed="rId5">
            <a:alphaModFix/>
          </a:blip>
          <a:stretch>
            <a:fillRect/>
          </a:stretch>
        </p:blipFill>
        <p:spPr>
          <a:xfrm>
            <a:off x="3895725" y="5119350"/>
            <a:ext cx="4400550" cy="6953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1b31a662fb3_0_154"/>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439" name="Google Shape;439;g1b31a662fb3_0_154"/>
          <p:cNvSpPr txBox="1"/>
          <p:nvPr/>
        </p:nvSpPr>
        <p:spPr>
          <a:xfrm>
            <a:off x="415600" y="856050"/>
            <a:ext cx="11360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Mapping: </a:t>
            </a:r>
            <a:r>
              <a:rPr lang="en-US">
                <a:solidFill>
                  <a:schemeClr val="dk1"/>
                </a:solidFill>
              </a:rPr>
              <a:t>The map() method creates a one-­to-­one mapping from the elements in the stream to the elements of the next step in the stream.</a:t>
            </a:r>
            <a:endParaRPr>
              <a:solidFill>
                <a:schemeClr val="dk1"/>
              </a:solidFill>
            </a:endParaRPr>
          </a:p>
          <a:p>
            <a:pPr indent="0" lvl="0" marL="0" rtl="0" algn="l">
              <a:spcBef>
                <a:spcPts val="0"/>
              </a:spcBef>
              <a:spcAft>
                <a:spcPts val="0"/>
              </a:spcAft>
              <a:buNone/>
            </a:pPr>
            <a:r>
              <a:rPr lang="en-US">
                <a:solidFill>
                  <a:schemeClr val="dk1"/>
                </a:solidFill>
              </a:rPr>
              <a:t>The map() method on streams is for transforming data. Don’t confuse it with the Map interface, which maps keys to values.</a:t>
            </a:r>
            <a:endParaRPr>
              <a:solidFill>
                <a:schemeClr val="dk1"/>
              </a:solidFill>
            </a:endParaRPr>
          </a:p>
        </p:txBody>
      </p:sp>
      <p:pic>
        <p:nvPicPr>
          <p:cNvPr id="440" name="Google Shape;440;g1b31a662fb3_0_154"/>
          <p:cNvPicPr preferRelativeResize="0"/>
          <p:nvPr/>
        </p:nvPicPr>
        <p:blipFill>
          <a:blip r:embed="rId3">
            <a:alphaModFix/>
          </a:blip>
          <a:stretch>
            <a:fillRect/>
          </a:stretch>
        </p:blipFill>
        <p:spPr>
          <a:xfrm>
            <a:off x="2152650" y="1542750"/>
            <a:ext cx="7886700" cy="428625"/>
          </a:xfrm>
          <a:prstGeom prst="rect">
            <a:avLst/>
          </a:prstGeom>
          <a:noFill/>
          <a:ln>
            <a:noFill/>
          </a:ln>
        </p:spPr>
      </p:pic>
      <p:sp>
        <p:nvSpPr>
          <p:cNvPr id="441" name="Google Shape;441;g1b31a662fb3_0_154"/>
          <p:cNvSpPr txBox="1"/>
          <p:nvPr/>
        </p:nvSpPr>
        <p:spPr>
          <a:xfrm>
            <a:off x="415600" y="2067975"/>
            <a:ext cx="11360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Using flatMap: </a:t>
            </a:r>
            <a:r>
              <a:rPr lang="en-US">
                <a:solidFill>
                  <a:schemeClr val="dk1"/>
                </a:solidFill>
              </a:rPr>
              <a:t>The flatMap() method takes each element in the stream and makes any elements it contains top-­level elements in a single stream. This is helpful when you want to remove empty elements from a stream or combine a stream of lists.</a:t>
            </a:r>
            <a:endParaRPr>
              <a:solidFill>
                <a:schemeClr val="dk1"/>
              </a:solidFill>
            </a:endParaRPr>
          </a:p>
        </p:txBody>
      </p:sp>
      <p:pic>
        <p:nvPicPr>
          <p:cNvPr id="442" name="Google Shape;442;g1b31a662fb3_0_154"/>
          <p:cNvPicPr preferRelativeResize="0"/>
          <p:nvPr/>
        </p:nvPicPr>
        <p:blipFill>
          <a:blip r:embed="rId4">
            <a:alphaModFix/>
          </a:blip>
          <a:stretch>
            <a:fillRect/>
          </a:stretch>
        </p:blipFill>
        <p:spPr>
          <a:xfrm>
            <a:off x="2409825" y="2860475"/>
            <a:ext cx="7372350" cy="695325"/>
          </a:xfrm>
          <a:prstGeom prst="rect">
            <a:avLst/>
          </a:prstGeom>
          <a:noFill/>
          <a:ln>
            <a:noFill/>
          </a:ln>
        </p:spPr>
      </p:pic>
      <p:sp>
        <p:nvSpPr>
          <p:cNvPr id="443" name="Google Shape;443;g1b31a662fb3_0_154"/>
          <p:cNvSpPr txBox="1"/>
          <p:nvPr/>
        </p:nvSpPr>
        <p:spPr>
          <a:xfrm>
            <a:off x="415600" y="3671200"/>
            <a:ext cx="1136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Sorting: </a:t>
            </a:r>
            <a:r>
              <a:rPr lang="en-US">
                <a:solidFill>
                  <a:schemeClr val="dk1"/>
                </a:solidFill>
              </a:rPr>
              <a:t>The sorted() method returns a stream with the elements sorted.</a:t>
            </a:r>
            <a:endParaRPr>
              <a:solidFill>
                <a:schemeClr val="dk1"/>
              </a:solidFill>
            </a:endParaRPr>
          </a:p>
        </p:txBody>
      </p:sp>
      <p:pic>
        <p:nvPicPr>
          <p:cNvPr id="444" name="Google Shape;444;g1b31a662fb3_0_154"/>
          <p:cNvPicPr preferRelativeResize="0"/>
          <p:nvPr/>
        </p:nvPicPr>
        <p:blipFill>
          <a:blip r:embed="rId5">
            <a:alphaModFix/>
          </a:blip>
          <a:stretch>
            <a:fillRect/>
          </a:stretch>
        </p:blipFill>
        <p:spPr>
          <a:xfrm>
            <a:off x="2614613" y="4304550"/>
            <a:ext cx="6962775" cy="8096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1b31a662fb3_0_178"/>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450" name="Google Shape;450;g1b31a662fb3_0_178"/>
          <p:cNvSpPr txBox="1"/>
          <p:nvPr/>
        </p:nvSpPr>
        <p:spPr>
          <a:xfrm>
            <a:off x="415600" y="1046025"/>
            <a:ext cx="11360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Taking a Peek: </a:t>
            </a:r>
            <a:r>
              <a:rPr lang="en-US">
                <a:solidFill>
                  <a:schemeClr val="dk1"/>
                </a:solidFill>
              </a:rPr>
              <a:t>The peek() method is intermediate operation. It is useful for debugging because it allows us to perform a stream operation without changing the stream.</a:t>
            </a:r>
            <a:endParaRPr>
              <a:solidFill>
                <a:schemeClr val="dk1"/>
              </a:solidFill>
            </a:endParaRPr>
          </a:p>
        </p:txBody>
      </p:sp>
      <p:pic>
        <p:nvPicPr>
          <p:cNvPr id="451" name="Google Shape;451;g1b31a662fb3_0_178"/>
          <p:cNvPicPr preferRelativeResize="0"/>
          <p:nvPr/>
        </p:nvPicPr>
        <p:blipFill>
          <a:blip r:embed="rId3">
            <a:alphaModFix/>
          </a:blip>
          <a:stretch>
            <a:fillRect/>
          </a:stretch>
        </p:blipFill>
        <p:spPr>
          <a:xfrm>
            <a:off x="3124150" y="1723125"/>
            <a:ext cx="5943600" cy="419100"/>
          </a:xfrm>
          <a:prstGeom prst="rect">
            <a:avLst/>
          </a:prstGeom>
          <a:noFill/>
          <a:ln>
            <a:noFill/>
          </a:ln>
        </p:spPr>
      </p:pic>
      <p:sp>
        <p:nvSpPr>
          <p:cNvPr id="452" name="Google Shape;452;g1b31a662fb3_0_178"/>
          <p:cNvSpPr txBox="1"/>
          <p:nvPr/>
        </p:nvSpPr>
        <p:spPr>
          <a:xfrm>
            <a:off x="415600" y="2250725"/>
            <a:ext cx="1131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rPr>
              <a:t>Remember that peek() is intended to perform an operation without changing the result.</a:t>
            </a:r>
            <a:endParaRPr>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1b31a662fb3_0_196"/>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458" name="Google Shape;458;g1b31a662fb3_0_196"/>
          <p:cNvSpPr txBox="1"/>
          <p:nvPr/>
        </p:nvSpPr>
        <p:spPr>
          <a:xfrm>
            <a:off x="415600" y="1046025"/>
            <a:ext cx="113607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Putting Together the Pipeline:</a:t>
            </a:r>
            <a:r>
              <a:rPr b="1" lang="en-US">
                <a:solidFill>
                  <a:schemeClr val="dk1"/>
                </a:solidFill>
              </a:rPr>
              <a:t> </a:t>
            </a:r>
            <a:endParaRPr b="1">
              <a:solidFill>
                <a:schemeClr val="dk1"/>
              </a:solidFill>
            </a:endParaRPr>
          </a:p>
          <a:p>
            <a:pPr indent="0" lvl="0" marL="0" rtl="0" algn="l">
              <a:spcBef>
                <a:spcPts val="0"/>
              </a:spcBef>
              <a:spcAft>
                <a:spcPts val="0"/>
              </a:spcAft>
              <a:buNone/>
            </a:pPr>
            <a:r>
              <a:rPr lang="en-US">
                <a:solidFill>
                  <a:schemeClr val="dk1"/>
                </a:solidFill>
              </a:rPr>
              <a:t>Streams allow you to use chaining and express what you want to accomplish rather than how to do so.</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459" name="Google Shape;459;g1b31a662fb3_0_196"/>
          <p:cNvPicPr preferRelativeResize="0"/>
          <p:nvPr/>
        </p:nvPicPr>
        <p:blipFill>
          <a:blip r:embed="rId3">
            <a:alphaModFix/>
          </a:blip>
          <a:stretch>
            <a:fillRect/>
          </a:stretch>
        </p:blipFill>
        <p:spPr>
          <a:xfrm>
            <a:off x="2943175" y="2206650"/>
            <a:ext cx="6305550" cy="14859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4"/>
          <p:cNvSpPr txBox="1"/>
          <p:nvPr>
            <p:ph type="title"/>
          </p:nvPr>
        </p:nvSpPr>
        <p:spPr>
          <a:xfrm>
            <a:off x="653667" y="600200"/>
            <a:ext cx="8490400" cy="5454400"/>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4800"/>
              <a:buNone/>
            </a:pPr>
            <a:r>
              <a:rPr lang="en-US"/>
              <a:t>Thanks!</a:t>
            </a:r>
            <a:endParaRPr/>
          </a:p>
          <a:p>
            <a:pPr indent="0" lvl="0" marL="0" rtl="0" algn="l">
              <a:lnSpc>
                <a:spcPct val="100000"/>
              </a:lnSpc>
              <a:spcBef>
                <a:spcPts val="0"/>
              </a:spcBef>
              <a:spcAft>
                <a:spcPts val="0"/>
              </a:spcAft>
              <a:buSzPts val="4800"/>
              <a:buNone/>
            </a:pPr>
            <a:r>
              <a:t/>
            </a:r>
            <a:endParaRPr sz="2281"/>
          </a:p>
          <a:p>
            <a:pPr indent="0" lvl="0" marL="0" rtl="0" algn="l">
              <a:lnSpc>
                <a:spcPct val="100000"/>
              </a:lnSpc>
              <a:spcBef>
                <a:spcPts val="0"/>
              </a:spcBef>
              <a:spcAft>
                <a:spcPts val="0"/>
              </a:spcAft>
              <a:buSzPts val="4800"/>
              <a:buNone/>
            </a:pPr>
            <a:r>
              <a:t/>
            </a:r>
            <a:endParaRPr sz="2281">
              <a:solidFill>
                <a:srgbClr val="D9D9D9"/>
              </a:solidFill>
            </a:endParaRPr>
          </a:p>
          <a:p>
            <a:pPr indent="0" lvl="0" marL="0" rtl="0" algn="l">
              <a:lnSpc>
                <a:spcPct val="100000"/>
              </a:lnSpc>
              <a:spcBef>
                <a:spcPts val="0"/>
              </a:spcBef>
              <a:spcAft>
                <a:spcPts val="0"/>
              </a:spcAft>
              <a:buSzPts val="4800"/>
              <a:buNone/>
            </a:pPr>
            <a:r>
              <a:rPr lang="en-US" sz="2281">
                <a:solidFill>
                  <a:srgbClr val="D9D9D9"/>
                </a:solidFill>
              </a:rPr>
              <a:t>Find us in Slack:</a:t>
            </a:r>
            <a:endParaRPr sz="2281">
              <a:solidFill>
                <a:srgbClr val="D9D9D9"/>
              </a:solidFill>
            </a:endParaRPr>
          </a:p>
          <a:p>
            <a:pPr indent="0" lvl="0" marL="0" rtl="0" algn="l">
              <a:lnSpc>
                <a:spcPct val="100000"/>
              </a:lnSpc>
              <a:spcBef>
                <a:spcPts val="0"/>
              </a:spcBef>
              <a:spcAft>
                <a:spcPts val="0"/>
              </a:spcAft>
              <a:buSzPts val="4800"/>
              <a:buNone/>
            </a:pPr>
            <a:r>
              <a:rPr lang="en-US" sz="2281">
                <a:solidFill>
                  <a:srgbClr val="D9D9D9"/>
                </a:solidFill>
              </a:rPr>
              <a:t>	@Bohdan Cherniak</a:t>
            </a:r>
            <a:endParaRPr sz="2281">
              <a:solidFill>
                <a:srgbClr val="D9D9D9"/>
              </a:solidFill>
            </a:endParaRPr>
          </a:p>
          <a:p>
            <a:pPr indent="0" lvl="0" marL="0" rtl="0" algn="l">
              <a:lnSpc>
                <a:spcPct val="100000"/>
              </a:lnSpc>
              <a:spcBef>
                <a:spcPts val="0"/>
              </a:spcBef>
              <a:spcAft>
                <a:spcPts val="0"/>
              </a:spcAft>
              <a:buSzPts val="4800"/>
              <a:buNone/>
            </a:pPr>
            <a:r>
              <a:rPr lang="en-US" sz="2281">
                <a:solidFill>
                  <a:srgbClr val="D9D9D9"/>
                </a:solidFill>
              </a:rPr>
              <a:t>	@Vladyslav Nikolenko</a:t>
            </a:r>
            <a:endParaRPr sz="2281">
              <a:solidFill>
                <a:srgbClr val="D9D9D9"/>
              </a:solidFill>
            </a:endParaRPr>
          </a:p>
          <a:p>
            <a:pPr indent="0" lvl="0" marL="0" rtl="0" algn="l">
              <a:lnSpc>
                <a:spcPct val="100000"/>
              </a:lnSpc>
              <a:spcBef>
                <a:spcPts val="0"/>
              </a:spcBef>
              <a:spcAft>
                <a:spcPts val="0"/>
              </a:spcAft>
              <a:buSzPts val="4800"/>
              <a:buNone/>
            </a:pPr>
            <a:r>
              <a:rPr lang="en-US" sz="2281">
                <a:solidFill>
                  <a:srgbClr val="D9D9D9"/>
                </a:solidFill>
              </a:rPr>
              <a:t>	@Volodymyr Vedula</a:t>
            </a:r>
            <a:endParaRPr sz="2281">
              <a:solidFill>
                <a:srgbClr val="D9D9D9"/>
              </a:solidFill>
            </a:endParaRPr>
          </a:p>
          <a:p>
            <a:pPr indent="0" lvl="0" marL="0" rtl="0" algn="l">
              <a:lnSpc>
                <a:spcPct val="100000"/>
              </a:lnSpc>
              <a:spcBef>
                <a:spcPts val="0"/>
              </a:spcBef>
              <a:spcAft>
                <a:spcPts val="0"/>
              </a:spcAft>
              <a:buSzPts val="4800"/>
              <a:buNone/>
            </a:pPr>
            <a:r>
              <a:t/>
            </a:r>
            <a:endParaRPr sz="2281">
              <a:solidFill>
                <a:srgbClr val="D9D9D9"/>
              </a:solidFill>
            </a:endParaRPr>
          </a:p>
          <a:p>
            <a:pPr indent="0" lvl="0" marL="0" rtl="0" algn="l">
              <a:lnSpc>
                <a:spcPct val="100000"/>
              </a:lnSpc>
              <a:spcBef>
                <a:spcPts val="0"/>
              </a:spcBef>
              <a:spcAft>
                <a:spcPts val="0"/>
              </a:spcAft>
              <a:buSzPts val="4800"/>
              <a:buNone/>
            </a:pPr>
            <a:r>
              <a:t/>
            </a:r>
            <a:endParaRPr sz="2281">
              <a:solidFill>
                <a:srgbClr val="D9D9D9"/>
              </a:solidFill>
            </a:endParaRPr>
          </a:p>
        </p:txBody>
      </p:sp>
      <p:sp>
        <p:nvSpPr>
          <p:cNvPr id="465" name="Google Shape;465;p54"/>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grpSp>
        <p:nvGrpSpPr>
          <p:cNvPr id="466" name="Google Shape;466;p54"/>
          <p:cNvGrpSpPr/>
          <p:nvPr/>
        </p:nvGrpSpPr>
        <p:grpSpPr>
          <a:xfrm>
            <a:off x="-34400" y="2555100"/>
            <a:ext cx="6626707" cy="1933"/>
            <a:chOff x="-25800" y="1916325"/>
            <a:chExt cx="4970030" cy="1450"/>
          </a:xfrm>
        </p:grpSpPr>
        <p:cxnSp>
          <p:nvCxnSpPr>
            <p:cNvPr id="467" name="Google Shape;467;p54"/>
            <p:cNvCxnSpPr/>
            <p:nvPr/>
          </p:nvCxnSpPr>
          <p:spPr>
            <a:xfrm>
              <a:off x="-25800" y="1916325"/>
              <a:ext cx="1907100" cy="0"/>
            </a:xfrm>
            <a:prstGeom prst="straightConnector1">
              <a:avLst/>
            </a:prstGeom>
            <a:noFill/>
            <a:ln cap="flat" cmpd="sng" w="76200">
              <a:solidFill>
                <a:schemeClr val="dk1"/>
              </a:solidFill>
              <a:prstDash val="solid"/>
              <a:round/>
              <a:headEnd len="sm" w="sm" type="none"/>
              <a:tailEnd len="sm" w="sm" type="none"/>
            </a:ln>
          </p:spPr>
        </p:cxnSp>
        <p:cxnSp>
          <p:nvCxnSpPr>
            <p:cNvPr id="468" name="Google Shape;468;p54"/>
            <p:cNvCxnSpPr/>
            <p:nvPr/>
          </p:nvCxnSpPr>
          <p:spPr>
            <a:xfrm>
              <a:off x="1881300" y="1917775"/>
              <a:ext cx="768300" cy="0"/>
            </a:xfrm>
            <a:prstGeom prst="straightConnector1">
              <a:avLst/>
            </a:prstGeom>
            <a:noFill/>
            <a:ln cap="flat" cmpd="sng" w="76200">
              <a:solidFill>
                <a:schemeClr val="accent5"/>
              </a:solidFill>
              <a:prstDash val="solid"/>
              <a:round/>
              <a:headEnd len="sm" w="sm" type="none"/>
              <a:tailEnd len="sm" w="sm" type="none"/>
            </a:ln>
          </p:spPr>
        </p:cxnSp>
        <p:cxnSp>
          <p:nvCxnSpPr>
            <p:cNvPr id="469" name="Google Shape;469;p54"/>
            <p:cNvCxnSpPr/>
            <p:nvPr/>
          </p:nvCxnSpPr>
          <p:spPr>
            <a:xfrm>
              <a:off x="2643300" y="1917775"/>
              <a:ext cx="768300" cy="0"/>
            </a:xfrm>
            <a:prstGeom prst="straightConnector1">
              <a:avLst/>
            </a:prstGeom>
            <a:noFill/>
            <a:ln cap="flat" cmpd="sng" w="76200">
              <a:solidFill>
                <a:srgbClr val="4A86E8"/>
              </a:solidFill>
              <a:prstDash val="solid"/>
              <a:round/>
              <a:headEnd len="sm" w="sm" type="none"/>
              <a:tailEnd len="sm" w="sm" type="none"/>
            </a:ln>
          </p:spPr>
        </p:cxnSp>
        <p:cxnSp>
          <p:nvCxnSpPr>
            <p:cNvPr id="470" name="Google Shape;470;p54"/>
            <p:cNvCxnSpPr/>
            <p:nvPr/>
          </p:nvCxnSpPr>
          <p:spPr>
            <a:xfrm>
              <a:off x="3405300" y="1917775"/>
              <a:ext cx="768300" cy="0"/>
            </a:xfrm>
            <a:prstGeom prst="straightConnector1">
              <a:avLst/>
            </a:prstGeom>
            <a:noFill/>
            <a:ln cap="flat" cmpd="sng" w="76200">
              <a:solidFill>
                <a:schemeClr val="accent4"/>
              </a:solidFill>
              <a:prstDash val="solid"/>
              <a:round/>
              <a:headEnd len="sm" w="sm" type="none"/>
              <a:tailEnd len="sm" w="sm" type="none"/>
            </a:ln>
          </p:spPr>
        </p:cxnSp>
        <p:cxnSp>
          <p:nvCxnSpPr>
            <p:cNvPr id="471" name="Google Shape;471;p54"/>
            <p:cNvCxnSpPr/>
            <p:nvPr/>
          </p:nvCxnSpPr>
          <p:spPr>
            <a:xfrm>
              <a:off x="4175930" y="1917775"/>
              <a:ext cx="768300" cy="0"/>
            </a:xfrm>
            <a:prstGeom prst="straightConnector1">
              <a:avLst/>
            </a:prstGeom>
            <a:noFill/>
            <a:ln cap="flat" cmpd="sng" w="76200">
              <a:solidFill>
                <a:srgbClr val="FF0000"/>
              </a:solidFill>
              <a:prstDash val="solid"/>
              <a:round/>
              <a:headEnd len="sm" w="sm" type="none"/>
              <a:tailEnd len="sm" w="sm" type="non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aceed3664b_3_29"/>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103" name="Google Shape;103;g1aceed3664b_3_29"/>
          <p:cNvSpPr txBox="1"/>
          <p:nvPr/>
        </p:nvSpPr>
        <p:spPr>
          <a:xfrm>
            <a:off x="367025" y="1046025"/>
            <a:ext cx="67533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US" sz="2500">
                <a:solidFill>
                  <a:schemeClr val="dk1"/>
                </a:solidFill>
              </a:rPr>
              <a:t>Method References</a:t>
            </a:r>
            <a:endParaRPr b="0" i="0" sz="2500" u="none" cap="none" strike="noStrike">
              <a:solidFill>
                <a:schemeClr val="dk1"/>
              </a:solidFill>
              <a:latin typeface="Arial"/>
              <a:ea typeface="Arial"/>
              <a:cs typeface="Arial"/>
              <a:sym typeface="Arial"/>
            </a:endParaRPr>
          </a:p>
        </p:txBody>
      </p:sp>
      <p:sp>
        <p:nvSpPr>
          <p:cNvPr id="104" name="Google Shape;104;g1aceed3664b_3_29"/>
          <p:cNvSpPr txBox="1"/>
          <p:nvPr/>
        </p:nvSpPr>
        <p:spPr>
          <a:xfrm>
            <a:off x="391300" y="1615425"/>
            <a:ext cx="9730500" cy="8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3"/>
              </a:rPr>
              <a:t>Method references</a:t>
            </a:r>
            <a:r>
              <a:rPr lang="en-US">
                <a:solidFill>
                  <a:schemeClr val="dk1"/>
                </a:solidFill>
              </a:rPr>
              <a:t> are another way to make the code easier to read, such as simply mentioning the name of the method.</a:t>
            </a:r>
            <a:endParaRPr>
              <a:solidFill>
                <a:schemeClr val="dk1"/>
              </a:solidFill>
            </a:endParaRPr>
          </a:p>
          <a:p>
            <a:pPr indent="0" lvl="0" marL="0" rtl="0" algn="l">
              <a:lnSpc>
                <a:spcPct val="133400"/>
              </a:lnSpc>
              <a:spcBef>
                <a:spcPts val="0"/>
              </a:spcBef>
              <a:spcAft>
                <a:spcPts val="800"/>
              </a:spcAft>
              <a:buNone/>
            </a:pPr>
            <a:r>
              <a:rPr b="1" lang="en-US" sz="1350">
                <a:solidFill>
                  <a:schemeClr val="dk1"/>
                </a:solidFill>
              </a:rPr>
              <a:t>Method references are a special type of lambda expressions</a:t>
            </a:r>
            <a:r>
              <a:rPr lang="en-US" sz="1350">
                <a:solidFill>
                  <a:schemeClr val="dk1"/>
                </a:solidFill>
              </a:rPr>
              <a:t>. They're often used to create simple lambda expressions by referencing existing methods.</a:t>
            </a:r>
            <a:endParaRPr>
              <a:solidFill>
                <a:schemeClr val="dk1"/>
              </a:solidFill>
            </a:endParaRPr>
          </a:p>
        </p:txBody>
      </p:sp>
      <p:pic>
        <p:nvPicPr>
          <p:cNvPr id="105" name="Google Shape;105;g1aceed3664b_3_29"/>
          <p:cNvPicPr preferRelativeResize="0"/>
          <p:nvPr/>
        </p:nvPicPr>
        <p:blipFill>
          <a:blip r:embed="rId4">
            <a:alphaModFix/>
          </a:blip>
          <a:stretch>
            <a:fillRect/>
          </a:stretch>
        </p:blipFill>
        <p:spPr>
          <a:xfrm>
            <a:off x="415600" y="2500725"/>
            <a:ext cx="8131324" cy="2676775"/>
          </a:xfrm>
          <a:prstGeom prst="rect">
            <a:avLst/>
          </a:prstGeom>
          <a:noFill/>
          <a:ln>
            <a:noFill/>
          </a:ln>
        </p:spPr>
      </p:pic>
      <p:sp>
        <p:nvSpPr>
          <p:cNvPr id="106" name="Google Shape;106;g1aceed3664b_3_29"/>
          <p:cNvSpPr txBox="1"/>
          <p:nvPr/>
        </p:nvSpPr>
        <p:spPr>
          <a:xfrm>
            <a:off x="8546925" y="2350750"/>
            <a:ext cx="3229500" cy="2244300"/>
          </a:xfrm>
          <a:prstGeom prst="rect">
            <a:avLst/>
          </a:prstGeom>
          <a:noFill/>
          <a:ln>
            <a:noFill/>
          </a:ln>
        </p:spPr>
        <p:txBody>
          <a:bodyPr anchorCtr="0" anchor="t" bIns="91425" lIns="91425" spcFirstLastPara="1" rIns="91425" wrap="square" tIns="91425">
            <a:spAutoFit/>
          </a:bodyPr>
          <a:lstStyle/>
          <a:p>
            <a:pPr indent="0" lvl="0" marL="0" rtl="0" algn="l">
              <a:lnSpc>
                <a:spcPct val="133400"/>
              </a:lnSpc>
              <a:spcBef>
                <a:spcPts val="0"/>
              </a:spcBef>
              <a:spcAft>
                <a:spcPts val="0"/>
              </a:spcAft>
              <a:buNone/>
            </a:pPr>
            <a:r>
              <a:rPr lang="en-US" sz="1350">
                <a:solidFill>
                  <a:schemeClr val="dk1"/>
                </a:solidFill>
              </a:rPr>
              <a:t>There are four kinds of method references:</a:t>
            </a:r>
            <a:endParaRPr sz="1350">
              <a:solidFill>
                <a:schemeClr val="dk1"/>
              </a:solidFill>
            </a:endParaRPr>
          </a:p>
          <a:p>
            <a:pPr indent="-314325" lvl="0" marL="457200" rtl="0" algn="l">
              <a:lnSpc>
                <a:spcPct val="115000"/>
              </a:lnSpc>
              <a:spcBef>
                <a:spcPts val="800"/>
              </a:spcBef>
              <a:spcAft>
                <a:spcPts val="0"/>
              </a:spcAft>
              <a:buClr>
                <a:schemeClr val="dk1"/>
              </a:buClr>
              <a:buSzPts val="1350"/>
              <a:buChar char="●"/>
            </a:pPr>
            <a:r>
              <a:rPr lang="en-US" sz="1350">
                <a:solidFill>
                  <a:schemeClr val="dk1"/>
                </a:solidFill>
              </a:rPr>
              <a:t>Static methods</a:t>
            </a:r>
            <a:endParaRPr sz="1350">
              <a:solidFill>
                <a:schemeClr val="dk1"/>
              </a:solidFill>
            </a:endParaRPr>
          </a:p>
          <a:p>
            <a:pPr indent="-314325" lvl="0" marL="457200" rtl="0" algn="l">
              <a:lnSpc>
                <a:spcPct val="115000"/>
              </a:lnSpc>
              <a:spcBef>
                <a:spcPts val="0"/>
              </a:spcBef>
              <a:spcAft>
                <a:spcPts val="0"/>
              </a:spcAft>
              <a:buClr>
                <a:schemeClr val="dk1"/>
              </a:buClr>
              <a:buSzPts val="1350"/>
              <a:buChar char="●"/>
            </a:pPr>
            <a:r>
              <a:rPr lang="en-US" sz="1350">
                <a:solidFill>
                  <a:schemeClr val="dk1"/>
                </a:solidFill>
              </a:rPr>
              <a:t>Instance methods of particular objects</a:t>
            </a:r>
            <a:endParaRPr sz="1350">
              <a:solidFill>
                <a:schemeClr val="dk1"/>
              </a:solidFill>
            </a:endParaRPr>
          </a:p>
          <a:p>
            <a:pPr indent="-314325" lvl="0" marL="457200" rtl="0" algn="l">
              <a:lnSpc>
                <a:spcPct val="115000"/>
              </a:lnSpc>
              <a:spcBef>
                <a:spcPts val="0"/>
              </a:spcBef>
              <a:spcAft>
                <a:spcPts val="0"/>
              </a:spcAft>
              <a:buClr>
                <a:schemeClr val="dk1"/>
              </a:buClr>
              <a:buSzPts val="1350"/>
              <a:buChar char="●"/>
            </a:pPr>
            <a:r>
              <a:rPr lang="en-US" sz="1350">
                <a:solidFill>
                  <a:schemeClr val="dk1"/>
                </a:solidFill>
              </a:rPr>
              <a:t>Instance methods of an arbitrary object of a particular type</a:t>
            </a:r>
            <a:endParaRPr sz="1350">
              <a:solidFill>
                <a:schemeClr val="dk1"/>
              </a:solidFill>
            </a:endParaRPr>
          </a:p>
          <a:p>
            <a:pPr indent="-314325" lvl="0" marL="457200" rtl="0" algn="l">
              <a:lnSpc>
                <a:spcPct val="115000"/>
              </a:lnSpc>
              <a:spcBef>
                <a:spcPts val="0"/>
              </a:spcBef>
              <a:spcAft>
                <a:spcPts val="0"/>
              </a:spcAft>
              <a:buClr>
                <a:schemeClr val="dk1"/>
              </a:buClr>
              <a:buSzPts val="1350"/>
              <a:buChar char="●"/>
            </a:pPr>
            <a:r>
              <a:rPr lang="en-US" sz="1350">
                <a:solidFill>
                  <a:schemeClr val="dk1"/>
                </a:solidFill>
              </a:rPr>
              <a:t>Constructor</a:t>
            </a:r>
            <a:endParaRPr/>
          </a:p>
        </p:txBody>
      </p:sp>
      <p:sp>
        <p:nvSpPr>
          <p:cNvPr id="107" name="Google Shape;107;g1aceed3664b_3_29"/>
          <p:cNvSpPr txBox="1"/>
          <p:nvPr/>
        </p:nvSpPr>
        <p:spPr>
          <a:xfrm>
            <a:off x="738250" y="5498050"/>
            <a:ext cx="65376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50">
                <a:solidFill>
                  <a:srgbClr val="F2F2F2"/>
                </a:solidFill>
              </a:rPr>
              <a:t>Notice that method references always utilize the </a:t>
            </a:r>
            <a:r>
              <a:rPr b="1" i="1" lang="en-US" sz="1350">
                <a:solidFill>
                  <a:srgbClr val="F2F2F2"/>
                </a:solidFill>
              </a:rPr>
              <a:t>::</a:t>
            </a:r>
            <a:r>
              <a:rPr b="1" lang="en-US" sz="1350">
                <a:solidFill>
                  <a:srgbClr val="F2F2F2"/>
                </a:solidFill>
              </a:rPr>
              <a:t> operator.</a:t>
            </a:r>
            <a:endParaRPr>
              <a:solidFill>
                <a:srgbClr val="F2F2F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aceed3664b_3_38"/>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113" name="Google Shape;113;g1aceed3664b_3_38"/>
          <p:cNvSpPr txBox="1"/>
          <p:nvPr/>
        </p:nvSpPr>
        <p:spPr>
          <a:xfrm>
            <a:off x="367025" y="1046025"/>
            <a:ext cx="67533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US" sz="2500">
                <a:solidFill>
                  <a:schemeClr val="dk1"/>
                </a:solidFill>
              </a:rPr>
              <a:t>Method References</a:t>
            </a:r>
            <a:endParaRPr b="0" i="0" sz="2500" u="none" cap="none" strike="noStrike">
              <a:solidFill>
                <a:schemeClr val="dk1"/>
              </a:solidFill>
              <a:latin typeface="Arial"/>
              <a:ea typeface="Arial"/>
              <a:cs typeface="Arial"/>
              <a:sym typeface="Arial"/>
            </a:endParaRPr>
          </a:p>
        </p:txBody>
      </p:sp>
      <p:sp>
        <p:nvSpPr>
          <p:cNvPr id="114" name="Google Shape;114;g1aceed3664b_3_38"/>
          <p:cNvSpPr txBox="1"/>
          <p:nvPr/>
        </p:nvSpPr>
        <p:spPr>
          <a:xfrm>
            <a:off x="391300" y="1615425"/>
            <a:ext cx="9730500" cy="400200"/>
          </a:xfrm>
          <a:prstGeom prst="rect">
            <a:avLst/>
          </a:prstGeom>
          <a:noFill/>
          <a:ln>
            <a:noFill/>
          </a:ln>
        </p:spPr>
        <p:txBody>
          <a:bodyPr anchorCtr="0" anchor="t" bIns="91425" lIns="91425" spcFirstLastPara="1" rIns="91425" wrap="square" tIns="91425">
            <a:spAutoFit/>
          </a:bodyPr>
          <a:lstStyle/>
          <a:p>
            <a:pPr indent="0" lvl="0" marL="0" rtl="0" algn="l">
              <a:lnSpc>
                <a:spcPct val="133400"/>
              </a:lnSpc>
              <a:spcBef>
                <a:spcPts val="0"/>
              </a:spcBef>
              <a:spcAft>
                <a:spcPts val="800"/>
              </a:spcAft>
              <a:buNone/>
            </a:pPr>
            <a:r>
              <a:rPr lang="en-US">
                <a:solidFill>
                  <a:schemeClr val="dk1"/>
                </a:solidFill>
              </a:rPr>
              <a:t>Reading method references is helpful in understanding the code. Table shows the four types of method references.</a:t>
            </a:r>
            <a:endParaRPr>
              <a:solidFill>
                <a:schemeClr val="dk1"/>
              </a:solidFill>
            </a:endParaRPr>
          </a:p>
        </p:txBody>
      </p:sp>
      <p:pic>
        <p:nvPicPr>
          <p:cNvPr id="115" name="Google Shape;115;g1aceed3664b_3_38"/>
          <p:cNvPicPr preferRelativeResize="0"/>
          <p:nvPr/>
        </p:nvPicPr>
        <p:blipFill>
          <a:blip r:embed="rId3">
            <a:alphaModFix/>
          </a:blip>
          <a:stretch>
            <a:fillRect/>
          </a:stretch>
        </p:blipFill>
        <p:spPr>
          <a:xfrm>
            <a:off x="1318075" y="2168025"/>
            <a:ext cx="9658350" cy="3743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aceed3664b_3_45"/>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121" name="Google Shape;121;g1aceed3664b_3_45"/>
          <p:cNvSpPr txBox="1"/>
          <p:nvPr/>
        </p:nvSpPr>
        <p:spPr>
          <a:xfrm>
            <a:off x="367025" y="1046025"/>
            <a:ext cx="67533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US" sz="2500">
                <a:solidFill>
                  <a:schemeClr val="dk1"/>
                </a:solidFill>
              </a:rPr>
              <a:t>Functional interface</a:t>
            </a:r>
            <a:endParaRPr b="0" i="0" sz="2500" u="none" cap="none" strike="noStrike">
              <a:solidFill>
                <a:schemeClr val="dk1"/>
              </a:solidFill>
              <a:latin typeface="Arial"/>
              <a:ea typeface="Arial"/>
              <a:cs typeface="Arial"/>
              <a:sym typeface="Arial"/>
            </a:endParaRPr>
          </a:p>
        </p:txBody>
      </p:sp>
      <p:sp>
        <p:nvSpPr>
          <p:cNvPr id="122" name="Google Shape;122;g1aceed3664b_3_45"/>
          <p:cNvSpPr txBox="1"/>
          <p:nvPr/>
        </p:nvSpPr>
        <p:spPr>
          <a:xfrm>
            <a:off x="391300" y="1615425"/>
            <a:ext cx="618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rPr>
              <a:t>A functional interface is an interface that contains a Single Abstract Method.</a:t>
            </a:r>
            <a:endParaRPr>
              <a:solidFill>
                <a:schemeClr val="dk1"/>
              </a:solidFill>
            </a:endParaRPr>
          </a:p>
        </p:txBody>
      </p:sp>
      <p:pic>
        <p:nvPicPr>
          <p:cNvPr id="123" name="Google Shape;123;g1aceed3664b_3_45"/>
          <p:cNvPicPr preferRelativeResize="0"/>
          <p:nvPr/>
        </p:nvPicPr>
        <p:blipFill>
          <a:blip r:embed="rId3">
            <a:alphaModFix/>
          </a:blip>
          <a:stretch>
            <a:fillRect/>
          </a:stretch>
        </p:blipFill>
        <p:spPr>
          <a:xfrm>
            <a:off x="415600" y="2014525"/>
            <a:ext cx="6185101" cy="3352146"/>
          </a:xfrm>
          <a:prstGeom prst="rect">
            <a:avLst/>
          </a:prstGeom>
          <a:noFill/>
          <a:ln>
            <a:noFill/>
          </a:ln>
        </p:spPr>
      </p:pic>
      <p:sp>
        <p:nvSpPr>
          <p:cNvPr id="124" name="Google Shape;124;g1aceed3664b_3_45"/>
          <p:cNvSpPr txBox="1"/>
          <p:nvPr/>
        </p:nvSpPr>
        <p:spPr>
          <a:xfrm>
            <a:off x="6746800" y="1615425"/>
            <a:ext cx="5029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US">
                <a:solidFill>
                  <a:schemeClr val="dk1"/>
                </a:solidFill>
              </a:rPr>
              <a:t>F</a:t>
            </a:r>
            <a:r>
              <a:rPr lang="en-US">
                <a:solidFill>
                  <a:schemeClr val="dk1"/>
                </a:solidFill>
              </a:rPr>
              <a:t>unctional interface contains exactly one abstract method</a:t>
            </a:r>
            <a:endParaRPr>
              <a:solidFill>
                <a:schemeClr val="dk1"/>
              </a:solidFill>
            </a:endParaRPr>
          </a:p>
        </p:txBody>
      </p:sp>
      <p:sp>
        <p:nvSpPr>
          <p:cNvPr id="125" name="Google Shape;125;g1aceed3664b_3_45"/>
          <p:cNvSpPr txBox="1"/>
          <p:nvPr/>
        </p:nvSpPr>
        <p:spPr>
          <a:xfrm>
            <a:off x="262300" y="5495650"/>
            <a:ext cx="1151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rPr>
              <a:t>The @FunctionalInterface annotation tells the compiler that you intend for the code to be a functional interface. If the interface does not follow the rules for a functional interface, the compiler will give you an error.</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aceed3664b_3_54"/>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131" name="Google Shape;131;g1aceed3664b_3_54"/>
          <p:cNvSpPr txBox="1"/>
          <p:nvPr/>
        </p:nvSpPr>
        <p:spPr>
          <a:xfrm>
            <a:off x="367025" y="1046025"/>
            <a:ext cx="67533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US" sz="2500">
                <a:solidFill>
                  <a:schemeClr val="dk1"/>
                </a:solidFill>
              </a:rPr>
              <a:t>Functional interface</a:t>
            </a:r>
            <a:endParaRPr b="0" i="0" sz="2500" u="none" cap="none" strike="noStrike">
              <a:solidFill>
                <a:schemeClr val="dk1"/>
              </a:solidFill>
              <a:latin typeface="Arial"/>
              <a:ea typeface="Arial"/>
              <a:cs typeface="Arial"/>
              <a:sym typeface="Arial"/>
            </a:endParaRPr>
          </a:p>
        </p:txBody>
      </p:sp>
      <p:pic>
        <p:nvPicPr>
          <p:cNvPr id="132" name="Google Shape;132;g1aceed3664b_3_54"/>
          <p:cNvPicPr preferRelativeResize="0"/>
          <p:nvPr/>
        </p:nvPicPr>
        <p:blipFill>
          <a:blip r:embed="rId3">
            <a:alphaModFix/>
          </a:blip>
          <a:stretch>
            <a:fillRect/>
          </a:stretch>
        </p:blipFill>
        <p:spPr>
          <a:xfrm>
            <a:off x="1257300" y="2146675"/>
            <a:ext cx="9677400" cy="3933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aceed3664b_3_60"/>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Functional programming</a:t>
            </a:r>
            <a:endParaRPr/>
          </a:p>
        </p:txBody>
      </p:sp>
      <p:sp>
        <p:nvSpPr>
          <p:cNvPr id="138" name="Google Shape;138;g1aceed3664b_3_60"/>
          <p:cNvSpPr txBox="1"/>
          <p:nvPr/>
        </p:nvSpPr>
        <p:spPr>
          <a:xfrm>
            <a:off x="367025" y="1046025"/>
            <a:ext cx="67533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US" sz="2500">
                <a:solidFill>
                  <a:schemeClr val="dk1"/>
                </a:solidFill>
              </a:rPr>
              <a:t>Functional interface</a:t>
            </a:r>
            <a:endParaRPr b="0" i="0" sz="2500" u="none" cap="none" strike="noStrike">
              <a:solidFill>
                <a:schemeClr val="dk1"/>
              </a:solidFill>
              <a:latin typeface="Arial"/>
              <a:ea typeface="Arial"/>
              <a:cs typeface="Arial"/>
              <a:sym typeface="Arial"/>
            </a:endParaRPr>
          </a:p>
        </p:txBody>
      </p:sp>
      <p:pic>
        <p:nvPicPr>
          <p:cNvPr id="139" name="Google Shape;139;g1aceed3664b_3_60"/>
          <p:cNvPicPr preferRelativeResize="0"/>
          <p:nvPr/>
        </p:nvPicPr>
        <p:blipFill>
          <a:blip r:embed="rId3">
            <a:alphaModFix/>
          </a:blip>
          <a:stretch>
            <a:fillRect/>
          </a:stretch>
        </p:blipFill>
        <p:spPr>
          <a:xfrm>
            <a:off x="1271538" y="1816400"/>
            <a:ext cx="9648825" cy="2466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2022-10-23T16:20:54Z</dcterms:created>
  <dc:creator>Bohdan Cherniak</dc:creator>
</cp:coreProperties>
</file>