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 smtClean="0">
                <a:effectLst/>
              </a:rPr>
              <a:t>Spark Deployment Time Comparison (in </a:t>
            </a:r>
            <a:r>
              <a:rPr lang="en-US" baseline="0" dirty="0" smtClean="0"/>
              <a:t>sec)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Jetstream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2 VM's</c:v>
                </c:pt>
                <c:pt idx="1">
                  <c:v>3 VM's</c:v>
                </c:pt>
                <c:pt idx="2">
                  <c:v>5 VM's</c:v>
                </c:pt>
                <c:pt idx="3">
                  <c:v>7 VM's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484.62</c:v>
                </c:pt>
                <c:pt idx="1">
                  <c:v>496.15</c:v>
                </c:pt>
                <c:pt idx="2">
                  <c:v>1399.54</c:v>
                </c:pt>
                <c:pt idx="3">
                  <c:v>806.36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Chameleon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2 VM's</c:v>
                </c:pt>
                <c:pt idx="1">
                  <c:v>3 VM's</c:v>
                </c:pt>
                <c:pt idx="2">
                  <c:v>5 VM's</c:v>
                </c:pt>
                <c:pt idx="3">
                  <c:v>7 VM's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631.11</c:v>
                </c:pt>
                <c:pt idx="1">
                  <c:v>657.86</c:v>
                </c:pt>
                <c:pt idx="2">
                  <c:v>763.14</c:v>
                </c:pt>
                <c:pt idx="3">
                  <c:v>1089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4183464"/>
        <c:axId val="314185424"/>
      </c:lineChart>
      <c:catAx>
        <c:axId val="314183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185424"/>
        <c:crosses val="autoZero"/>
        <c:auto val="1"/>
        <c:lblAlgn val="ctr"/>
        <c:lblOffset val="100"/>
        <c:noMultiLvlLbl val="0"/>
      </c:catAx>
      <c:valAx>
        <c:axId val="31418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183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 smtClean="0">
                <a:effectLst/>
              </a:rPr>
              <a:t>Run Time for </a:t>
            </a:r>
            <a:r>
              <a:rPr lang="en-US" sz="1862" b="0" i="0" u="none" strike="noStrike" baseline="0" dirty="0" err="1" smtClean="0">
                <a:effectLst/>
              </a:rPr>
              <a:t>MLlib</a:t>
            </a:r>
            <a:r>
              <a:rPr lang="en-US" sz="1862" b="0" i="0" u="none" strike="noStrike" baseline="0" dirty="0" smtClean="0">
                <a:effectLst/>
              </a:rPr>
              <a:t> algorithms in 3 VM’s(in sec)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Jetstream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Decision Tree</c:v>
                </c:pt>
                <c:pt idx="2">
                  <c:v>Logistic Regression SGD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45.89</c:v>
                </c:pt>
                <c:pt idx="1">
                  <c:v>71.540000000000006</c:v>
                </c:pt>
                <c:pt idx="2">
                  <c:v>102.71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Chameleon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Decision Tree</c:v>
                </c:pt>
                <c:pt idx="2">
                  <c:v>Logistic Regression SGD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58.44</c:v>
                </c:pt>
                <c:pt idx="1">
                  <c:v>60.62</c:v>
                </c:pt>
                <c:pt idx="2">
                  <c:v>82.57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0297848"/>
        <c:axId val="350300984"/>
      </c:lineChart>
      <c:catAx>
        <c:axId val="350297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300984"/>
        <c:crosses val="autoZero"/>
        <c:auto val="1"/>
        <c:lblAlgn val="ctr"/>
        <c:lblOffset val="100"/>
        <c:noMultiLvlLbl val="0"/>
      </c:catAx>
      <c:valAx>
        <c:axId val="350300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297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 smtClean="0">
                <a:effectLst/>
              </a:rPr>
              <a:t>Run Time for </a:t>
            </a:r>
            <a:r>
              <a:rPr lang="en-US" sz="1862" b="0" i="0" u="none" strike="noStrike" baseline="0" dirty="0" err="1" smtClean="0">
                <a:effectLst/>
              </a:rPr>
              <a:t>MLlib</a:t>
            </a:r>
            <a:r>
              <a:rPr lang="en-US" sz="1862" b="0" i="0" u="none" strike="noStrike" baseline="0" dirty="0" smtClean="0">
                <a:effectLst/>
              </a:rPr>
              <a:t> algorithms in 5 VM’s(in sec)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Jetstream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Decision Tree</c:v>
                </c:pt>
                <c:pt idx="2">
                  <c:v>Logistic Regression SGD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23.2</c:v>
                </c:pt>
                <c:pt idx="1">
                  <c:v>30.25</c:v>
                </c:pt>
                <c:pt idx="2">
                  <c:v>31.38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Chameleon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Decision Tree</c:v>
                </c:pt>
                <c:pt idx="2">
                  <c:v>Logistic Regression SGD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36.47</c:v>
                </c:pt>
                <c:pt idx="1">
                  <c:v>50.37</c:v>
                </c:pt>
                <c:pt idx="2">
                  <c:v>57.23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5754920"/>
        <c:axId val="315753744"/>
      </c:lineChart>
      <c:catAx>
        <c:axId val="31575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753744"/>
        <c:crosses val="autoZero"/>
        <c:auto val="1"/>
        <c:lblAlgn val="ctr"/>
        <c:lblOffset val="100"/>
        <c:noMultiLvlLbl val="0"/>
      </c:catAx>
      <c:valAx>
        <c:axId val="31575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75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File</a:t>
            </a:r>
            <a:r>
              <a:rPr lang="en-US" baseline="0" dirty="0" smtClean="0"/>
              <a:t> Transfer Time(in sec)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Jetstream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File Transfer(3 MB)</c:v>
                </c:pt>
                <c:pt idx="1">
                  <c:v>File Transfer (168 MB)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Chameleon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File Transfer(3 MB)</c:v>
                </c:pt>
                <c:pt idx="1">
                  <c:v>File Transfer (168 MB)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21</c:v>
                </c:pt>
                <c:pt idx="1">
                  <c:v>94.1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299416"/>
        <c:axId val="350295104"/>
      </c:barChart>
      <c:catAx>
        <c:axId val="35029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295104"/>
        <c:crosses val="autoZero"/>
        <c:auto val="1"/>
        <c:lblAlgn val="ctr"/>
        <c:lblOffset val="100"/>
        <c:noMultiLvlLbl val="0"/>
      </c:catAx>
      <c:valAx>
        <c:axId val="3502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299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B5B-5355-480C-883B-5B8258CBC0D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32B9-81F5-4ECD-8E14-3C3EF6E3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0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B5B-5355-480C-883B-5B8258CBC0D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32B9-81F5-4ECD-8E14-3C3EF6E3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B5B-5355-480C-883B-5B8258CBC0D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32B9-81F5-4ECD-8E14-3C3EF6E3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6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B5B-5355-480C-883B-5B8258CBC0D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32B9-81F5-4ECD-8E14-3C3EF6E3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B5B-5355-480C-883B-5B8258CBC0D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32B9-81F5-4ECD-8E14-3C3EF6E3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B5B-5355-480C-883B-5B8258CBC0D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32B9-81F5-4ECD-8E14-3C3EF6E3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B5B-5355-480C-883B-5B8258CBC0D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32B9-81F5-4ECD-8E14-3C3EF6E3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B5B-5355-480C-883B-5B8258CBC0D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32B9-81F5-4ECD-8E14-3C3EF6E3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B5B-5355-480C-883B-5B8258CBC0D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32B9-81F5-4ECD-8E14-3C3EF6E3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B5B-5355-480C-883B-5B8258CBC0D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32B9-81F5-4ECD-8E14-3C3EF6E3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B5B-5355-480C-883B-5B8258CBC0D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32B9-81F5-4ECD-8E14-3C3EF6E3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0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4B5B-5355-480C-883B-5B8258CBC0D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32B9-81F5-4ECD-8E14-3C3EF6E3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5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90170755"/>
              </p:ext>
            </p:extLst>
          </p:nvPr>
        </p:nvGraphicFramePr>
        <p:xfrm>
          <a:off x="2012122" y="80062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45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192083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587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1136961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47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7389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99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ramanam</dc:creator>
  <cp:lastModifiedBy>srikanth ramanam</cp:lastModifiedBy>
  <cp:revision>22</cp:revision>
  <dcterms:created xsi:type="dcterms:W3CDTF">2017-04-27T04:07:44Z</dcterms:created>
  <dcterms:modified xsi:type="dcterms:W3CDTF">2017-04-29T00:08:16Z</dcterms:modified>
</cp:coreProperties>
</file>