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5" r:id="rId2"/>
    <p:sldId id="483" r:id="rId3"/>
    <p:sldId id="470" r:id="rId4"/>
    <p:sldId id="486" r:id="rId5"/>
    <p:sldId id="490" r:id="rId6"/>
    <p:sldId id="484" r:id="rId7"/>
    <p:sldId id="485" r:id="rId8"/>
    <p:sldId id="487" r:id="rId9"/>
    <p:sldId id="498" r:id="rId10"/>
    <p:sldId id="493" r:id="rId11"/>
    <p:sldId id="496" r:id="rId12"/>
    <p:sldId id="488" r:id="rId13"/>
    <p:sldId id="48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60066"/>
    <a:srgbClr val="CCECFF"/>
    <a:srgbClr val="FFCCCC"/>
    <a:srgbClr val="99FF99"/>
    <a:srgbClr val="FFFF99"/>
    <a:srgbClr val="FF7C8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850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59"/>
        <p:guide pos="2907"/>
      </p:guideLst>
    </p:cSldViewPr>
  </p:slideViewPr>
  <p:outlineViewPr>
    <p:cViewPr>
      <p:scale>
        <a:sx n="33" d="100"/>
        <a:sy n="33" d="100"/>
      </p:scale>
      <p:origin x="0" y="-40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90"/>
      </p:cViewPr>
      <p:guideLst>
        <p:guide orient="horz" pos="2879"/>
        <p:guide pos="21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panose="030F0702030302020204" pitchFamily="66" charset="0"/>
                <a:ea typeface="隶书" panose="020105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0C6714F-D6FB-4E04-AF2B-FEBB58C90942}" type="datetimeFigureOut">
              <a:rPr lang="zh-CN" altLang="en-US"/>
              <a:t>2019/4/6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panose="030F0702030302020204" pitchFamily="66" charset="0"/>
                <a:ea typeface="隶书" panose="020105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A997CE9-2308-47DA-9E6F-5C9C7B325D0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F3435BC4-0FD5-4D34-BA20-CAF02B49F3C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/>
            <a:fld id="{A3784CA7-78F3-4B97-B712-F02B45BBBFD4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/>
            <a:fld id="{A3784CA7-78F3-4B97-B712-F02B45BBBFD4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：最后一层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w_k^j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t-1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层第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节点指向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层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5BC4-0FD5-4D34-BA20-CAF02B49F3CB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04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数据集长这样，最后一行是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label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，预测收入是否超过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万美元，二分类问题。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35BC4-0FD5-4D34-BA20-CAF02B49F3CB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12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/>
            <a:fld id="{A3784CA7-78F3-4B97-B712-F02B45BBBFD4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0D2DB-E7FF-4237-8CFF-FAA752535E7D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6057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305550" cy="6057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3096C-3214-4552-8210-F6CEE4383984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7391400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33400" y="952500"/>
            <a:ext cx="81407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7F666-C740-4AC0-B975-FC93512B381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02049-BD52-4823-983F-479652AE016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857232"/>
            <a:ext cx="7391400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071678"/>
            <a:ext cx="8140700" cy="398622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952500"/>
            <a:ext cx="39941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952500"/>
            <a:ext cx="39941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02820-208E-4419-B3E7-8EDF064C1AAF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14340-B532-4196-AB01-016488DE604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7377D-AC33-4891-A9F9-DAA94695FC2A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B369C-583C-49FB-9AE6-A575A607838F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CB0ED-AC19-4497-950B-478E9780C7B6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EEE4E-C17F-4CC6-AECE-795A89DED713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0"/>
            <a:ext cx="7391400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52500"/>
            <a:ext cx="81407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latin typeface="+mn-lt"/>
              </a:defRPr>
            </a:lvl1pPr>
          </a:lstStyle>
          <a:p>
            <a:fld id="{C5C7F666-C740-4AC0-B975-FC93512B381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anose="02020603050405020304" pitchFamily="18" charset="0"/>
          <a:ea typeface="华文新魏" panose="020108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anose="02020603050405020304" pitchFamily="18" charset="0"/>
          <a:ea typeface="华文新魏" panose="020108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anose="02020603050405020304" pitchFamily="18" charset="0"/>
          <a:ea typeface="华文新魏" panose="020108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801495"/>
            <a:ext cx="7772400" cy="1470025"/>
          </a:xfrm>
        </p:spPr>
        <p:txBody>
          <a:bodyPr/>
          <a:lstStyle/>
          <a:p>
            <a:r>
              <a:rPr lang="en-US" altLang="zh-CN" dirty="0"/>
              <a:t>Wide &amp; Deep Learning for Recommender Systems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1927" y="4014065"/>
            <a:ext cx="624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zh-CN" altLang="en-US" sz="2000" dirty="0">
                <a:latin typeface="+mn-ea"/>
                <a:ea typeface="+mn-ea"/>
              </a:rPr>
              <a:t>第七组：王胜广、柳俊志、尹国健、龚润宇、梅楚鹤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8BA80-0DBE-4567-A067-D80B93B1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B48D01-0241-4272-8E6D-945A1C3A9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18" y="2018981"/>
            <a:ext cx="8045863" cy="39753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5E9A51-C550-46C1-B420-44F86988043C}"/>
              </a:ext>
            </a:extLst>
          </p:cNvPr>
          <p:cNvSpPr/>
          <p:nvPr/>
        </p:nvSpPr>
        <p:spPr>
          <a:xfrm>
            <a:off x="746575" y="2018981"/>
            <a:ext cx="6111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MR9"/>
              </a:rPr>
              <a:t>Joint trained on over 500 billion</a:t>
            </a:r>
            <a:br>
              <a:rPr lang="en-US" altLang="zh-CN" dirty="0">
                <a:solidFill>
                  <a:srgbClr val="000000"/>
                </a:solidFill>
                <a:latin typeface="CMR9"/>
              </a:rPr>
            </a:br>
            <a:r>
              <a:rPr lang="en-US" altLang="zh-CN" dirty="0">
                <a:solidFill>
                  <a:srgbClr val="000000"/>
                </a:solidFill>
                <a:latin typeface="CMR9"/>
              </a:rPr>
              <a:t>examples.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2ADD63-F87C-449F-98CB-82E91D87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9" y="2393885"/>
            <a:ext cx="8160739" cy="28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94978-264E-4837-99C3-7EB15A10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4" name="Picture 2" descr="è¿éåå¾çæè¿°">
            <a:extLst>
              <a:ext uri="{FF2B5EF4-FFF2-40B4-BE49-F238E27FC236}">
                <a16:creationId xmlns:a16="http://schemas.microsoft.com/office/drawing/2014/main" id="{48F59C90-2F6D-4A7B-9268-A64E6EC44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628800"/>
            <a:ext cx="5595023" cy="5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5E2047-DF25-4B44-8732-DCA5DD6B2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90" y="2390721"/>
            <a:ext cx="7207620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5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35B8-CB2F-4B9F-AFD0-96DE961E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4C649B-71AE-4708-B23A-471967F8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优点：实现了对</a:t>
            </a:r>
            <a:r>
              <a:rPr lang="en-US" altLang="zh-CN" sz="2800" b="0" dirty="0"/>
              <a:t>memorization</a:t>
            </a:r>
            <a:r>
              <a:rPr lang="zh-CN" altLang="en-US" sz="2800" b="0" dirty="0"/>
              <a:t>和</a:t>
            </a:r>
            <a:r>
              <a:rPr lang="en-US" altLang="zh-CN" sz="2800" b="0" dirty="0"/>
              <a:t>generalization</a:t>
            </a:r>
            <a:r>
              <a:rPr lang="zh-CN" altLang="en-US" sz="2800" b="0" dirty="0"/>
              <a:t>的统一建模。</a:t>
            </a:r>
            <a:endParaRPr lang="en-US" altLang="zh-CN" sz="2800" b="0" dirty="0"/>
          </a:p>
          <a:p>
            <a:r>
              <a:rPr lang="zh-CN" altLang="en-US" sz="2800" b="0" dirty="0"/>
              <a:t>缺点：</a:t>
            </a:r>
            <a:r>
              <a:rPr lang="en-US" altLang="zh-CN" sz="2800" b="0" dirty="0"/>
              <a:t>Wide</a:t>
            </a:r>
            <a:r>
              <a:rPr lang="zh-CN" altLang="en-US" sz="2800" b="0" dirty="0"/>
              <a:t>部分还是需要人为的特征工程。</a:t>
            </a:r>
            <a:endParaRPr lang="en-US" altLang="zh-CN" sz="2800" b="0" dirty="0"/>
          </a:p>
          <a:p>
            <a:r>
              <a:rPr lang="zh-CN" altLang="en-US" sz="2800" b="0" dirty="0"/>
              <a:t>改进：</a:t>
            </a:r>
            <a:r>
              <a:rPr lang="en-US" altLang="zh-CN" sz="2800" b="0" dirty="0" err="1"/>
              <a:t>DeepFM</a:t>
            </a:r>
            <a:r>
              <a:rPr lang="zh-CN" altLang="en-US" sz="2800" b="0" dirty="0"/>
              <a:t>，</a:t>
            </a:r>
            <a:r>
              <a:rPr lang="en-US" altLang="zh-CN" sz="2800" b="0" dirty="0"/>
              <a:t>FM</a:t>
            </a:r>
            <a:r>
              <a:rPr lang="zh-CN" altLang="en-US" sz="2800" b="0" dirty="0"/>
              <a:t>代替</a:t>
            </a:r>
            <a:r>
              <a:rPr lang="en-US" altLang="zh-CN" sz="2800" b="0" dirty="0"/>
              <a:t>Wide</a:t>
            </a:r>
            <a:r>
              <a:rPr lang="zh-CN" altLang="en-US" sz="2800" b="0" dirty="0"/>
              <a:t>部分，</a:t>
            </a:r>
            <a:r>
              <a:rPr lang="en-US" altLang="zh-CN" sz="2800" b="0" dirty="0"/>
              <a:t>FM</a:t>
            </a:r>
            <a:r>
              <a:rPr lang="zh-CN" altLang="en-US" sz="2800" b="0" dirty="0"/>
              <a:t>模块实现了对于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阶和</a:t>
            </a:r>
            <a:r>
              <a:rPr lang="en-US" altLang="zh-CN" sz="2800" b="0" dirty="0"/>
              <a:t>2</a:t>
            </a:r>
            <a:r>
              <a:rPr lang="zh-CN" altLang="en-US" sz="2800" b="0" dirty="0"/>
              <a:t>阶组合特征的建模，不再需要人工特征。</a:t>
            </a:r>
            <a:endParaRPr lang="en-US" altLang="zh-CN" sz="2800" b="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778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9590" y="2684780"/>
            <a:ext cx="5544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en-US" altLang="zh-CN" sz="6000" dirty="0">
                <a:latin typeface="+mn-ea"/>
                <a:ea typeface="+mn-ea"/>
                <a:cs typeface="+mn-ea"/>
              </a:rPr>
              <a:t>Thank you</a:t>
            </a:r>
            <a:r>
              <a:rPr lang="zh-CN" altLang="en-US" sz="6000" dirty="0">
                <a:latin typeface="+mn-ea"/>
                <a:ea typeface="+mn-ea"/>
                <a:cs typeface="+mn-ea"/>
              </a:rPr>
              <a:t>！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C524-8708-40B2-BA21-D5C8EB72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en-US" altLang="zh-CN" dirty="0"/>
          </a:p>
          <a:p>
            <a:r>
              <a:rPr lang="en-US" altLang="zh-CN" dirty="0" err="1"/>
              <a:t>Wide&amp;deep</a:t>
            </a:r>
            <a:r>
              <a:rPr lang="zh-CN" altLang="en-US" dirty="0"/>
              <a:t>网络结构</a:t>
            </a:r>
            <a:endParaRPr lang="en-US" altLang="zh-CN" dirty="0"/>
          </a:p>
          <a:p>
            <a:r>
              <a:rPr lang="zh-CN" altLang="en-US" dirty="0"/>
              <a:t>数学原理</a:t>
            </a:r>
            <a:endParaRPr lang="en-US" altLang="zh-CN" dirty="0"/>
          </a:p>
          <a:p>
            <a:r>
              <a:rPr lang="zh-CN" altLang="en-US" dirty="0"/>
              <a:t>总结回顾</a:t>
            </a:r>
            <a:endParaRPr lang="en-US" altLang="zh-CN" dirty="0"/>
          </a:p>
          <a:p>
            <a:r>
              <a:rPr lang="zh-CN" altLang="en-US" dirty="0"/>
              <a:t>代码实践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16C3BE8-6CB3-4E20-832D-17AB9590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857232"/>
            <a:ext cx="7391400" cy="863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20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2805" y="1487170"/>
            <a:ext cx="74999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 Wide and deep </a:t>
            </a:r>
            <a:r>
              <a:rPr lang="zh-CN" altLang="en-US" sz="2000" dirty="0">
                <a:latin typeface="+mn-ea"/>
                <a:ea typeface="+mn-ea"/>
              </a:rPr>
              <a:t>模型是 </a:t>
            </a:r>
            <a:r>
              <a:rPr lang="en-US" altLang="zh-CN" sz="2000" dirty="0">
                <a:latin typeface="+mn-ea"/>
                <a:ea typeface="+mn-ea"/>
              </a:rPr>
              <a:t>TensorFlow </a:t>
            </a:r>
            <a:r>
              <a:rPr lang="zh-CN" altLang="en-US" sz="2000" dirty="0">
                <a:latin typeface="+mn-ea"/>
                <a:ea typeface="+mn-ea"/>
              </a:rPr>
              <a:t>在 </a:t>
            </a:r>
            <a:r>
              <a:rPr lang="en-US" altLang="zh-CN" sz="2000" dirty="0">
                <a:latin typeface="+mn-ea"/>
                <a:ea typeface="+mn-ea"/>
              </a:rPr>
              <a:t>2016 </a:t>
            </a:r>
            <a:r>
              <a:rPr lang="zh-CN" altLang="en-US" sz="2000" dirty="0">
                <a:latin typeface="+mn-ea"/>
                <a:ea typeface="+mn-ea"/>
              </a:rPr>
              <a:t>年 </a:t>
            </a:r>
            <a:r>
              <a:rPr lang="en-US" altLang="zh-CN" sz="2000" dirty="0">
                <a:latin typeface="+mn-ea"/>
                <a:ea typeface="+mn-ea"/>
              </a:rPr>
              <a:t>6 </a:t>
            </a:r>
            <a:r>
              <a:rPr lang="zh-CN" altLang="en-US" sz="2000" dirty="0">
                <a:latin typeface="+mn-ea"/>
                <a:ea typeface="+mn-ea"/>
              </a:rPr>
              <a:t>月左右发布的一类用于分类和回归的模型，并应用到了 </a:t>
            </a:r>
            <a:r>
              <a:rPr lang="en-US" altLang="zh-CN" sz="2000" dirty="0">
                <a:latin typeface="+mn-ea"/>
                <a:ea typeface="+mn-ea"/>
              </a:rPr>
              <a:t>Google Play </a:t>
            </a:r>
            <a:r>
              <a:rPr lang="zh-CN" altLang="en-US" sz="2000" dirty="0">
                <a:latin typeface="+mn-ea"/>
                <a:ea typeface="+mn-ea"/>
              </a:rPr>
              <a:t>的应用推荐中。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b="1" dirty="0">
                <a:latin typeface="+mn-ea"/>
                <a:ea typeface="+mn-ea"/>
              </a:rPr>
              <a:t>两个概念</a:t>
            </a:r>
            <a:endParaRPr lang="en-US" altLang="zh-CN" sz="2000" b="1" dirty="0"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Memorization </a:t>
            </a:r>
            <a:r>
              <a:rPr lang="zh-CN" altLang="en-US" sz="2000" dirty="0">
                <a:latin typeface="+mn-ea"/>
              </a:rPr>
              <a:t>：记忆</a:t>
            </a:r>
            <a:endParaRPr lang="en-US" altLang="zh-CN" sz="2000" dirty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通过线性模型 </a:t>
            </a:r>
            <a:r>
              <a:rPr lang="en-US" altLang="zh-CN" sz="2000" dirty="0"/>
              <a:t>+ </a:t>
            </a:r>
            <a:r>
              <a:rPr lang="zh-CN" altLang="en-US" sz="2000" dirty="0"/>
              <a:t>特征交叉。所带来的</a:t>
            </a:r>
            <a:r>
              <a:rPr lang="en-US" altLang="zh-CN" sz="2000" dirty="0"/>
              <a:t>Memorization</a:t>
            </a:r>
            <a:r>
              <a:rPr lang="zh-CN" altLang="en-US" sz="2000" dirty="0"/>
              <a:t>以及记忆能力非常有效和可解释。但是</a:t>
            </a:r>
            <a:r>
              <a:rPr lang="en-US" altLang="zh-CN" sz="2000" dirty="0"/>
              <a:t>Generalization</a:t>
            </a:r>
            <a:r>
              <a:rPr lang="zh-CN" altLang="en-US" sz="2000" dirty="0"/>
              <a:t>（泛化能力）需要更多的人工特征工程。</a:t>
            </a: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Generalization</a:t>
            </a:r>
            <a:r>
              <a:rPr lang="zh-CN" altLang="en-US" sz="2000" dirty="0">
                <a:latin typeface="+mn-ea"/>
              </a:rPr>
              <a:t>：泛化</a:t>
            </a:r>
            <a:endParaRPr lang="en-US" altLang="zh-CN" sz="2000" dirty="0">
              <a:latin typeface="+mn-ea"/>
            </a:endParaRPr>
          </a:p>
          <a:p>
            <a:pPr marL="1257300" lvl="2" indent="-342900"/>
            <a:r>
              <a:rPr lang="zh-CN" altLang="en-US" sz="2000" dirty="0">
                <a:latin typeface="+mn-ea"/>
                <a:ea typeface="+mn-ea"/>
              </a:rPr>
              <a:t>非线性特征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核心思想是结合线性模型的记忆能力（</a:t>
            </a:r>
            <a:r>
              <a:rPr lang="en-US" altLang="zh-CN" sz="2000" dirty="0">
                <a:latin typeface="+mn-ea"/>
                <a:ea typeface="+mn-ea"/>
              </a:rPr>
              <a:t>memorization</a:t>
            </a:r>
            <a:r>
              <a:rPr lang="zh-CN" altLang="en-US" sz="2000" dirty="0">
                <a:latin typeface="+mn-ea"/>
                <a:ea typeface="+mn-ea"/>
              </a:rPr>
              <a:t>）和 </a:t>
            </a:r>
            <a:r>
              <a:rPr lang="en-US" altLang="zh-CN" sz="2000" dirty="0">
                <a:latin typeface="+mn-ea"/>
                <a:ea typeface="+mn-ea"/>
              </a:rPr>
              <a:t>DNN </a:t>
            </a:r>
            <a:r>
              <a:rPr lang="zh-CN" altLang="en-US" sz="2000" dirty="0">
                <a:latin typeface="+mn-ea"/>
                <a:ea typeface="+mn-ea"/>
              </a:rPr>
              <a:t>模型的泛化能力（</a:t>
            </a:r>
            <a:r>
              <a:rPr lang="en-US" altLang="zh-CN" sz="2000" dirty="0">
                <a:latin typeface="+mn-ea"/>
                <a:ea typeface="+mn-ea"/>
              </a:rPr>
              <a:t>generalization</a:t>
            </a:r>
            <a:r>
              <a:rPr lang="zh-CN" altLang="en-US" sz="2000" dirty="0">
                <a:latin typeface="+mn-ea"/>
                <a:ea typeface="+mn-ea"/>
              </a:rPr>
              <a:t>），在训练过程中同时优化 </a:t>
            </a:r>
            <a:r>
              <a:rPr lang="en-US" altLang="zh-CN" sz="2000" dirty="0">
                <a:latin typeface="+mn-ea"/>
                <a:ea typeface="+mn-ea"/>
              </a:rPr>
              <a:t>2 </a:t>
            </a:r>
            <a:r>
              <a:rPr lang="zh-CN" altLang="en-US" sz="2000" dirty="0">
                <a:latin typeface="+mn-ea"/>
                <a:ea typeface="+mn-ea"/>
              </a:rPr>
              <a:t>个模型的参数，从而达到整体模型的预测能力最优。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2F7E2-1CA1-4659-A95B-CFDCFD7B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953725"/>
            <a:ext cx="8140700" cy="5580620"/>
          </a:xfrm>
        </p:spPr>
        <p:txBody>
          <a:bodyPr/>
          <a:lstStyle/>
          <a:p>
            <a:r>
              <a:rPr lang="en-US" altLang="zh-CN" dirty="0"/>
              <a:t>Wide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kern="1200" dirty="0">
                <a:latin typeface="+mn-ea"/>
              </a:rPr>
              <a:t>Wide</a:t>
            </a:r>
            <a:r>
              <a:rPr lang="zh-CN" altLang="en-US" sz="2400" b="0" kern="1200" dirty="0">
                <a:latin typeface="+mn-ea"/>
              </a:rPr>
              <a:t>用的模型是 逻辑回归</a:t>
            </a:r>
            <a:r>
              <a:rPr lang="en-US" altLang="zh-CN" sz="2400" b="0" kern="1200" dirty="0">
                <a:latin typeface="+mn-ea"/>
              </a:rPr>
              <a:t>(logistic regression, LR)</a:t>
            </a:r>
            <a:r>
              <a:rPr lang="zh-CN" altLang="en-US" sz="2400" b="0" kern="1200" dirty="0">
                <a:latin typeface="+mn-ea"/>
              </a:rPr>
              <a:t>。属于广义线性模型的范畴。</a:t>
            </a:r>
            <a:endParaRPr lang="en-US" altLang="zh-CN" sz="2400" b="0" kern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kern="1200" dirty="0">
                <a:latin typeface="+mn-ea"/>
              </a:rPr>
              <a:t>Wide Linear Model</a:t>
            </a:r>
            <a:r>
              <a:rPr lang="zh-CN" altLang="en-US" sz="2400" b="0" kern="1200" dirty="0">
                <a:latin typeface="+mn-ea"/>
              </a:rPr>
              <a:t>用于</a:t>
            </a:r>
            <a:r>
              <a:rPr lang="en-US" altLang="zh-CN" sz="2400" b="0" kern="1200" dirty="0">
                <a:latin typeface="+mn-ea"/>
              </a:rPr>
              <a:t>memorization</a:t>
            </a:r>
            <a:r>
              <a:rPr lang="zh-CN" altLang="en-US" sz="2400" b="0" kern="1200" dirty="0">
                <a:latin typeface="+mn-ea"/>
              </a:rPr>
              <a:t>；</a:t>
            </a:r>
            <a:endParaRPr lang="en-US" altLang="zh-CN" sz="2400" b="0" kern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kern="1200" dirty="0">
                <a:latin typeface="+mn-ea"/>
              </a:rPr>
              <a:t>输入：离散特征（连续特征离散化）</a:t>
            </a:r>
            <a:r>
              <a:rPr lang="en-US" altLang="zh-CN" sz="2400" b="0" kern="1200" dirty="0">
                <a:latin typeface="+mn-ea"/>
              </a:rPr>
              <a:t>+</a:t>
            </a:r>
            <a:r>
              <a:rPr lang="zh-CN" altLang="en-US" sz="2400" b="0" kern="1200" dirty="0">
                <a:latin typeface="+mn-ea"/>
              </a:rPr>
              <a:t>交叉特征</a:t>
            </a:r>
            <a:endParaRPr lang="en-US" altLang="zh-CN" sz="2400" b="0" kern="1200" dirty="0">
              <a:latin typeface="+mn-ea"/>
            </a:endParaRP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通过线性模型 </a:t>
            </a:r>
            <a:r>
              <a:rPr lang="en-US" altLang="zh-CN" sz="2400" dirty="0"/>
              <a:t>+ </a:t>
            </a:r>
            <a:r>
              <a:rPr lang="zh-CN" altLang="en-US" sz="2400" dirty="0"/>
              <a:t>特征交叉。所带来的</a:t>
            </a:r>
            <a:r>
              <a:rPr lang="en-US" altLang="zh-CN" sz="2400" dirty="0"/>
              <a:t>Memorization</a:t>
            </a:r>
            <a:r>
              <a:rPr lang="zh-CN" altLang="en-US" sz="2400" dirty="0"/>
              <a:t>以及记忆能力非常有效和可解释。但是</a:t>
            </a:r>
            <a:r>
              <a:rPr lang="en-US" altLang="zh-CN" sz="2400" dirty="0"/>
              <a:t>Generalization</a:t>
            </a:r>
            <a:r>
              <a:rPr lang="zh-CN" altLang="en-US" sz="2400" dirty="0"/>
              <a:t>（泛化能力）较差。每个特征都是独立的，如果需要考虑特征与特征直接的交互作用，可能需要人工对特征进行交叉组合；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41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2F7E2-1CA1-4659-A95B-CFDCFD7B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45" y="953724"/>
            <a:ext cx="8140700" cy="5580621"/>
          </a:xfrm>
        </p:spPr>
        <p:txBody>
          <a:bodyPr/>
          <a:lstStyle/>
          <a:p>
            <a:r>
              <a:rPr lang="en-US" altLang="zh-CN" dirty="0"/>
              <a:t>Deep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kern="1200" dirty="0">
                <a:latin typeface="+mn-ea"/>
              </a:rPr>
              <a:t>Deep</a:t>
            </a:r>
            <a:r>
              <a:rPr lang="zh-CN" altLang="en-US" sz="2400" b="0" kern="1200" dirty="0">
                <a:latin typeface="+mn-ea"/>
              </a:rPr>
              <a:t>就是指 </a:t>
            </a:r>
            <a:r>
              <a:rPr lang="en-US" altLang="zh-CN" sz="2400" b="0" kern="1200" dirty="0">
                <a:latin typeface="+mn-ea"/>
              </a:rPr>
              <a:t>Deep Neural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kern="1200" dirty="0">
                <a:latin typeface="+mn-ea"/>
              </a:rPr>
              <a:t>Deep Neural Network</a:t>
            </a:r>
            <a:r>
              <a:rPr lang="zh-CN" altLang="en-US" sz="2400" b="0" kern="1200" dirty="0">
                <a:latin typeface="+mn-ea"/>
              </a:rPr>
              <a:t>用于</a:t>
            </a:r>
            <a:r>
              <a:rPr lang="en-US" altLang="zh-CN" sz="2400" b="0" kern="1200" dirty="0">
                <a:latin typeface="+mn-ea"/>
              </a:rPr>
              <a:t>generalization</a:t>
            </a:r>
            <a:r>
              <a:rPr lang="zh-CN" altLang="en-US" sz="2400" b="0" kern="1200" dirty="0">
                <a:latin typeface="+mn-ea"/>
              </a:rPr>
              <a:t>。</a:t>
            </a:r>
            <a:endParaRPr lang="en-US" altLang="zh-CN" sz="2400" b="0" kern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kern="1200" dirty="0">
                <a:latin typeface="+mn-ea"/>
              </a:rPr>
              <a:t>输入：连续特征</a:t>
            </a:r>
            <a:r>
              <a:rPr lang="en-US" altLang="zh-CN" sz="2400" b="0" kern="1200" dirty="0">
                <a:latin typeface="+mn-ea"/>
              </a:rPr>
              <a:t>+</a:t>
            </a:r>
            <a:r>
              <a:rPr lang="zh-CN" altLang="en-US" sz="2400" b="0" kern="1200" dirty="0">
                <a:latin typeface="+mn-ea"/>
              </a:rPr>
              <a:t>离散特征</a:t>
            </a:r>
            <a:r>
              <a:rPr lang="zh-CN" altLang="zh-CN" sz="2400" b="0" kern="1200" dirty="0">
                <a:latin typeface="+mn-ea"/>
              </a:rPr>
              <a:t>embedding</a:t>
            </a:r>
            <a:endParaRPr lang="en-US" altLang="zh-CN" sz="2400" b="0" kern="12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相比之下，</a:t>
            </a:r>
            <a:r>
              <a:rPr lang="en-US" altLang="zh-CN" sz="2400" dirty="0"/>
              <a:t>DNN</a:t>
            </a:r>
            <a:r>
              <a:rPr lang="zh-CN" altLang="en-US" sz="2400" dirty="0"/>
              <a:t>几乎不需要特征工程。通过对低纬度的</a:t>
            </a:r>
            <a:r>
              <a:rPr lang="en-US" altLang="zh-CN" sz="2400" dirty="0"/>
              <a:t>dense embedding</a:t>
            </a:r>
            <a:r>
              <a:rPr lang="zh-CN" altLang="en-US" sz="2400" dirty="0"/>
              <a:t>进行组合可以学习到更深层次的隐藏特征。但是，缺点是有点</a:t>
            </a:r>
            <a:r>
              <a:rPr lang="en-US" altLang="zh-CN" sz="2400" dirty="0"/>
              <a:t>over-generalize</a:t>
            </a:r>
            <a:r>
              <a:rPr lang="zh-CN" altLang="en-US" sz="2400" dirty="0"/>
              <a:t>（过度泛化）。推荐系统中表现为：会给用户推荐不是那么相关的物品，尤其是</a:t>
            </a:r>
            <a:r>
              <a:rPr lang="en-US" altLang="zh-CN" sz="2400" dirty="0"/>
              <a:t>user-item</a:t>
            </a:r>
            <a:r>
              <a:rPr lang="zh-CN" altLang="en-US" sz="2400" dirty="0"/>
              <a:t>矩阵比较稀疏的情况（用户行为数据不充分）</a:t>
            </a:r>
          </a:p>
        </p:txBody>
      </p:sp>
    </p:spTree>
    <p:extLst>
      <p:ext uri="{BB962C8B-B14F-4D97-AF65-F5344CB8AC3E}">
        <p14:creationId xmlns:p14="http://schemas.microsoft.com/office/powerpoint/2010/main" val="18176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6EBCC-07D2-4D1F-9237-833FF89A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08720"/>
            <a:ext cx="8140700" cy="3986222"/>
          </a:xfrm>
        </p:spPr>
        <p:txBody>
          <a:bodyPr/>
          <a:lstStyle/>
          <a:p>
            <a:r>
              <a:rPr lang="en-US" altLang="zh-CN" dirty="0" err="1"/>
              <a:t>Wide&amp;Deep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0" kern="1200" dirty="0">
                <a:latin typeface="+mn-ea"/>
              </a:rPr>
              <a:t>Wide &amp; Deep</a:t>
            </a:r>
            <a:r>
              <a:rPr lang="zh-CN" altLang="en-US" sz="2400" b="0" kern="1200" dirty="0">
                <a:latin typeface="+mn-ea"/>
              </a:rPr>
              <a:t>包括两部分：线性模型 </a:t>
            </a:r>
            <a:r>
              <a:rPr lang="en-US" altLang="zh-CN" sz="2400" b="0" kern="1200" dirty="0">
                <a:latin typeface="+mn-ea"/>
              </a:rPr>
              <a:t>+ DNN</a:t>
            </a:r>
            <a:r>
              <a:rPr lang="zh-CN" altLang="en-US" sz="2400" b="0" kern="1200" dirty="0">
                <a:latin typeface="+mn-ea"/>
              </a:rPr>
              <a:t>部分。</a:t>
            </a:r>
            <a:endParaRPr lang="en-US" altLang="zh-CN" sz="2400" b="0" kern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kern="1200" dirty="0">
                <a:latin typeface="+mn-ea"/>
              </a:rPr>
              <a:t>结合上面两者的优点，平衡</a:t>
            </a:r>
            <a:r>
              <a:rPr lang="en-US" altLang="zh-CN" sz="2400" b="0" kern="1200" dirty="0">
                <a:latin typeface="+mn-ea"/>
              </a:rPr>
              <a:t>memorization</a:t>
            </a:r>
            <a:r>
              <a:rPr lang="zh-CN" altLang="en-US" sz="2400" b="0" kern="1200" dirty="0">
                <a:latin typeface="+mn-ea"/>
              </a:rPr>
              <a:t>和</a:t>
            </a:r>
            <a:r>
              <a:rPr lang="en-US" altLang="zh-CN" sz="2400" b="0" kern="1200" dirty="0">
                <a:latin typeface="+mn-ea"/>
              </a:rPr>
              <a:t>generalization</a:t>
            </a:r>
            <a:r>
              <a:rPr lang="zh-CN" altLang="en-US" sz="2400" b="0" kern="1200" dirty="0">
                <a:latin typeface="+mn-ea"/>
              </a:rPr>
              <a:t>。相比于</a:t>
            </a:r>
            <a:r>
              <a:rPr lang="en-US" altLang="zh-CN" sz="2400" b="0" kern="1200" dirty="0">
                <a:latin typeface="+mn-ea"/>
              </a:rPr>
              <a:t>wide-only</a:t>
            </a:r>
            <a:r>
              <a:rPr lang="zh-CN" altLang="en-US" sz="2400" b="0" kern="1200" dirty="0">
                <a:latin typeface="+mn-ea"/>
              </a:rPr>
              <a:t>和</a:t>
            </a:r>
            <a:r>
              <a:rPr lang="en-US" altLang="zh-CN" sz="2400" b="0" kern="1200" dirty="0">
                <a:latin typeface="+mn-ea"/>
              </a:rPr>
              <a:t>deep-only</a:t>
            </a:r>
            <a:r>
              <a:rPr lang="zh-CN" altLang="en-US" sz="2400" b="0" kern="1200" dirty="0">
                <a:latin typeface="+mn-ea"/>
              </a:rPr>
              <a:t>的模型，</a:t>
            </a:r>
            <a:r>
              <a:rPr lang="en-US" altLang="zh-CN" sz="2400" b="0" kern="1200" dirty="0">
                <a:latin typeface="+mn-ea"/>
              </a:rPr>
              <a:t>wide &amp; deep</a:t>
            </a:r>
            <a:r>
              <a:rPr lang="zh-CN" altLang="en-US" sz="2400" b="0" kern="1200" dirty="0">
                <a:latin typeface="+mn-ea"/>
              </a:rPr>
              <a:t>提升显著</a:t>
            </a:r>
          </a:p>
          <a:p>
            <a:r>
              <a:rPr lang="en-US" altLang="zh-CN" dirty="0"/>
              <a:t>--------------------- 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C54282E-E605-4F19-AA07-4F9F5BC07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2957" y="3383995"/>
            <a:ext cx="9551762" cy="2906021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19791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4C839-3137-46F0-A1FD-D4433CC4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818710"/>
            <a:ext cx="7391400" cy="863600"/>
          </a:xfrm>
        </p:spPr>
        <p:txBody>
          <a:bodyPr/>
          <a:lstStyle/>
          <a:p>
            <a:r>
              <a:rPr lang="zh-CN" altLang="en-US" dirty="0"/>
              <a:t>数学原理</a:t>
            </a:r>
            <a:r>
              <a:rPr lang="en-US" altLang="zh-CN" dirty="0"/>
              <a:t>-</a:t>
            </a:r>
            <a:r>
              <a:rPr lang="zh-CN" altLang="en-US" dirty="0"/>
              <a:t>前向传播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289D8-0E5E-4B31-B748-6284C842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74" y="1720831"/>
            <a:ext cx="8140700" cy="4723503"/>
          </a:xfrm>
        </p:spPr>
        <p:txBody>
          <a:bodyPr/>
          <a:lstStyle/>
          <a:p>
            <a:r>
              <a:rPr lang="en-US" altLang="zh-CN" dirty="0"/>
              <a:t>Wide &amp; deep</a:t>
            </a:r>
          </a:p>
          <a:p>
            <a:pPr marL="0" indent="0">
              <a:buNone/>
            </a:pPr>
            <a:endParaRPr lang="en-US" altLang="zh-CN" sz="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Wide only</a:t>
            </a:r>
          </a:p>
          <a:p>
            <a:endParaRPr lang="en-US" altLang="zh-CN" dirty="0"/>
          </a:p>
          <a:p>
            <a:r>
              <a:rPr lang="en-US" altLang="zh-CN" dirty="0"/>
              <a:t>Deep only</a:t>
            </a:r>
          </a:p>
          <a:p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9067B63-7F6D-461E-9021-6EA45606F7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5" y="2483895"/>
            <a:ext cx="7151453" cy="5363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DAFD2E5-DCFB-4FF0-8DE5-8500F8A991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3902133"/>
            <a:ext cx="2191848" cy="4437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E7738F-6E08-46E1-9625-524F8530FF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55" y="5409220"/>
            <a:ext cx="4239848" cy="4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8A02-430F-4AE1-8AE4-372896B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数学原理</a:t>
            </a:r>
            <a:r>
              <a:rPr lang="en-US" altLang="zh-CN" dirty="0"/>
              <a:t>-</a:t>
            </a:r>
            <a:r>
              <a:rPr lang="zh-CN" altLang="en-US" dirty="0"/>
              <a:t>反向传播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4B54FCD-A1D6-47F1-BA20-E1F06F76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Wide</a:t>
            </a:r>
            <a:r>
              <a:rPr lang="zh-CN" altLang="en-US" dirty="0"/>
              <a:t>侧</a:t>
            </a:r>
            <a:endParaRPr lang="en-US" altLang="zh-CN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altLang="zh-CN" dirty="0"/>
          </a:p>
          <a:p>
            <a:r>
              <a:rPr lang="en-US" altLang="zh-CN" dirty="0"/>
              <a:t>Deep</a:t>
            </a:r>
            <a:r>
              <a:rPr lang="zh-CN" altLang="en-US" dirty="0"/>
              <a:t>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F23FAB3D-22A4-4DFB-B11E-EC3976B9E6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999" y="2843935"/>
            <a:ext cx="8140700" cy="73453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70D0846-04C0-43ED-A5A4-78CF195D02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3" y="4464114"/>
            <a:ext cx="8596850" cy="11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6E68-C126-4C5B-BF09-C357A43C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Joint Training vs Ensemble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52AFA-D8B7-4174-B3E9-621D3613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98830"/>
            <a:ext cx="8140700" cy="3986222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training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（联合训练）：一起训练，当做一个模型。</a:t>
            </a:r>
            <a:endParaRPr lang="en-US" altLang="zh-CN" sz="2400" b="0" dirty="0">
              <a:solidFill>
                <a:srgbClr val="2F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（集成学习）：模型分开训练，预测的时候组合。</a:t>
            </a:r>
            <a:endParaRPr lang="en-US" altLang="zh-CN" sz="2400" b="0" dirty="0">
              <a:solidFill>
                <a:srgbClr val="2F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训练模型较大，</a:t>
            </a:r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要用尽可能多的特征组合、特征工程来保证效果，而</a:t>
            </a:r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training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可以只用少量的特征组合，只要能弥补</a:t>
            </a:r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的缺陷就行，模型会更小。</a:t>
            </a:r>
          </a:p>
          <a:p>
            <a:pPr marL="0" indent="0">
              <a:buNone/>
            </a:pP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我的理解是</a:t>
            </a:r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尽量用出现频次高的特征，这样</a:t>
            </a:r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才能训练充分，提高泛化能力；</a:t>
            </a:r>
            <a:r>
              <a:rPr lang="en-US" altLang="zh-CN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2400" b="0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覆盖低频特征组合，保证长尾效果。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171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9794"/>
  <p:tag name="ORIGINALWIDTH" val="2707.911"/>
  <p:tag name="LATEXADDIN" val="\documentclass{article}&#10;\usepackage{amsmath}&#10;\pagestyle{empty}&#10;\begin{document}&#10;&#10;$$&#10;P(Y=1|x) =\sigma(W_{wide}^T[x,x_{cross}]+W_{deep}^T a^{(l_f)}+b)&#10;$$&#10;&#10;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674.1658"/>
  <p:tag name="LATEXADDIN" val="\documentclass{article}&#10;\usepackage{amsmath}&#10;\pagestyle{empty}&#10;\begin{document}&#10;&#10;$$&#10;y=w^Tx+b&#10;$$&#10;&#10;&#10;\end{document}"/>
  <p:tag name="IGUANATEXSIZE" val="32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304.087"/>
  <p:tag name="LATEXADDIN" val="\documentclass{article}&#10;\usepackage{amsmath}&#10;\pagestyle{empty}&#10;\begin{document}&#10;&#10;$$&#10;a^{l+1}=f(W^{(l)}a^{(l)}+b^{(l)})&#10;$$&#10;&#10;&#10;\end{document}"/>
  <p:tag name="IGUANATEXSIZE" val="3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7.4728"/>
  <p:tag name="ORIGINALWIDTH" val="2410.199"/>
  <p:tag name="LATEXADDIN" val="\documentclass{article}&#10;\usepackage{amsmath}&#10;\pagestyle{empty}&#10;\begin{document}&#10;&#10;$&#10;\frac{\partial L}{\partial w_{wide_j}}= \frac{\partial L}{\partial a^T}\frac{\partial a^T}{\partial z^T} \frac{\partial z^T}{\partial w_{wide_j}}=\frac{\partial L}{\partial a^T}\sigma^\prime(z^T)x_{wide_j}$&#10;&#10;&#10;\end{document}"/>
  <p:tag name="IGUANATEXSIZE" val="32"/>
  <p:tag name="IGUANATEXCURSOR" val="8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996.625"/>
  <p:tag name="LATEXADDIN" val="\documentclass{article}&#10;\usepackage{amsmath}&#10;\pagestyle{empty}&#10;\begin{document}&#10;&#10;$$&#10;\frac{\partial L}{\partial z_j^{t-1}}=\sum_{k=1}^n \frac{\partial L}{\partial z_k^t} \frac{\partial z_k^t}{\partial a_j^{t-1}} \frac{\partial a_j^{t-1}}{\partial z_j^{t-1}}=\sum_k \frac {\partial L}{\partial z_k^t} w_{deep_{kj}}^t f^\prime(z^{t-1})&#10;$$&#10;&#10;&#10;\end{document}"/>
  <p:tag name="IGUANATEXSIZE" val="32"/>
  <p:tag name="IGUANATEXCURSOR" val="3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青鸟数字内容增值服务平台v1.2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CC99"/>
      </a:hlink>
      <a:folHlink>
        <a:srgbClr val="FF0000"/>
      </a:folHlink>
    </a:clrScheme>
    <a:fontScheme name="青鸟数字内容增值服务平台v1.2">
      <a:majorFont>
        <a:latin typeface="Times New Roman"/>
        <a:ea typeface="华文新魏"/>
        <a:cs typeface=""/>
      </a:majorFont>
      <a:minorFont>
        <a:latin typeface="Times New Roman"/>
        <a:ea typeface="华文中宋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青鸟数字内容增值服务平台v1.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青鸟数字内容增值服务平台v1.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鸟数字内容增值服务平台v1.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鸟数字内容增值服务平台v1.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鸟数字内容增值服务平台v1.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鸟数字内容增值服务平台v1.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青鸟数字内容增值服务平台v1.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知识模块21-硬件安全机制（中文）</Template>
  <TotalTime>469</TotalTime>
  <Words>578</Words>
  <Application>Microsoft Office PowerPoint</Application>
  <PresentationFormat>全屏显示(4:3)</PresentationFormat>
  <Paragraphs>63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CMR9</vt:lpstr>
      <vt:lpstr>华文中宋</vt:lpstr>
      <vt:lpstr>微软雅黑</vt:lpstr>
      <vt:lpstr>Arial</vt:lpstr>
      <vt:lpstr>Comic Sans MS</vt:lpstr>
      <vt:lpstr>Times New Roman</vt:lpstr>
      <vt:lpstr>Wingdings</vt:lpstr>
      <vt:lpstr>青鸟数字内容增值服务平台v1.2</vt:lpstr>
      <vt:lpstr>Wide &amp; Deep Learning for Recommender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数学原理-前向传播</vt:lpstr>
      <vt:lpstr>数学原理-反向传播</vt:lpstr>
      <vt:lpstr>Joint Training vs Ensemble</vt:lpstr>
      <vt:lpstr>实验</vt:lpstr>
      <vt:lpstr>代码实现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jennyshen</dc:creator>
  <cp:lastModifiedBy>wsg</cp:lastModifiedBy>
  <cp:revision>2416</cp:revision>
  <dcterms:created xsi:type="dcterms:W3CDTF">2113-01-01T00:00:00Z</dcterms:created>
  <dcterms:modified xsi:type="dcterms:W3CDTF">2019-04-06T08:11:00Z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