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435" r:id="rId2"/>
    <p:sldId id="470" r:id="rId3"/>
    <p:sldId id="507" r:id="rId4"/>
    <p:sldId id="509" r:id="rId5"/>
    <p:sldId id="510" r:id="rId6"/>
    <p:sldId id="499" r:id="rId7"/>
    <p:sldId id="503" r:id="rId8"/>
    <p:sldId id="505" r:id="rId9"/>
    <p:sldId id="506" r:id="rId10"/>
    <p:sldId id="498" r:id="rId11"/>
    <p:sldId id="493" r:id="rId12"/>
    <p:sldId id="496" r:id="rId13"/>
    <p:sldId id="488" r:id="rId14"/>
    <p:sldId id="482" r:id="rId15"/>
  </p:sldIdLst>
  <p:sldSz cx="9144000" cy="6858000" type="screen4x3"/>
  <p:notesSz cx="6858000" cy="9144000"/>
  <p:defaultTextStyle>
    <a:defPPr>
      <a:defRPr lang="en-US"/>
    </a:defPPr>
    <a:lvl1pPr algn="l" rtl="0" fontAlgn="base">
      <a:spcBef>
        <a:spcPct val="20000"/>
      </a:spcBef>
      <a:spcAft>
        <a:spcPct val="0"/>
      </a:spcAft>
      <a:buChar char="•"/>
      <a:defRPr kern="1200">
        <a:solidFill>
          <a:schemeClr val="tx1"/>
        </a:solidFill>
        <a:latin typeface="Comic Sans MS" panose="030F0702030302020204" pitchFamily="66" charset="0"/>
        <a:ea typeface="隶书" panose="02010509060101010101" pitchFamily="49" charset="-122"/>
        <a:cs typeface="+mn-cs"/>
      </a:defRPr>
    </a:lvl1pPr>
    <a:lvl2pPr marL="457200" algn="l" rtl="0" fontAlgn="base">
      <a:spcBef>
        <a:spcPct val="20000"/>
      </a:spcBef>
      <a:spcAft>
        <a:spcPct val="0"/>
      </a:spcAft>
      <a:buChar char="•"/>
      <a:defRPr kern="1200">
        <a:solidFill>
          <a:schemeClr val="tx1"/>
        </a:solidFill>
        <a:latin typeface="Comic Sans MS" panose="030F0702030302020204" pitchFamily="66" charset="0"/>
        <a:ea typeface="隶书" panose="02010509060101010101" pitchFamily="49" charset="-122"/>
        <a:cs typeface="+mn-cs"/>
      </a:defRPr>
    </a:lvl2pPr>
    <a:lvl3pPr marL="914400" algn="l" rtl="0" fontAlgn="base">
      <a:spcBef>
        <a:spcPct val="20000"/>
      </a:spcBef>
      <a:spcAft>
        <a:spcPct val="0"/>
      </a:spcAft>
      <a:buChar char="•"/>
      <a:defRPr kern="1200">
        <a:solidFill>
          <a:schemeClr val="tx1"/>
        </a:solidFill>
        <a:latin typeface="Comic Sans MS" panose="030F0702030302020204" pitchFamily="66" charset="0"/>
        <a:ea typeface="隶书" panose="02010509060101010101" pitchFamily="49" charset="-122"/>
        <a:cs typeface="+mn-cs"/>
      </a:defRPr>
    </a:lvl3pPr>
    <a:lvl4pPr marL="1371600" algn="l" rtl="0" fontAlgn="base">
      <a:spcBef>
        <a:spcPct val="20000"/>
      </a:spcBef>
      <a:spcAft>
        <a:spcPct val="0"/>
      </a:spcAft>
      <a:buChar char="•"/>
      <a:defRPr kern="1200">
        <a:solidFill>
          <a:schemeClr val="tx1"/>
        </a:solidFill>
        <a:latin typeface="Comic Sans MS" panose="030F0702030302020204" pitchFamily="66" charset="0"/>
        <a:ea typeface="隶书" panose="02010509060101010101" pitchFamily="49" charset="-122"/>
        <a:cs typeface="+mn-cs"/>
      </a:defRPr>
    </a:lvl4pPr>
    <a:lvl5pPr marL="1828800" algn="l" rtl="0" fontAlgn="base">
      <a:spcBef>
        <a:spcPct val="20000"/>
      </a:spcBef>
      <a:spcAft>
        <a:spcPct val="0"/>
      </a:spcAft>
      <a:buChar char="•"/>
      <a:defRPr kern="1200">
        <a:solidFill>
          <a:schemeClr val="tx1"/>
        </a:solidFill>
        <a:latin typeface="Comic Sans MS" panose="030F0702030302020204" pitchFamily="66" charset="0"/>
        <a:ea typeface="隶书" panose="02010509060101010101" pitchFamily="49" charset="-122"/>
        <a:cs typeface="+mn-cs"/>
      </a:defRPr>
    </a:lvl5pPr>
    <a:lvl6pPr marL="2286000" algn="l" defTabSz="914400" rtl="0" eaLnBrk="1" latinLnBrk="0" hangingPunct="1">
      <a:defRPr kern="1200">
        <a:solidFill>
          <a:schemeClr val="tx1"/>
        </a:solidFill>
        <a:latin typeface="Comic Sans MS" panose="030F0702030302020204" pitchFamily="66" charset="0"/>
        <a:ea typeface="隶书" panose="02010509060101010101" pitchFamily="49" charset="-122"/>
        <a:cs typeface="+mn-cs"/>
      </a:defRPr>
    </a:lvl6pPr>
    <a:lvl7pPr marL="2743200" algn="l" defTabSz="914400" rtl="0" eaLnBrk="1" latinLnBrk="0" hangingPunct="1">
      <a:defRPr kern="1200">
        <a:solidFill>
          <a:schemeClr val="tx1"/>
        </a:solidFill>
        <a:latin typeface="Comic Sans MS" panose="030F0702030302020204" pitchFamily="66" charset="0"/>
        <a:ea typeface="隶书" panose="02010509060101010101" pitchFamily="49" charset="-122"/>
        <a:cs typeface="+mn-cs"/>
      </a:defRPr>
    </a:lvl7pPr>
    <a:lvl8pPr marL="3200400" algn="l" defTabSz="914400" rtl="0" eaLnBrk="1" latinLnBrk="0" hangingPunct="1">
      <a:defRPr kern="1200">
        <a:solidFill>
          <a:schemeClr val="tx1"/>
        </a:solidFill>
        <a:latin typeface="Comic Sans MS" panose="030F0702030302020204" pitchFamily="66" charset="0"/>
        <a:ea typeface="隶书" panose="02010509060101010101" pitchFamily="49" charset="-122"/>
        <a:cs typeface="+mn-cs"/>
      </a:defRPr>
    </a:lvl8pPr>
    <a:lvl9pPr marL="3657600" algn="l" defTabSz="914400" rtl="0" eaLnBrk="1" latinLnBrk="0" hangingPunct="1">
      <a:defRPr kern="1200">
        <a:solidFill>
          <a:schemeClr val="tx1"/>
        </a:solidFill>
        <a:latin typeface="Comic Sans MS" panose="030F0702030302020204" pitchFamily="66"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59">
          <p15:clr>
            <a:srgbClr val="A4A3A4"/>
          </p15:clr>
        </p15:guide>
        <p15:guide id="2" pos="2907">
          <p15:clr>
            <a:srgbClr val="A4A3A4"/>
          </p15:clr>
        </p15:guide>
      </p15:sldGuideLst>
    </p:ext>
    <p:ext uri="{2D200454-40CA-4A62-9FC3-DE9A4176ACB9}">
      <p15:notesGuideLst xmlns:p15="http://schemas.microsoft.com/office/powerpoint/2012/main">
        <p15:guide id="1" orient="horz" pos="2879">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660066"/>
    <a:srgbClr val="CCECFF"/>
    <a:srgbClr val="FFCCCC"/>
    <a:srgbClr val="99FF99"/>
    <a:srgbClr val="FFFF99"/>
    <a:srgbClr val="FF7C80"/>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66310" autoAdjust="0"/>
  </p:normalViewPr>
  <p:slideViewPr>
    <p:cSldViewPr>
      <p:cViewPr varScale="1">
        <p:scale>
          <a:sx n="44" d="100"/>
          <a:sy n="44" d="100"/>
        </p:scale>
        <p:origin x="1920" y="48"/>
      </p:cViewPr>
      <p:guideLst>
        <p:guide orient="horz" pos="2159"/>
        <p:guide pos="2907"/>
      </p:guideLst>
    </p:cSldViewPr>
  </p:slideViewPr>
  <p:outlineViewPr>
    <p:cViewPr>
      <p:scale>
        <a:sx n="33" d="100"/>
        <a:sy n="33" d="100"/>
      </p:scale>
      <p:origin x="0" y="-4012"/>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54" d="100"/>
          <a:sy n="54" d="100"/>
        </p:scale>
        <p:origin x="-1902" y="-90"/>
      </p:cViewPr>
      <p:guideLst>
        <p:guide orient="horz" pos="2879"/>
        <p:guide pos="218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mic Sans MS" panose="030F0702030302020204" pitchFamily="66" charset="0"/>
                <a:ea typeface="隶书" panose="02010509060101010101" pitchFamily="49"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0C6714F-D6FB-4E04-AF2B-FEBB58C90942}" type="datetimeFigureOut">
              <a:rPr lang="zh-CN" altLang="en-US"/>
              <a:t>2019/4/7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omic Sans MS" panose="030F0702030302020204" pitchFamily="66" charset="0"/>
                <a:ea typeface="隶书" panose="02010509060101010101" pitchFamily="49"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8A997CE9-2308-47DA-9E6F-5C9C7B325D0C}"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a:latin typeface="Times New Roman" panose="02020603050405020304" pitchFamily="18" charset="0"/>
                <a:ea typeface="宋体" panose="02010600030101010101" pitchFamily="2" charset="-122"/>
              </a:defRPr>
            </a:lvl1pPr>
          </a:lstStyle>
          <a:p>
            <a:fld id="{F3435BC4-0FD5-4D34-BA20-CAF02B49F3C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4"/>
            <a:ext cx="2971800" cy="457200"/>
          </a:xfrm>
          <a:prstGeom prst="rect">
            <a:avLst/>
          </a:prstGeom>
          <a:noFill/>
          <a:ln w="9525">
            <a:noFill/>
            <a:miter lim="800000"/>
          </a:ln>
        </p:spPr>
        <p:txBody>
          <a:bodyPr lIns="91431" tIns="45716" rIns="91431" bIns="45716" anchor="b"/>
          <a:lstStyle/>
          <a:p>
            <a:pPr algn="r"/>
            <a:fld id="{A3784CA7-78F3-4B97-B712-F02B45BBBFD4}" type="slidenum">
              <a:rPr lang="en-US" altLang="zh-CN" sz="1200">
                <a:latin typeface="Arial" panose="020B0604020202020204" pitchFamily="34" charset="0"/>
                <a:ea typeface="宋体" panose="02010600030101010101" pitchFamily="2" charset="-122"/>
              </a:rPr>
              <a:t>1</a:t>
            </a:fld>
            <a:endParaRPr lang="en-US" altLang="zh-CN" sz="1200">
              <a:latin typeface="Arial" panose="020B0604020202020204" pitchFamily="34" charset="0"/>
              <a:ea typeface="宋体" panose="02010600030101010101" pitchFamily="2" charset="-122"/>
            </a:endParaRPr>
          </a:p>
        </p:txBody>
      </p:sp>
      <p:sp>
        <p:nvSpPr>
          <p:cNvPr id="132099" name="Rectangle 2"/>
          <p:cNvSpPr>
            <a:spLocks noGrp="1" noRot="1" noChangeAspect="1" noChangeArrowheads="1" noTextEdit="1"/>
          </p:cNvSpPr>
          <p:nvPr>
            <p:ph type="sldImg"/>
          </p:nvPr>
        </p:nvSpPr>
        <p:spPr>
          <a:xfrm>
            <a:off x="1143000" y="685800"/>
            <a:ext cx="4572000" cy="3429000"/>
          </a:xfrm>
        </p:spPr>
      </p:sp>
      <p:sp>
        <p:nvSpPr>
          <p:cNvPr id="1321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两个部分使用相同的损失函数。并没有比较哪个更好</a:t>
            </a:r>
            <a:endParaRPr lang="en-US" altLang="zh-CN" dirty="0"/>
          </a:p>
          <a:p>
            <a:r>
              <a:rPr lang="zh-CN" altLang="en-US" dirty="0"/>
              <a:t>训练过程和集成学习很像。</a:t>
            </a:r>
          </a:p>
        </p:txBody>
      </p:sp>
      <p:sp>
        <p:nvSpPr>
          <p:cNvPr id="4" name="灯片编号占位符 3"/>
          <p:cNvSpPr>
            <a:spLocks noGrp="1"/>
          </p:cNvSpPr>
          <p:nvPr>
            <p:ph type="sldNum" sz="quarter" idx="5"/>
          </p:nvPr>
        </p:nvSpPr>
        <p:spPr/>
        <p:txBody>
          <a:bodyPr/>
          <a:lstStyle/>
          <a:p>
            <a:fld id="{F3435BC4-0FD5-4D34-BA20-CAF02B49F3CB}" type="slidenum">
              <a:rPr lang="zh-CN" altLang="en-US" smtClean="0"/>
              <a:t>10</a:t>
            </a:fld>
            <a:endParaRPr lang="en-US" altLang="zh-CN"/>
          </a:p>
        </p:txBody>
      </p:sp>
    </p:spTree>
    <p:extLst>
      <p:ext uri="{BB962C8B-B14F-4D97-AF65-F5344CB8AC3E}">
        <p14:creationId xmlns:p14="http://schemas.microsoft.com/office/powerpoint/2010/main" val="422463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a:t>
            </a:r>
            <a:r>
              <a:rPr lang="en-US" altLang="zh-CN" dirty="0"/>
              <a:t>google play</a:t>
            </a:r>
            <a:r>
              <a:rPr lang="zh-CN" altLang="en-US" dirty="0"/>
              <a:t>上线的</a:t>
            </a:r>
            <a:r>
              <a:rPr lang="en-US" altLang="zh-CN" dirty="0"/>
              <a:t>wide deep </a:t>
            </a:r>
            <a:r>
              <a:rPr lang="zh-CN" altLang="en-US" dirty="0"/>
              <a:t>模型示意图</a:t>
            </a:r>
          </a:p>
        </p:txBody>
      </p:sp>
      <p:sp>
        <p:nvSpPr>
          <p:cNvPr id="4" name="灯片编号占位符 3"/>
          <p:cNvSpPr>
            <a:spLocks noGrp="1"/>
          </p:cNvSpPr>
          <p:nvPr>
            <p:ph type="sldNum" sz="quarter" idx="5"/>
          </p:nvPr>
        </p:nvSpPr>
        <p:spPr/>
        <p:txBody>
          <a:bodyPr/>
          <a:lstStyle/>
          <a:p>
            <a:fld id="{F3435BC4-0FD5-4D34-BA20-CAF02B49F3CB}" type="slidenum">
              <a:rPr lang="zh-CN" altLang="en-US" smtClean="0"/>
              <a:t>11</a:t>
            </a:fld>
            <a:endParaRPr lang="en-US" altLang="zh-CN"/>
          </a:p>
        </p:txBody>
      </p:sp>
    </p:spTree>
    <p:extLst>
      <p:ext uri="{BB962C8B-B14F-4D97-AF65-F5344CB8AC3E}">
        <p14:creationId xmlns:p14="http://schemas.microsoft.com/office/powerpoint/2010/main" val="108967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数据集长这样，最后一行</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是</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label</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，预测收入是否超过</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5</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万美元，二分类问题。 </a:t>
            </a:r>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12</a:t>
            </a:fld>
            <a:endParaRPr lang="en-US" altLang="zh-CN"/>
          </a:p>
        </p:txBody>
      </p:sp>
    </p:spTree>
    <p:extLst>
      <p:ext uri="{BB962C8B-B14F-4D97-AF65-F5344CB8AC3E}">
        <p14:creationId xmlns:p14="http://schemas.microsoft.com/office/powerpoint/2010/main" val="388612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适合高维稀疏特征。先将类别特征做嵌入学习，再送入深度神经网络中</a:t>
            </a:r>
            <a:endParaRPr lang="en-US" altLang="zh-CN" dirty="0"/>
          </a:p>
          <a:p>
            <a:r>
              <a:rPr lang="zh-CN" altLang="en-US" dirty="0"/>
              <a:t>难以瞬间更新推荐结果</a:t>
            </a:r>
            <a:endParaRPr lang="en-US" altLang="zh-CN" dirty="0"/>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尽管</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idea</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简单，但是</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wd</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显著的提高了</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app</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获取率，且速度也还可以。</a:t>
            </a:r>
          </a:p>
          <a:p>
            <a:br>
              <a:rPr lang="zh-CN" altLang="en-US"/>
            </a:br>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13</a:t>
            </a:fld>
            <a:endParaRPr lang="en-US" altLang="zh-CN"/>
          </a:p>
        </p:txBody>
      </p:sp>
    </p:spTree>
    <p:extLst>
      <p:ext uri="{BB962C8B-B14F-4D97-AF65-F5344CB8AC3E}">
        <p14:creationId xmlns:p14="http://schemas.microsoft.com/office/powerpoint/2010/main" val="265545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4"/>
            <a:ext cx="2971800" cy="457200"/>
          </a:xfrm>
          <a:prstGeom prst="rect">
            <a:avLst/>
          </a:prstGeom>
          <a:noFill/>
          <a:ln w="9525">
            <a:noFill/>
            <a:miter lim="800000"/>
          </a:ln>
        </p:spPr>
        <p:txBody>
          <a:bodyPr lIns="91431" tIns="45716" rIns="91431" bIns="45716" anchor="b"/>
          <a:lstStyle/>
          <a:p>
            <a:pPr algn="r"/>
            <a:fld id="{A3784CA7-78F3-4B97-B712-F02B45BBBFD4}" type="slidenum">
              <a:rPr lang="en-US" altLang="zh-CN" sz="1200">
                <a:latin typeface="Arial" panose="020B0604020202020204" pitchFamily="34" charset="0"/>
                <a:ea typeface="宋体" panose="02010600030101010101" pitchFamily="2" charset="-122"/>
              </a:rPr>
              <a:t>14</a:t>
            </a:fld>
            <a:endParaRPr lang="en-US" altLang="zh-CN" sz="1200">
              <a:latin typeface="Arial" panose="020B0604020202020204" pitchFamily="34" charset="0"/>
              <a:ea typeface="宋体" panose="02010600030101010101" pitchFamily="2" charset="-122"/>
            </a:endParaRPr>
          </a:p>
        </p:txBody>
      </p:sp>
      <p:sp>
        <p:nvSpPr>
          <p:cNvPr id="132099" name="Rectangle 2"/>
          <p:cNvSpPr>
            <a:spLocks noGrp="1" noRot="1" noChangeAspect="1" noChangeArrowheads="1" noTextEdit="1"/>
          </p:cNvSpPr>
          <p:nvPr>
            <p:ph type="sldImg"/>
          </p:nvPr>
        </p:nvSpPr>
        <p:spPr>
          <a:xfrm>
            <a:off x="1143000" y="685800"/>
            <a:ext cx="4572000" cy="3429000"/>
          </a:xfrm>
        </p:spPr>
      </p:sp>
      <p:sp>
        <p:nvSpPr>
          <p:cNvPr id="1321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4"/>
            <a:ext cx="2971800" cy="457200"/>
          </a:xfrm>
          <a:prstGeom prst="rect">
            <a:avLst/>
          </a:prstGeom>
          <a:noFill/>
          <a:ln w="9525">
            <a:noFill/>
            <a:miter lim="800000"/>
          </a:ln>
        </p:spPr>
        <p:txBody>
          <a:bodyPr lIns="91431" tIns="45716" rIns="91431" bIns="45716" anchor="b"/>
          <a:lstStyle/>
          <a:p>
            <a:pPr algn="r"/>
            <a:fld id="{A3784CA7-78F3-4B97-B712-F02B45BBBFD4}" type="slidenum">
              <a:rPr lang="en-US" altLang="zh-CN" sz="1200">
                <a:latin typeface="Arial" panose="020B0604020202020204" pitchFamily="34" charset="0"/>
                <a:ea typeface="宋体" panose="02010600030101010101" pitchFamily="2" charset="-122"/>
              </a:rPr>
              <a:t>2</a:t>
            </a:fld>
            <a:endParaRPr lang="en-US" altLang="zh-CN" sz="1200">
              <a:latin typeface="Arial" panose="020B0604020202020204" pitchFamily="34" charset="0"/>
              <a:ea typeface="宋体" panose="02010600030101010101" pitchFamily="2" charset="-122"/>
            </a:endParaRPr>
          </a:p>
        </p:txBody>
      </p:sp>
      <p:sp>
        <p:nvSpPr>
          <p:cNvPr id="132099" name="Rectangle 2"/>
          <p:cNvSpPr>
            <a:spLocks noGrp="1" noRot="1" noChangeAspect="1" noChangeArrowheads="1" noTextEdit="1"/>
          </p:cNvSpPr>
          <p:nvPr>
            <p:ph type="sldImg"/>
          </p:nvPr>
        </p:nvSpPr>
        <p:spPr>
          <a:xfrm>
            <a:off x="1143000" y="685800"/>
            <a:ext cx="4572000" cy="3429000"/>
          </a:xfrm>
        </p:spPr>
      </p:sp>
      <p:sp>
        <p:nvSpPr>
          <p:cNvPr id="132100" name="Rectangle 3"/>
          <p:cNvSpPr>
            <a:spLocks noGrp="1" noChangeArrowheads="1"/>
          </p:cNvSpPr>
          <p:nvPr>
            <p:ph type="body" idx="1"/>
          </p:nvPr>
        </p:nvSpPr>
        <p:spPr>
          <a:noFill/>
        </p:spPr>
        <p:txBody>
          <a:bodyPr/>
          <a:lstStyle/>
          <a:p>
            <a:pPr eaLnBrk="1" hangingPunct="1"/>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推荐系统可以被看做是一个搜索排序系统，其中输入的</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query</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是一系列的用户和文本信息，输出是</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items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的排序列表。</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eaLnBrk="1" hangingPunct="1"/>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在这篇</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paper</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中，我们主要关注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Google Play </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商店的</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app</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推荐问题</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eaLnBrk="1" hangingPunct="1"/>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给定一个</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query</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，推荐的任务就是到数据库中去找出相关的</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items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，然后对这些</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items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根据相关对象，如点击或者购买行为，进行排序。</a:t>
            </a:r>
            <a:r>
              <a:rPr lang="zh-CN" altLang="en-US" dirty="0"/>
              <a:t>优化目标是增加用户下载量。用户安装</a:t>
            </a:r>
            <a:r>
              <a:rPr lang="en-US" altLang="zh-CN" dirty="0"/>
              <a:t>APP</a:t>
            </a:r>
            <a:r>
              <a:rPr lang="zh-CN" altLang="en-US" dirty="0"/>
              <a:t>，安装为</a:t>
            </a:r>
            <a:r>
              <a:rPr lang="en-US" altLang="zh-CN" dirty="0"/>
              <a:t>1</a:t>
            </a:r>
            <a:r>
              <a:rPr lang="zh-CN" altLang="en-US" dirty="0"/>
              <a:t>，某则为</a:t>
            </a:r>
            <a:r>
              <a:rPr lang="en-US" altLang="zh-CN" dirty="0"/>
              <a:t>0</a:t>
            </a:r>
          </a:p>
          <a:p>
            <a:pPr eaLnBrk="1" hangingPunct="1"/>
            <a:r>
              <a:rPr lang="zh-CN" altLang="en-US" dirty="0"/>
              <a:t>日志系统会搜集这些信息作为训练样本</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记忆（</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memorization</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）即从历史数据中发现</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item</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或者特征之间的相关性。泛化（</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generalization</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）即相关性的传递，发现在历史数据中很少或者没有出现的新的特征组合。</a:t>
            </a: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如果我们选择线性模型。安装了</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应用的人也安装了</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B</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应用。将推荐应用到非</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QQ</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微信应用上。泛化能力，使用不那么具体的特征，比如应用分类。</a:t>
            </a: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应用非常多百万*百万</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万亿，大多数组合从来没出现在训练数据中，如何生成隐形配对</a:t>
            </a: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线性模型需要的特征做了下解释，一个是</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one-hot</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，比较稀疏。一个是交叉特征，简单的说就是</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AND,</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就是特征之间做笛卡尔积。用于线性模型去寻找显性的非线性。</a:t>
            </a: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如果仅仅使用线性模型：无法学习到训练集中没有的</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query-item</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特征组合。 </a:t>
            </a:r>
            <a:br>
              <a:rPr lang="zh-CN" altLang="en-US" dirty="0"/>
            </a:b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Embedding-based Model</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可以解决这个问题。</a:t>
            </a:r>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3</a:t>
            </a:fld>
            <a:endParaRPr lang="en-US" altLang="zh-CN"/>
          </a:p>
        </p:txBody>
      </p:sp>
    </p:spTree>
    <p:extLst>
      <p:ext uri="{BB962C8B-B14F-4D97-AF65-F5344CB8AC3E}">
        <p14:creationId xmlns:p14="http://schemas.microsoft.com/office/powerpoint/2010/main" val="7030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线性模型无法学习到训练集中未出现的组合特征； </a:t>
            </a:r>
            <a:br>
              <a:rPr lang="zh-CN" altLang="en-US" dirty="0"/>
            </a:b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FM</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或</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DNN</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通过学习</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embedding vector</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虽然可以学习到训练集中未出现的组合特征，但是会过度泛化。</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endParaRPr kumimoji="1" lang="en-US" altLang="zh-CN"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r>
              <a:rPr kumimoji="1" lang="zh-CN" altLang="en-US"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基于</a:t>
            </a:r>
            <a:r>
              <a:rPr kumimoji="1" lang="en-US" altLang="zh-CN"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embedding</a:t>
            </a:r>
            <a:r>
              <a:rPr kumimoji="1" lang="zh-CN" altLang="en-US"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的模型，是对预先没出现的</a:t>
            </a:r>
            <a:r>
              <a:rPr kumimoji="1" lang="en-US" altLang="zh-CN"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query-item</a:t>
            </a:r>
            <a:r>
              <a:rPr kumimoji="1" lang="zh-CN" altLang="en-US"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特征对有一定范化性，通过为每个</a:t>
            </a:r>
            <a:r>
              <a:rPr kumimoji="1" lang="en-US" altLang="zh-CN"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query</a:t>
            </a:r>
            <a:r>
              <a:rPr kumimoji="1" lang="zh-CN" altLang="en-US"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和</a:t>
            </a:r>
            <a:r>
              <a:rPr kumimoji="1" lang="en-US" altLang="zh-CN"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item</a:t>
            </a:r>
            <a:r>
              <a:rPr kumimoji="1" lang="zh-CN" altLang="en-US"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特征学习一个低纬稠密的</a:t>
            </a:r>
            <a:r>
              <a:rPr kumimoji="1" lang="en-US" altLang="zh-CN"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embedding</a:t>
            </a:r>
            <a:r>
              <a:rPr kumimoji="1" lang="zh-CN" altLang="en-US" sz="1200" b="0" i="1"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向量，而且不需要太多的特征工程。</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深度网络需要的特征，</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embedding</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特征，就是把稀疏数据映射到稠密的低纬数据</a:t>
            </a: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4</a:t>
            </a:fld>
            <a:endParaRPr lang="en-US" altLang="zh-CN"/>
          </a:p>
        </p:txBody>
      </p:sp>
    </p:spTree>
    <p:extLst>
      <p:ext uri="{BB962C8B-B14F-4D97-AF65-F5344CB8AC3E}">
        <p14:creationId xmlns:p14="http://schemas.microsoft.com/office/powerpoint/2010/main" val="31379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左侧是线性模型，用的是特征组合。相当于学习一个矩阵。问题是有些组合在训练数据不存在。</a:t>
            </a:r>
            <a:endParaRPr lang="en-US" altLang="zh-CN" dirty="0"/>
          </a:p>
          <a:p>
            <a:r>
              <a:rPr lang="zh-CN" altLang="en-US" dirty="0"/>
              <a:t>右侧是</a:t>
            </a:r>
            <a:r>
              <a:rPr lang="en-US" altLang="zh-CN" dirty="0"/>
              <a:t>embedding-base</a:t>
            </a:r>
            <a:r>
              <a:rPr lang="zh-CN" altLang="en-US" dirty="0"/>
              <a:t>模型，每一个应用都会得到一个向量表示。而且参数更少。</a:t>
            </a:r>
            <a:endParaRPr lang="en-US" altLang="zh-CN" dirty="0"/>
          </a:p>
          <a:p>
            <a:r>
              <a:rPr lang="zh-CN" altLang="en-US" dirty="0"/>
              <a:t>问题：用户独特喜好，导致两个应用虽然非常不相似，在嵌入空间不相近，但是</a:t>
            </a:r>
            <a:endParaRPr lang="en-US" altLang="zh-CN" dirty="0"/>
          </a:p>
          <a:p>
            <a:r>
              <a:rPr lang="zh-CN" altLang="en-US" dirty="0"/>
              <a:t>左边行为矩阵</a:t>
            </a:r>
          </a:p>
        </p:txBody>
      </p:sp>
      <p:sp>
        <p:nvSpPr>
          <p:cNvPr id="4" name="灯片编号占位符 3"/>
          <p:cNvSpPr>
            <a:spLocks noGrp="1"/>
          </p:cNvSpPr>
          <p:nvPr>
            <p:ph type="sldNum" sz="quarter" idx="5"/>
          </p:nvPr>
        </p:nvSpPr>
        <p:spPr/>
        <p:txBody>
          <a:bodyPr/>
          <a:lstStyle/>
          <a:p>
            <a:fld id="{F3435BC4-0FD5-4D34-BA20-CAF02B49F3CB}" type="slidenum">
              <a:rPr lang="zh-CN" altLang="en-US" smtClean="0"/>
              <a:t>5</a:t>
            </a:fld>
            <a:endParaRPr lang="en-US" altLang="zh-CN"/>
          </a:p>
        </p:txBody>
      </p:sp>
    </p:spTree>
    <p:extLst>
      <p:ext uri="{BB962C8B-B14F-4D97-AF65-F5344CB8AC3E}">
        <p14:creationId xmlns:p14="http://schemas.microsoft.com/office/powerpoint/2010/main" val="266957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Wide deep </a:t>
            </a:r>
            <a:r>
              <a:rPr lang="zh-CN" altLang="en-US" dirty="0"/>
              <a:t>模型分为</a:t>
            </a:r>
            <a:r>
              <a:rPr lang="en-US" altLang="zh-CN" dirty="0"/>
              <a:t>wide</a:t>
            </a:r>
            <a:r>
              <a:rPr lang="zh-CN" altLang="en-US" dirty="0"/>
              <a:t>部分和</a:t>
            </a:r>
            <a:r>
              <a:rPr lang="en-US" altLang="zh-CN" dirty="0"/>
              <a:t>deep</a:t>
            </a:r>
            <a:r>
              <a:rPr lang="zh-CN" altLang="en-US" dirty="0"/>
              <a:t>部分。左边</a:t>
            </a:r>
            <a:r>
              <a:rPr lang="en-US" altLang="zh-CN" dirty="0"/>
              <a:t>Wide</a:t>
            </a:r>
            <a:r>
              <a:rPr lang="zh-CN" altLang="en-US" dirty="0"/>
              <a:t>部分是一个逻辑回归模型，</a:t>
            </a:r>
            <a:r>
              <a:rPr lang="en-US" altLang="zh-CN" dirty="0"/>
              <a:t>deep</a:t>
            </a:r>
            <a:r>
              <a:rPr lang="zh-CN" altLang="en-US" dirty="0"/>
              <a:t>部分是一个深度神经网络。（全连接）</a:t>
            </a:r>
            <a:endParaRPr lang="en-US" altLang="zh-CN" dirty="0"/>
          </a:p>
          <a:p>
            <a:r>
              <a:rPr lang="zh-CN" altLang="en-US" dirty="0"/>
              <a:t>正好结合了线性模型和深度神经网络的优点，结合了线性模型的记忆能力和深度神经网络的泛化能力。</a:t>
            </a:r>
            <a:endParaRPr lang="en-US" altLang="zh-CN" dirty="0"/>
          </a:p>
          <a:p>
            <a:r>
              <a:rPr lang="zh-CN" altLang="en-US" dirty="0"/>
              <a:t>在同一个模型中合并两个结构。模型的整体思路就是这样，后面讲一下论文里面的具体实现</a:t>
            </a:r>
          </a:p>
        </p:txBody>
      </p:sp>
      <p:sp>
        <p:nvSpPr>
          <p:cNvPr id="4" name="灯片编号占位符 3"/>
          <p:cNvSpPr>
            <a:spLocks noGrp="1"/>
          </p:cNvSpPr>
          <p:nvPr>
            <p:ph type="sldNum" sz="quarter" idx="5"/>
          </p:nvPr>
        </p:nvSpPr>
        <p:spPr/>
        <p:txBody>
          <a:bodyPr/>
          <a:lstStyle/>
          <a:p>
            <a:fld id="{F3435BC4-0FD5-4D34-BA20-CAF02B49F3CB}" type="slidenum">
              <a:rPr lang="zh-CN" altLang="en-US" smtClean="0"/>
              <a:t>6</a:t>
            </a:fld>
            <a:endParaRPr lang="en-US" altLang="zh-CN"/>
          </a:p>
        </p:txBody>
      </p:sp>
    </p:spTree>
    <p:extLst>
      <p:ext uri="{BB962C8B-B14F-4D97-AF65-F5344CB8AC3E}">
        <p14:creationId xmlns:p14="http://schemas.microsoft.com/office/powerpoint/2010/main" val="3478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代表最后一层。参数特征的加权和</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kern="1200" dirty="0">
                <a:latin typeface="+mn-ea"/>
              </a:rPr>
              <a:t>提供非线性交叉积转换的一个限制就是他们不能生成从未在训练数据中出现过的</a:t>
            </a:r>
            <a:r>
              <a:rPr lang="en-US" altLang="zh-CN" sz="1200" b="0" kern="1200" dirty="0">
                <a:latin typeface="+mn-ea"/>
              </a:rPr>
              <a:t>query-item</a:t>
            </a:r>
            <a:r>
              <a:rPr lang="zh-CN" altLang="en-US" sz="1200" b="0" kern="1200" dirty="0">
                <a:latin typeface="+mn-ea"/>
              </a:rPr>
              <a:t>特征对。</a:t>
            </a:r>
            <a:endParaRPr lang="en-US" altLang="zh-CN" sz="1200" b="0" kern="1200" dirty="0">
              <a:latin typeface="+mn-ea"/>
            </a:endParaRPr>
          </a:p>
          <a:p>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7</a:t>
            </a:fld>
            <a:endParaRPr lang="en-US" altLang="zh-CN"/>
          </a:p>
        </p:txBody>
      </p:sp>
    </p:spTree>
    <p:extLst>
      <p:ext uri="{BB962C8B-B14F-4D97-AF65-F5344CB8AC3E}">
        <p14:creationId xmlns:p14="http://schemas.microsoft.com/office/powerpoint/2010/main" val="5472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Deep</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部分就是个深度神经网络。特征首先转换为低维稠密向量，经过最小化随时函数训练模型。激活函数采用</a:t>
            </a:r>
            <a:r>
              <a:rPr kumimoji="1" lang="en-US" altLang="zh-CN" sz="1200" b="0" i="0" kern="1200" dirty="0" err="1">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Relu</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8</a:t>
            </a:fld>
            <a:endParaRPr lang="en-US" altLang="zh-CN"/>
          </a:p>
        </p:txBody>
      </p:sp>
    </p:spTree>
    <p:extLst>
      <p:ext uri="{BB962C8B-B14F-4D97-AF65-F5344CB8AC3E}">
        <p14:creationId xmlns:p14="http://schemas.microsoft.com/office/powerpoint/2010/main" val="231226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Wide</a:t>
            </a:r>
            <a:r>
              <a:rPr lang="zh-CN" altLang="en-US" dirty="0"/>
              <a:t>和</a:t>
            </a:r>
            <a:r>
              <a:rPr lang="en-US" altLang="zh-CN" dirty="0"/>
              <a:t>deep</a:t>
            </a:r>
            <a:r>
              <a:rPr lang="zh-CN" altLang="en-US" dirty="0"/>
              <a:t>部分的加和 经过一个激活函数，最终得到模型的输出。可以保证每一次反向传播的过程中同时更新</a:t>
            </a:r>
            <a:r>
              <a:rPr lang="en-US" altLang="zh-CN" dirty="0"/>
              <a:t>wide</a:t>
            </a:r>
            <a:r>
              <a:rPr lang="zh-CN" altLang="en-US" dirty="0"/>
              <a:t>侧和</a:t>
            </a:r>
            <a:r>
              <a:rPr lang="en-US" altLang="zh-CN" dirty="0"/>
              <a:t>deep</a:t>
            </a:r>
            <a:r>
              <a:rPr lang="zh-CN" altLang="en-US" dirty="0"/>
              <a:t>的参数。及联合训练</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得到两个矩阵</a:t>
            </a:r>
            <a:r>
              <a:rPr lang="en-US" altLang="zh-CN" dirty="0" err="1"/>
              <a:t>Wwide</a:t>
            </a:r>
            <a:r>
              <a:rPr lang="en-US" altLang="zh-CN" dirty="0"/>
              <a:t> </a:t>
            </a:r>
            <a:r>
              <a:rPr lang="zh-CN" altLang="en-US" dirty="0"/>
              <a:t>和</a:t>
            </a:r>
            <a:r>
              <a:rPr lang="en-US" altLang="zh-CN" dirty="0" err="1"/>
              <a:t>Wdeep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3435BC4-0FD5-4D34-BA20-CAF02B49F3CB}" type="slidenum">
              <a:rPr lang="zh-CN" altLang="en-US" smtClean="0"/>
              <a:t>9</a:t>
            </a:fld>
            <a:endParaRPr lang="en-US" altLang="zh-CN"/>
          </a:p>
        </p:txBody>
      </p:sp>
    </p:spTree>
    <p:extLst>
      <p:ext uri="{BB962C8B-B14F-4D97-AF65-F5344CB8AC3E}">
        <p14:creationId xmlns:p14="http://schemas.microsoft.com/office/powerpoint/2010/main" val="133604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9CC0D2DB-E7FF-4237-8CFF-FAA752535E7D}"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0"/>
            <a:ext cx="2152650" cy="6057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0"/>
            <a:ext cx="6305550" cy="6057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D8E3096C-3214-4552-8210-F6CEE4383984}" type="slidenum">
              <a:rPr lang="zh-CN" altLang="en-US"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0"/>
            <a:ext cx="7391400" cy="8636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33400" y="952500"/>
            <a:ext cx="8140700" cy="5105400"/>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C5C7F666-C740-4AC0-B975-FC93512B3815}" type="slidenum">
              <a:rPr lang="zh-CN" altLang="en-US" smtClean="0"/>
              <a:t>‹#›</a:t>
            </a:fld>
            <a:endParaRPr lang="en-US" altLang="zh-CN"/>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8382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676400"/>
            <a:ext cx="3810000" cy="4419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76400"/>
            <a:ext cx="3810000" cy="4419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29"/>
          <p:cNvSpPr>
            <a:spLocks noGrp="1" noChangeArrowheads="1"/>
          </p:cNvSpPr>
          <p:nvPr>
            <p:ph type="ftr" sz="quarter" idx="10"/>
          </p:nvPr>
        </p:nvSpPr>
        <p:spPr/>
        <p:txBody>
          <a:bodyPr/>
          <a:lstStyle>
            <a:lvl1pPr>
              <a:defRPr/>
            </a:lvl1pPr>
          </a:lstStyle>
          <a:p>
            <a:pPr>
              <a:defRPr/>
            </a:pPr>
            <a:endParaRPr lang="en-US" altLang="zh-CN"/>
          </a:p>
        </p:txBody>
      </p:sp>
      <p:sp>
        <p:nvSpPr>
          <p:cNvPr id="6" name="Rectangle 1030"/>
          <p:cNvSpPr>
            <a:spLocks noGrp="1" noChangeArrowheads="1"/>
          </p:cNvSpPr>
          <p:nvPr>
            <p:ph type="sldNum" sz="quarter" idx="11"/>
          </p:nvPr>
        </p:nvSpPr>
        <p:spPr/>
        <p:txBody>
          <a:bodyPr/>
          <a:lstStyle>
            <a:lvl1pPr>
              <a:defRPr/>
            </a:lvl1pPr>
          </a:lstStyle>
          <a:p>
            <a:fld id="{BC502049-BD52-4823-983F-479652AE0168}"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57224" y="857232"/>
            <a:ext cx="7391400" cy="863600"/>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33400" y="2071678"/>
            <a:ext cx="8140700" cy="398622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952500"/>
            <a:ext cx="39941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952500"/>
            <a:ext cx="39941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9CA02820-208E-4419-B3E7-8EDF064C1AAF}"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fld id="{61214340-B532-4196-AB01-016488DE6042}"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fld id="{7B17377D-AC33-4891-A9F9-DAA94695FC2A}"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fld id="{1D0B369C-583C-49FB-9AE6-A575A607838F}"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658CB0ED-AC19-4497-950B-478E9780C7B6}"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745EEE4E-C17F-4CC6-AECE-795A89DED713}" type="slidenum">
              <a:rPr lang="zh-CN" altLang="en-US"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模板"/>
          <p:cNvPicPr>
            <a:picLocks noChangeAspect="1" noChangeArrowheads="1"/>
          </p:cNvPicPr>
          <p:nvPr/>
        </p:nvPicPr>
        <p:blipFill>
          <a:blip r:embed="rId15" cstate="print"/>
          <a:srcRect/>
          <a:stretch>
            <a:fillRect/>
          </a:stretch>
        </p:blipFill>
        <p:spPr bwMode="auto">
          <a:xfrm>
            <a:off x="0" y="0"/>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1752600" y="0"/>
            <a:ext cx="7391400" cy="8636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8" name="Rectangle 4"/>
          <p:cNvSpPr>
            <a:spLocks noGrp="1" noChangeArrowheads="1"/>
          </p:cNvSpPr>
          <p:nvPr>
            <p:ph type="body" idx="1"/>
          </p:nvPr>
        </p:nvSpPr>
        <p:spPr bwMode="auto">
          <a:xfrm>
            <a:off x="533400" y="952500"/>
            <a:ext cx="8140700" cy="51054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400">
                <a:latin typeface="+mn-lt"/>
              </a:defRPr>
            </a:lvl1pPr>
          </a:lstStyle>
          <a:p>
            <a:pPr>
              <a:defRPr/>
            </a:pPr>
            <a:endParaRPr lang="en-US" altLang="zh-CN"/>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1" sz="1400">
                <a:latin typeface="+mn-lt"/>
              </a:defRPr>
            </a:lvl1pPr>
          </a:lstStyle>
          <a:p>
            <a:pPr>
              <a:defRPr/>
            </a:pPr>
            <a:endParaRPr lang="en-US" altLang="zh-CN"/>
          </a:p>
        </p:txBody>
      </p:sp>
      <p:sp>
        <p:nvSpPr>
          <p:cNvPr id="4103" name="Rectangle 7"/>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400">
                <a:latin typeface="+mn-lt"/>
              </a:defRPr>
            </a:lvl1pPr>
          </a:lstStyle>
          <a:p>
            <a:fld id="{C5C7F666-C740-4AC0-B975-FC93512B3815}" type="slidenum">
              <a:rPr lang="zh-CN" altLang="en-US"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1" fontAlgn="base" hangingPunct="1">
        <a:spcBef>
          <a:spcPct val="0"/>
        </a:spcBef>
        <a:spcAft>
          <a:spcPct val="0"/>
        </a:spcAft>
        <a:defRPr kumimoji="1" sz="4400" b="1">
          <a:solidFill>
            <a:srgbClr val="FF0000"/>
          </a:solidFill>
          <a:latin typeface="+mj-lt"/>
          <a:ea typeface="+mj-ea"/>
          <a:cs typeface="+mj-cs"/>
        </a:defRPr>
      </a:lvl1pPr>
      <a:lvl2pPr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2pPr>
      <a:lvl3pPr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3pPr>
      <a:lvl4pPr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4pPr>
      <a:lvl5pPr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5pPr>
      <a:lvl6pPr marL="457200"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6pPr>
      <a:lvl7pPr marL="914400"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7pPr>
      <a:lvl8pPr marL="1371600"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8pPr>
      <a:lvl9pPr marL="1828800" algn="ctr" rtl="0" eaLnBrk="1" fontAlgn="base" hangingPunct="1">
        <a:spcBef>
          <a:spcPct val="0"/>
        </a:spcBef>
        <a:spcAft>
          <a:spcPct val="0"/>
        </a:spcAft>
        <a:defRPr kumimoji="1" sz="4400" b="1">
          <a:solidFill>
            <a:srgbClr val="FF0000"/>
          </a:solidFill>
          <a:latin typeface="Times New Roman" panose="02020603050405020304" pitchFamily="18" charset="0"/>
          <a:ea typeface="华文新魏" panose="02010800040101010101" pitchFamily="2" charset="-122"/>
        </a:defRPr>
      </a:lvl9pPr>
    </p:titleStyle>
    <p:bodyStyle>
      <a:lvl1pPr marL="342900" indent="-342900" algn="l" rtl="0" eaLnBrk="1" fontAlgn="base" hangingPunct="1">
        <a:spcBef>
          <a:spcPct val="20000"/>
        </a:spcBef>
        <a:spcAft>
          <a:spcPct val="0"/>
        </a:spcAft>
        <a:buChar char="•"/>
        <a:defRPr kumimoji="1"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b="1">
          <a:solidFill>
            <a:schemeClr val="tx1"/>
          </a:solidFill>
          <a:latin typeface="+mn-lt"/>
          <a:ea typeface="+mn-ea"/>
        </a:defRPr>
      </a:lvl2pPr>
      <a:lvl3pPr marL="1143000" indent="-228600" algn="l" rtl="0" eaLnBrk="1" fontAlgn="base" hangingPunct="1">
        <a:spcBef>
          <a:spcPct val="20000"/>
        </a:spcBef>
        <a:spcAft>
          <a:spcPct val="0"/>
        </a:spcAft>
        <a:buChar char="•"/>
        <a:defRPr kumimoji="1" sz="2400" b="1">
          <a:solidFill>
            <a:schemeClr val="tx1"/>
          </a:solidFill>
          <a:latin typeface="+mn-lt"/>
          <a:ea typeface="+mn-ea"/>
        </a:defRPr>
      </a:lvl3pPr>
      <a:lvl4pPr marL="1600200" indent="-228600" algn="l" rtl="0" eaLnBrk="1" fontAlgn="base" hangingPunct="1">
        <a:spcBef>
          <a:spcPct val="20000"/>
        </a:spcBef>
        <a:spcAft>
          <a:spcPct val="0"/>
        </a:spcAft>
        <a:buChar char="–"/>
        <a:defRPr kumimoji="1" sz="2000" b="1">
          <a:solidFill>
            <a:schemeClr val="tx1"/>
          </a:solidFill>
          <a:latin typeface="+mn-lt"/>
          <a:ea typeface="+mn-ea"/>
        </a:defRPr>
      </a:lvl4pPr>
      <a:lvl5pPr marL="2057400" indent="-228600" algn="l" rtl="0" eaLnBrk="1" fontAlgn="base" hangingPunct="1">
        <a:spcBef>
          <a:spcPct val="20000"/>
        </a:spcBef>
        <a:spcAft>
          <a:spcPct val="0"/>
        </a:spcAft>
        <a:buChar char="»"/>
        <a:defRPr kumimoji="1" sz="2000" b="1">
          <a:solidFill>
            <a:schemeClr val="tx1"/>
          </a:solidFill>
          <a:latin typeface="+mn-lt"/>
          <a:ea typeface="+mn-ea"/>
        </a:defRPr>
      </a:lvl5pPr>
      <a:lvl6pPr marL="2514600" indent="-228600" algn="l" rtl="0" eaLnBrk="1" fontAlgn="base" hangingPunct="1">
        <a:spcBef>
          <a:spcPct val="20000"/>
        </a:spcBef>
        <a:spcAft>
          <a:spcPct val="0"/>
        </a:spcAft>
        <a:buChar char="»"/>
        <a:defRPr kumimoji="1" sz="2000" b="1">
          <a:solidFill>
            <a:schemeClr val="tx1"/>
          </a:solidFill>
          <a:latin typeface="+mn-lt"/>
          <a:ea typeface="+mn-ea"/>
        </a:defRPr>
      </a:lvl6pPr>
      <a:lvl7pPr marL="2971800" indent="-228600" algn="l" rtl="0" eaLnBrk="1" fontAlgn="base" hangingPunct="1">
        <a:spcBef>
          <a:spcPct val="20000"/>
        </a:spcBef>
        <a:spcAft>
          <a:spcPct val="0"/>
        </a:spcAft>
        <a:buChar char="»"/>
        <a:defRPr kumimoji="1" sz="2000" b="1">
          <a:solidFill>
            <a:schemeClr val="tx1"/>
          </a:solidFill>
          <a:latin typeface="+mn-lt"/>
          <a:ea typeface="+mn-ea"/>
        </a:defRPr>
      </a:lvl7pPr>
      <a:lvl8pPr marL="3429000" indent="-228600" algn="l" rtl="0" eaLnBrk="1" fontAlgn="base" hangingPunct="1">
        <a:spcBef>
          <a:spcPct val="20000"/>
        </a:spcBef>
        <a:spcAft>
          <a:spcPct val="0"/>
        </a:spcAft>
        <a:buChar char="»"/>
        <a:defRPr kumimoji="1" sz="2000" b="1">
          <a:solidFill>
            <a:schemeClr val="tx1"/>
          </a:solidFill>
          <a:latin typeface="+mn-lt"/>
          <a:ea typeface="+mn-ea"/>
        </a:defRPr>
      </a:lvl8pPr>
      <a:lvl9pPr marL="3886200" indent="-228600" algn="l" rtl="0" eaLnBrk="1" fontAlgn="base" hangingPunct="1">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85800" y="1801495"/>
            <a:ext cx="7772400" cy="1470025"/>
          </a:xfrm>
        </p:spPr>
        <p:txBody>
          <a:bodyPr/>
          <a:lstStyle/>
          <a:p>
            <a:r>
              <a:rPr lang="en-US" altLang="zh-CN" dirty="0"/>
              <a:t>Wide &amp; Deep Learning for Recommender Systems</a:t>
            </a:r>
            <a:endParaRPr lang="zh-CN" altLang="en-US" dirty="0"/>
          </a:p>
        </p:txBody>
      </p:sp>
      <p:sp>
        <p:nvSpPr>
          <p:cNvPr id="3" name="文本框 2"/>
          <p:cNvSpPr txBox="1"/>
          <p:nvPr/>
        </p:nvSpPr>
        <p:spPr>
          <a:xfrm>
            <a:off x="1451927" y="4014065"/>
            <a:ext cx="6240145" cy="400110"/>
          </a:xfrm>
          <a:prstGeom prst="rect">
            <a:avLst/>
          </a:prstGeom>
          <a:noFill/>
        </p:spPr>
        <p:txBody>
          <a:bodyPr wrap="square" rtlCol="0">
            <a:spAutoFit/>
          </a:bodyPr>
          <a:lstStyle/>
          <a:p>
            <a:pPr indent="0" algn="ctr">
              <a:buNone/>
            </a:pPr>
            <a:r>
              <a:rPr lang="zh-CN" altLang="en-US" sz="2000" dirty="0">
                <a:latin typeface="+mn-ea"/>
                <a:ea typeface="+mn-ea"/>
              </a:rPr>
              <a:t>第七组：王胜广、柳俊志、尹国健、龚润宇、梅楚鹤</a:t>
            </a:r>
            <a:endParaRPr lang="en-US" altLang="zh-CN" sz="2000" dirty="0">
              <a:latin typeface="+mn-ea"/>
              <a:ea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06E68-C126-4C5B-BF09-C357A43C7832}"/>
              </a:ext>
            </a:extLst>
          </p:cNvPr>
          <p:cNvSpPr>
            <a:spLocks noGrp="1"/>
          </p:cNvSpPr>
          <p:nvPr>
            <p:ph type="title"/>
          </p:nvPr>
        </p:nvSpPr>
        <p:spPr/>
        <p:txBody>
          <a:bodyPr/>
          <a:lstStyle/>
          <a:p>
            <a:r>
              <a:rPr lang="en-US" altLang="zh-CN" dirty="0"/>
              <a:t>Joint Training vs Ensemble</a:t>
            </a:r>
            <a:endParaRPr lang="zh-CN" altLang="en-US" dirty="0"/>
          </a:p>
        </p:txBody>
      </p:sp>
      <p:sp>
        <p:nvSpPr>
          <p:cNvPr id="3" name="内容占位符 2">
            <a:extLst>
              <a:ext uri="{FF2B5EF4-FFF2-40B4-BE49-F238E27FC236}">
                <a16:creationId xmlns:a16="http://schemas.microsoft.com/office/drawing/2014/main" id="{4F952AFA-D8B7-4174-B3E9-621D3613A47F}"/>
              </a:ext>
            </a:extLst>
          </p:cNvPr>
          <p:cNvSpPr>
            <a:spLocks noGrp="1"/>
          </p:cNvSpPr>
          <p:nvPr>
            <p:ph idx="1"/>
          </p:nvPr>
        </p:nvSpPr>
        <p:spPr>
          <a:xfrm>
            <a:off x="533400" y="1898830"/>
            <a:ext cx="8140700" cy="3986222"/>
          </a:xfrm>
        </p:spPr>
        <p:txBody>
          <a:bodyPr/>
          <a:lstStyle/>
          <a:p>
            <a:r>
              <a:rPr lang="en-US" altLang="zh-CN" sz="2400" b="0" dirty="0">
                <a:solidFill>
                  <a:srgbClr val="2F2F2F"/>
                </a:solidFill>
                <a:latin typeface="微软雅黑" panose="020B0503020204020204" pitchFamily="34" charset="-122"/>
                <a:ea typeface="微软雅黑" panose="020B0503020204020204" pitchFamily="34" charset="-122"/>
              </a:rPr>
              <a:t>joint training</a:t>
            </a:r>
            <a:r>
              <a:rPr lang="zh-CN" altLang="en-US" sz="2400" b="0" dirty="0">
                <a:solidFill>
                  <a:srgbClr val="2F2F2F"/>
                </a:solidFill>
                <a:latin typeface="微软雅黑" panose="020B0503020204020204" pitchFamily="34" charset="-122"/>
                <a:ea typeface="微软雅黑" panose="020B0503020204020204" pitchFamily="34" charset="-122"/>
              </a:rPr>
              <a:t>（联合训练）：一起训练，当做一个模型。</a:t>
            </a:r>
            <a:endParaRPr lang="en-US" altLang="zh-CN" sz="2400" b="0" dirty="0">
              <a:solidFill>
                <a:srgbClr val="2F2F2F"/>
              </a:solidFill>
              <a:latin typeface="微软雅黑" panose="020B0503020204020204" pitchFamily="34" charset="-122"/>
              <a:ea typeface="微软雅黑" panose="020B0503020204020204" pitchFamily="34" charset="-122"/>
            </a:endParaRPr>
          </a:p>
          <a:p>
            <a:r>
              <a:rPr lang="en-US" altLang="zh-CN" sz="2400" b="0" dirty="0">
                <a:solidFill>
                  <a:srgbClr val="2F2F2F"/>
                </a:solidFill>
                <a:latin typeface="微软雅黑" panose="020B0503020204020204" pitchFamily="34" charset="-122"/>
                <a:ea typeface="微软雅黑" panose="020B0503020204020204" pitchFamily="34" charset="-122"/>
              </a:rPr>
              <a:t>Ensemble</a:t>
            </a:r>
            <a:r>
              <a:rPr lang="zh-CN" altLang="en-US" sz="2400" b="0" dirty="0">
                <a:solidFill>
                  <a:srgbClr val="2F2F2F"/>
                </a:solidFill>
                <a:latin typeface="微软雅黑" panose="020B0503020204020204" pitchFamily="34" charset="-122"/>
                <a:ea typeface="微软雅黑" panose="020B0503020204020204" pitchFamily="34" charset="-122"/>
              </a:rPr>
              <a:t>（集成学习）：模型分开训练，预测的时候组合。</a:t>
            </a:r>
            <a:endParaRPr lang="en-US" altLang="zh-CN" sz="2400" b="0" dirty="0">
              <a:solidFill>
                <a:srgbClr val="2F2F2F"/>
              </a:solidFill>
              <a:latin typeface="微软雅黑" panose="020B0503020204020204" pitchFamily="34" charset="-122"/>
              <a:ea typeface="微软雅黑" panose="020B0503020204020204" pitchFamily="34" charset="-122"/>
            </a:endParaRPr>
          </a:p>
          <a:p>
            <a:r>
              <a:rPr lang="zh-CN" altLang="en-US" sz="2400" b="0" dirty="0">
                <a:solidFill>
                  <a:srgbClr val="2F2F2F"/>
                </a:solidFill>
                <a:latin typeface="微软雅黑" panose="020B0503020204020204" pitchFamily="34" charset="-122"/>
                <a:ea typeface="微软雅黑" panose="020B0503020204020204" pitchFamily="34" charset="-122"/>
              </a:rPr>
              <a:t>区别：</a:t>
            </a:r>
            <a:r>
              <a:rPr lang="en-US" altLang="zh-CN" sz="2400" b="0" dirty="0">
                <a:solidFill>
                  <a:srgbClr val="2F2F2F"/>
                </a:solidFill>
                <a:latin typeface="微软雅黑" panose="020B0503020204020204" pitchFamily="34" charset="-122"/>
                <a:ea typeface="微软雅黑" panose="020B0503020204020204" pitchFamily="34" charset="-122"/>
              </a:rPr>
              <a:t>ensemble</a:t>
            </a:r>
            <a:r>
              <a:rPr lang="zh-CN" altLang="en-US" sz="2400" b="0" dirty="0">
                <a:solidFill>
                  <a:srgbClr val="2F2F2F"/>
                </a:solidFill>
                <a:latin typeface="微软雅黑" panose="020B0503020204020204" pitchFamily="34" charset="-122"/>
                <a:ea typeface="微软雅黑" panose="020B0503020204020204" pitchFamily="34" charset="-122"/>
              </a:rPr>
              <a:t>训练模型较大，</a:t>
            </a:r>
            <a:r>
              <a:rPr lang="en-US" altLang="zh-CN" sz="2400" b="0" dirty="0">
                <a:solidFill>
                  <a:srgbClr val="2F2F2F"/>
                </a:solidFill>
                <a:latin typeface="微软雅黑" panose="020B0503020204020204" pitchFamily="34" charset="-122"/>
                <a:ea typeface="微软雅黑" panose="020B0503020204020204" pitchFamily="34" charset="-122"/>
              </a:rPr>
              <a:t>LR</a:t>
            </a:r>
            <a:r>
              <a:rPr lang="zh-CN" altLang="en-US" sz="2400" b="0" dirty="0">
                <a:solidFill>
                  <a:srgbClr val="2F2F2F"/>
                </a:solidFill>
                <a:latin typeface="微软雅黑" panose="020B0503020204020204" pitchFamily="34" charset="-122"/>
                <a:ea typeface="微软雅黑" panose="020B0503020204020204" pitchFamily="34" charset="-122"/>
              </a:rPr>
              <a:t>要用尽可能多的特征组合、特征工程来保证效果，而</a:t>
            </a:r>
            <a:r>
              <a:rPr lang="en-US" altLang="zh-CN" sz="2400" b="0" dirty="0">
                <a:solidFill>
                  <a:srgbClr val="2F2F2F"/>
                </a:solidFill>
                <a:latin typeface="微软雅黑" panose="020B0503020204020204" pitchFamily="34" charset="-122"/>
                <a:ea typeface="微软雅黑" panose="020B0503020204020204" pitchFamily="34" charset="-122"/>
              </a:rPr>
              <a:t>joint training</a:t>
            </a:r>
            <a:r>
              <a:rPr lang="zh-CN" altLang="en-US" sz="2400" b="0" dirty="0">
                <a:solidFill>
                  <a:srgbClr val="2F2F2F"/>
                </a:solidFill>
                <a:latin typeface="微软雅黑" panose="020B0503020204020204" pitchFamily="34" charset="-122"/>
                <a:ea typeface="微软雅黑" panose="020B0503020204020204" pitchFamily="34" charset="-122"/>
              </a:rPr>
              <a:t>中的</a:t>
            </a:r>
            <a:r>
              <a:rPr lang="en-US" altLang="zh-CN" sz="2400" b="0" dirty="0">
                <a:solidFill>
                  <a:srgbClr val="2F2F2F"/>
                </a:solidFill>
                <a:latin typeface="微软雅黑" panose="020B0503020204020204" pitchFamily="34" charset="-122"/>
                <a:ea typeface="微软雅黑" panose="020B0503020204020204" pitchFamily="34" charset="-122"/>
              </a:rPr>
              <a:t>LR</a:t>
            </a:r>
            <a:r>
              <a:rPr lang="zh-CN" altLang="en-US" sz="2400" b="0" dirty="0">
                <a:solidFill>
                  <a:srgbClr val="2F2F2F"/>
                </a:solidFill>
                <a:latin typeface="微软雅黑" panose="020B0503020204020204" pitchFamily="34" charset="-122"/>
                <a:ea typeface="微软雅黑" panose="020B0503020204020204" pitchFamily="34" charset="-122"/>
              </a:rPr>
              <a:t>可以只用少量的特征组合，只要能弥补</a:t>
            </a:r>
            <a:r>
              <a:rPr lang="en-US" altLang="zh-CN" sz="2400" b="0" dirty="0">
                <a:solidFill>
                  <a:srgbClr val="2F2F2F"/>
                </a:solidFill>
                <a:latin typeface="微软雅黑" panose="020B0503020204020204" pitchFamily="34" charset="-122"/>
                <a:ea typeface="微软雅黑" panose="020B0503020204020204" pitchFamily="34" charset="-122"/>
              </a:rPr>
              <a:t>DNN</a:t>
            </a:r>
            <a:r>
              <a:rPr lang="zh-CN" altLang="en-US" sz="2400" b="0" dirty="0">
                <a:solidFill>
                  <a:srgbClr val="2F2F2F"/>
                </a:solidFill>
                <a:latin typeface="微软雅黑" panose="020B0503020204020204" pitchFamily="34" charset="-122"/>
                <a:ea typeface="微软雅黑" panose="020B0503020204020204" pitchFamily="34" charset="-122"/>
              </a:rPr>
              <a:t>的缺陷就行，模型会更小。</a:t>
            </a:r>
          </a:p>
          <a:p>
            <a:pPr marL="0" indent="0">
              <a:buNone/>
            </a:pPr>
            <a:r>
              <a:rPr lang="zh-CN" altLang="en-US" sz="2400" b="0" dirty="0">
                <a:solidFill>
                  <a:srgbClr val="2F2F2F"/>
                </a:solidFill>
                <a:latin typeface="微软雅黑" panose="020B0503020204020204" pitchFamily="34" charset="-122"/>
                <a:ea typeface="微软雅黑" panose="020B0503020204020204" pitchFamily="34" charset="-122"/>
              </a:rPr>
              <a:t>我的理解是</a:t>
            </a:r>
            <a:r>
              <a:rPr lang="en-US" altLang="zh-CN" sz="2400" b="0" dirty="0">
                <a:solidFill>
                  <a:srgbClr val="2F2F2F"/>
                </a:solidFill>
                <a:latin typeface="微软雅黑" panose="020B0503020204020204" pitchFamily="34" charset="-122"/>
                <a:ea typeface="微软雅黑" panose="020B0503020204020204" pitchFamily="34" charset="-122"/>
              </a:rPr>
              <a:t>DNN</a:t>
            </a:r>
            <a:r>
              <a:rPr lang="zh-CN" altLang="en-US" sz="2400" b="0" dirty="0">
                <a:solidFill>
                  <a:srgbClr val="2F2F2F"/>
                </a:solidFill>
                <a:latin typeface="微软雅黑" panose="020B0503020204020204" pitchFamily="34" charset="-122"/>
                <a:ea typeface="微软雅黑" panose="020B0503020204020204" pitchFamily="34" charset="-122"/>
              </a:rPr>
              <a:t>尽量用出现频次高的特征，这样</a:t>
            </a:r>
            <a:r>
              <a:rPr lang="en-US" altLang="zh-CN" sz="2400" b="0" dirty="0">
                <a:solidFill>
                  <a:srgbClr val="2F2F2F"/>
                </a:solidFill>
                <a:latin typeface="微软雅黑" panose="020B0503020204020204" pitchFamily="34" charset="-122"/>
                <a:ea typeface="微软雅黑" panose="020B0503020204020204" pitchFamily="34" charset="-122"/>
              </a:rPr>
              <a:t>embedding</a:t>
            </a:r>
            <a:r>
              <a:rPr lang="zh-CN" altLang="en-US" sz="2400" b="0" dirty="0">
                <a:solidFill>
                  <a:srgbClr val="2F2F2F"/>
                </a:solidFill>
                <a:latin typeface="微软雅黑" panose="020B0503020204020204" pitchFamily="34" charset="-122"/>
                <a:ea typeface="微软雅黑" panose="020B0503020204020204" pitchFamily="34" charset="-122"/>
              </a:rPr>
              <a:t>才能训练充分，提高泛化能力；</a:t>
            </a:r>
            <a:r>
              <a:rPr lang="en-US" altLang="zh-CN" sz="2400" b="0" dirty="0">
                <a:solidFill>
                  <a:srgbClr val="2F2F2F"/>
                </a:solidFill>
                <a:latin typeface="微软雅黑" panose="020B0503020204020204" pitchFamily="34" charset="-122"/>
                <a:ea typeface="微软雅黑" panose="020B0503020204020204" pitchFamily="34" charset="-122"/>
              </a:rPr>
              <a:t>LR</a:t>
            </a:r>
            <a:r>
              <a:rPr lang="zh-CN" altLang="en-US" sz="2400" b="0" dirty="0">
                <a:solidFill>
                  <a:srgbClr val="2F2F2F"/>
                </a:solidFill>
                <a:latin typeface="微软雅黑" panose="020B0503020204020204" pitchFamily="34" charset="-122"/>
                <a:ea typeface="微软雅黑" panose="020B0503020204020204" pitchFamily="34" charset="-122"/>
              </a:rPr>
              <a:t>覆盖低频特征组合，保证长尾效果。</a:t>
            </a:r>
            <a:endParaRPr lang="zh-CN" altLang="en-US" sz="2400" dirty="0"/>
          </a:p>
        </p:txBody>
      </p:sp>
    </p:spTree>
    <p:extLst>
      <p:ext uri="{BB962C8B-B14F-4D97-AF65-F5344CB8AC3E}">
        <p14:creationId xmlns:p14="http://schemas.microsoft.com/office/powerpoint/2010/main" val="173617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8BA80-0DBE-4567-A067-D80B93B105D2}"/>
              </a:ext>
            </a:extLst>
          </p:cNvPr>
          <p:cNvSpPr>
            <a:spLocks noGrp="1"/>
          </p:cNvSpPr>
          <p:nvPr>
            <p:ph type="title"/>
          </p:nvPr>
        </p:nvSpPr>
        <p:spPr/>
        <p:txBody>
          <a:bodyPr/>
          <a:lstStyle/>
          <a:p>
            <a:r>
              <a:rPr lang="en-US" altLang="zh-CN" dirty="0" err="1"/>
              <a:t>Wide&amp;Deep</a:t>
            </a:r>
            <a:r>
              <a:rPr lang="en-US" altLang="zh-CN" dirty="0"/>
              <a:t> for Google Play</a:t>
            </a:r>
            <a:endParaRPr lang="zh-CN" altLang="en-US" dirty="0"/>
          </a:p>
        </p:txBody>
      </p:sp>
      <p:pic>
        <p:nvPicPr>
          <p:cNvPr id="4" name="内容占位符 3">
            <a:extLst>
              <a:ext uri="{FF2B5EF4-FFF2-40B4-BE49-F238E27FC236}">
                <a16:creationId xmlns:a16="http://schemas.microsoft.com/office/drawing/2014/main" id="{10B48D01-0241-4272-8E6D-945A1C3A95F0}"/>
              </a:ext>
            </a:extLst>
          </p:cNvPr>
          <p:cNvPicPr>
            <a:picLocks noGrp="1" noChangeAspect="1"/>
          </p:cNvPicPr>
          <p:nvPr>
            <p:ph idx="1"/>
          </p:nvPr>
        </p:nvPicPr>
        <p:blipFill>
          <a:blip r:embed="rId3"/>
          <a:stretch>
            <a:fillRect/>
          </a:stretch>
        </p:blipFill>
        <p:spPr>
          <a:xfrm>
            <a:off x="580818" y="2018981"/>
            <a:ext cx="8045863" cy="3975304"/>
          </a:xfrm>
          <a:prstGeom prst="rect">
            <a:avLst/>
          </a:prstGeom>
        </p:spPr>
      </p:pic>
      <p:sp>
        <p:nvSpPr>
          <p:cNvPr id="5" name="矩形 4">
            <a:extLst>
              <a:ext uri="{FF2B5EF4-FFF2-40B4-BE49-F238E27FC236}">
                <a16:creationId xmlns:a16="http://schemas.microsoft.com/office/drawing/2014/main" id="{025E9A51-C550-46C1-B420-44F86988043C}"/>
              </a:ext>
            </a:extLst>
          </p:cNvPr>
          <p:cNvSpPr/>
          <p:nvPr/>
        </p:nvSpPr>
        <p:spPr>
          <a:xfrm>
            <a:off x="746575" y="2018981"/>
            <a:ext cx="6111425" cy="923330"/>
          </a:xfrm>
          <a:prstGeom prst="rect">
            <a:avLst/>
          </a:prstGeom>
        </p:spPr>
        <p:txBody>
          <a:bodyPr wrap="square">
            <a:spAutoFit/>
          </a:bodyPr>
          <a:lstStyle/>
          <a:p>
            <a:pPr>
              <a:buNone/>
            </a:pPr>
            <a:r>
              <a:rPr lang="en-US" altLang="zh-CN" dirty="0">
                <a:solidFill>
                  <a:srgbClr val="000000"/>
                </a:solidFill>
                <a:latin typeface="CMR9"/>
              </a:rPr>
              <a:t>Joint trained on over 500 billion</a:t>
            </a:r>
            <a:br>
              <a:rPr lang="en-US" altLang="zh-CN" dirty="0">
                <a:solidFill>
                  <a:srgbClr val="000000"/>
                </a:solidFill>
                <a:latin typeface="CMR9"/>
              </a:rPr>
            </a:br>
            <a:r>
              <a:rPr lang="en-US" altLang="zh-CN" dirty="0">
                <a:solidFill>
                  <a:srgbClr val="000000"/>
                </a:solidFill>
                <a:latin typeface="CMR9"/>
              </a:rPr>
              <a:t>examples. </a:t>
            </a:r>
            <a:br>
              <a:rPr lang="en-US" altLang="zh-CN" dirty="0"/>
            </a:br>
            <a:endParaRPr lang="zh-CN" altLang="en-US" dirty="0"/>
          </a:p>
        </p:txBody>
      </p:sp>
      <p:pic>
        <p:nvPicPr>
          <p:cNvPr id="6" name="图片 5">
            <a:extLst>
              <a:ext uri="{FF2B5EF4-FFF2-40B4-BE49-F238E27FC236}">
                <a16:creationId xmlns:a16="http://schemas.microsoft.com/office/drawing/2014/main" id="{7A2ADD63-F87C-449F-98CB-82E91D879761}"/>
              </a:ext>
            </a:extLst>
          </p:cNvPr>
          <p:cNvPicPr>
            <a:picLocks noChangeAspect="1"/>
          </p:cNvPicPr>
          <p:nvPr/>
        </p:nvPicPr>
        <p:blipFill>
          <a:blip r:embed="rId4"/>
          <a:stretch>
            <a:fillRect/>
          </a:stretch>
        </p:blipFill>
        <p:spPr>
          <a:xfrm>
            <a:off x="523379" y="2393885"/>
            <a:ext cx="8160739" cy="2863186"/>
          </a:xfrm>
          <a:prstGeom prst="rect">
            <a:avLst/>
          </a:prstGeom>
        </p:spPr>
      </p:pic>
      <p:sp>
        <p:nvSpPr>
          <p:cNvPr id="8" name="文本框 7">
            <a:extLst>
              <a:ext uri="{FF2B5EF4-FFF2-40B4-BE49-F238E27FC236}">
                <a16:creationId xmlns:a16="http://schemas.microsoft.com/office/drawing/2014/main" id="{0DA19FE9-4D12-4864-97A6-48C3BFDF277A}"/>
              </a:ext>
            </a:extLst>
          </p:cNvPr>
          <p:cNvSpPr txBox="1"/>
          <p:nvPr/>
        </p:nvSpPr>
        <p:spPr>
          <a:xfrm>
            <a:off x="7677345" y="3203975"/>
            <a:ext cx="814321" cy="369332"/>
          </a:xfrm>
          <a:prstGeom prst="rect">
            <a:avLst/>
          </a:prstGeom>
          <a:noFill/>
          <a:ln w="12700">
            <a:solidFill>
              <a:srgbClr val="FF0000"/>
            </a:solidFill>
          </a:ln>
        </p:spPr>
        <p:txBody>
          <a:bodyPr wrap="square" rtlCol="0">
            <a:spAutoFit/>
          </a:bodyPr>
          <a:lstStyle/>
          <a:p>
            <a:endParaRPr lang="zh-CN" altLang="en-US" b="1" dirty="0">
              <a:solidFill>
                <a:srgbClr val="FF0000"/>
              </a:solidFill>
            </a:endParaRPr>
          </a:p>
        </p:txBody>
      </p:sp>
    </p:spTree>
    <p:extLst>
      <p:ext uri="{BB962C8B-B14F-4D97-AF65-F5344CB8AC3E}">
        <p14:creationId xmlns:p14="http://schemas.microsoft.com/office/powerpoint/2010/main" val="357259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94978-264E-4837-99C3-7EB15A10D45A}"/>
              </a:ext>
            </a:extLst>
          </p:cNvPr>
          <p:cNvSpPr>
            <a:spLocks noGrp="1"/>
          </p:cNvSpPr>
          <p:nvPr>
            <p:ph type="title"/>
          </p:nvPr>
        </p:nvSpPr>
        <p:spPr>
          <a:xfrm>
            <a:off x="949620" y="143635"/>
            <a:ext cx="7391400" cy="863600"/>
          </a:xfrm>
        </p:spPr>
        <p:txBody>
          <a:bodyPr/>
          <a:lstStyle/>
          <a:p>
            <a:r>
              <a:rPr lang="zh-CN" altLang="en-US" dirty="0"/>
              <a:t>代码实现</a:t>
            </a:r>
          </a:p>
        </p:txBody>
      </p:sp>
      <p:pic>
        <p:nvPicPr>
          <p:cNvPr id="4" name="Picture 2" descr="è¿éåå¾çæè¿°">
            <a:extLst>
              <a:ext uri="{FF2B5EF4-FFF2-40B4-BE49-F238E27FC236}">
                <a16:creationId xmlns:a16="http://schemas.microsoft.com/office/drawing/2014/main" id="{48F59C90-2F6D-4A7B-9268-A64E6EC44A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21650" y="1136392"/>
            <a:ext cx="5595023" cy="572160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25E2047-DF25-4B44-8732-DCA5DD6B206F}"/>
              </a:ext>
            </a:extLst>
          </p:cNvPr>
          <p:cNvPicPr>
            <a:picLocks noChangeAspect="1"/>
          </p:cNvPicPr>
          <p:nvPr/>
        </p:nvPicPr>
        <p:blipFill>
          <a:blip r:embed="rId4"/>
          <a:stretch>
            <a:fillRect/>
          </a:stretch>
        </p:blipFill>
        <p:spPr>
          <a:xfrm>
            <a:off x="968190" y="2390721"/>
            <a:ext cx="7207620" cy="2076557"/>
          </a:xfrm>
          <a:prstGeom prst="rect">
            <a:avLst/>
          </a:prstGeom>
        </p:spPr>
      </p:pic>
    </p:spTree>
    <p:extLst>
      <p:ext uri="{BB962C8B-B14F-4D97-AF65-F5344CB8AC3E}">
        <p14:creationId xmlns:p14="http://schemas.microsoft.com/office/powerpoint/2010/main" val="32582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D35B8-CB2F-4B9F-AFD0-96DE961EEB11}"/>
              </a:ext>
            </a:extLst>
          </p:cNvPr>
          <p:cNvSpPr>
            <a:spLocks noGrp="1"/>
          </p:cNvSpPr>
          <p:nvPr>
            <p:ph type="title"/>
          </p:nvPr>
        </p:nvSpPr>
        <p:spPr/>
        <p:txBody>
          <a:bodyPr/>
          <a:lstStyle/>
          <a:p>
            <a:r>
              <a:rPr lang="zh-CN" altLang="en-US" dirty="0"/>
              <a:t>总结</a:t>
            </a:r>
          </a:p>
        </p:txBody>
      </p:sp>
      <p:sp>
        <p:nvSpPr>
          <p:cNvPr id="6" name="内容占位符 5">
            <a:extLst>
              <a:ext uri="{FF2B5EF4-FFF2-40B4-BE49-F238E27FC236}">
                <a16:creationId xmlns:a16="http://schemas.microsoft.com/office/drawing/2014/main" id="{EB4C649B-71AE-4708-B23A-471967F8F556}"/>
              </a:ext>
            </a:extLst>
          </p:cNvPr>
          <p:cNvSpPr>
            <a:spLocks noGrp="1"/>
          </p:cNvSpPr>
          <p:nvPr>
            <p:ph idx="1"/>
          </p:nvPr>
        </p:nvSpPr>
        <p:spPr/>
        <p:txBody>
          <a:bodyPr/>
          <a:lstStyle/>
          <a:p>
            <a:r>
              <a:rPr lang="zh-CN" altLang="en-US" sz="2800" b="0" dirty="0"/>
              <a:t>优点：提出了新的模型结构，实现了对</a:t>
            </a:r>
            <a:r>
              <a:rPr lang="en-US" altLang="zh-CN" sz="2800" b="0" dirty="0"/>
              <a:t>memorization</a:t>
            </a:r>
            <a:r>
              <a:rPr lang="zh-CN" altLang="en-US" sz="2800" b="0" dirty="0"/>
              <a:t>和</a:t>
            </a:r>
            <a:r>
              <a:rPr lang="en-US" altLang="zh-CN" sz="2800" b="0" dirty="0"/>
              <a:t>generalization</a:t>
            </a:r>
            <a:r>
              <a:rPr lang="zh-CN" altLang="en-US" sz="2800" b="0" dirty="0"/>
              <a:t>的统一建模。</a:t>
            </a:r>
            <a:endParaRPr lang="en-US" altLang="zh-CN" sz="2800" b="0" dirty="0"/>
          </a:p>
          <a:p>
            <a:r>
              <a:rPr lang="zh-CN" altLang="en-US" sz="2800" b="0" dirty="0"/>
              <a:t>缺点：</a:t>
            </a:r>
            <a:r>
              <a:rPr lang="en-US" altLang="zh-CN" sz="2800" b="0" dirty="0"/>
              <a:t>Wide</a:t>
            </a:r>
            <a:r>
              <a:rPr lang="zh-CN" altLang="en-US" sz="2800" b="0" dirty="0"/>
              <a:t>部分还是需要人为的特征工程。</a:t>
            </a:r>
            <a:endParaRPr lang="en-US" altLang="zh-CN" sz="2800" b="0" dirty="0"/>
          </a:p>
          <a:p>
            <a:r>
              <a:rPr lang="zh-CN" altLang="en-US" sz="2800" b="0" dirty="0"/>
              <a:t>改进：</a:t>
            </a:r>
            <a:r>
              <a:rPr lang="en-US" altLang="zh-CN" sz="2800" b="0" dirty="0" err="1"/>
              <a:t>DeepFM</a:t>
            </a:r>
            <a:r>
              <a:rPr lang="zh-CN" altLang="en-US" sz="2800" b="0" dirty="0"/>
              <a:t>，</a:t>
            </a:r>
            <a:r>
              <a:rPr lang="en-US" altLang="zh-CN" sz="2800" b="0" dirty="0"/>
              <a:t>FM</a:t>
            </a:r>
            <a:r>
              <a:rPr lang="zh-CN" altLang="en-US" sz="2800" b="0" dirty="0"/>
              <a:t>代替</a:t>
            </a:r>
            <a:r>
              <a:rPr lang="en-US" altLang="zh-CN" sz="2800" b="0" dirty="0"/>
              <a:t>Wide</a:t>
            </a:r>
            <a:r>
              <a:rPr lang="zh-CN" altLang="en-US" sz="2800" b="0" dirty="0"/>
              <a:t>部分，</a:t>
            </a:r>
            <a:r>
              <a:rPr lang="en-US" altLang="zh-CN" sz="2800" b="0" dirty="0"/>
              <a:t>FM</a:t>
            </a:r>
            <a:r>
              <a:rPr lang="zh-CN" altLang="en-US" sz="2800" b="0" dirty="0"/>
              <a:t>模块实现了对于</a:t>
            </a:r>
            <a:r>
              <a:rPr lang="en-US" altLang="zh-CN" sz="2800" b="0" dirty="0"/>
              <a:t>1</a:t>
            </a:r>
            <a:r>
              <a:rPr lang="zh-CN" altLang="en-US" sz="2800" b="0" dirty="0"/>
              <a:t>阶和</a:t>
            </a:r>
            <a:r>
              <a:rPr lang="en-US" altLang="zh-CN" sz="2800" b="0" dirty="0"/>
              <a:t>2</a:t>
            </a:r>
            <a:r>
              <a:rPr lang="zh-CN" altLang="en-US" sz="2800" b="0" dirty="0"/>
              <a:t>阶组合特征的建模，不再需要人工特征。</a:t>
            </a:r>
            <a:endParaRPr lang="en-US" altLang="zh-CN" sz="2800" b="0" dirty="0"/>
          </a:p>
          <a:p>
            <a:endParaRPr lang="zh-CN" altLang="en-US" sz="2800" dirty="0"/>
          </a:p>
        </p:txBody>
      </p:sp>
    </p:spTree>
    <p:extLst>
      <p:ext uri="{BB962C8B-B14F-4D97-AF65-F5344CB8AC3E}">
        <p14:creationId xmlns:p14="http://schemas.microsoft.com/office/powerpoint/2010/main" val="385778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9590" y="2684780"/>
            <a:ext cx="5544820" cy="1014730"/>
          </a:xfrm>
          <a:prstGeom prst="rect">
            <a:avLst/>
          </a:prstGeom>
          <a:noFill/>
        </p:spPr>
        <p:txBody>
          <a:bodyPr wrap="square" rtlCol="0">
            <a:spAutoFit/>
          </a:bodyPr>
          <a:lstStyle/>
          <a:p>
            <a:pPr indent="0" algn="ctr">
              <a:buNone/>
            </a:pPr>
            <a:r>
              <a:rPr lang="en-US" altLang="zh-CN" sz="6000" dirty="0">
                <a:latin typeface="+mn-ea"/>
                <a:ea typeface="+mn-ea"/>
                <a:cs typeface="+mn-ea"/>
              </a:rPr>
              <a:t>Thank you</a:t>
            </a:r>
            <a:r>
              <a:rPr lang="zh-CN" altLang="en-US" sz="6000" dirty="0">
                <a:latin typeface="+mn-ea"/>
                <a:ea typeface="+mn-ea"/>
                <a:cs typeface="+mn-ea"/>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1580" y="1358770"/>
            <a:ext cx="7499985" cy="4592026"/>
          </a:xfrm>
          <a:prstGeom prst="rect">
            <a:avLst/>
          </a:prstGeom>
          <a:noFill/>
        </p:spPr>
        <p:txBody>
          <a:bodyPr wrap="square" rtlCol="0">
            <a:spAutoFit/>
          </a:bodyPr>
          <a:lstStyle/>
          <a:p>
            <a:r>
              <a:rPr lang="en-US" altLang="zh-CN" sz="2800" dirty="0">
                <a:latin typeface="+mn-ea"/>
                <a:ea typeface="+mn-ea"/>
              </a:rPr>
              <a:t> Wide and deep </a:t>
            </a:r>
            <a:r>
              <a:rPr lang="zh-CN" altLang="en-US" sz="2800" dirty="0">
                <a:latin typeface="+mn-ea"/>
                <a:ea typeface="+mn-ea"/>
              </a:rPr>
              <a:t>模型是 </a:t>
            </a:r>
            <a:r>
              <a:rPr lang="en-US" altLang="zh-CN" sz="2800" dirty="0">
                <a:latin typeface="+mn-ea"/>
                <a:ea typeface="+mn-ea"/>
              </a:rPr>
              <a:t>TensorFlow </a:t>
            </a:r>
            <a:r>
              <a:rPr lang="zh-CN" altLang="en-US" sz="2800" dirty="0">
                <a:latin typeface="+mn-ea"/>
                <a:ea typeface="+mn-ea"/>
              </a:rPr>
              <a:t>在 </a:t>
            </a:r>
            <a:r>
              <a:rPr lang="en-US" altLang="zh-CN" sz="2800" dirty="0">
                <a:latin typeface="+mn-ea"/>
                <a:ea typeface="+mn-ea"/>
              </a:rPr>
              <a:t>2016 </a:t>
            </a:r>
            <a:r>
              <a:rPr lang="zh-CN" altLang="en-US" sz="2800" dirty="0">
                <a:latin typeface="+mn-ea"/>
                <a:ea typeface="+mn-ea"/>
              </a:rPr>
              <a:t>年 </a:t>
            </a:r>
            <a:r>
              <a:rPr lang="en-US" altLang="zh-CN" sz="2800" dirty="0">
                <a:latin typeface="+mn-ea"/>
                <a:ea typeface="+mn-ea"/>
              </a:rPr>
              <a:t>6 </a:t>
            </a:r>
            <a:r>
              <a:rPr lang="zh-CN" altLang="en-US" sz="2800" dirty="0">
                <a:latin typeface="+mn-ea"/>
                <a:ea typeface="+mn-ea"/>
              </a:rPr>
              <a:t>月左右发布的一类用于分类和回归的模型，并应用到了 </a:t>
            </a:r>
            <a:r>
              <a:rPr lang="en-US" altLang="zh-CN" sz="2800" dirty="0">
                <a:latin typeface="+mn-ea"/>
                <a:ea typeface="+mn-ea"/>
              </a:rPr>
              <a:t>Google Play </a:t>
            </a:r>
            <a:r>
              <a:rPr lang="zh-CN" altLang="en-US" sz="2800" dirty="0">
                <a:latin typeface="+mn-ea"/>
                <a:ea typeface="+mn-ea"/>
              </a:rPr>
              <a:t>的应用推荐中。论文主要介绍了</a:t>
            </a:r>
            <a:r>
              <a:rPr kumimoji="1" lang="en-US" altLang="zh-CN" sz="2800" b="1" dirty="0">
                <a:solidFill>
                  <a:schemeClr val="accent2"/>
                </a:solidFill>
                <a:latin typeface="+mn-lt"/>
                <a:ea typeface="+mn-ea"/>
              </a:rPr>
              <a:t>wd</a:t>
            </a:r>
            <a:r>
              <a:rPr kumimoji="1" lang="zh-CN" altLang="en-US" sz="2800" b="1" dirty="0">
                <a:solidFill>
                  <a:schemeClr val="accent2"/>
                </a:solidFill>
                <a:latin typeface="+mn-lt"/>
                <a:ea typeface="+mn-ea"/>
              </a:rPr>
              <a:t>的优点、网络结构和实践结果。</a:t>
            </a:r>
            <a:endParaRPr kumimoji="1" lang="en-US" altLang="zh-CN" sz="2800" b="1" dirty="0">
              <a:solidFill>
                <a:schemeClr val="accent2"/>
              </a:solidFill>
              <a:latin typeface="+mn-lt"/>
              <a:ea typeface="+mn-ea"/>
            </a:endParaRPr>
          </a:p>
          <a:p>
            <a:endParaRPr kumimoji="1" lang="en-US" altLang="zh-CN" sz="1100" b="1" dirty="0">
              <a:solidFill>
                <a:schemeClr val="accent2"/>
              </a:solidFill>
              <a:latin typeface="+mn-lt"/>
              <a:ea typeface="+mn-ea"/>
            </a:endParaRPr>
          </a:p>
          <a:p>
            <a:r>
              <a:rPr kumimoji="1" lang="en-US" altLang="zh-CN" sz="3200" b="1" dirty="0">
                <a:solidFill>
                  <a:srgbClr val="FF0000"/>
                </a:solidFill>
                <a:latin typeface="+mn-lt"/>
                <a:ea typeface="+mn-ea"/>
              </a:rPr>
              <a:t>ranking model of app recommendation</a:t>
            </a:r>
          </a:p>
          <a:p>
            <a:pPr>
              <a:buNone/>
            </a:pPr>
            <a:r>
              <a:rPr kumimoji="1" lang="en-US" altLang="zh-CN" sz="2800" b="1" dirty="0">
                <a:latin typeface="+mn-lt"/>
                <a:ea typeface="+mn-ea"/>
              </a:rPr>
              <a:t>Query</a:t>
            </a:r>
            <a:r>
              <a:rPr kumimoji="1" lang="en-US" altLang="zh-CN" sz="2800" b="1" dirty="0">
                <a:solidFill>
                  <a:schemeClr val="accent2"/>
                </a:solidFill>
                <a:latin typeface="+mn-lt"/>
                <a:ea typeface="+mn-ea"/>
              </a:rPr>
              <a:t> </a:t>
            </a:r>
            <a:r>
              <a:rPr kumimoji="1" lang="en-US" altLang="zh-CN" sz="2800" b="1" dirty="0">
                <a:latin typeface="+mn-lt"/>
                <a:ea typeface="+mn-ea"/>
              </a:rPr>
              <a:t>feature</a:t>
            </a:r>
            <a:r>
              <a:rPr lang="en-US" altLang="zh-CN" sz="2800" dirty="0">
                <a:latin typeface="+mn-ea"/>
                <a:ea typeface="+mn-ea"/>
              </a:rPr>
              <a:t>: </a:t>
            </a:r>
            <a:r>
              <a:rPr kumimoji="1" lang="en-US" altLang="zh-CN" sz="2800" dirty="0">
                <a:latin typeface="+mn-lt"/>
                <a:ea typeface="+mn-ea"/>
              </a:rPr>
              <a:t>User + Contextual features</a:t>
            </a:r>
          </a:p>
          <a:p>
            <a:pPr>
              <a:buNone/>
            </a:pPr>
            <a:r>
              <a:rPr kumimoji="1" lang="en-US" altLang="zh-CN" sz="2800" b="1" dirty="0">
                <a:latin typeface="+mn-lt"/>
                <a:ea typeface="+mn-ea"/>
              </a:rPr>
              <a:t>Item</a:t>
            </a:r>
            <a:r>
              <a:rPr kumimoji="1" lang="en-US" altLang="zh-CN" sz="2800" b="1" dirty="0">
                <a:solidFill>
                  <a:schemeClr val="accent2"/>
                </a:solidFill>
                <a:latin typeface="+mn-lt"/>
                <a:ea typeface="+mn-ea"/>
              </a:rPr>
              <a:t> </a:t>
            </a:r>
            <a:r>
              <a:rPr kumimoji="1" lang="en-US" altLang="zh-CN" sz="2800" b="1" dirty="0">
                <a:latin typeface="+mn-lt"/>
                <a:ea typeface="+mn-ea"/>
              </a:rPr>
              <a:t>feature</a:t>
            </a:r>
            <a:r>
              <a:rPr kumimoji="1" lang="en-US" altLang="zh-CN" sz="2800" b="1" dirty="0">
                <a:solidFill>
                  <a:schemeClr val="accent2"/>
                </a:solidFill>
                <a:latin typeface="+mn-lt"/>
                <a:ea typeface="+mn-ea"/>
              </a:rPr>
              <a:t>: </a:t>
            </a:r>
            <a:r>
              <a:rPr kumimoji="1" lang="en-US" altLang="zh-CN" sz="2800" dirty="0">
                <a:latin typeface="+mn-lt"/>
                <a:ea typeface="+mn-ea"/>
              </a:rPr>
              <a:t>App impression </a:t>
            </a:r>
            <a:r>
              <a:rPr kumimoji="1" lang="en-US" altLang="zh-CN" sz="2800" dirty="0" err="1">
                <a:latin typeface="+mn-lt"/>
                <a:ea typeface="+mn-ea"/>
              </a:rPr>
              <a:t>freatures</a:t>
            </a:r>
            <a:r>
              <a:rPr kumimoji="1" lang="en-US" altLang="zh-CN" sz="2800" dirty="0">
                <a:latin typeface="+mn-lt"/>
                <a:ea typeface="+mn-ea"/>
              </a:rPr>
              <a:t> .</a:t>
            </a:r>
          </a:p>
          <a:p>
            <a:pPr>
              <a:buNone/>
            </a:pPr>
            <a:r>
              <a:rPr kumimoji="1" lang="en-US" altLang="zh-CN" sz="2800" b="1" dirty="0">
                <a:latin typeface="+mn-lt"/>
                <a:ea typeface="+mn-ea"/>
              </a:rPr>
              <a:t>Object</a:t>
            </a:r>
            <a:r>
              <a:rPr lang="en-US" altLang="zh-CN" sz="2800" dirty="0">
                <a:latin typeface="+mn-ea"/>
                <a:ea typeface="+mn-ea"/>
              </a:rPr>
              <a:t>:</a:t>
            </a:r>
            <a:r>
              <a:rPr kumimoji="1" lang="en-US" altLang="zh-CN" sz="2800" dirty="0">
                <a:latin typeface="+mn-lt"/>
                <a:ea typeface="+mn-ea"/>
              </a:rPr>
              <a:t> APP installs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9F138F-E7DA-432D-B6E9-AF0236BC4FB3}"/>
              </a:ext>
            </a:extLst>
          </p:cNvPr>
          <p:cNvSpPr>
            <a:spLocks noGrp="1"/>
          </p:cNvSpPr>
          <p:nvPr>
            <p:ph idx="1"/>
          </p:nvPr>
        </p:nvSpPr>
        <p:spPr>
          <a:xfrm>
            <a:off x="533400" y="908719"/>
            <a:ext cx="8140700" cy="5715635"/>
          </a:xfrm>
        </p:spPr>
        <p:txBody>
          <a:bodyPr/>
          <a:lstStyle/>
          <a:p>
            <a:r>
              <a:rPr lang="zh-CN" altLang="en-US" sz="2800" b="0" dirty="0">
                <a:solidFill>
                  <a:srgbClr val="FF0000"/>
                </a:solidFill>
              </a:rPr>
              <a:t>线性模型</a:t>
            </a:r>
            <a:r>
              <a:rPr lang="zh-CN" altLang="en-US" sz="2800" dirty="0">
                <a:solidFill>
                  <a:srgbClr val="FF0000"/>
                </a:solidFill>
              </a:rPr>
              <a:t>：</a:t>
            </a:r>
            <a:endParaRPr lang="en-US" altLang="zh-CN" sz="2800" dirty="0">
              <a:solidFill>
                <a:srgbClr val="FF0000"/>
              </a:solidFill>
            </a:endParaRPr>
          </a:p>
          <a:p>
            <a:pPr lvl="1">
              <a:buFont typeface="Wingdings" panose="05000000000000000000" pitchFamily="2" charset="2"/>
              <a:buChar char="Ø"/>
            </a:pPr>
            <a:r>
              <a:rPr lang="en-US" altLang="zh-CN" sz="2400" kern="1200" dirty="0">
                <a:solidFill>
                  <a:schemeClr val="accent2"/>
                </a:solidFill>
                <a:cs typeface="+mn-cs"/>
              </a:rPr>
              <a:t>Memorization</a:t>
            </a:r>
            <a:r>
              <a:rPr lang="zh-CN" altLang="en-US" sz="2400" kern="1200" dirty="0">
                <a:solidFill>
                  <a:schemeClr val="accent2"/>
                </a:solidFill>
                <a:cs typeface="+mn-cs"/>
              </a:rPr>
              <a:t>（记忆）</a:t>
            </a:r>
            <a:r>
              <a:rPr lang="zh-CN" altLang="en-US" sz="2400" b="0" dirty="0"/>
              <a:t>则可以通过对稀疏</a:t>
            </a:r>
            <a:r>
              <a:rPr lang="zh-CN" altLang="en-US" sz="2400" kern="1200" dirty="0">
                <a:solidFill>
                  <a:schemeClr val="accent2"/>
                </a:solidFill>
                <a:cs typeface="+mn-cs"/>
              </a:rPr>
              <a:t>特征</a:t>
            </a:r>
            <a:r>
              <a:rPr lang="zh-CN" altLang="en-US" sz="2400" b="0" dirty="0"/>
              <a:t>做</a:t>
            </a:r>
            <a:r>
              <a:rPr lang="zh-CN" altLang="en-US" sz="2400" kern="1200" dirty="0">
                <a:solidFill>
                  <a:schemeClr val="accent2"/>
                </a:solidFill>
                <a:cs typeface="+mn-cs"/>
              </a:rPr>
              <a:t>交叉</a:t>
            </a:r>
            <a:r>
              <a:rPr lang="zh-CN" altLang="en-US" sz="2400" b="0" dirty="0"/>
              <a:t>积转换获得，就是求交叉特征，比如</a:t>
            </a:r>
            <a:r>
              <a:rPr lang="en-US" altLang="zh-CN" sz="2400" b="0" dirty="0"/>
              <a:t>AND</a:t>
            </a:r>
            <a:r>
              <a:rPr lang="zh-CN" altLang="en-US" sz="2400" b="0" dirty="0"/>
              <a:t>操作 （</a:t>
            </a:r>
            <a:r>
              <a:rPr lang="en-US" altLang="zh-CN" sz="2400" b="0" dirty="0" err="1"/>
              <a:t>user_installed_app</a:t>
            </a:r>
            <a:r>
              <a:rPr lang="en-US" altLang="zh-CN" sz="2400" b="0" dirty="0"/>
              <a:t>= QQ, </a:t>
            </a:r>
            <a:r>
              <a:rPr lang="en-US" altLang="zh-CN" sz="2400" b="0" dirty="0" err="1"/>
              <a:t>impression_app</a:t>
            </a:r>
            <a:r>
              <a:rPr lang="en-US" altLang="zh-CN" sz="2400" b="0" dirty="0"/>
              <a:t>=WeChat)</a:t>
            </a:r>
            <a:r>
              <a:rPr lang="zh-CN" altLang="en-US" sz="2400" b="0" dirty="0"/>
              <a:t>这两个特征，当用户安装了</a:t>
            </a:r>
            <a:r>
              <a:rPr lang="en-US" altLang="zh-CN" sz="2400" b="0" dirty="0"/>
              <a:t>QQ</a:t>
            </a:r>
            <a:r>
              <a:rPr lang="zh-CN" altLang="en-US" sz="2400" b="0" dirty="0"/>
              <a:t>并且之后展示在</a:t>
            </a:r>
            <a:r>
              <a:rPr lang="en-US" altLang="zh-CN" sz="2400" b="0" dirty="0"/>
              <a:t>WeChat</a:t>
            </a:r>
            <a:r>
              <a:rPr lang="zh-CN" altLang="en-US" sz="2400" b="0" dirty="0"/>
              <a:t>上，特征的值为</a:t>
            </a:r>
            <a:r>
              <a:rPr lang="en-US" altLang="zh-CN" sz="2400" b="0" dirty="0"/>
              <a:t>1</a:t>
            </a:r>
          </a:p>
          <a:p>
            <a:pPr lvl="1">
              <a:buFont typeface="Wingdings" panose="05000000000000000000" pitchFamily="2" charset="2"/>
              <a:buChar char="Ø"/>
            </a:pPr>
            <a:r>
              <a:rPr lang="en-US" altLang="zh-CN" sz="2400" kern="1200" dirty="0">
                <a:solidFill>
                  <a:schemeClr val="accent2"/>
                </a:solidFill>
                <a:cs typeface="+mn-cs"/>
              </a:rPr>
              <a:t>Generalization</a:t>
            </a:r>
            <a:r>
              <a:rPr lang="zh-CN" altLang="en-US" sz="2400" kern="1200" dirty="0">
                <a:solidFill>
                  <a:schemeClr val="accent2"/>
                </a:solidFill>
                <a:cs typeface="+mn-cs"/>
              </a:rPr>
              <a:t>（泛化）</a:t>
            </a:r>
            <a:r>
              <a:rPr lang="zh-CN" altLang="en-US" sz="2400" b="0" dirty="0"/>
              <a:t>可以通过增加一些粗粒度的特征实现，如</a:t>
            </a:r>
            <a:r>
              <a:rPr lang="en-US" altLang="zh-CN" sz="2400" b="0" dirty="0"/>
              <a:t>AND(</a:t>
            </a:r>
            <a:r>
              <a:rPr lang="en-US" altLang="zh-CN" sz="2400" b="0" dirty="0" err="1"/>
              <a:t>user_installed_category</a:t>
            </a:r>
            <a:r>
              <a:rPr lang="en-US" altLang="zh-CN" sz="2400" b="0" dirty="0"/>
              <a:t>=video, </a:t>
            </a:r>
            <a:r>
              <a:rPr lang="en-US" altLang="zh-CN" sz="2400" b="0" dirty="0" err="1"/>
              <a:t>impression_category</a:t>
            </a:r>
            <a:r>
              <a:rPr lang="en-US" altLang="zh-CN" sz="2400" b="0" dirty="0"/>
              <a:t>=music ),</a:t>
            </a:r>
            <a:r>
              <a:rPr lang="zh-CN" altLang="en-US" sz="2400" b="0" dirty="0"/>
              <a:t>但是这写都是需要手工做</a:t>
            </a:r>
            <a:r>
              <a:rPr lang="zh-CN" altLang="en-US" sz="2400" kern="1200" dirty="0">
                <a:solidFill>
                  <a:schemeClr val="accent2"/>
                </a:solidFill>
                <a:cs typeface="+mn-cs"/>
              </a:rPr>
              <a:t>特征工程</a:t>
            </a:r>
            <a:r>
              <a:rPr lang="zh-CN" altLang="en-US" sz="2400" b="0" dirty="0"/>
              <a:t>实现。交叉积转换的一个限制就是他们不能生成从未在训练数据中出现过的</a:t>
            </a:r>
            <a:r>
              <a:rPr lang="en-US" altLang="zh-CN" sz="2400" b="0" dirty="0"/>
              <a:t>query-item</a:t>
            </a:r>
            <a:r>
              <a:rPr lang="zh-CN" altLang="en-US" sz="2400" b="0" dirty="0"/>
              <a:t>特征对。</a:t>
            </a:r>
            <a:endParaRPr lang="zh-CN" altLang="en-US" sz="2400" dirty="0"/>
          </a:p>
        </p:txBody>
      </p:sp>
    </p:spTree>
    <p:extLst>
      <p:ext uri="{BB962C8B-B14F-4D97-AF65-F5344CB8AC3E}">
        <p14:creationId xmlns:p14="http://schemas.microsoft.com/office/powerpoint/2010/main" val="97224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ECB076-BABA-4706-B075-347278F043F6}"/>
              </a:ext>
            </a:extLst>
          </p:cNvPr>
          <p:cNvSpPr>
            <a:spLocks noGrp="1"/>
          </p:cNvSpPr>
          <p:nvPr>
            <p:ph idx="1"/>
          </p:nvPr>
        </p:nvSpPr>
        <p:spPr>
          <a:xfrm>
            <a:off x="533400" y="1583794"/>
            <a:ext cx="8140700" cy="4725525"/>
          </a:xfrm>
        </p:spPr>
        <p:txBody>
          <a:bodyPr/>
          <a:lstStyle/>
          <a:p>
            <a:r>
              <a:rPr lang="en-US" altLang="zh-CN" sz="2800" dirty="0">
                <a:solidFill>
                  <a:srgbClr val="FF0000"/>
                </a:solidFill>
              </a:rPr>
              <a:t>Embedding-Based</a:t>
            </a:r>
            <a:r>
              <a:rPr lang="zh-CN" altLang="en-US" sz="2800" dirty="0">
                <a:solidFill>
                  <a:srgbClr val="FF0000"/>
                </a:solidFill>
              </a:rPr>
              <a:t>：</a:t>
            </a:r>
            <a:endParaRPr lang="en-US" altLang="zh-CN" sz="2800" dirty="0">
              <a:solidFill>
                <a:srgbClr val="FF0000"/>
              </a:solidFill>
            </a:endParaRPr>
          </a:p>
          <a:p>
            <a:pPr lvl="1">
              <a:buFont typeface="Wingdings" panose="05000000000000000000" pitchFamily="2" charset="2"/>
              <a:buChar char="Ø"/>
            </a:pPr>
            <a:r>
              <a:rPr lang="en-US" altLang="zh-CN" sz="2400" b="0" dirty="0"/>
              <a:t>FM</a:t>
            </a:r>
            <a:r>
              <a:rPr lang="zh-CN" altLang="en-US" sz="2400" b="0" dirty="0"/>
              <a:t>和</a:t>
            </a:r>
            <a:r>
              <a:rPr lang="en-US" altLang="zh-CN" sz="2400" b="0" kern="1200" dirty="0">
                <a:solidFill>
                  <a:schemeClr val="accent2"/>
                </a:solidFill>
              </a:rPr>
              <a:t>DNN</a:t>
            </a:r>
            <a:r>
              <a:rPr lang="zh-CN" altLang="en-US" sz="2400" b="0" dirty="0"/>
              <a:t>都算是这样的模型，可以在很少的特征工程情况下，通过学习一个低纬度的</a:t>
            </a:r>
            <a:r>
              <a:rPr lang="en-US" altLang="zh-CN" sz="2400" b="0" dirty="0"/>
              <a:t>embedding vector</a:t>
            </a:r>
            <a:r>
              <a:rPr lang="zh-CN" altLang="en-US" sz="2400" b="0" dirty="0"/>
              <a:t>来学习训练集中从未见过的组合特征。</a:t>
            </a:r>
          </a:p>
          <a:p>
            <a:pPr lvl="1">
              <a:buFont typeface="Wingdings" panose="05000000000000000000" pitchFamily="2" charset="2"/>
              <a:buChar char="Ø"/>
            </a:pPr>
            <a:r>
              <a:rPr lang="zh-CN" altLang="en-US" sz="2400" b="0" dirty="0"/>
              <a:t>缺点在于：当</a:t>
            </a:r>
            <a:r>
              <a:rPr lang="en-US" altLang="zh-CN" sz="2400" b="0" dirty="0"/>
              <a:t>query-item</a:t>
            </a:r>
            <a:r>
              <a:rPr lang="zh-CN" altLang="en-US" sz="2400" b="0" dirty="0"/>
              <a:t>矩阵是稀疏并且是</a:t>
            </a:r>
            <a:r>
              <a:rPr lang="en-US" altLang="zh-CN" sz="2400" b="0" dirty="0"/>
              <a:t>high-rank</a:t>
            </a:r>
            <a:r>
              <a:rPr lang="zh-CN" altLang="en-US" sz="2400" b="0" dirty="0"/>
              <a:t>的时候，很难非常效率的学习出低维度的表示。导致</a:t>
            </a:r>
            <a:r>
              <a:rPr lang="zh-CN" altLang="en-US" sz="2400" b="0" kern="1200" dirty="0">
                <a:solidFill>
                  <a:schemeClr val="accent2"/>
                </a:solidFill>
              </a:rPr>
              <a:t>推荐过度泛化</a:t>
            </a:r>
            <a:r>
              <a:rPr lang="zh-CN" altLang="en-US" sz="2400" b="0" dirty="0"/>
              <a:t>，会推荐一些不那么相关的物品。相反，</a:t>
            </a:r>
            <a:r>
              <a:rPr lang="en-US" altLang="zh-CN" sz="2400" b="0" dirty="0"/>
              <a:t>linear model</a:t>
            </a:r>
            <a:r>
              <a:rPr lang="zh-CN" altLang="en-US" sz="2400" b="0" dirty="0"/>
              <a:t>却可以通过</a:t>
            </a:r>
            <a:r>
              <a:rPr lang="en-US" altLang="zh-CN" sz="2400" b="0" dirty="0"/>
              <a:t>cross-product transformation</a:t>
            </a:r>
            <a:r>
              <a:rPr lang="zh-CN" altLang="en-US" sz="2400" b="0" dirty="0"/>
              <a:t>来记住这些</a:t>
            </a:r>
            <a:r>
              <a:rPr lang="en-US" altLang="zh-CN" sz="2400" b="0" dirty="0"/>
              <a:t>exception rules</a:t>
            </a:r>
            <a:r>
              <a:rPr lang="zh-CN" altLang="en-US" sz="2400" b="0" dirty="0"/>
              <a:t>，而且仅仅使用了非常少的参数。</a:t>
            </a:r>
          </a:p>
          <a:p>
            <a:endParaRPr lang="zh-CN" altLang="en-US" dirty="0"/>
          </a:p>
        </p:txBody>
      </p:sp>
    </p:spTree>
    <p:extLst>
      <p:ext uri="{BB962C8B-B14F-4D97-AF65-F5344CB8AC3E}">
        <p14:creationId xmlns:p14="http://schemas.microsoft.com/office/powerpoint/2010/main" val="251561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FFF9E-0C68-43BB-9CF6-52266D2C8999}"/>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FC58CE1-9848-4B9F-9A04-744B04DE378E}"/>
              </a:ext>
            </a:extLst>
          </p:cNvPr>
          <p:cNvPicPr>
            <a:picLocks noGrp="1" noChangeAspect="1"/>
          </p:cNvPicPr>
          <p:nvPr>
            <p:ph idx="1"/>
          </p:nvPr>
        </p:nvPicPr>
        <p:blipFill>
          <a:blip r:embed="rId3"/>
          <a:stretch>
            <a:fillRect/>
          </a:stretch>
        </p:blipFill>
        <p:spPr>
          <a:xfrm>
            <a:off x="251521" y="1313765"/>
            <a:ext cx="8625758" cy="4761533"/>
          </a:xfrm>
          <a:prstGeom prst="rect">
            <a:avLst/>
          </a:prstGeom>
        </p:spPr>
      </p:pic>
    </p:spTree>
    <p:extLst>
      <p:ext uri="{BB962C8B-B14F-4D97-AF65-F5344CB8AC3E}">
        <p14:creationId xmlns:p14="http://schemas.microsoft.com/office/powerpoint/2010/main" val="168166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AA635-C53A-4155-A44B-504EE1B02C74}"/>
              </a:ext>
            </a:extLst>
          </p:cNvPr>
          <p:cNvSpPr>
            <a:spLocks noGrp="1"/>
          </p:cNvSpPr>
          <p:nvPr>
            <p:ph type="title"/>
          </p:nvPr>
        </p:nvSpPr>
        <p:spPr/>
        <p:txBody>
          <a:bodyPr/>
          <a:lstStyle/>
          <a:p>
            <a:r>
              <a:rPr lang="en-US" altLang="zh-CN" dirty="0" err="1"/>
              <a:t>Wide&amp;Deep</a:t>
            </a:r>
            <a:r>
              <a:rPr lang="zh-CN" altLang="en-US" dirty="0"/>
              <a:t>模型</a:t>
            </a:r>
          </a:p>
        </p:txBody>
      </p:sp>
      <p:sp>
        <p:nvSpPr>
          <p:cNvPr id="3" name="内容占位符 2">
            <a:extLst>
              <a:ext uri="{FF2B5EF4-FFF2-40B4-BE49-F238E27FC236}">
                <a16:creationId xmlns:a16="http://schemas.microsoft.com/office/drawing/2014/main" id="{6BCF1C93-7167-4E85-AD6F-E47DEA09EA5A}"/>
              </a:ext>
            </a:extLst>
          </p:cNvPr>
          <p:cNvSpPr>
            <a:spLocks noGrp="1"/>
          </p:cNvSpPr>
          <p:nvPr>
            <p:ph idx="1"/>
          </p:nvPr>
        </p:nvSpPr>
        <p:spPr>
          <a:xfrm>
            <a:off x="482574" y="1718810"/>
            <a:ext cx="8140700" cy="3986222"/>
          </a:xfrm>
        </p:spPr>
        <p:txBody>
          <a:bodyPr/>
          <a:lstStyle/>
          <a:p>
            <a:r>
              <a:rPr lang="en-US" altLang="zh-CN" sz="2400" b="0" dirty="0"/>
              <a:t>wide and deep </a:t>
            </a:r>
            <a:r>
              <a:rPr lang="zh-CN" altLang="en-US" sz="2400" b="0" dirty="0"/>
              <a:t>模型的核心思想是结合线性模型的记忆能力和 </a:t>
            </a:r>
            <a:r>
              <a:rPr lang="en-US" altLang="zh-CN" sz="2400" b="0" dirty="0"/>
              <a:t>DNN </a:t>
            </a:r>
            <a:r>
              <a:rPr lang="zh-CN" altLang="en-US" sz="2400" b="0" dirty="0"/>
              <a:t>模型的泛化能力，在训练过程中</a:t>
            </a:r>
            <a:r>
              <a:rPr lang="zh-CN" altLang="en-US" sz="2400" b="0" kern="1200" dirty="0">
                <a:solidFill>
                  <a:schemeClr val="accent2"/>
                </a:solidFill>
              </a:rPr>
              <a:t>同时优化 </a:t>
            </a:r>
            <a:r>
              <a:rPr lang="en-US" altLang="zh-CN" sz="2400" b="0" dirty="0"/>
              <a:t>2 </a:t>
            </a:r>
            <a:r>
              <a:rPr lang="zh-CN" altLang="en-US" sz="2400" b="0" dirty="0"/>
              <a:t>个模型的参数，从而达到整体模型的预测能力最优。</a:t>
            </a:r>
            <a:endParaRPr lang="zh-CN" altLang="en-US" sz="2400" dirty="0"/>
          </a:p>
        </p:txBody>
      </p:sp>
      <p:pic>
        <p:nvPicPr>
          <p:cNvPr id="4" name="内容占位符 4">
            <a:extLst>
              <a:ext uri="{FF2B5EF4-FFF2-40B4-BE49-F238E27FC236}">
                <a16:creationId xmlns:a16="http://schemas.microsoft.com/office/drawing/2014/main" id="{FB72A7A5-65B5-4665-A19D-A80F82AE0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72131" y="3088264"/>
            <a:ext cx="9551762" cy="2906021"/>
          </a:xfrm>
          <a:prstGeom prst="rect">
            <a:avLst/>
          </a:prstGeom>
          <a:noFill/>
          <a:ln w="9525">
            <a:noFill/>
            <a:miter lim="800000"/>
          </a:ln>
        </p:spPr>
      </p:pic>
    </p:spTree>
    <p:extLst>
      <p:ext uri="{BB962C8B-B14F-4D97-AF65-F5344CB8AC3E}">
        <p14:creationId xmlns:p14="http://schemas.microsoft.com/office/powerpoint/2010/main" val="269179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16FD2-0DA0-4CBC-925B-DB32DF3A1055}"/>
              </a:ext>
            </a:extLst>
          </p:cNvPr>
          <p:cNvSpPr>
            <a:spLocks noGrp="1"/>
          </p:cNvSpPr>
          <p:nvPr>
            <p:ph type="title"/>
          </p:nvPr>
        </p:nvSpPr>
        <p:spPr/>
        <p:txBody>
          <a:bodyPr/>
          <a:lstStyle/>
          <a:p>
            <a:r>
              <a:rPr lang="en-US" altLang="zh-CN" dirty="0"/>
              <a:t>Wide</a:t>
            </a:r>
            <a:r>
              <a:rPr lang="zh-CN" altLang="en-US" dirty="0"/>
              <a:t>部分</a:t>
            </a:r>
          </a:p>
        </p:txBody>
      </p:sp>
      <p:sp>
        <p:nvSpPr>
          <p:cNvPr id="3" name="内容占位符 2">
            <a:extLst>
              <a:ext uri="{FF2B5EF4-FFF2-40B4-BE49-F238E27FC236}">
                <a16:creationId xmlns:a16="http://schemas.microsoft.com/office/drawing/2014/main" id="{6F74C65A-DCBD-4315-8A7D-C2E729E1076E}"/>
              </a:ext>
            </a:extLst>
          </p:cNvPr>
          <p:cNvSpPr>
            <a:spLocks noGrp="1"/>
          </p:cNvSpPr>
          <p:nvPr>
            <p:ph idx="1"/>
          </p:nvPr>
        </p:nvSpPr>
        <p:spPr>
          <a:xfrm>
            <a:off x="533400" y="1943835"/>
            <a:ext cx="8140700" cy="5317762"/>
          </a:xfrm>
        </p:spPr>
        <p:txBody>
          <a:bodyPr/>
          <a:lstStyle/>
          <a:p>
            <a:r>
              <a:rPr lang="en-US" altLang="zh-CN" sz="2800" b="0" kern="1200" dirty="0">
                <a:latin typeface="+mn-ea"/>
              </a:rPr>
              <a:t>Wide</a:t>
            </a:r>
            <a:r>
              <a:rPr lang="zh-CN" altLang="en-US" sz="2800" b="0" kern="1200" dirty="0">
                <a:latin typeface="+mn-ea"/>
              </a:rPr>
              <a:t>用的模型是逻辑回归</a:t>
            </a:r>
            <a:r>
              <a:rPr lang="en-US" altLang="zh-CN" sz="2800" b="0" kern="1200" dirty="0">
                <a:latin typeface="+mn-ea"/>
              </a:rPr>
              <a:t>(logistic regression, LR)</a:t>
            </a:r>
            <a:r>
              <a:rPr lang="zh-CN" altLang="en-US" sz="2800" b="0" kern="1200" dirty="0">
                <a:latin typeface="+mn-ea"/>
              </a:rPr>
              <a:t>。属于广义线性模型的范畴。</a:t>
            </a:r>
            <a:endParaRPr lang="en-US" altLang="zh-CN" sz="2800" b="0" kern="1200" dirty="0">
              <a:latin typeface="+mn-ea"/>
            </a:endParaRPr>
          </a:p>
          <a:p>
            <a:endParaRPr lang="en-US" altLang="zh-CN" b="0" kern="1200" dirty="0">
              <a:latin typeface="+mn-ea"/>
            </a:endParaRPr>
          </a:p>
          <a:p>
            <a:pPr lvl="1">
              <a:buFontTx/>
              <a:buChar char="-"/>
            </a:pPr>
            <a:r>
              <a:rPr lang="zh-CN" altLang="en-US" sz="2400" b="0" kern="1200" dirty="0">
                <a:latin typeface="+mn-ea"/>
              </a:rPr>
              <a:t>输入：离散特征（连续特征离散化）</a:t>
            </a:r>
            <a:r>
              <a:rPr lang="en-US" altLang="zh-CN" sz="2400" b="0" kern="1200" dirty="0">
                <a:latin typeface="+mn-ea"/>
              </a:rPr>
              <a:t>+</a:t>
            </a:r>
            <a:r>
              <a:rPr lang="zh-CN" altLang="en-US" sz="2400" b="0" kern="1200" dirty="0">
                <a:latin typeface="+mn-ea"/>
              </a:rPr>
              <a:t>人工交叉特征</a:t>
            </a:r>
            <a:endParaRPr lang="en-US" altLang="zh-CN" sz="2400" b="0" kern="1200" dirty="0">
              <a:latin typeface="+mn-ea"/>
            </a:endParaRPr>
          </a:p>
          <a:p>
            <a:pPr lvl="1">
              <a:buFontTx/>
              <a:buChar char="-"/>
            </a:pPr>
            <a:r>
              <a:rPr lang="zh-CN" altLang="en-US" sz="2400" b="0" kern="1200" dirty="0">
                <a:latin typeface="+mn-ea"/>
              </a:rPr>
              <a:t>记住那些稀疏的，特定的</a:t>
            </a:r>
            <a:r>
              <a:rPr lang="en-US" altLang="zh-CN" sz="2400" b="0" kern="1200" dirty="0">
                <a:latin typeface="+mn-ea"/>
              </a:rPr>
              <a:t>rules</a:t>
            </a:r>
          </a:p>
          <a:p>
            <a:pPr lvl="1">
              <a:buFontTx/>
              <a:buChar char="-"/>
            </a:pPr>
            <a:r>
              <a:rPr lang="zh-CN" altLang="en-US" sz="2400" b="0" kern="1200" dirty="0">
                <a:latin typeface="+mn-ea"/>
              </a:rPr>
              <a:t>优化器：</a:t>
            </a:r>
            <a:r>
              <a:rPr lang="en-US" altLang="zh-CN" sz="2400" b="0" kern="1200" dirty="0">
                <a:latin typeface="+mn-ea"/>
              </a:rPr>
              <a:t>FTRL</a:t>
            </a:r>
          </a:p>
          <a:p>
            <a:pPr marL="457200" lvl="1" indent="0">
              <a:buNone/>
            </a:pPr>
            <a:r>
              <a:rPr lang="zh-CN" altLang="en-US" sz="2400" b="0" kern="1200" dirty="0">
                <a:latin typeface="+mn-ea"/>
              </a:rPr>
              <a:t>特征交叉：</a:t>
            </a:r>
            <a:r>
              <a:rPr lang="en-US" altLang="zh-CN" sz="2400" b="0" kern="1200" dirty="0">
                <a:latin typeface="+mn-ea"/>
              </a:rPr>
              <a:t>”</a:t>
            </a:r>
            <a:r>
              <a:rPr lang="zh-CN" altLang="en-US" sz="2400" b="0" kern="1200" dirty="0">
                <a:latin typeface="+mn-ea"/>
              </a:rPr>
              <a:t>性别</a:t>
            </a:r>
            <a:r>
              <a:rPr lang="en-US" altLang="zh-CN" sz="2400" b="0" kern="1200" dirty="0">
                <a:latin typeface="+mn-ea"/>
              </a:rPr>
              <a:t>=</a:t>
            </a:r>
            <a:r>
              <a:rPr lang="zh-CN" altLang="en-US" sz="2400" b="0" kern="1200" dirty="0">
                <a:latin typeface="+mn-ea"/>
              </a:rPr>
              <a:t>女 </a:t>
            </a:r>
            <a:r>
              <a:rPr lang="en-US" altLang="zh-CN" sz="2400" b="0" kern="1200" dirty="0">
                <a:latin typeface="+mn-ea"/>
              </a:rPr>
              <a:t>and </a:t>
            </a:r>
            <a:r>
              <a:rPr lang="zh-CN" altLang="en-US" sz="2400" b="0" kern="1200" dirty="0">
                <a:latin typeface="+mn-ea"/>
              </a:rPr>
              <a:t>语言</a:t>
            </a:r>
            <a:r>
              <a:rPr lang="en-US" altLang="zh-CN" sz="2400" b="0" kern="1200" dirty="0">
                <a:latin typeface="+mn-ea"/>
              </a:rPr>
              <a:t>=</a:t>
            </a:r>
            <a:r>
              <a:rPr lang="zh-CN" altLang="en-US" sz="2400" b="0" kern="1200" dirty="0">
                <a:latin typeface="+mn-ea"/>
              </a:rPr>
              <a:t>英语</a:t>
            </a:r>
            <a:r>
              <a:rPr lang="en-US" altLang="zh-CN" sz="2400" b="0" kern="1200" dirty="0">
                <a:latin typeface="+mn-ea"/>
              </a:rPr>
              <a:t>”</a:t>
            </a:r>
            <a:r>
              <a:rPr lang="zh-CN" altLang="en-US" sz="2400" b="0" kern="1200" dirty="0">
                <a:latin typeface="+mn-ea"/>
              </a:rPr>
              <a:t>，只有二者同时成立，交叉特征的值才为</a:t>
            </a:r>
            <a:r>
              <a:rPr lang="en-US" altLang="zh-CN" sz="2400" b="0" kern="1200" dirty="0">
                <a:latin typeface="+mn-ea"/>
              </a:rPr>
              <a:t>1</a:t>
            </a:r>
            <a:r>
              <a:rPr lang="zh-CN" altLang="en-US" sz="2400" b="0" kern="1200" dirty="0">
                <a:latin typeface="+mn-ea"/>
              </a:rPr>
              <a:t>。限制就是不能生成从未在训练数据中出现过的</a:t>
            </a:r>
            <a:r>
              <a:rPr lang="en-US" altLang="zh-CN" sz="2400" b="0" kern="1200" dirty="0">
                <a:latin typeface="+mn-ea"/>
              </a:rPr>
              <a:t>query-item</a:t>
            </a:r>
            <a:r>
              <a:rPr lang="zh-CN" altLang="en-US" sz="2400" b="0" kern="1200" dirty="0">
                <a:latin typeface="+mn-ea"/>
              </a:rPr>
              <a:t>特征对。</a:t>
            </a:r>
            <a:endParaRPr lang="en-US" altLang="zh-CN" sz="2400" b="0" kern="1200" dirty="0">
              <a:latin typeface="+mn-ea"/>
            </a:endParaRPr>
          </a:p>
          <a:p>
            <a:pPr marL="457200" lvl="1" indent="0">
              <a:buNone/>
            </a:pPr>
            <a:endParaRPr lang="en-US" altLang="zh-CN" sz="2400" dirty="0"/>
          </a:p>
          <a:p>
            <a:endParaRPr lang="zh-CN" altLang="en-US" dirty="0"/>
          </a:p>
        </p:txBody>
      </p:sp>
      <p:pic>
        <p:nvPicPr>
          <p:cNvPr id="4" name="图片 3">
            <a:extLst>
              <a:ext uri="{FF2B5EF4-FFF2-40B4-BE49-F238E27FC236}">
                <a16:creationId xmlns:a16="http://schemas.microsoft.com/office/drawing/2014/main" id="{95AE5C3B-0342-4A72-9593-08A5A5429035}"/>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66855" y="3203975"/>
            <a:ext cx="2191848" cy="443733"/>
          </a:xfrm>
          <a:prstGeom prst="rect">
            <a:avLst/>
          </a:prstGeom>
        </p:spPr>
      </p:pic>
    </p:spTree>
    <p:extLst>
      <p:ext uri="{BB962C8B-B14F-4D97-AF65-F5344CB8AC3E}">
        <p14:creationId xmlns:p14="http://schemas.microsoft.com/office/powerpoint/2010/main" val="37852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16FD2-0DA0-4CBC-925B-DB32DF3A1055}"/>
              </a:ext>
            </a:extLst>
          </p:cNvPr>
          <p:cNvSpPr>
            <a:spLocks noGrp="1"/>
          </p:cNvSpPr>
          <p:nvPr>
            <p:ph type="title"/>
          </p:nvPr>
        </p:nvSpPr>
        <p:spPr/>
        <p:txBody>
          <a:bodyPr/>
          <a:lstStyle/>
          <a:p>
            <a:r>
              <a:rPr lang="en-US" altLang="zh-CN" dirty="0"/>
              <a:t>Deep</a:t>
            </a:r>
            <a:r>
              <a:rPr lang="zh-CN" altLang="en-US" dirty="0"/>
              <a:t>部分</a:t>
            </a:r>
          </a:p>
        </p:txBody>
      </p:sp>
      <p:sp>
        <p:nvSpPr>
          <p:cNvPr id="3" name="内容占位符 2">
            <a:extLst>
              <a:ext uri="{FF2B5EF4-FFF2-40B4-BE49-F238E27FC236}">
                <a16:creationId xmlns:a16="http://schemas.microsoft.com/office/drawing/2014/main" id="{6F74C65A-DCBD-4315-8A7D-C2E729E1076E}"/>
              </a:ext>
            </a:extLst>
          </p:cNvPr>
          <p:cNvSpPr>
            <a:spLocks noGrp="1"/>
          </p:cNvSpPr>
          <p:nvPr>
            <p:ph idx="1"/>
          </p:nvPr>
        </p:nvSpPr>
        <p:spPr/>
        <p:txBody>
          <a:bodyPr/>
          <a:lstStyle/>
          <a:p>
            <a:r>
              <a:rPr lang="en-US" altLang="zh-CN" sz="2400" b="0" kern="1200" dirty="0">
                <a:latin typeface="+mn-ea"/>
              </a:rPr>
              <a:t>Deep</a:t>
            </a:r>
            <a:r>
              <a:rPr lang="zh-CN" altLang="en-US" sz="2400" b="0" kern="1200" dirty="0">
                <a:latin typeface="+mn-ea"/>
              </a:rPr>
              <a:t>就是指 </a:t>
            </a:r>
            <a:r>
              <a:rPr lang="en-US" altLang="zh-CN" sz="2400" b="0" kern="1200" dirty="0">
                <a:latin typeface="+mn-ea"/>
              </a:rPr>
              <a:t>Deep Neural Network</a:t>
            </a:r>
          </a:p>
          <a:p>
            <a:endParaRPr lang="en-US" altLang="zh-CN" sz="2400" b="0" kern="1200" dirty="0">
              <a:latin typeface="+mn-ea"/>
            </a:endParaRPr>
          </a:p>
          <a:p>
            <a:pPr marL="457200" lvl="1" indent="0">
              <a:buNone/>
            </a:pPr>
            <a:endParaRPr lang="en-US" altLang="zh-CN" sz="2400" b="0" kern="1200" dirty="0">
              <a:latin typeface="+mn-ea"/>
            </a:endParaRPr>
          </a:p>
          <a:p>
            <a:pPr marL="457200" lvl="1" indent="0">
              <a:buNone/>
            </a:pPr>
            <a:r>
              <a:rPr lang="en-US" altLang="zh-CN" sz="2400" b="0" kern="1200" dirty="0">
                <a:latin typeface="+mn-ea"/>
              </a:rPr>
              <a:t>- </a:t>
            </a:r>
            <a:r>
              <a:rPr lang="zh-CN" altLang="en-US" sz="2400" b="0" kern="1200" dirty="0">
                <a:latin typeface="+mn-ea"/>
              </a:rPr>
              <a:t>输入：连续特征</a:t>
            </a:r>
            <a:r>
              <a:rPr lang="en-US" altLang="zh-CN" sz="2400" b="0" kern="1200" dirty="0">
                <a:latin typeface="+mn-ea"/>
              </a:rPr>
              <a:t>+</a:t>
            </a:r>
            <a:r>
              <a:rPr lang="zh-CN" altLang="en-US" sz="2400" b="0" kern="1200" dirty="0">
                <a:latin typeface="+mn-ea"/>
              </a:rPr>
              <a:t>离散特征</a:t>
            </a:r>
            <a:r>
              <a:rPr lang="zh-CN" altLang="zh-CN" sz="2400" b="0" kern="1200" dirty="0">
                <a:latin typeface="+mn-ea"/>
              </a:rPr>
              <a:t>embedding</a:t>
            </a:r>
            <a:endParaRPr lang="en-US" altLang="zh-CN" sz="2400" b="0" kern="1200" dirty="0">
              <a:latin typeface="+mn-ea"/>
            </a:endParaRPr>
          </a:p>
          <a:p>
            <a:pPr marL="457200" lvl="1" indent="0">
              <a:buNone/>
            </a:pPr>
            <a:r>
              <a:rPr lang="en-US" altLang="zh-CN" sz="2400" b="0" kern="1200" dirty="0">
                <a:latin typeface="+mn-ea"/>
              </a:rPr>
              <a:t>- </a:t>
            </a:r>
            <a:r>
              <a:rPr lang="zh-CN" altLang="en-US" sz="2400" b="0" kern="1200" dirty="0">
                <a:latin typeface="+mn-ea"/>
              </a:rPr>
              <a:t>泛化推荐一些相似的</a:t>
            </a:r>
            <a:r>
              <a:rPr lang="en-US" altLang="zh-CN" sz="2400" b="0" kern="1200" dirty="0">
                <a:latin typeface="+mn-ea"/>
              </a:rPr>
              <a:t>items</a:t>
            </a:r>
            <a:endParaRPr lang="en-US" altLang="zh-CN" sz="2400" dirty="0"/>
          </a:p>
          <a:p>
            <a:pPr marL="457200" lvl="1" indent="0">
              <a:buNone/>
            </a:pPr>
            <a:r>
              <a:rPr lang="en-US" altLang="zh-CN" sz="2400" b="0" kern="1200" dirty="0">
                <a:latin typeface="+mn-ea"/>
              </a:rPr>
              <a:t>- </a:t>
            </a:r>
            <a:r>
              <a:rPr lang="zh-CN" altLang="en-US" sz="2400" b="0" kern="1200" dirty="0">
                <a:latin typeface="+mn-ea"/>
              </a:rPr>
              <a:t>隐层激活函数：</a:t>
            </a:r>
            <a:r>
              <a:rPr lang="en-US" altLang="zh-CN" sz="2400" b="0" kern="1200" dirty="0" err="1">
                <a:latin typeface="+mn-ea"/>
              </a:rPr>
              <a:t>ReLU</a:t>
            </a:r>
            <a:r>
              <a:rPr lang="zh-CN" altLang="en-US" sz="2400" b="0" kern="1200" dirty="0">
                <a:latin typeface="+mn-ea"/>
              </a:rPr>
              <a:t>，修正线性单元</a:t>
            </a:r>
            <a:endParaRPr lang="en-US" altLang="zh-CN" sz="2400" b="0" kern="1200" dirty="0">
              <a:latin typeface="+mn-ea"/>
            </a:endParaRPr>
          </a:p>
          <a:p>
            <a:pPr marL="457200" lvl="1" indent="0">
              <a:buNone/>
            </a:pPr>
            <a:r>
              <a:rPr lang="en-US" altLang="zh-CN" sz="2400" b="0" kern="1200" dirty="0">
                <a:latin typeface="+mn-ea"/>
              </a:rPr>
              <a:t>- </a:t>
            </a:r>
            <a:r>
              <a:rPr lang="zh-CN" altLang="en-US" sz="2400" b="0" kern="1200" dirty="0">
                <a:latin typeface="+mn-ea"/>
              </a:rPr>
              <a:t>优化器：</a:t>
            </a:r>
            <a:r>
              <a:rPr lang="en-US" altLang="zh-CN" sz="2400" b="0" kern="1200" dirty="0" err="1">
                <a:latin typeface="+mn-ea"/>
              </a:rPr>
              <a:t>AdaGrad</a:t>
            </a:r>
            <a:endParaRPr lang="en-US" altLang="zh-CN" sz="2400" b="0" kern="1200" dirty="0">
              <a:latin typeface="+mn-ea"/>
            </a:endParaRPr>
          </a:p>
          <a:p>
            <a:endParaRPr lang="zh-CN" altLang="en-US" dirty="0"/>
          </a:p>
        </p:txBody>
      </p:sp>
      <p:pic>
        <p:nvPicPr>
          <p:cNvPr id="4" name="图片 3">
            <a:extLst>
              <a:ext uri="{FF2B5EF4-FFF2-40B4-BE49-F238E27FC236}">
                <a16:creationId xmlns:a16="http://schemas.microsoft.com/office/drawing/2014/main" id="{6E5A9971-4C1B-4FE3-B49F-5BFEAF1DFD01}"/>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006715" y="2944837"/>
            <a:ext cx="4239848" cy="482743"/>
          </a:xfrm>
          <a:prstGeom prst="rect">
            <a:avLst/>
          </a:prstGeom>
        </p:spPr>
      </p:pic>
    </p:spTree>
    <p:extLst>
      <p:ext uri="{BB962C8B-B14F-4D97-AF65-F5344CB8AC3E}">
        <p14:creationId xmlns:p14="http://schemas.microsoft.com/office/powerpoint/2010/main" val="315599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1886F-9162-4E26-ABE0-44B9A823D994}"/>
              </a:ext>
            </a:extLst>
          </p:cNvPr>
          <p:cNvSpPr>
            <a:spLocks noGrp="1"/>
          </p:cNvSpPr>
          <p:nvPr>
            <p:ph type="title"/>
          </p:nvPr>
        </p:nvSpPr>
        <p:spPr/>
        <p:txBody>
          <a:bodyPr/>
          <a:lstStyle/>
          <a:p>
            <a:r>
              <a:rPr lang="en-US" altLang="zh-CN" dirty="0" err="1"/>
              <a:t>Wide&amp;Deep</a:t>
            </a:r>
            <a:endParaRPr lang="zh-CN" altLang="en-US" dirty="0"/>
          </a:p>
        </p:txBody>
      </p:sp>
      <p:sp>
        <p:nvSpPr>
          <p:cNvPr id="3" name="内容占位符 2">
            <a:extLst>
              <a:ext uri="{FF2B5EF4-FFF2-40B4-BE49-F238E27FC236}">
                <a16:creationId xmlns:a16="http://schemas.microsoft.com/office/drawing/2014/main" id="{2155AE05-E76D-4077-9293-BA56F2DF2EBF}"/>
              </a:ext>
            </a:extLst>
          </p:cNvPr>
          <p:cNvSpPr>
            <a:spLocks noGrp="1"/>
          </p:cNvSpPr>
          <p:nvPr>
            <p:ph idx="1"/>
          </p:nvPr>
        </p:nvSpPr>
        <p:spPr/>
        <p:txBody>
          <a:bodyPr/>
          <a:lstStyle/>
          <a:p>
            <a:r>
              <a:rPr lang="en-US" altLang="zh-CN" sz="2400" b="0" kern="1200" dirty="0">
                <a:latin typeface="+mn-ea"/>
              </a:rPr>
              <a:t>Wide &amp; Deep</a:t>
            </a:r>
            <a:r>
              <a:rPr lang="zh-CN" altLang="en-US" sz="2400" b="0" kern="1200" dirty="0">
                <a:latin typeface="+mn-ea"/>
              </a:rPr>
              <a:t>：线性模型 </a:t>
            </a:r>
            <a:r>
              <a:rPr lang="en-US" altLang="zh-CN" sz="2400" b="0" kern="1200" dirty="0">
                <a:latin typeface="+mn-ea"/>
              </a:rPr>
              <a:t>+ DNN</a:t>
            </a:r>
            <a:r>
              <a:rPr lang="zh-CN" altLang="en-US" sz="2400" b="0" kern="1200" dirty="0">
                <a:latin typeface="+mn-ea"/>
              </a:rPr>
              <a:t>部分</a:t>
            </a:r>
            <a:endParaRPr lang="en-US" altLang="zh-CN" sz="2400" b="0" kern="1200" dirty="0">
              <a:latin typeface="+mn-ea"/>
            </a:endParaRPr>
          </a:p>
          <a:p>
            <a:pPr marL="0" indent="0">
              <a:buNone/>
            </a:pPr>
            <a:endParaRPr lang="en-US" altLang="zh-CN" sz="2400" b="0" kern="1200" dirty="0">
              <a:latin typeface="+mn-ea"/>
            </a:endParaRPr>
          </a:p>
          <a:p>
            <a:pPr marL="0" indent="0">
              <a:buNone/>
            </a:pPr>
            <a:endParaRPr lang="en-US" altLang="zh-CN" dirty="0"/>
          </a:p>
          <a:p>
            <a:pPr lvl="1">
              <a:buFontTx/>
              <a:buChar char="-"/>
            </a:pPr>
            <a:r>
              <a:rPr lang="zh-CN" altLang="en-US" sz="2400" b="0" kern="1200" dirty="0">
                <a:latin typeface="+mn-ea"/>
              </a:rPr>
              <a:t>激活函数：</a:t>
            </a:r>
            <a:r>
              <a:rPr lang="en-US" altLang="zh-CN" sz="2400" b="0" dirty="0"/>
              <a:t> sigmoid</a:t>
            </a:r>
          </a:p>
          <a:p>
            <a:pPr lvl="1">
              <a:buFontTx/>
              <a:buChar char="-"/>
            </a:pPr>
            <a:r>
              <a:rPr lang="zh-CN" altLang="en-US" sz="2400" b="0" dirty="0"/>
              <a:t>损失函数：</a:t>
            </a:r>
            <a:r>
              <a:rPr lang="en-US" altLang="zh-CN" sz="2400" b="0" dirty="0"/>
              <a:t>common logistic loss function</a:t>
            </a:r>
          </a:p>
          <a:p>
            <a:pPr lvl="1">
              <a:buFontTx/>
              <a:buChar char="-"/>
            </a:pPr>
            <a:r>
              <a:rPr lang="zh-CN" altLang="en-US" sz="2400" b="0" kern="1200" dirty="0">
                <a:latin typeface="+mn-ea"/>
              </a:rPr>
              <a:t>反向传播，</a:t>
            </a:r>
            <a:r>
              <a:rPr lang="en-US" altLang="zh-CN" sz="2400" b="0" kern="1200" dirty="0">
                <a:latin typeface="+mn-ea"/>
              </a:rPr>
              <a:t>loss function</a:t>
            </a:r>
            <a:r>
              <a:rPr lang="zh-CN" altLang="en-US" sz="2400" b="0" kern="1200" dirty="0">
                <a:latin typeface="+mn-ea"/>
              </a:rPr>
              <a:t>对</a:t>
            </a:r>
            <a:r>
              <a:rPr lang="en-US" altLang="zh-CN" sz="2400" b="0" kern="1200" dirty="0">
                <a:latin typeface="+mn-ea"/>
              </a:rPr>
              <a:t>w</a:t>
            </a:r>
            <a:r>
              <a:rPr lang="zh-CN" altLang="en-US" sz="2400" b="0" kern="1200" dirty="0">
                <a:latin typeface="+mn-ea"/>
              </a:rPr>
              <a:t>求偏导后，两侧参数的学习过程与单</a:t>
            </a:r>
            <a:r>
              <a:rPr lang="en-US" altLang="zh-CN" sz="2400" b="0" kern="1200" dirty="0">
                <a:latin typeface="+mn-ea"/>
              </a:rPr>
              <a:t>wide</a:t>
            </a:r>
            <a:r>
              <a:rPr lang="zh-CN" altLang="en-US" sz="2400" b="0" kern="1200" dirty="0">
                <a:latin typeface="+mn-ea"/>
              </a:rPr>
              <a:t>或单</a:t>
            </a:r>
            <a:r>
              <a:rPr lang="en-US" altLang="zh-CN" sz="2400" b="0" kern="1200" dirty="0">
                <a:latin typeface="+mn-ea"/>
              </a:rPr>
              <a:t>deep</a:t>
            </a:r>
            <a:r>
              <a:rPr lang="zh-CN" altLang="en-US" sz="2400" b="0" kern="1200" dirty="0">
                <a:latin typeface="+mn-ea"/>
              </a:rPr>
              <a:t>模型时保持一致</a:t>
            </a:r>
            <a:endParaRPr lang="en-US" altLang="zh-CN" sz="2400" b="0" kern="1200" dirty="0">
              <a:latin typeface="+mn-ea"/>
            </a:endParaRPr>
          </a:p>
          <a:p>
            <a:pPr marL="0" indent="0">
              <a:buNone/>
            </a:pPr>
            <a:endParaRPr lang="en-US" altLang="zh-CN" sz="2400" b="0" dirty="0"/>
          </a:p>
        </p:txBody>
      </p:sp>
      <p:pic>
        <p:nvPicPr>
          <p:cNvPr id="4" name="图片 3">
            <a:extLst>
              <a:ext uri="{FF2B5EF4-FFF2-40B4-BE49-F238E27FC236}">
                <a16:creationId xmlns:a16="http://schemas.microsoft.com/office/drawing/2014/main" id="{B2F99F38-FBE4-490E-A3B5-8BF3CF09FC4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5109" y="2978950"/>
            <a:ext cx="7151453" cy="536381"/>
          </a:xfrm>
          <a:prstGeom prst="rect">
            <a:avLst/>
          </a:prstGeom>
        </p:spPr>
      </p:pic>
    </p:spTree>
    <p:extLst>
      <p:ext uri="{BB962C8B-B14F-4D97-AF65-F5344CB8AC3E}">
        <p14:creationId xmlns:p14="http://schemas.microsoft.com/office/powerpoint/2010/main" val="4134611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674.1658"/>
  <p:tag name="LATEXADDIN" val="\documentclass{article}&#10;\usepackage{amsmath}&#10;\pagestyle{empty}&#10;\begin{document}&#10;&#10;$$&#10;y=w^Tx+b&#10;$$&#10;&#10;&#10;\end{document}"/>
  <p:tag name="IGUANATEXSIZE" val="32"/>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8.4814"/>
  <p:tag name="ORIGINALWIDTH" val="1304.087"/>
  <p:tag name="LATEXADDIN" val="\documentclass{article}&#10;\usepackage{amsmath}&#10;\pagestyle{empty}&#10;\begin{document}&#10;&#10;$$&#10;a^{l+1}=f(W^{(l)}a^{(l)}+b^{(l)})&#10;$$&#10;&#10;&#10;\end{document}"/>
  <p:tag name="IGUANATEXSIZE" val="32"/>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64.9794"/>
  <p:tag name="ORIGINALWIDTH" val="2707.911"/>
  <p:tag name="LATEXADDIN" val="\documentclass{article}&#10;\usepackage{amsmath}&#10;\pagestyle{empty}&#10;\begin{document}&#10;&#10;$$&#10;P(Y=1|x) =\sigma(W_{wide}^T[x,x_{cross}]+W_{deep}^T a^{(l_f)}+b)&#10;$$&#10;&#10;&#10;\end{document}"/>
  <p:tag name="IGUANATEXSIZE" val="32"/>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青鸟数字内容增值服务平台v1.2">
  <a:themeElements>
    <a:clrScheme name="自定义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CC99"/>
      </a:hlink>
      <a:folHlink>
        <a:srgbClr val="FF0000"/>
      </a:folHlink>
    </a:clrScheme>
    <a:fontScheme name="青鸟数字内容增值服务平台v1.2">
      <a:majorFont>
        <a:latin typeface="Times New Roman"/>
        <a:ea typeface="华文新魏"/>
        <a:cs typeface=""/>
      </a:majorFont>
      <a:minorFont>
        <a:latin typeface="Times New Roman"/>
        <a:ea typeface="华文中宋"/>
        <a:cs typeface=""/>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青鸟数字内容增值服务平台v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青鸟数字内容增值服务平台v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青鸟数字内容增值服务平台v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青鸟数字内容增值服务平台v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青鸟数字内容增值服务平台v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青鸟数字内容增值服务平台v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青鸟数字内容增值服务平台v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知识模块21-硬件安全机制（中文）</Template>
  <TotalTime>1223</TotalTime>
  <Words>1393</Words>
  <Application>Microsoft Office PowerPoint</Application>
  <PresentationFormat>全屏显示(4:3)</PresentationFormat>
  <Paragraphs>101</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CMR9</vt:lpstr>
      <vt:lpstr>华文中宋</vt:lpstr>
      <vt:lpstr>宋体</vt:lpstr>
      <vt:lpstr>微软雅黑</vt:lpstr>
      <vt:lpstr>Arial</vt:lpstr>
      <vt:lpstr>Comic Sans MS</vt:lpstr>
      <vt:lpstr>Times New Roman</vt:lpstr>
      <vt:lpstr>Wingdings</vt:lpstr>
      <vt:lpstr>青鸟数字内容增值服务平台v1.2</vt:lpstr>
      <vt:lpstr>Wide &amp; Deep Learning for Recommender Systems</vt:lpstr>
      <vt:lpstr>PowerPoint 演示文稿</vt:lpstr>
      <vt:lpstr>PowerPoint 演示文稿</vt:lpstr>
      <vt:lpstr>PowerPoint 演示文稿</vt:lpstr>
      <vt:lpstr>PowerPoint 演示文稿</vt:lpstr>
      <vt:lpstr>Wide&amp;Deep模型</vt:lpstr>
      <vt:lpstr>Wide部分</vt:lpstr>
      <vt:lpstr>Deep部分</vt:lpstr>
      <vt:lpstr>Wide&amp;Deep</vt:lpstr>
      <vt:lpstr>Joint Training vs Ensemble</vt:lpstr>
      <vt:lpstr>Wide&amp;Deep for Google Play</vt:lpstr>
      <vt:lpstr>代码实现</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jennyshen</dc:creator>
  <cp:lastModifiedBy>wsg</cp:lastModifiedBy>
  <cp:revision>2624</cp:revision>
  <dcterms:created xsi:type="dcterms:W3CDTF">2113-01-01T00:00:00Z</dcterms:created>
  <dcterms:modified xsi:type="dcterms:W3CDTF">2019-04-07T06:11:56Z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