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C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4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theme" Target="theme/theme1.xml"/><Relationship Id="rId10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printerSettings" Target="printerSettings/printerSettings1.bin"/><Relationship Id="rId9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viewProps" Target="viewProps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3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4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2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3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6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6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90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8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7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2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7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7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Swift Workshop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14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Comments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46C028"/>
                </a:solidFill>
                <a:latin typeface="Monaco"/>
                <a:cs typeface="Monaco"/>
              </a:rPr>
              <a:t>// Single-line comment</a:t>
            </a:r>
          </a:p>
          <a:p>
            <a:pPr marL="0" indent="0">
              <a:buNone/>
            </a:pPr>
            <a:endParaRPr lang="en-US" sz="2000" dirty="0">
              <a:solidFill>
                <a:srgbClr val="46C028"/>
              </a:solidFill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46C028"/>
                </a:solidFill>
                <a:latin typeface="Monaco"/>
                <a:cs typeface="Monaco"/>
              </a:rPr>
              <a:t>/*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46C028"/>
                </a:solidFill>
                <a:latin typeface="Monaco"/>
                <a:cs typeface="Monaco"/>
              </a:rPr>
              <a:t>A multi-line comment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46C028"/>
                </a:solidFill>
                <a:latin typeface="Monaco"/>
                <a:cs typeface="Monaco"/>
              </a:rPr>
              <a:t>Line 1 comment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46C028"/>
                </a:solidFill>
                <a:latin typeface="Monaco"/>
                <a:cs typeface="Monaco"/>
              </a:rPr>
              <a:t>Line 2 comment</a:t>
            </a:r>
          </a:p>
          <a:p>
            <a:pPr marL="0" indent="0">
              <a:buNone/>
            </a:pPr>
            <a:endParaRPr lang="en-US" sz="2000" dirty="0">
              <a:solidFill>
                <a:srgbClr val="46C028"/>
              </a:solidFill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46C028"/>
                </a:solidFill>
                <a:latin typeface="Monaco"/>
                <a:cs typeface="Monaco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282408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/>
              <a:t>DATA TYPES</a:t>
            </a:r>
            <a:endParaRPr lang="en-US" sz="6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70647" y="26351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44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Data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</a:t>
            </a:r>
          </a:p>
          <a:p>
            <a:r>
              <a:rPr lang="en-US" dirty="0" smtClean="0"/>
              <a:t>Floating Point</a:t>
            </a:r>
          </a:p>
          <a:p>
            <a:r>
              <a:rPr lang="en-US" dirty="0" smtClean="0"/>
              <a:t>Boolean</a:t>
            </a:r>
          </a:p>
          <a:p>
            <a:r>
              <a:rPr lang="en-US" dirty="0" smtClean="0"/>
              <a:t>String</a:t>
            </a:r>
          </a:p>
          <a:p>
            <a:r>
              <a:rPr lang="en-US" dirty="0" smtClean="0"/>
              <a:t>Character</a:t>
            </a:r>
          </a:p>
          <a:p>
            <a:r>
              <a:rPr lang="en-US" dirty="0" smtClean="0"/>
              <a:t>Any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59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/>
              <a:t>Integer and Floating Number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50089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Integer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var</a:t>
            </a:r>
            <a:r>
              <a:rPr lang="en-US" sz="2000" dirty="0" smtClean="0">
                <a:latin typeface="Monaco"/>
                <a:cs typeface="Monaco"/>
              </a:rPr>
              <a:t> a = 39</a:t>
            </a:r>
          </a:p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var</a:t>
            </a:r>
            <a:r>
              <a:rPr lang="en-US" sz="2000" dirty="0" smtClean="0">
                <a:latin typeface="Monaco"/>
                <a:cs typeface="Monaco"/>
              </a:rPr>
              <a:t> b: </a:t>
            </a:r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 = 50</a:t>
            </a:r>
          </a:p>
          <a:p>
            <a:pPr marL="0" indent="0"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var</a:t>
            </a:r>
            <a:r>
              <a:rPr lang="en-US" sz="2000" dirty="0" smtClean="0">
                <a:latin typeface="Monaco"/>
                <a:cs typeface="Monaco"/>
              </a:rPr>
              <a:t> one, two, three: </a:t>
            </a:r>
            <a:r>
              <a:rPr lang="en-US" sz="2000" dirty="0" err="1" smtClean="0">
                <a:latin typeface="Monaco"/>
                <a:cs typeface="Monaco"/>
              </a:rPr>
              <a:t>Int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one = 1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two = 2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three = 3</a:t>
            </a:r>
          </a:p>
          <a:p>
            <a:pPr marL="0" indent="0"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buNone/>
            </a:pP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869569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Floating point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var</a:t>
            </a:r>
            <a:r>
              <a:rPr lang="en-US" sz="2000" dirty="0" smtClean="0">
                <a:latin typeface="Monaco"/>
                <a:cs typeface="Monaco"/>
              </a:rPr>
              <a:t> a = 50</a:t>
            </a:r>
          </a:p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var</a:t>
            </a:r>
            <a:r>
              <a:rPr lang="en-US" sz="2000" dirty="0" smtClean="0">
                <a:latin typeface="Monaco"/>
                <a:cs typeface="Monaco"/>
              </a:rPr>
              <a:t> b = 4.8</a:t>
            </a:r>
          </a:p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var</a:t>
            </a:r>
            <a:r>
              <a:rPr lang="en-US" sz="2000" dirty="0" smtClean="0">
                <a:latin typeface="Monaco"/>
                <a:cs typeface="Monaco"/>
              </a:rPr>
              <a:t> c: Double</a:t>
            </a:r>
          </a:p>
          <a:p>
            <a:pPr marL="0" indent="0"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c = Double(a) + b</a:t>
            </a:r>
          </a:p>
          <a:p>
            <a:pPr marL="0" indent="0"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buNone/>
            </a:pP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75388" y="4225787"/>
            <a:ext cx="3525255" cy="47705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Now try </a:t>
            </a:r>
            <a:r>
              <a:rPr lang="en-US" sz="2500" b="1" dirty="0" smtClean="0"/>
              <a:t>c = a + b</a:t>
            </a:r>
            <a:endParaRPr lang="en-US" sz="25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875388" y="3477965"/>
            <a:ext cx="724042" cy="747822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0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Boolean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let a: </a:t>
            </a:r>
            <a:r>
              <a:rPr lang="en-US" sz="2000" dirty="0" err="1" smtClean="0">
                <a:latin typeface="Monaco"/>
                <a:cs typeface="Monaco"/>
              </a:rPr>
              <a:t>Bool</a:t>
            </a:r>
            <a:r>
              <a:rPr lang="en-US" sz="2000" dirty="0" smtClean="0">
                <a:latin typeface="Monaco"/>
                <a:cs typeface="Monaco"/>
              </a:rPr>
              <a:t> = true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let b: </a:t>
            </a:r>
            <a:r>
              <a:rPr lang="en-US" sz="2000" dirty="0" err="1" smtClean="0">
                <a:latin typeface="Monaco"/>
                <a:cs typeface="Monaco"/>
              </a:rPr>
              <a:t>Bool</a:t>
            </a:r>
            <a:r>
              <a:rPr lang="en-US" sz="2000" dirty="0" smtClean="0">
                <a:latin typeface="Monaco"/>
                <a:cs typeface="Monaco"/>
              </a:rPr>
              <a:t> = false</a:t>
            </a:r>
          </a:p>
          <a:p>
            <a:pPr marL="0" indent="0"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a || b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a &amp;&amp; b</a:t>
            </a:r>
          </a:p>
          <a:p>
            <a:pPr marL="0" indent="0"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147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String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Swift uses double quotes (“</a:t>
            </a:r>
            <a:r>
              <a:rPr lang="mr-IN" dirty="0" smtClean="0">
                <a:latin typeface="Calibri"/>
                <a:cs typeface="Calibri"/>
              </a:rPr>
              <a:t>…</a:t>
            </a:r>
            <a:r>
              <a:rPr lang="en-US" dirty="0" smtClean="0">
                <a:latin typeface="Calibri"/>
                <a:cs typeface="Calibri"/>
              </a:rPr>
              <a:t>”) for string, and not single quote (‘</a:t>
            </a:r>
            <a:r>
              <a:rPr lang="mr-IN" dirty="0" smtClean="0">
                <a:latin typeface="Calibri"/>
                <a:cs typeface="Calibri"/>
              </a:rPr>
              <a:t>…</a:t>
            </a:r>
            <a:r>
              <a:rPr lang="en-US" dirty="0" smtClean="0">
                <a:latin typeface="Calibri"/>
                <a:cs typeface="Calibri"/>
              </a:rPr>
              <a:t>’)</a:t>
            </a:r>
          </a:p>
          <a:p>
            <a:pPr marL="0" indent="0"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800" b="1" dirty="0" smtClean="0">
                <a:latin typeface="Calibri"/>
                <a:cs typeface="Calibri"/>
              </a:rPr>
              <a:t>Example</a:t>
            </a:r>
            <a:endParaRPr lang="en-US" sz="2800" b="1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var</a:t>
            </a:r>
            <a:r>
              <a:rPr lang="en-US" sz="2000" dirty="0" smtClean="0">
                <a:latin typeface="Monaco"/>
                <a:cs typeface="Monaco"/>
              </a:rPr>
              <a:t> a = “Hello”</a:t>
            </a:r>
          </a:p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var</a:t>
            </a:r>
            <a:r>
              <a:rPr lang="en-US" sz="2000" dirty="0" smtClean="0">
                <a:latin typeface="Monaco"/>
                <a:cs typeface="Monaco"/>
              </a:rPr>
              <a:t> b = “World”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22237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Concatenating Strings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let a = “Hello”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let b = “ World”</a:t>
            </a:r>
          </a:p>
          <a:p>
            <a:pPr marL="0" indent="0"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var</a:t>
            </a:r>
            <a:r>
              <a:rPr lang="en-US" sz="2000" dirty="0" smtClean="0">
                <a:latin typeface="Monaco"/>
                <a:cs typeface="Monaco"/>
              </a:rPr>
              <a:t> c = a + b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21621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String Transform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a.uppercased</a:t>
            </a:r>
            <a:r>
              <a:rPr lang="en-US" sz="2000" dirty="0" smtClean="0">
                <a:latin typeface="Monaco"/>
                <a:cs typeface="Monaco"/>
              </a:rPr>
              <a:t>()</a:t>
            </a:r>
          </a:p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b.lowercased</a:t>
            </a:r>
            <a:r>
              <a:rPr lang="en-US" sz="2000" dirty="0" smtClean="0">
                <a:latin typeface="Monaco"/>
                <a:cs typeface="Monaco"/>
              </a:rPr>
              <a:t>()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68876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Install </a:t>
            </a:r>
            <a:r>
              <a:rPr lang="en-US" b="1" dirty="0" err="1" smtClean="0"/>
              <a:t>XCode</a:t>
            </a:r>
            <a:endParaRPr lang="en-US" b="1" dirty="0"/>
          </a:p>
        </p:txBody>
      </p:sp>
      <p:pic>
        <p:nvPicPr>
          <p:cNvPr id="4" name="Content Placeholder 3" descr="Screen Shot 2018-05-21 at 8.57.4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55" r="-72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42886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Challenge: String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let country = “</a:t>
            </a:r>
            <a:r>
              <a:rPr lang="en-US" sz="2000" dirty="0" err="1" smtClean="0">
                <a:latin typeface="Monaco"/>
                <a:cs typeface="Monaco"/>
              </a:rPr>
              <a:t>malaysia</a:t>
            </a:r>
            <a:r>
              <a:rPr lang="en-US" sz="2000" dirty="0" smtClean="0">
                <a:latin typeface="Monaco"/>
                <a:cs typeface="Monaco"/>
              </a:rPr>
              <a:t>”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let capital = “KUALA LUMPUR”</a:t>
            </a:r>
          </a:p>
          <a:p>
            <a:pPr marL="0" indent="0"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>print out -&gt;</a:t>
            </a:r>
          </a:p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>The capital of FRANCE is </a:t>
            </a:r>
            <a:r>
              <a:rPr lang="en-US" sz="2400" dirty="0" err="1" smtClean="0">
                <a:latin typeface="Calibri"/>
                <a:cs typeface="Calibri"/>
              </a:rPr>
              <a:t>paris</a:t>
            </a:r>
            <a:endParaRPr lang="en-US" sz="2400" dirty="0" smtClean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>Time: 2 min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0567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Search String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var</a:t>
            </a:r>
            <a:r>
              <a:rPr lang="en-US" sz="2000" dirty="0" smtClean="0">
                <a:latin typeface="Monaco"/>
                <a:cs typeface="Monaco"/>
              </a:rPr>
              <a:t> a = “Hello World”</a:t>
            </a:r>
          </a:p>
          <a:p>
            <a:pPr marL="0" indent="0"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if </a:t>
            </a:r>
            <a:r>
              <a:rPr lang="en-US" sz="2000" dirty="0" err="1" smtClean="0">
                <a:latin typeface="Monaco"/>
                <a:cs typeface="Monaco"/>
              </a:rPr>
              <a:t>a.range</a:t>
            </a:r>
            <a:r>
              <a:rPr lang="en-US" sz="2000" dirty="0" smtClean="0">
                <a:latin typeface="Monaco"/>
                <a:cs typeface="Monaco"/>
              </a:rPr>
              <a:t>(of: “World”) != nil { 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	print(“It Exists”)</a:t>
            </a: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8437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Challenge: String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let website = “</a:t>
            </a:r>
            <a:r>
              <a:rPr lang="en-US" sz="2000" dirty="0" err="1" smtClean="0">
                <a:latin typeface="Monaco"/>
                <a:cs typeface="Monaco"/>
              </a:rPr>
              <a:t>www.google.com</a:t>
            </a:r>
            <a:r>
              <a:rPr lang="en-US" sz="2000" dirty="0" smtClean="0">
                <a:latin typeface="Monaco"/>
                <a:cs typeface="Monaco"/>
              </a:rPr>
              <a:t>”</a:t>
            </a:r>
          </a:p>
          <a:p>
            <a:pPr marL="0" indent="0"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>search the website for </a:t>
            </a:r>
            <a:r>
              <a:rPr lang="en-US" sz="2400" i="1" dirty="0" smtClean="0">
                <a:latin typeface="Calibri"/>
                <a:cs typeface="Calibri"/>
              </a:rPr>
              <a:t>http://</a:t>
            </a:r>
            <a:r>
              <a:rPr lang="en-US" sz="2400" dirty="0" smtClean="0">
                <a:latin typeface="Calibri"/>
                <a:cs typeface="Calibri"/>
              </a:rPr>
              <a:t>, if not exist, replace the website with </a:t>
            </a:r>
            <a:r>
              <a:rPr lang="en-US" sz="2400" i="1" dirty="0">
                <a:cs typeface="Calibri"/>
              </a:rPr>
              <a:t>http:/</a:t>
            </a:r>
            <a:r>
              <a:rPr lang="en-US" sz="2400" i="1" dirty="0" smtClean="0">
                <a:cs typeface="Calibri"/>
              </a:rPr>
              <a:t>/ </a:t>
            </a:r>
            <a:r>
              <a:rPr lang="en-US" sz="2400" dirty="0" smtClean="0">
                <a:cs typeface="Calibri"/>
              </a:rPr>
              <a:t>prefix</a:t>
            </a:r>
            <a:endParaRPr lang="en-US" sz="2400" dirty="0" smtClean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alibri"/>
                <a:cs typeface="Calibri"/>
              </a:rPr>
              <a:t>Example</a:t>
            </a:r>
          </a:p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>website = “http://</a:t>
            </a:r>
            <a:r>
              <a:rPr lang="en-US" sz="2400" dirty="0" err="1" smtClean="0">
                <a:latin typeface="Calibri"/>
                <a:cs typeface="Calibri"/>
              </a:rPr>
              <a:t>www.apple.com</a:t>
            </a:r>
            <a:r>
              <a:rPr lang="en-US" sz="2400" dirty="0" smtClean="0">
                <a:latin typeface="Calibri"/>
                <a:cs typeface="Calibri"/>
              </a:rPr>
              <a:t>”</a:t>
            </a:r>
            <a:endParaRPr lang="en-US" sz="24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>Time: 5 min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0869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Solution to Challenge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let website = “</a:t>
            </a:r>
            <a:r>
              <a:rPr lang="en-US" sz="2000" dirty="0" err="1" smtClean="0">
                <a:latin typeface="Monaco"/>
                <a:cs typeface="Monaco"/>
              </a:rPr>
              <a:t>www.google.com</a:t>
            </a:r>
            <a:r>
              <a:rPr lang="en-US" sz="2000" dirty="0" smtClean="0">
                <a:latin typeface="Monaco"/>
                <a:cs typeface="Monaco"/>
              </a:rPr>
              <a:t>”</a:t>
            </a:r>
          </a:p>
          <a:p>
            <a:pPr marL="0" indent="0"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if </a:t>
            </a:r>
            <a:r>
              <a:rPr lang="en-US" sz="2000" dirty="0" err="1" smtClean="0">
                <a:latin typeface="Monaco"/>
                <a:cs typeface="Monaco"/>
              </a:rPr>
              <a:t>website.range</a:t>
            </a:r>
            <a:r>
              <a:rPr lang="en-US" sz="2000" dirty="0" smtClean="0">
                <a:latin typeface="Monaco"/>
                <a:cs typeface="Monaco"/>
              </a:rPr>
              <a:t>(of: “http://”) == nil { 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	website = “http://\(website)”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28831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Replace String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var</a:t>
            </a:r>
            <a:r>
              <a:rPr lang="en-US" sz="2000" dirty="0" smtClean="0">
                <a:latin typeface="Monaco"/>
                <a:cs typeface="Monaco"/>
              </a:rPr>
              <a:t> a = “Hello World”</a:t>
            </a:r>
          </a:p>
          <a:p>
            <a:pPr marL="0" indent="0"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var</a:t>
            </a:r>
            <a:r>
              <a:rPr lang="en-US" sz="2000" dirty="0" smtClean="0">
                <a:latin typeface="Monaco"/>
                <a:cs typeface="Monaco"/>
              </a:rPr>
              <a:t> b = </a:t>
            </a:r>
            <a:r>
              <a:rPr lang="en-US" sz="2000" dirty="0" err="1" smtClean="0">
                <a:latin typeface="Monaco"/>
                <a:cs typeface="Monaco"/>
              </a:rPr>
              <a:t>a.replacingOccurences</a:t>
            </a:r>
            <a:r>
              <a:rPr lang="en-US" sz="2000" dirty="0" smtClean="0">
                <a:latin typeface="Monaco"/>
                <a:cs typeface="Monaco"/>
              </a:rPr>
              <a:t>(of: “World”, with: “Marcus”)</a:t>
            </a:r>
          </a:p>
          <a:p>
            <a:pPr marL="0" indent="0"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13905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Optional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alibri"/>
                <a:cs typeface="Calibri"/>
              </a:rPr>
              <a:t>An optional value either contains a value or nil (no value) to indicate that a value is missing</a:t>
            </a:r>
          </a:p>
          <a:p>
            <a:pPr marL="0" indent="0">
              <a:buNone/>
            </a:pPr>
            <a:endParaRPr lang="en-US" sz="2800" dirty="0" smtClean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var</a:t>
            </a:r>
            <a:r>
              <a:rPr lang="en-US" sz="2000" dirty="0" smtClean="0">
                <a:latin typeface="Monaco"/>
                <a:cs typeface="Monaco"/>
              </a:rPr>
              <a:t> a: </a:t>
            </a:r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?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print(a)				</a:t>
            </a:r>
            <a:r>
              <a:rPr lang="en-US" sz="2000" dirty="0" smtClean="0">
                <a:solidFill>
                  <a:srgbClr val="46C028"/>
                </a:solidFill>
                <a:latin typeface="Monaco"/>
                <a:cs typeface="Monaco"/>
              </a:rPr>
              <a:t>//Optional(nil)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a = 5</a:t>
            </a: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print(a)				</a:t>
            </a:r>
            <a:r>
              <a:rPr lang="en-US" sz="2000" dirty="0" smtClean="0">
                <a:solidFill>
                  <a:srgbClr val="46C028"/>
                </a:solidFill>
                <a:latin typeface="Monaco"/>
                <a:cs typeface="Monaco"/>
              </a:rPr>
              <a:t>//Optional(5)</a:t>
            </a:r>
          </a:p>
          <a:p>
            <a:pPr marL="0" indent="0"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186714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Unwrapping Optional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alibri"/>
                <a:cs typeface="Calibri"/>
              </a:rPr>
              <a:t>To get the underlying type from an optional variable, you can unwrap it using the unwrap operator (!)</a:t>
            </a:r>
          </a:p>
          <a:p>
            <a:pPr marL="0" indent="0">
              <a:buNone/>
            </a:pPr>
            <a:endParaRPr lang="en-US" sz="2800" dirty="0" smtClean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var</a:t>
            </a:r>
            <a:r>
              <a:rPr lang="en-US" sz="2000" dirty="0" smtClean="0">
                <a:latin typeface="Monaco"/>
                <a:cs typeface="Monaco"/>
              </a:rPr>
              <a:t> a: </a:t>
            </a:r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?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a = 5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print(a)				</a:t>
            </a:r>
            <a:r>
              <a:rPr lang="en-US" sz="2000" dirty="0" smtClean="0">
                <a:solidFill>
                  <a:srgbClr val="46C028"/>
                </a:solidFill>
                <a:latin typeface="Monaco"/>
                <a:cs typeface="Monaco"/>
              </a:rPr>
              <a:t>//Optional(5)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print(a!)			</a:t>
            </a:r>
            <a:r>
              <a:rPr lang="en-US" sz="2000" dirty="0" smtClean="0">
                <a:solidFill>
                  <a:srgbClr val="46C028"/>
                </a:solidFill>
                <a:latin typeface="Monaco"/>
                <a:cs typeface="Monaco"/>
              </a:rPr>
              <a:t>//5</a:t>
            </a: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64638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Common errors with Optional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var</a:t>
            </a:r>
            <a:r>
              <a:rPr lang="en-US" sz="2000" dirty="0" smtClean="0">
                <a:latin typeface="Monaco"/>
                <a:cs typeface="Monaco"/>
              </a:rPr>
              <a:t> a: </a:t>
            </a:r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 smtClean="0">
                <a:latin typeface="Monaco"/>
                <a:cs typeface="Monaco"/>
              </a:rPr>
              <a:t>?</a:t>
            </a:r>
          </a:p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var</a:t>
            </a:r>
            <a:r>
              <a:rPr lang="en-US" sz="2000" dirty="0" smtClean="0">
                <a:latin typeface="Monaco"/>
                <a:cs typeface="Monaco"/>
              </a:rPr>
              <a:t> b: </a:t>
            </a:r>
            <a:r>
              <a:rPr lang="en-US" sz="2000" dirty="0" err="1" smtClean="0">
                <a:latin typeface="Monaco"/>
                <a:cs typeface="Monaco"/>
              </a:rPr>
              <a:t>Int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a = 4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b = a + 1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b = a! + 1</a:t>
            </a:r>
          </a:p>
          <a:p>
            <a:pPr marL="0" indent="0"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var</a:t>
            </a:r>
            <a:r>
              <a:rPr lang="en-US" sz="2000" dirty="0" smtClean="0">
                <a:latin typeface="Monaco"/>
                <a:cs typeface="Monaco"/>
              </a:rPr>
              <a:t> a : String? = “Hello”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print(</a:t>
            </a:r>
            <a:r>
              <a:rPr lang="en-US" sz="2000" dirty="0" err="1" smtClean="0">
                <a:latin typeface="Monaco"/>
                <a:cs typeface="Monaco"/>
              </a:rPr>
              <a:t>a.uppercased</a:t>
            </a:r>
            <a:r>
              <a:rPr lang="en-US" sz="2000" dirty="0" smtClean="0">
                <a:latin typeface="Monaco"/>
                <a:cs typeface="Monaco"/>
              </a:rPr>
              <a:t>())   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(Error)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print(</a:t>
            </a:r>
            <a:r>
              <a:rPr lang="en-US" sz="2000" dirty="0" err="1" smtClean="0">
                <a:latin typeface="Monaco"/>
                <a:cs typeface="Monaco"/>
              </a:rPr>
              <a:t>a!.uppercased</a:t>
            </a:r>
            <a:r>
              <a:rPr lang="en-US" sz="2000" dirty="0" smtClean="0">
                <a:latin typeface="Monaco"/>
                <a:cs typeface="Monaco"/>
              </a:rPr>
              <a:t>())</a:t>
            </a:r>
          </a:p>
          <a:p>
            <a:pPr marL="0" indent="0">
              <a:buNone/>
            </a:pPr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597589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Any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var</a:t>
            </a:r>
            <a:r>
              <a:rPr lang="en-US" sz="2000" dirty="0" smtClean="0">
                <a:latin typeface="Monaco"/>
                <a:cs typeface="Monaco"/>
              </a:rPr>
              <a:t> a:[Any] = [4,5.6, “Hi”]</a:t>
            </a:r>
          </a:p>
        </p:txBody>
      </p:sp>
    </p:spTree>
    <p:extLst>
      <p:ext uri="{BB962C8B-B14F-4D97-AF65-F5344CB8AC3E}">
        <p14:creationId xmlns:p14="http://schemas.microsoft.com/office/powerpoint/2010/main" val="309473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/>
              <a:t>Collection Types</a:t>
            </a:r>
            <a:endParaRPr lang="en-US" sz="6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70647" y="26351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56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Running Swift on Playground</a:t>
            </a:r>
            <a:endParaRPr lang="en-US" dirty="0"/>
          </a:p>
        </p:txBody>
      </p:sp>
      <p:pic>
        <p:nvPicPr>
          <p:cNvPr id="6" name="Content Placeholder 5" descr="Screen Shot 2018-05-21 at 9.06.1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986" r="-269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30078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Collection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alibri"/>
                <a:cs typeface="Calibri"/>
              </a:rPr>
              <a:t>Swift provides four primary collection types:</a:t>
            </a:r>
          </a:p>
          <a:p>
            <a:r>
              <a:rPr lang="en-US" sz="2800" dirty="0" smtClean="0">
                <a:latin typeface="Calibri"/>
                <a:cs typeface="Calibri"/>
              </a:rPr>
              <a:t>Array: </a:t>
            </a:r>
            <a:r>
              <a:rPr lang="en-US" sz="2800" b="1" dirty="0" smtClean="0">
                <a:latin typeface="Calibri"/>
                <a:cs typeface="Calibri"/>
              </a:rPr>
              <a:t>ordered</a:t>
            </a:r>
            <a:r>
              <a:rPr lang="en-US" sz="2800" dirty="0" smtClean="0">
                <a:latin typeface="Calibri"/>
                <a:cs typeface="Calibri"/>
              </a:rPr>
              <a:t> collections of values</a:t>
            </a:r>
          </a:p>
          <a:p>
            <a:r>
              <a:rPr lang="en-US" sz="2800" dirty="0" smtClean="0">
                <a:latin typeface="Calibri"/>
                <a:cs typeface="Calibri"/>
              </a:rPr>
              <a:t>Set: </a:t>
            </a:r>
            <a:r>
              <a:rPr lang="en-US" sz="2800" b="1" dirty="0" smtClean="0">
                <a:latin typeface="Calibri"/>
                <a:cs typeface="Calibri"/>
              </a:rPr>
              <a:t>unordered</a:t>
            </a:r>
            <a:r>
              <a:rPr lang="en-US" sz="2800" dirty="0" smtClean="0">
                <a:latin typeface="Calibri"/>
                <a:cs typeface="Calibri"/>
              </a:rPr>
              <a:t> collections of unique values</a:t>
            </a:r>
          </a:p>
          <a:p>
            <a:r>
              <a:rPr lang="en-US" sz="2800" dirty="0" smtClean="0">
                <a:latin typeface="Calibri"/>
                <a:cs typeface="Calibri"/>
              </a:rPr>
              <a:t>Dictionary: </a:t>
            </a:r>
            <a:r>
              <a:rPr lang="en-US" sz="2800" b="1" dirty="0" smtClean="0">
                <a:latin typeface="Calibri"/>
                <a:cs typeface="Calibri"/>
              </a:rPr>
              <a:t>unordered</a:t>
            </a:r>
            <a:r>
              <a:rPr lang="en-US" sz="2800" dirty="0" smtClean="0">
                <a:latin typeface="Calibri"/>
                <a:cs typeface="Calibri"/>
              </a:rPr>
              <a:t> collections of key-value associations</a:t>
            </a:r>
          </a:p>
          <a:p>
            <a:r>
              <a:rPr lang="en-US" sz="2800" dirty="0" smtClean="0">
                <a:latin typeface="Calibri"/>
                <a:cs typeface="Calibri"/>
              </a:rPr>
              <a:t>Tuple: </a:t>
            </a:r>
            <a:r>
              <a:rPr lang="en-US" sz="2800" b="1" dirty="0" smtClean="0">
                <a:latin typeface="Calibri"/>
                <a:cs typeface="Calibri"/>
              </a:rPr>
              <a:t>ordered</a:t>
            </a:r>
            <a:r>
              <a:rPr lang="en-US" sz="2800" dirty="0" smtClean="0">
                <a:latin typeface="Calibri"/>
                <a:cs typeface="Calibri"/>
              </a:rPr>
              <a:t> collection of different types</a:t>
            </a:r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98917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Define Array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var</a:t>
            </a:r>
            <a:r>
              <a:rPr lang="en-US" sz="2000" dirty="0" smtClean="0">
                <a:latin typeface="Monaco"/>
                <a:cs typeface="Monaco"/>
              </a:rPr>
              <a:t> a = [1,2,3]</a:t>
            </a:r>
          </a:p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var</a:t>
            </a:r>
            <a:r>
              <a:rPr lang="en-US" sz="2000" dirty="0" smtClean="0">
                <a:latin typeface="Monaco"/>
                <a:cs typeface="Monaco"/>
              </a:rPr>
              <a:t> a = [“Alison”, “Brenda”, “Jennifer”]</a:t>
            </a:r>
          </a:p>
        </p:txBody>
      </p:sp>
    </p:spTree>
    <p:extLst>
      <p:ext uri="{BB962C8B-B14F-4D97-AF65-F5344CB8AC3E}">
        <p14:creationId xmlns:p14="http://schemas.microsoft.com/office/powerpoint/2010/main" val="3647018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Append Element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var</a:t>
            </a:r>
            <a:r>
              <a:rPr lang="en-US" sz="2000" dirty="0" smtClean="0">
                <a:latin typeface="Monaco"/>
                <a:cs typeface="Monaco"/>
              </a:rPr>
              <a:t> a = [1,6,7]</a:t>
            </a:r>
          </a:p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a.append</a:t>
            </a:r>
            <a:r>
              <a:rPr lang="en-US" sz="2000" dirty="0" smtClean="0">
                <a:latin typeface="Monaco"/>
                <a:cs typeface="Monaco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2427971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Adding 2 Arrays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var</a:t>
            </a:r>
            <a:r>
              <a:rPr lang="en-US" sz="2000" dirty="0" smtClean="0">
                <a:latin typeface="Monaco"/>
                <a:cs typeface="Monaco"/>
              </a:rPr>
              <a:t> a = [1,2,3,4]</a:t>
            </a:r>
          </a:p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var</a:t>
            </a:r>
            <a:r>
              <a:rPr lang="en-US" sz="2000" dirty="0" smtClean="0">
                <a:latin typeface="Monaco"/>
                <a:cs typeface="Monaco"/>
              </a:rPr>
              <a:t> b = [5,6,7,8]</a:t>
            </a:r>
          </a:p>
          <a:p>
            <a:pPr marL="0" indent="0"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a + b</a:t>
            </a:r>
          </a:p>
        </p:txBody>
      </p:sp>
    </p:spTree>
    <p:extLst>
      <p:ext uri="{BB962C8B-B14F-4D97-AF65-F5344CB8AC3E}">
        <p14:creationId xmlns:p14="http://schemas.microsoft.com/office/powerpoint/2010/main" val="426145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Access Array Elements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var</a:t>
            </a:r>
            <a:r>
              <a:rPr lang="en-US" sz="2000" dirty="0" smtClean="0">
                <a:latin typeface="Monaco"/>
                <a:cs typeface="Monaco"/>
              </a:rPr>
              <a:t> a = [5,4,6,7,2,8,10]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a[2]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a[2..&lt;5]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a[2...6]</a:t>
            </a:r>
          </a:p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a.first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a.last</a:t>
            </a:r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73943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Insert &amp; Remove Elements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var</a:t>
            </a:r>
            <a:r>
              <a:rPr lang="en-US" sz="2000" dirty="0" smtClean="0">
                <a:latin typeface="Monaco"/>
                <a:cs typeface="Monaco"/>
              </a:rPr>
              <a:t> a = [5,4,6,7,2,8,10]</a:t>
            </a:r>
          </a:p>
          <a:p>
            <a:pPr marL="0" indent="0"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a.insert</a:t>
            </a:r>
            <a:r>
              <a:rPr lang="en-US" sz="2000" dirty="0" smtClean="0">
                <a:latin typeface="Monaco"/>
                <a:cs typeface="Monaco"/>
              </a:rPr>
              <a:t>(100, at:1)</a:t>
            </a:r>
          </a:p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a.remove</a:t>
            </a:r>
            <a:r>
              <a:rPr lang="en-US" sz="2000" dirty="0" smtClean="0">
                <a:latin typeface="Monaco"/>
                <a:cs typeface="Monaco"/>
              </a:rPr>
              <a:t>(at:1)</a:t>
            </a:r>
          </a:p>
        </p:txBody>
      </p:sp>
    </p:spTree>
    <p:extLst>
      <p:ext uri="{BB962C8B-B14F-4D97-AF65-F5344CB8AC3E}">
        <p14:creationId xmlns:p14="http://schemas.microsoft.com/office/powerpoint/2010/main" val="4239309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Sort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var</a:t>
            </a:r>
            <a:r>
              <a:rPr lang="en-US" sz="2000" dirty="0" smtClean="0">
                <a:latin typeface="Monaco"/>
                <a:cs typeface="Monaco"/>
              </a:rPr>
              <a:t> a = [5,4,6,7,2,8,10]</a:t>
            </a:r>
          </a:p>
          <a:p>
            <a:pPr marL="0" indent="0"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a.sort</a:t>
            </a:r>
            <a:r>
              <a:rPr lang="en-US" sz="2000" dirty="0" smtClean="0">
                <a:latin typeface="Monaco"/>
                <a:cs typeface="Monaco"/>
              </a:rPr>
              <a:t>()</a:t>
            </a:r>
          </a:p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a.sorted</a:t>
            </a:r>
            <a:r>
              <a:rPr lang="en-US" sz="2000" dirty="0" smtClean="0">
                <a:latin typeface="Monaco"/>
                <a:cs typeface="Monaco"/>
              </a:rPr>
              <a:t>(by:&gt;)</a:t>
            </a:r>
          </a:p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var</a:t>
            </a:r>
            <a:r>
              <a:rPr lang="en-US" sz="2000" dirty="0" smtClean="0">
                <a:latin typeface="Monaco"/>
                <a:cs typeface="Monaco"/>
              </a:rPr>
              <a:t> n = a[0..&lt;2].sorted(by:&gt;)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17739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Define a Set with Elements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var</a:t>
            </a:r>
            <a:r>
              <a:rPr lang="en-US" sz="2000" dirty="0" smtClean="0">
                <a:latin typeface="Monaco"/>
                <a:cs typeface="Monaco"/>
              </a:rPr>
              <a:t> a: Set = [“Brenda”, “Alison”, “Jennifer”]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28408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Set Operations</a:t>
            </a:r>
            <a:endParaRPr lang="en-US" b="1" dirty="0"/>
          </a:p>
        </p:txBody>
      </p:sp>
      <p:pic>
        <p:nvPicPr>
          <p:cNvPr id="4" name="Content Placeholder 3" descr="swift-set-operation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10" r="-94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4913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Set Operation Examples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var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a:Set</a:t>
            </a:r>
            <a:r>
              <a:rPr lang="en-US" sz="2000" dirty="0" smtClean="0">
                <a:latin typeface="Monaco"/>
                <a:cs typeface="Monaco"/>
              </a:rPr>
              <a:t> = [3,4,5]</a:t>
            </a:r>
          </a:p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var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b:Set</a:t>
            </a:r>
            <a:r>
              <a:rPr lang="en-US" sz="2000" dirty="0" smtClean="0">
                <a:latin typeface="Monaco"/>
                <a:cs typeface="Monaco"/>
              </a:rPr>
              <a:t> = [6,5,8,13,2]</a:t>
            </a:r>
          </a:p>
          <a:p>
            <a:pPr marL="0" indent="0"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a.union</a:t>
            </a:r>
            <a:r>
              <a:rPr lang="en-US" sz="2000" dirty="0" smtClean="0">
                <a:latin typeface="Monaco"/>
                <a:cs typeface="Monaco"/>
              </a:rPr>
              <a:t>(b)</a:t>
            </a:r>
          </a:p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a.intersection</a:t>
            </a:r>
            <a:r>
              <a:rPr lang="en-US" sz="2000" dirty="0" smtClean="0">
                <a:latin typeface="Monaco"/>
                <a:cs typeface="Monaco"/>
              </a:rPr>
              <a:t>(b)</a:t>
            </a:r>
          </a:p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a.subtract</a:t>
            </a:r>
            <a:r>
              <a:rPr lang="en-US" sz="2000" dirty="0" smtClean="0">
                <a:latin typeface="Monaco"/>
                <a:cs typeface="Monaco"/>
              </a:rPr>
              <a:t>(b)</a:t>
            </a:r>
          </a:p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b.subtract</a:t>
            </a:r>
            <a:r>
              <a:rPr lang="en-US" sz="2000" dirty="0" smtClean="0">
                <a:latin typeface="Monaco"/>
                <a:cs typeface="Monaco"/>
              </a:rPr>
              <a:t>(a)</a:t>
            </a:r>
          </a:p>
          <a:p>
            <a:pPr marL="0" indent="0">
              <a:buNone/>
            </a:pPr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80624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Swift Playground</a:t>
            </a:r>
            <a:endParaRPr lang="en-US" b="1" dirty="0"/>
          </a:p>
        </p:txBody>
      </p:sp>
      <p:pic>
        <p:nvPicPr>
          <p:cNvPr id="6" name="Content Placeholder 5" descr="Screen Shot 2018-05-21 at 9.09.0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328" r="-263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43297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Set Membership</a:t>
            </a:r>
            <a:endParaRPr lang="en-US" b="1" dirty="0"/>
          </a:p>
        </p:txBody>
      </p:sp>
      <p:pic>
        <p:nvPicPr>
          <p:cNvPr id="4" name="Content Placeholder 3" descr="3e106418-dbd9-4611-a3a7-919790e282f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399" r="-313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39616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Set Membership Examples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000" dirty="0" err="1">
                <a:solidFill>
                  <a:prstClr val="black"/>
                </a:solidFill>
                <a:latin typeface="Monaco"/>
                <a:cs typeface="Monaco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Monaco"/>
                <a:cs typeface="Monaco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Monaco"/>
                <a:cs typeface="Monaco"/>
              </a:rPr>
              <a:t>a:Set</a:t>
            </a:r>
            <a:r>
              <a:rPr lang="en-US" sz="2000" dirty="0">
                <a:solidFill>
                  <a:prstClr val="black"/>
                </a:solidFill>
                <a:latin typeface="Monaco"/>
                <a:cs typeface="Monaco"/>
              </a:rPr>
              <a:t> = </a:t>
            </a:r>
            <a:r>
              <a:rPr lang="en-US" sz="2000" dirty="0" smtClean="0">
                <a:solidFill>
                  <a:prstClr val="black"/>
                </a:solidFill>
                <a:latin typeface="Monaco"/>
                <a:cs typeface="Monaco"/>
              </a:rPr>
              <a:t>[“Brenda”, “Alison”, “Jennifer”]</a:t>
            </a:r>
            <a:endParaRPr lang="en-US" sz="2000" dirty="0">
              <a:solidFill>
                <a:prstClr val="black"/>
              </a:solidFill>
              <a:latin typeface="Monaco"/>
              <a:cs typeface="Monaco"/>
            </a:endParaRPr>
          </a:p>
          <a:p>
            <a:pPr marL="0" lvl="0" indent="0">
              <a:buNone/>
            </a:pPr>
            <a:r>
              <a:rPr lang="en-US" sz="2000" dirty="0" err="1">
                <a:solidFill>
                  <a:prstClr val="black"/>
                </a:solidFill>
                <a:latin typeface="Monaco"/>
                <a:cs typeface="Monaco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Monaco"/>
                <a:cs typeface="Monaco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Monaco"/>
                <a:cs typeface="Monaco"/>
              </a:rPr>
              <a:t>b:Set</a:t>
            </a:r>
            <a:r>
              <a:rPr lang="en-US" sz="2000" dirty="0">
                <a:solidFill>
                  <a:prstClr val="black"/>
                </a:solidFill>
                <a:latin typeface="Monaco"/>
                <a:cs typeface="Monaco"/>
              </a:rPr>
              <a:t> = </a:t>
            </a:r>
            <a:r>
              <a:rPr lang="en-US" sz="2000" dirty="0" smtClean="0">
                <a:solidFill>
                  <a:prstClr val="black"/>
                </a:solidFill>
                <a:latin typeface="Monaco"/>
                <a:cs typeface="Monaco"/>
              </a:rPr>
              <a:t>[“Jovi”, “Brenda”, “Alison”, “</a:t>
            </a:r>
            <a:r>
              <a:rPr lang="en-US" sz="2000" dirty="0" err="1" smtClean="0">
                <a:solidFill>
                  <a:prstClr val="black"/>
                </a:solidFill>
                <a:latin typeface="Monaco"/>
                <a:cs typeface="Monaco"/>
              </a:rPr>
              <a:t>Steph</a:t>
            </a:r>
            <a:r>
              <a:rPr lang="en-US" sz="2000" dirty="0" smtClean="0">
                <a:solidFill>
                  <a:prstClr val="black"/>
                </a:solidFill>
                <a:latin typeface="Monaco"/>
                <a:cs typeface="Monaco"/>
              </a:rPr>
              <a:t>”]</a:t>
            </a:r>
          </a:p>
          <a:p>
            <a:pPr marL="0" lvl="0" indent="0">
              <a:buNone/>
            </a:pPr>
            <a:r>
              <a:rPr lang="en-US" sz="2000" dirty="0" err="1" smtClean="0">
                <a:solidFill>
                  <a:prstClr val="black"/>
                </a:solidFill>
                <a:latin typeface="Monaco"/>
                <a:cs typeface="Monaco"/>
              </a:rPr>
              <a:t>var</a:t>
            </a:r>
            <a:r>
              <a:rPr lang="en-US" sz="2000" dirty="0" smtClean="0">
                <a:solidFill>
                  <a:prstClr val="black"/>
                </a:solidFill>
                <a:latin typeface="Monaco"/>
                <a:cs typeface="Monaco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Monaco"/>
                <a:cs typeface="Monaco"/>
              </a:rPr>
              <a:t>c:Set</a:t>
            </a:r>
            <a:r>
              <a:rPr lang="en-US" sz="2000" dirty="0" smtClean="0">
                <a:solidFill>
                  <a:prstClr val="black"/>
                </a:solidFill>
                <a:latin typeface="Monaco"/>
                <a:cs typeface="Monaco"/>
              </a:rPr>
              <a:t> = [“Jane”]</a:t>
            </a:r>
            <a:endParaRPr lang="en-US" sz="2000" dirty="0">
              <a:solidFill>
                <a:prstClr val="black"/>
              </a:solidFill>
              <a:latin typeface="Monaco"/>
              <a:cs typeface="Monaco"/>
            </a:endParaRPr>
          </a:p>
          <a:p>
            <a:pPr marL="0" lvl="0" indent="0">
              <a:buNone/>
            </a:pPr>
            <a:endParaRPr lang="en-US" sz="2000" dirty="0">
              <a:solidFill>
                <a:prstClr val="black"/>
              </a:solidFill>
              <a:latin typeface="Monaco"/>
              <a:cs typeface="Monaco"/>
            </a:endParaRPr>
          </a:p>
          <a:p>
            <a:pPr marL="0" lvl="0" indent="0">
              <a:buNone/>
            </a:pPr>
            <a:r>
              <a:rPr lang="en-US" sz="2000" dirty="0" err="1">
                <a:solidFill>
                  <a:prstClr val="black"/>
                </a:solidFill>
                <a:latin typeface="Monaco"/>
                <a:cs typeface="Monaco"/>
              </a:rPr>
              <a:t>a.isSubset</a:t>
            </a:r>
            <a:r>
              <a:rPr lang="en-US" sz="2000" dirty="0">
                <a:solidFill>
                  <a:prstClr val="black"/>
                </a:solidFill>
                <a:latin typeface="Monaco"/>
                <a:cs typeface="Monaco"/>
              </a:rPr>
              <a:t>(of: b)</a:t>
            </a:r>
          </a:p>
          <a:p>
            <a:pPr marL="0" lvl="0" indent="0">
              <a:buNone/>
            </a:pPr>
            <a:r>
              <a:rPr lang="en-US" sz="2000" dirty="0" err="1">
                <a:solidFill>
                  <a:prstClr val="black"/>
                </a:solidFill>
                <a:latin typeface="Monaco"/>
                <a:cs typeface="Monaco"/>
              </a:rPr>
              <a:t>b.isSuperset</a:t>
            </a:r>
            <a:r>
              <a:rPr lang="en-US" sz="2000" dirty="0">
                <a:solidFill>
                  <a:prstClr val="black"/>
                </a:solidFill>
                <a:latin typeface="Monaco"/>
                <a:cs typeface="Monaco"/>
              </a:rPr>
              <a:t>(of: a)</a:t>
            </a:r>
          </a:p>
          <a:p>
            <a:pPr marL="0" lvl="0" indent="0">
              <a:buNone/>
            </a:pPr>
            <a:r>
              <a:rPr lang="en-US" sz="2000" dirty="0" err="1">
                <a:solidFill>
                  <a:prstClr val="black"/>
                </a:solidFill>
                <a:latin typeface="Monaco"/>
                <a:cs typeface="Monaco"/>
              </a:rPr>
              <a:t>a.isDisjoint</a:t>
            </a:r>
            <a:r>
              <a:rPr lang="en-US" sz="2000" dirty="0">
                <a:solidFill>
                  <a:prstClr val="black"/>
                </a:solidFill>
                <a:latin typeface="Monaco"/>
                <a:cs typeface="Monaco"/>
              </a:rPr>
              <a:t>(with: c)</a:t>
            </a:r>
          </a:p>
        </p:txBody>
      </p:sp>
    </p:spTree>
    <p:extLst>
      <p:ext uri="{BB962C8B-B14F-4D97-AF65-F5344CB8AC3E}">
        <p14:creationId xmlns:p14="http://schemas.microsoft.com/office/powerpoint/2010/main" val="3598959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Add and Remove Set Element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000" dirty="0" err="1" smtClean="0">
                <a:solidFill>
                  <a:prstClr val="black"/>
                </a:solidFill>
                <a:latin typeface="Monaco"/>
                <a:cs typeface="Monaco"/>
              </a:rPr>
              <a:t>a.insert</a:t>
            </a:r>
            <a:r>
              <a:rPr lang="en-US" sz="2000" dirty="0" smtClean="0">
                <a:solidFill>
                  <a:prstClr val="black"/>
                </a:solidFill>
                <a:latin typeface="Monaco"/>
                <a:cs typeface="Monaco"/>
              </a:rPr>
              <a:t>[“Jovi”]</a:t>
            </a:r>
          </a:p>
          <a:p>
            <a:pPr marL="0" lvl="0" indent="0">
              <a:buNone/>
            </a:pPr>
            <a:endParaRPr lang="en-US" sz="2000" dirty="0">
              <a:solidFill>
                <a:prstClr val="black"/>
              </a:solidFill>
              <a:latin typeface="Monaco"/>
              <a:cs typeface="Monaco"/>
            </a:endParaRPr>
          </a:p>
          <a:p>
            <a:pPr marL="0" lvl="0" indent="0">
              <a:buNone/>
            </a:pPr>
            <a:r>
              <a:rPr lang="en-US" sz="2000" dirty="0" err="1" smtClean="0">
                <a:solidFill>
                  <a:prstClr val="black"/>
                </a:solidFill>
                <a:latin typeface="Monaco"/>
                <a:cs typeface="Monaco"/>
              </a:rPr>
              <a:t>a.remove</a:t>
            </a:r>
            <a:r>
              <a:rPr lang="en-US" sz="2000" dirty="0" smtClean="0">
                <a:solidFill>
                  <a:prstClr val="black"/>
                </a:solidFill>
                <a:latin typeface="Monaco"/>
                <a:cs typeface="Monaco"/>
              </a:rPr>
              <a:t>[“Alison”]</a:t>
            </a:r>
          </a:p>
          <a:p>
            <a:pPr marL="0" lvl="0" indent="0">
              <a:buNone/>
            </a:pPr>
            <a:r>
              <a:rPr lang="en-US" sz="2000" dirty="0" err="1" smtClean="0">
                <a:solidFill>
                  <a:prstClr val="black"/>
                </a:solidFill>
                <a:latin typeface="Monaco"/>
                <a:cs typeface="Monaco"/>
              </a:rPr>
              <a:t>a.removeAll</a:t>
            </a:r>
            <a:r>
              <a:rPr lang="en-US" sz="2000" dirty="0" smtClean="0">
                <a:solidFill>
                  <a:prstClr val="black"/>
                </a:solidFill>
                <a:latin typeface="Monaco"/>
                <a:cs typeface="Monaco"/>
              </a:rPr>
              <a:t>()</a:t>
            </a:r>
            <a:endParaRPr lang="en-US" sz="2000" dirty="0">
              <a:solidFill>
                <a:prstClr val="black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45852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Define Dictionary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000" dirty="0" err="1" smtClean="0">
                <a:solidFill>
                  <a:prstClr val="black"/>
                </a:solidFill>
                <a:latin typeface="Monaco"/>
                <a:cs typeface="Monaco"/>
              </a:rPr>
              <a:t>var</a:t>
            </a:r>
            <a:r>
              <a:rPr lang="en-US" sz="2000" dirty="0" smtClean="0">
                <a:solidFill>
                  <a:prstClr val="black"/>
                </a:solidFill>
                <a:latin typeface="Monaco"/>
                <a:cs typeface="Monaco"/>
              </a:rPr>
              <a:t> a = [“alice”:160, “brenda”:170]</a:t>
            </a:r>
          </a:p>
          <a:p>
            <a:pPr marL="0" lvl="0" indent="0">
              <a:buNone/>
            </a:pPr>
            <a:endParaRPr lang="en-US" sz="2000" dirty="0">
              <a:solidFill>
                <a:prstClr val="black"/>
              </a:solidFill>
              <a:latin typeface="Monaco"/>
              <a:cs typeface="Monaco"/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Monaco"/>
                <a:cs typeface="Monaco"/>
              </a:rPr>
              <a:t>a[“</a:t>
            </a:r>
            <a:r>
              <a:rPr lang="en-US" sz="2000" dirty="0" err="1" smtClean="0">
                <a:solidFill>
                  <a:prstClr val="black"/>
                </a:solidFill>
                <a:latin typeface="Monaco"/>
                <a:cs typeface="Monaco"/>
              </a:rPr>
              <a:t>brenda</a:t>
            </a:r>
            <a:r>
              <a:rPr lang="en-US" sz="2000" dirty="0" smtClean="0">
                <a:solidFill>
                  <a:prstClr val="black"/>
                </a:solidFill>
                <a:latin typeface="Monaco"/>
                <a:cs typeface="Monaco"/>
              </a:rPr>
              <a:t>”]</a:t>
            </a:r>
            <a:endParaRPr lang="en-US" sz="2000" dirty="0">
              <a:solidFill>
                <a:prstClr val="black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80818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Tuple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000" dirty="0" err="1" smtClean="0">
                <a:solidFill>
                  <a:prstClr val="black"/>
                </a:solidFill>
                <a:latin typeface="Monaco"/>
                <a:cs typeface="Monaco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Monaco"/>
                <a:cs typeface="Monaco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Monaco"/>
                <a:cs typeface="Monaco"/>
              </a:rPr>
              <a:t>a: (String, </a:t>
            </a:r>
            <a:r>
              <a:rPr lang="en-US" sz="2000" dirty="0" err="1" smtClean="0">
                <a:solidFill>
                  <a:prstClr val="black"/>
                </a:solidFill>
                <a:latin typeface="Monaco"/>
                <a:cs typeface="Monaco"/>
              </a:rPr>
              <a:t>Int</a:t>
            </a:r>
            <a:r>
              <a:rPr lang="en-US" sz="2000" dirty="0" smtClean="0">
                <a:solidFill>
                  <a:prstClr val="black"/>
                </a:solidFill>
                <a:latin typeface="Monaco"/>
                <a:cs typeface="Monaco"/>
              </a:rPr>
              <a:t>, </a:t>
            </a:r>
            <a:r>
              <a:rPr lang="en-US" sz="2000" dirty="0" err="1" smtClean="0">
                <a:solidFill>
                  <a:prstClr val="black"/>
                </a:solidFill>
                <a:latin typeface="Monaco"/>
                <a:cs typeface="Monaco"/>
              </a:rPr>
              <a:t>Int</a:t>
            </a:r>
            <a:r>
              <a:rPr lang="en-US" sz="2000" dirty="0" smtClean="0">
                <a:solidFill>
                  <a:prstClr val="black"/>
                </a:solidFill>
                <a:latin typeface="Monaco"/>
                <a:cs typeface="Monaco"/>
              </a:rPr>
              <a:t>, Double)</a:t>
            </a:r>
          </a:p>
          <a:p>
            <a:pPr marL="0" lvl="0" indent="0">
              <a:buNone/>
            </a:pPr>
            <a:endParaRPr lang="en-US" sz="2000" dirty="0">
              <a:solidFill>
                <a:prstClr val="black"/>
              </a:solidFill>
              <a:latin typeface="Monaco"/>
              <a:cs typeface="Monaco"/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Monaco"/>
                <a:cs typeface="Monaco"/>
              </a:rPr>
              <a:t>a = (“</a:t>
            </a:r>
            <a:r>
              <a:rPr lang="en-US" sz="2000" dirty="0" err="1" smtClean="0">
                <a:solidFill>
                  <a:prstClr val="black"/>
                </a:solidFill>
                <a:latin typeface="Monaco"/>
                <a:cs typeface="Monaco"/>
              </a:rPr>
              <a:t>alice</a:t>
            </a:r>
            <a:r>
              <a:rPr lang="en-US" sz="2000" dirty="0" smtClean="0">
                <a:solidFill>
                  <a:prstClr val="black"/>
                </a:solidFill>
                <a:latin typeface="Monaco"/>
                <a:cs typeface="Monaco"/>
              </a:rPr>
              <a:t>”, 40, 170, 50.8)</a:t>
            </a:r>
          </a:p>
          <a:p>
            <a:pPr marL="0" lvl="0" indent="0">
              <a:buNone/>
            </a:pPr>
            <a:endParaRPr lang="en-US" sz="2000" dirty="0">
              <a:solidFill>
                <a:prstClr val="black"/>
              </a:solidFill>
              <a:latin typeface="Monaco"/>
              <a:cs typeface="Monaco"/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Monaco"/>
                <a:cs typeface="Monaco"/>
              </a:rPr>
              <a:t>a.0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Monaco"/>
                <a:cs typeface="Monaco"/>
              </a:rPr>
              <a:t>a.1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Monaco"/>
                <a:cs typeface="Monaco"/>
              </a:rPr>
              <a:t>a.2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Monaco"/>
                <a:cs typeface="Monaco"/>
              </a:rPr>
              <a:t>a.3</a:t>
            </a:r>
            <a:endParaRPr lang="en-US" sz="2000" dirty="0">
              <a:solidFill>
                <a:prstClr val="black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989341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Tuple with Name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000" dirty="0" err="1" smtClean="0">
                <a:solidFill>
                  <a:prstClr val="black"/>
                </a:solidFill>
                <a:latin typeface="Monaco"/>
                <a:cs typeface="Monaco"/>
              </a:rPr>
              <a:t>var</a:t>
            </a:r>
            <a:r>
              <a:rPr lang="en-US" sz="2000" dirty="0">
                <a:solidFill>
                  <a:prstClr val="black"/>
                </a:solidFill>
                <a:latin typeface="Monaco"/>
                <a:cs typeface="Monaco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Monaco"/>
                <a:cs typeface="Monaco"/>
              </a:rPr>
              <a:t>a: (</a:t>
            </a:r>
            <a:r>
              <a:rPr lang="en-US" sz="2000" dirty="0" err="1" smtClean="0">
                <a:solidFill>
                  <a:prstClr val="black"/>
                </a:solidFill>
                <a:latin typeface="Monaco"/>
                <a:cs typeface="Monaco"/>
              </a:rPr>
              <a:t>name:String</a:t>
            </a:r>
            <a:r>
              <a:rPr lang="en-US" sz="2000" dirty="0" smtClean="0">
                <a:solidFill>
                  <a:prstClr val="black"/>
                </a:solidFill>
                <a:latin typeface="Monaco"/>
                <a:cs typeface="Monaco"/>
              </a:rPr>
              <a:t>, </a:t>
            </a:r>
            <a:r>
              <a:rPr lang="en-US" sz="2000" dirty="0" err="1" smtClean="0">
                <a:solidFill>
                  <a:prstClr val="black"/>
                </a:solidFill>
                <a:latin typeface="Monaco"/>
                <a:cs typeface="Monaco"/>
              </a:rPr>
              <a:t>age:Int</a:t>
            </a:r>
            <a:r>
              <a:rPr lang="en-US" sz="2000" dirty="0" smtClean="0">
                <a:solidFill>
                  <a:prstClr val="black"/>
                </a:solidFill>
                <a:latin typeface="Monaco"/>
                <a:cs typeface="Monaco"/>
              </a:rPr>
              <a:t>, </a:t>
            </a:r>
            <a:r>
              <a:rPr lang="en-US" sz="2000" dirty="0" err="1" smtClean="0">
                <a:solidFill>
                  <a:prstClr val="black"/>
                </a:solidFill>
                <a:latin typeface="Monaco"/>
                <a:cs typeface="Monaco"/>
              </a:rPr>
              <a:t>height:Int</a:t>
            </a:r>
            <a:r>
              <a:rPr lang="en-US" sz="2000" dirty="0" smtClean="0">
                <a:solidFill>
                  <a:prstClr val="black"/>
                </a:solidFill>
                <a:latin typeface="Monaco"/>
                <a:cs typeface="Monaco"/>
              </a:rPr>
              <a:t>)</a:t>
            </a:r>
          </a:p>
          <a:p>
            <a:pPr marL="0" lvl="0" indent="0">
              <a:buNone/>
            </a:pPr>
            <a:endParaRPr lang="en-US" sz="2000" dirty="0">
              <a:solidFill>
                <a:prstClr val="black"/>
              </a:solidFill>
              <a:latin typeface="Monaco"/>
              <a:cs typeface="Monaco"/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Monaco"/>
                <a:cs typeface="Monaco"/>
              </a:rPr>
              <a:t>a = (“</a:t>
            </a:r>
            <a:r>
              <a:rPr lang="en-US" sz="2000" dirty="0" err="1" smtClean="0">
                <a:solidFill>
                  <a:prstClr val="black"/>
                </a:solidFill>
                <a:latin typeface="Monaco"/>
                <a:cs typeface="Monaco"/>
              </a:rPr>
              <a:t>alice</a:t>
            </a:r>
            <a:r>
              <a:rPr lang="en-US" sz="2000" dirty="0" smtClean="0">
                <a:solidFill>
                  <a:prstClr val="black"/>
                </a:solidFill>
                <a:latin typeface="Monaco"/>
                <a:cs typeface="Monaco"/>
              </a:rPr>
              <a:t>”, 40, 170)</a:t>
            </a:r>
          </a:p>
          <a:p>
            <a:pPr marL="0" lvl="0" indent="0">
              <a:buNone/>
            </a:pPr>
            <a:endParaRPr lang="en-US" sz="2000" dirty="0">
              <a:solidFill>
                <a:prstClr val="black"/>
              </a:solidFill>
              <a:latin typeface="Monaco"/>
              <a:cs typeface="Monaco"/>
            </a:endParaRPr>
          </a:p>
          <a:p>
            <a:pPr marL="0" lvl="0" indent="0">
              <a:buNone/>
            </a:pPr>
            <a:r>
              <a:rPr lang="en-US" sz="2000" dirty="0" err="1" smtClean="0">
                <a:solidFill>
                  <a:prstClr val="black"/>
                </a:solidFill>
                <a:latin typeface="Monaco"/>
                <a:cs typeface="Monaco"/>
              </a:rPr>
              <a:t>a.name</a:t>
            </a:r>
            <a:endParaRPr lang="en-US" sz="2000" dirty="0" smtClean="0">
              <a:solidFill>
                <a:prstClr val="black"/>
              </a:solidFill>
              <a:latin typeface="Monaco"/>
              <a:cs typeface="Monaco"/>
            </a:endParaRPr>
          </a:p>
          <a:p>
            <a:pPr marL="0" lvl="0" indent="0">
              <a:buNone/>
            </a:pPr>
            <a:r>
              <a:rPr lang="en-US" sz="2000" dirty="0" err="1" smtClean="0">
                <a:solidFill>
                  <a:prstClr val="black"/>
                </a:solidFill>
                <a:latin typeface="Monaco"/>
                <a:cs typeface="Monaco"/>
              </a:rPr>
              <a:t>a.age</a:t>
            </a:r>
            <a:endParaRPr lang="en-US" sz="2000" dirty="0">
              <a:solidFill>
                <a:prstClr val="black"/>
              </a:solidFill>
              <a:latin typeface="Monaco"/>
              <a:cs typeface="Monaco"/>
            </a:endParaRPr>
          </a:p>
          <a:p>
            <a:pPr marL="0" lvl="0" indent="0">
              <a:buNone/>
            </a:pPr>
            <a:r>
              <a:rPr lang="en-US" sz="2000" dirty="0" err="1" smtClean="0">
                <a:solidFill>
                  <a:prstClr val="black"/>
                </a:solidFill>
                <a:latin typeface="Monaco"/>
                <a:cs typeface="Monaco"/>
              </a:rPr>
              <a:t>a.height</a:t>
            </a:r>
            <a:endParaRPr lang="en-US" sz="2000" dirty="0">
              <a:solidFill>
                <a:prstClr val="black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51478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/>
              <a:t>Operators</a:t>
            </a:r>
            <a:endParaRPr lang="en-US" sz="6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70647" y="26351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34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Arithmetic Operators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Monaco"/>
                <a:cs typeface="Monaco"/>
              </a:rPr>
              <a:t>Addition				+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Monaco"/>
                <a:cs typeface="Monaco"/>
              </a:rPr>
              <a:t>Subtraction			-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Monaco"/>
                <a:cs typeface="Monaco"/>
              </a:rPr>
              <a:t>Multiplication		*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Monaco"/>
                <a:cs typeface="Monaco"/>
              </a:rPr>
              <a:t>Division				/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Monaco"/>
                <a:cs typeface="Monaco"/>
              </a:rPr>
              <a:t>Modulus				%</a:t>
            </a:r>
          </a:p>
          <a:p>
            <a:pPr marL="0" lvl="0" indent="0">
              <a:buNone/>
            </a:pPr>
            <a:endParaRPr lang="en-US" sz="2000" dirty="0" smtClean="0">
              <a:solidFill>
                <a:prstClr val="black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27692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Compound Operators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Monaco"/>
                <a:cs typeface="Monaco"/>
              </a:rPr>
              <a:t>Addition				+=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Monaco"/>
                <a:cs typeface="Monaco"/>
              </a:rPr>
              <a:t>Subtraction			-=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Monaco"/>
                <a:cs typeface="Monaco"/>
              </a:rPr>
              <a:t>Multiplication		*=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Monaco"/>
                <a:cs typeface="Monaco"/>
              </a:rPr>
              <a:t>Division				/=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Monaco"/>
                <a:cs typeface="Monaco"/>
              </a:rPr>
              <a:t>Modulus				%=</a:t>
            </a:r>
          </a:p>
          <a:p>
            <a:pPr marL="0" lvl="0" indent="0">
              <a:buNone/>
            </a:pPr>
            <a:endParaRPr lang="en-US" sz="2000" dirty="0" smtClean="0">
              <a:solidFill>
                <a:prstClr val="black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84928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Comparison Operators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Monaco"/>
                <a:cs typeface="Monaco"/>
              </a:rPr>
              <a:t>equal					==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Monaco"/>
                <a:cs typeface="Monaco"/>
              </a:rPr>
              <a:t>greater than		&gt;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Monaco"/>
                <a:cs typeface="Monaco"/>
              </a:rPr>
              <a:t>less than			&lt;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Monaco"/>
                <a:cs typeface="Monaco"/>
              </a:rPr>
              <a:t>greater or equal	&gt;=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Monaco"/>
                <a:cs typeface="Monaco"/>
              </a:rPr>
              <a:t>less or </a:t>
            </a:r>
            <a:r>
              <a:rPr lang="en-US" sz="2000" dirty="0">
                <a:solidFill>
                  <a:prstClr val="black"/>
                </a:solidFill>
                <a:latin typeface="Monaco"/>
                <a:cs typeface="Monaco"/>
              </a:rPr>
              <a:t>equal	</a:t>
            </a:r>
            <a:r>
              <a:rPr lang="en-US" sz="2000" dirty="0" smtClean="0">
                <a:solidFill>
                  <a:prstClr val="black"/>
                </a:solidFill>
                <a:latin typeface="Monaco"/>
                <a:cs typeface="Monaco"/>
              </a:rPr>
              <a:t>	&lt;=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Monaco"/>
                <a:cs typeface="Monaco"/>
              </a:rPr>
              <a:t>not equal			!=</a:t>
            </a:r>
            <a:endParaRPr lang="en-US" sz="2000" dirty="0">
              <a:solidFill>
                <a:prstClr val="black"/>
              </a:solidFill>
              <a:latin typeface="Monaco"/>
              <a:cs typeface="Monaco"/>
            </a:endParaRPr>
          </a:p>
          <a:p>
            <a:pPr marL="0" lvl="0" indent="0">
              <a:buNone/>
            </a:pPr>
            <a:endParaRPr lang="en-US" sz="2000" dirty="0" smtClean="0">
              <a:solidFill>
                <a:prstClr val="black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249668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99401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Monaco"/>
                <a:cs typeface="Monaco"/>
              </a:rPr>
              <a:t>Let’s begin coding!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87908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Logical Operators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Monaco"/>
                <a:cs typeface="Monaco"/>
              </a:rPr>
              <a:t>and					&amp;&amp;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Monaco"/>
                <a:cs typeface="Monaco"/>
              </a:rPr>
              <a:t>or						||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Monaco"/>
                <a:cs typeface="Monaco"/>
              </a:rPr>
              <a:t>not					!</a:t>
            </a:r>
          </a:p>
          <a:p>
            <a:pPr marL="0" lvl="0" indent="0">
              <a:buNone/>
            </a:pPr>
            <a:endParaRPr lang="en-US" sz="2000" dirty="0" smtClean="0">
              <a:solidFill>
                <a:prstClr val="black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609982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Range Operators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800" dirty="0" smtClean="0">
                <a:solidFill>
                  <a:prstClr val="black"/>
                </a:solidFill>
                <a:latin typeface="Calibri"/>
                <a:cs typeface="Calibri"/>
              </a:rPr>
              <a:t>1...10				//include 10</a:t>
            </a:r>
          </a:p>
          <a:p>
            <a:pPr marL="0" lvl="0" indent="0">
              <a:buNone/>
            </a:pPr>
            <a:r>
              <a:rPr lang="en-US" sz="2800" dirty="0" smtClean="0">
                <a:solidFill>
                  <a:prstClr val="black"/>
                </a:solidFill>
                <a:latin typeface="Calibri"/>
                <a:cs typeface="Calibri"/>
              </a:rPr>
              <a:t>1..&lt;10				//exclude 10</a:t>
            </a:r>
          </a:p>
          <a:p>
            <a:pPr marL="0" lvl="0" indent="0">
              <a:buNone/>
            </a:pPr>
            <a:endParaRPr lang="en-US" sz="28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0" lvl="0" indent="0">
              <a:buNone/>
            </a:pPr>
            <a:r>
              <a:rPr lang="en-US" sz="2800" dirty="0" smtClean="0">
                <a:solidFill>
                  <a:prstClr val="black"/>
                </a:solidFill>
                <a:latin typeface="Calibri"/>
                <a:cs typeface="Calibri"/>
              </a:rPr>
              <a:t>Used in array indexing. For example, a[1</a:t>
            </a:r>
            <a:r>
              <a:rPr lang="mr-IN" sz="2800" dirty="0" smtClean="0">
                <a:solidFill>
                  <a:prstClr val="black"/>
                </a:solidFill>
                <a:latin typeface="Calibri"/>
                <a:cs typeface="Calibri"/>
              </a:rPr>
              <a:t>…</a:t>
            </a:r>
            <a:r>
              <a:rPr lang="en-US" sz="2800" dirty="0" smtClean="0">
                <a:solidFill>
                  <a:prstClr val="black"/>
                </a:solidFill>
                <a:latin typeface="Calibri"/>
                <a:cs typeface="Calibri"/>
              </a:rPr>
              <a:t>10] and for loop, </a:t>
            </a:r>
            <a:r>
              <a:rPr lang="en-US" sz="2800" dirty="0" err="1" smtClean="0">
                <a:solidFill>
                  <a:prstClr val="black"/>
                </a:solidFill>
                <a:latin typeface="Calibri"/>
                <a:cs typeface="Calibri"/>
              </a:rPr>
              <a:t>i</a:t>
            </a:r>
            <a:r>
              <a:rPr lang="en-US" sz="2800" dirty="0" smtClean="0">
                <a:solidFill>
                  <a:prstClr val="black"/>
                </a:solidFill>
                <a:latin typeface="Calibri"/>
                <a:cs typeface="Calibri"/>
              </a:rPr>
              <a:t> in 1</a:t>
            </a:r>
            <a:r>
              <a:rPr lang="mr-IN" sz="2800" dirty="0" smtClean="0">
                <a:solidFill>
                  <a:prstClr val="black"/>
                </a:solidFill>
                <a:latin typeface="Calibri"/>
                <a:cs typeface="Calibri"/>
              </a:rPr>
              <a:t>…</a:t>
            </a:r>
            <a:r>
              <a:rPr lang="en-US" sz="2800" dirty="0" smtClean="0">
                <a:solidFill>
                  <a:prstClr val="black"/>
                </a:solidFill>
                <a:latin typeface="Calibri"/>
                <a:cs typeface="Calibri"/>
              </a:rPr>
              <a:t>3 {</a:t>
            </a:r>
            <a:r>
              <a:rPr lang="mr-IN" sz="2800" dirty="0" smtClean="0">
                <a:solidFill>
                  <a:prstClr val="black"/>
                </a:solidFill>
                <a:latin typeface="Calibri"/>
                <a:cs typeface="Calibri"/>
              </a:rPr>
              <a:t>…</a:t>
            </a:r>
            <a:r>
              <a:rPr lang="en-US" sz="2800" dirty="0" smtClean="0">
                <a:solidFill>
                  <a:prstClr val="black"/>
                </a:solidFill>
                <a:latin typeface="Calibri"/>
                <a:cs typeface="Calibri"/>
              </a:rPr>
              <a:t>}</a:t>
            </a:r>
          </a:p>
          <a:p>
            <a:pPr marL="0" lvl="0" indent="0">
              <a:buNone/>
            </a:pPr>
            <a:endParaRPr lang="en-US" sz="2800" dirty="0" smtClean="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4311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/>
              <a:t>Control Flow</a:t>
            </a:r>
            <a:endParaRPr lang="en-US" sz="6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70647" y="26351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536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/>
              <a:t>Conditional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670647" y="26351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082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Conditional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800" dirty="0" smtClean="0">
                <a:solidFill>
                  <a:prstClr val="black"/>
                </a:solidFill>
                <a:latin typeface="Calibri"/>
                <a:cs typeface="Calibri"/>
              </a:rPr>
              <a:t>There are 3 types of conditional (branch) control in Swift</a:t>
            </a:r>
          </a:p>
          <a:p>
            <a:pPr marL="0" lvl="0" indent="0">
              <a:buNone/>
            </a:pPr>
            <a:endParaRPr lang="en-US" sz="2800" dirty="0">
              <a:solidFill>
                <a:prstClr val="black"/>
              </a:solidFill>
              <a:latin typeface="Calibri"/>
              <a:cs typeface="Calibri"/>
            </a:endParaRPr>
          </a:p>
          <a:p>
            <a:pPr lvl="0">
              <a:buFontTx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Calibri"/>
                <a:cs typeface="Calibri"/>
              </a:rPr>
              <a:t>if-else-if</a:t>
            </a:r>
          </a:p>
          <a:p>
            <a:pPr lvl="0">
              <a:buFontTx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Calibri"/>
                <a:cs typeface="Calibri"/>
              </a:rPr>
              <a:t>guard-else</a:t>
            </a:r>
          </a:p>
          <a:p>
            <a:pPr lvl="0">
              <a:buFontTx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Calibri"/>
                <a:cs typeface="Calibri"/>
              </a:rPr>
              <a:t>switch-case</a:t>
            </a:r>
          </a:p>
          <a:p>
            <a:pPr marL="0" lvl="0" indent="0">
              <a:buNone/>
            </a:pPr>
            <a:endParaRPr lang="en-US" sz="2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5756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If Statement</a:t>
            </a:r>
            <a:endParaRPr lang="en-US" b="1" dirty="0"/>
          </a:p>
        </p:txBody>
      </p:sp>
      <p:pic>
        <p:nvPicPr>
          <p:cNvPr id="4" name="Content Placeholder 3" descr="if-statement-in-java-programming-language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582" r="-37582"/>
          <a:stretch>
            <a:fillRect/>
          </a:stretch>
        </p:blipFill>
        <p:spPr>
          <a:xfrm>
            <a:off x="1204982" y="1885085"/>
            <a:ext cx="6130397" cy="3371482"/>
          </a:xfrm>
        </p:spPr>
      </p:pic>
    </p:spTree>
    <p:extLst>
      <p:ext uri="{BB962C8B-B14F-4D97-AF65-F5344CB8AC3E}">
        <p14:creationId xmlns:p14="http://schemas.microsoft.com/office/powerpoint/2010/main" val="2384873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If Syntax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if condition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statements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5451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If Statement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a = 10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b = 20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if (a &lt; b) {</a:t>
            </a:r>
          </a:p>
          <a:p>
            <a:pPr marL="0" indent="0">
              <a:buNone/>
            </a:pPr>
            <a:r>
              <a:rPr lang="en-US" sz="2400" dirty="0" smtClean="0"/>
              <a:t>	print(“a is smaller than b”)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5582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If-Else Syntax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if condition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statements to execute if condition is true</a:t>
            </a:r>
          </a:p>
          <a:p>
            <a:pPr marL="0" indent="0">
              <a:buNone/>
            </a:pPr>
            <a:r>
              <a:rPr lang="en-US" sz="2400" dirty="0" smtClean="0"/>
              <a:t>} else {</a:t>
            </a:r>
          </a:p>
          <a:p>
            <a:pPr marL="0" indent="0">
              <a:buNone/>
            </a:pPr>
            <a:r>
              <a:rPr lang="en-US" sz="2400" dirty="0" smtClean="0"/>
              <a:t>	statements to execute if condition is false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428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If-Else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a = 10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b = 20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 smtClean="0"/>
              <a:t> c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if (a &lt; b)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c=b</a:t>
            </a:r>
          </a:p>
          <a:p>
            <a:pPr marL="0" indent="0">
              <a:buNone/>
            </a:pPr>
            <a:r>
              <a:rPr lang="en-US" sz="2400" dirty="0" smtClean="0"/>
              <a:t>	print(“a is smaller than b”)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} else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c=a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print(“a is larger than b”)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40397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Variable and Constant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ariable:		</a:t>
            </a:r>
            <a:r>
              <a:rPr lang="en-US" dirty="0" err="1" smtClean="0">
                <a:latin typeface="Monaco"/>
                <a:cs typeface="Monaco"/>
              </a:rPr>
              <a:t>var</a:t>
            </a:r>
            <a:endParaRPr lang="en-US" dirty="0" smtClean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onstant:		</a:t>
            </a:r>
            <a:r>
              <a:rPr lang="en-US" dirty="0" smtClean="0">
                <a:latin typeface="Monaco"/>
                <a:cs typeface="Monaco"/>
              </a:rPr>
              <a:t>let</a:t>
            </a:r>
          </a:p>
        </p:txBody>
      </p:sp>
    </p:spTree>
    <p:extLst>
      <p:ext uri="{BB962C8B-B14F-4D97-AF65-F5344CB8AC3E}">
        <p14:creationId xmlns:p14="http://schemas.microsoft.com/office/powerpoint/2010/main" val="3743315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Ternary Operator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condition ? do this: else do this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var</a:t>
            </a:r>
            <a:r>
              <a:rPr lang="en-US" sz="2000" dirty="0" smtClean="0">
                <a:latin typeface="Monaco"/>
                <a:cs typeface="Monaco"/>
              </a:rPr>
              <a:t> c = (a &lt; b) ? a : b</a:t>
            </a:r>
          </a:p>
        </p:txBody>
      </p:sp>
    </p:spTree>
    <p:extLst>
      <p:ext uri="{BB962C8B-B14F-4D97-AF65-F5344CB8AC3E}">
        <p14:creationId xmlns:p14="http://schemas.microsoft.com/office/powerpoint/2010/main" val="1338255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If-Else-If Syntax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i</a:t>
            </a:r>
            <a:r>
              <a:rPr lang="en-US" sz="2400" dirty="0" smtClean="0">
                <a:latin typeface="Calibri"/>
                <a:cs typeface="Calibri"/>
              </a:rPr>
              <a:t>f (1</a:t>
            </a:r>
            <a:r>
              <a:rPr lang="en-US" sz="2400" baseline="30000" dirty="0" smtClean="0">
                <a:latin typeface="Calibri"/>
                <a:cs typeface="Calibri"/>
              </a:rPr>
              <a:t>st</a:t>
            </a:r>
            <a:r>
              <a:rPr lang="en-US" sz="2400" dirty="0" smtClean="0">
                <a:latin typeface="Calibri"/>
                <a:cs typeface="Calibri"/>
              </a:rPr>
              <a:t> condition) {</a:t>
            </a:r>
          </a:p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dirty="0" smtClean="0">
                <a:latin typeface="Calibri"/>
                <a:cs typeface="Calibri"/>
              </a:rPr>
              <a:t>statements to execute if condition 1 is true</a:t>
            </a:r>
          </a:p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>} else if (2</a:t>
            </a:r>
            <a:r>
              <a:rPr lang="en-US" sz="2400" baseline="30000" dirty="0" smtClean="0">
                <a:latin typeface="Calibri"/>
                <a:cs typeface="Calibri"/>
              </a:rPr>
              <a:t>nd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condition</a:t>
            </a:r>
            <a:r>
              <a:rPr lang="en-US" sz="2400" dirty="0" smtClean="0">
                <a:latin typeface="Calibri"/>
                <a:cs typeface="Calibri"/>
              </a:rPr>
              <a:t>){</a:t>
            </a:r>
          </a:p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dirty="0" smtClean="0">
                <a:latin typeface="Calibri"/>
                <a:cs typeface="Calibri"/>
              </a:rPr>
              <a:t>statements to execute if condition 2 is true</a:t>
            </a:r>
          </a:p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>} else {</a:t>
            </a:r>
          </a:p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dirty="0" smtClean="0">
                <a:latin typeface="Calibri"/>
                <a:cs typeface="Calibri"/>
              </a:rPr>
              <a:t>statements to execute if both conditions are false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000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907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If-Else-If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i</a:t>
            </a:r>
            <a:r>
              <a:rPr lang="en-US" sz="2000" dirty="0" smtClean="0">
                <a:latin typeface="Monaco"/>
                <a:cs typeface="Monaco"/>
              </a:rPr>
              <a:t>f a &lt; b {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print(“a is smaller than b”)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} </a:t>
            </a:r>
          </a:p>
          <a:p>
            <a:pPr marL="0" indent="0"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else if a &gt; b {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print(“a is larger than b”)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} </a:t>
            </a:r>
          </a:p>
          <a:p>
            <a:pPr marL="0" indent="0"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else {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print(“a is same as b”)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buNone/>
            </a:pPr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508206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Guard-Else Syntax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>A guard statement is used to transfer program control out of a scope if one or more conditions aren’t met.</a:t>
            </a:r>
          </a:p>
          <a:p>
            <a:pPr marL="0" indent="0"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>guard condition else {</a:t>
            </a:r>
          </a:p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dirty="0" smtClean="0">
                <a:latin typeface="Calibri"/>
                <a:cs typeface="Calibri"/>
              </a:rPr>
              <a:t>statements</a:t>
            </a:r>
            <a:endParaRPr lang="en-US" sz="20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</a:rPr>
              <a:t>	</a:t>
            </a:r>
            <a:r>
              <a:rPr lang="en-US" sz="2000" dirty="0" smtClean="0">
                <a:latin typeface="Calibri"/>
                <a:cs typeface="Calibri"/>
              </a:rPr>
              <a:t>..</a:t>
            </a:r>
          </a:p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</a:rPr>
              <a:t>	</a:t>
            </a:r>
            <a:r>
              <a:rPr lang="en-US" sz="2000" dirty="0" smtClean="0">
                <a:latin typeface="Calibri"/>
                <a:cs typeface="Calibri"/>
              </a:rPr>
              <a:t>..</a:t>
            </a:r>
          </a:p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}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022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Guard-Else in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var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a:Int</a:t>
            </a:r>
            <a:r>
              <a:rPr lang="en-US" sz="2000" dirty="0" smtClean="0">
                <a:latin typeface="Monaco"/>
                <a:cs typeface="Monaco"/>
              </a:rPr>
              <a:t>?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a = 5</a:t>
            </a:r>
          </a:p>
          <a:p>
            <a:pPr marL="0" indent="0"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func</a:t>
            </a:r>
            <a:r>
              <a:rPr lang="en-US" sz="2000" dirty="0" smtClean="0">
                <a:latin typeface="Monaco"/>
                <a:cs typeface="Monaco"/>
              </a:rPr>
              <a:t> f(</a:t>
            </a:r>
            <a:r>
              <a:rPr lang="en-US" sz="2000" dirty="0" err="1" smtClean="0">
                <a:latin typeface="Monaco"/>
                <a:cs typeface="Monaco"/>
              </a:rPr>
              <a:t>x:Int</a:t>
            </a:r>
            <a:r>
              <a:rPr lang="en-US" sz="2000" dirty="0" smtClean="0">
                <a:latin typeface="Monaco"/>
                <a:cs typeface="Monaco"/>
              </a:rPr>
              <a:t>?) {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	guard let b = x else {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return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print(“exist”)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f(x: a)</a:t>
            </a:r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31795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Switch Case Syntax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>switch control expression {</a:t>
            </a:r>
          </a:p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dirty="0" smtClean="0">
                <a:latin typeface="Calibri"/>
                <a:cs typeface="Calibri"/>
              </a:rPr>
              <a:t>case pattern 1:</a:t>
            </a:r>
          </a:p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n-US" sz="2400" dirty="0" smtClean="0">
                <a:latin typeface="Calibri"/>
                <a:cs typeface="Calibri"/>
              </a:rPr>
              <a:t>do something</a:t>
            </a:r>
            <a:r>
              <a:rPr lang="mr-IN" sz="2400" dirty="0" smtClean="0">
                <a:latin typeface="Calibri"/>
                <a:cs typeface="Calibri"/>
              </a:rPr>
              <a:t>…</a:t>
            </a:r>
            <a:endParaRPr lang="en-US" sz="24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dirty="0" smtClean="0">
                <a:latin typeface="Calibri"/>
                <a:cs typeface="Calibri"/>
              </a:rPr>
              <a:t>case pattern 2:</a:t>
            </a:r>
          </a:p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dirty="0" smtClean="0">
                <a:latin typeface="Calibri"/>
                <a:cs typeface="Calibri"/>
              </a:rPr>
              <a:t>	do something</a:t>
            </a:r>
            <a:r>
              <a:rPr lang="mr-IN" sz="2400" dirty="0" smtClean="0">
                <a:latin typeface="Calibri"/>
                <a:cs typeface="Calibri"/>
              </a:rPr>
              <a:t>…</a:t>
            </a:r>
            <a:endParaRPr lang="en-US" sz="24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dirty="0" smtClean="0">
                <a:latin typeface="Calibri"/>
                <a:cs typeface="Calibri"/>
              </a:rPr>
              <a:t>case pattern 3, pattern 4:</a:t>
            </a:r>
          </a:p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dirty="0" smtClean="0">
                <a:latin typeface="Calibri"/>
                <a:cs typeface="Calibri"/>
              </a:rPr>
              <a:t>	do something..</a:t>
            </a:r>
          </a:p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dirty="0" smtClean="0">
                <a:latin typeface="Calibri"/>
                <a:cs typeface="Calibri"/>
              </a:rPr>
              <a:t>default:</a:t>
            </a:r>
          </a:p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dirty="0" smtClean="0">
                <a:latin typeface="Calibri"/>
                <a:cs typeface="Calibri"/>
              </a:rPr>
              <a:t>	do something</a:t>
            </a:r>
            <a:r>
              <a:rPr lang="mr-IN" sz="2400" dirty="0" smtClean="0">
                <a:latin typeface="Calibri"/>
                <a:cs typeface="Calibri"/>
              </a:rPr>
              <a:t>…</a:t>
            </a:r>
            <a:endParaRPr lang="en-US" sz="24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}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8798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Switch Case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let a = 7</a:t>
            </a:r>
          </a:p>
          <a:p>
            <a:pPr marL="0" indent="0"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switch a {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	case 1...3: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		print(“low value”)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case 4...6: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print(“high value”)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default: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	print(“this is impossible”)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}</a:t>
            </a:r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34879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Challenge: Switch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grade = “A”</a:t>
            </a:r>
          </a:p>
          <a:p>
            <a:pPr marL="0" indent="0"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if grade is A, print </a:t>
            </a:r>
            <a:r>
              <a:rPr lang="en-US" sz="2000" dirty="0" smtClean="0">
                <a:solidFill>
                  <a:srgbClr val="0000FF"/>
                </a:solidFill>
                <a:latin typeface="Monaco"/>
                <a:cs typeface="Monaco"/>
              </a:rPr>
              <a:t>Excellent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if grade is B, print </a:t>
            </a:r>
            <a:r>
              <a:rPr lang="en-US" sz="2000" dirty="0" smtClean="0">
                <a:solidFill>
                  <a:srgbClr val="0000FF"/>
                </a:solidFill>
                <a:latin typeface="Monaco"/>
                <a:cs typeface="Monaco"/>
              </a:rPr>
              <a:t>Well Done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if grade is C, print </a:t>
            </a:r>
            <a:r>
              <a:rPr lang="en-US" sz="2000" dirty="0" smtClean="0">
                <a:solidFill>
                  <a:srgbClr val="0000FF"/>
                </a:solidFill>
                <a:latin typeface="Monaco"/>
                <a:cs typeface="Monaco"/>
              </a:rPr>
              <a:t>Work Harder</a:t>
            </a: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Monaco"/>
              <a:cs typeface="Monaco"/>
            </a:endParaRP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Time: 5 </a:t>
            </a:r>
            <a:r>
              <a:rPr lang="en-US" sz="2000" dirty="0" err="1" smtClean="0">
                <a:latin typeface="Monaco"/>
                <a:cs typeface="Monaco"/>
              </a:rPr>
              <a:t>mins</a:t>
            </a:r>
            <a:endParaRPr lang="en-US" sz="2000" dirty="0" smtClean="0">
              <a:solidFill>
                <a:srgbClr val="0000FF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91961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Solution for</a:t>
            </a:r>
            <a:r>
              <a:rPr lang="en-US" b="1" dirty="0" smtClean="0"/>
              <a:t> Switch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let grade = </a:t>
            </a:r>
            <a:r>
              <a:rPr lang="en-US" sz="2000" dirty="0" smtClean="0"/>
              <a:t>“A"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switch grade {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mr-IN" sz="2000" dirty="0" smtClean="0"/>
              <a:t>case </a:t>
            </a:r>
            <a:r>
              <a:rPr lang="mr-IN" sz="2000" dirty="0"/>
              <a:t>"A":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/>
              <a:t>	  </a:t>
            </a:r>
            <a:r>
              <a:rPr lang="en-US" sz="2000" dirty="0"/>
              <a:t>print("Excellent")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mr-IN" sz="2000" dirty="0" smtClean="0"/>
              <a:t>case </a:t>
            </a:r>
            <a:r>
              <a:rPr lang="mr-IN" sz="2000" dirty="0"/>
              <a:t>"B":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	print</a:t>
            </a:r>
            <a:r>
              <a:rPr lang="en-US" sz="2000" dirty="0"/>
              <a:t>("Well Done")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mr-IN" sz="2000" dirty="0" smtClean="0"/>
              <a:t>case </a:t>
            </a:r>
            <a:r>
              <a:rPr lang="mr-IN" sz="2000" dirty="0"/>
              <a:t>"C":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smtClean="0"/>
              <a:t>	 </a:t>
            </a:r>
            <a:r>
              <a:rPr lang="en-US" sz="2000" dirty="0"/>
              <a:t>print("Work Harder")</a:t>
            </a:r>
          </a:p>
          <a:p>
            <a:pPr marL="0" indent="0">
              <a:buNone/>
            </a:pPr>
            <a:r>
              <a:rPr lang="en-US" sz="2000" dirty="0" smtClean="0"/>
              <a:t>	default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/>
              <a:t>	  </a:t>
            </a:r>
            <a:r>
              <a:rPr lang="en-US" sz="2000" dirty="0"/>
              <a:t>print("What grade is this?")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en-US" sz="2000" dirty="0" smtClean="0">
              <a:solidFill>
                <a:srgbClr val="0000FF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53128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/>
              <a:t>Loop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670647" y="26351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49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Example of 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var</a:t>
            </a:r>
            <a:r>
              <a:rPr lang="en-US" sz="2000" dirty="0" smtClean="0">
                <a:latin typeface="Monaco"/>
                <a:cs typeface="Monaco"/>
              </a:rPr>
              <a:t> a = 5</a:t>
            </a:r>
          </a:p>
          <a:p>
            <a:pPr marL="0" indent="0"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a = 6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a = 6.5 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(Error)</a:t>
            </a:r>
            <a:endParaRPr lang="en-US" sz="20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26145" y="5213426"/>
            <a:ext cx="200595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It’s expecting a value of type </a:t>
            </a:r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436215" y="3917161"/>
            <a:ext cx="2189930" cy="12962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828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Loop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3 types of Loop in Swift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•"/>
            </a:pPr>
            <a:r>
              <a:rPr lang="en-US" dirty="0" smtClean="0"/>
              <a:t>for</a:t>
            </a:r>
          </a:p>
          <a:p>
            <a:pPr>
              <a:buFontTx/>
              <a:buChar char="•"/>
            </a:pPr>
            <a:r>
              <a:rPr lang="en-US" dirty="0" smtClean="0"/>
              <a:t>while</a:t>
            </a:r>
          </a:p>
          <a:p>
            <a:pPr>
              <a:buFontTx/>
              <a:buChar char="•"/>
            </a:pPr>
            <a:r>
              <a:rPr lang="en-US" dirty="0" smtClean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20038897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For-in Syntax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for </a:t>
            </a:r>
            <a:r>
              <a:rPr lang="en-US" sz="2000" dirty="0" err="1" smtClean="0">
                <a:latin typeface="Monaco"/>
                <a:cs typeface="Monaco"/>
              </a:rPr>
              <a:t>var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i</a:t>
            </a:r>
            <a:r>
              <a:rPr lang="en-US" sz="2000" dirty="0" smtClean="0">
                <a:latin typeface="Monaco"/>
                <a:cs typeface="Monaco"/>
              </a:rPr>
              <a:t> in collection {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	</a:t>
            </a:r>
            <a:r>
              <a:rPr lang="en-US" sz="2000" dirty="0" smtClean="0">
                <a:solidFill>
                  <a:srgbClr val="46C028"/>
                </a:solidFill>
                <a:latin typeface="Monaco"/>
                <a:cs typeface="Monaco"/>
              </a:rPr>
              <a:t>//do something here</a:t>
            </a:r>
            <a:endParaRPr lang="en-US" sz="2000" dirty="0">
              <a:solidFill>
                <a:srgbClr val="46C028"/>
              </a:solidFill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1810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For-in Loop over a range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for </a:t>
            </a:r>
            <a:r>
              <a:rPr lang="en-US" sz="2000" dirty="0" err="1" smtClean="0">
                <a:latin typeface="Monaco"/>
                <a:cs typeface="Monaco"/>
              </a:rPr>
              <a:t>i</a:t>
            </a:r>
            <a:r>
              <a:rPr lang="en-US" sz="2000" dirty="0" smtClean="0">
                <a:latin typeface="Monaco"/>
                <a:cs typeface="Monaco"/>
              </a:rPr>
              <a:t> in 1...10 {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	print(</a:t>
            </a:r>
            <a:r>
              <a:rPr lang="en-US" sz="2000" dirty="0" err="1" smtClean="0">
                <a:latin typeface="Monaco"/>
                <a:cs typeface="Monaco"/>
              </a:rPr>
              <a:t>i</a:t>
            </a:r>
            <a:r>
              <a:rPr lang="en-US" sz="2000" dirty="0" smtClean="0">
                <a:latin typeface="Monaco"/>
                <a:cs typeface="Monaco"/>
              </a:rPr>
              <a:t>*</a:t>
            </a:r>
            <a:r>
              <a:rPr lang="en-US" sz="2000" dirty="0" err="1" smtClean="0">
                <a:latin typeface="Monaco"/>
                <a:cs typeface="Monaco"/>
              </a:rPr>
              <a:t>i</a:t>
            </a:r>
            <a:r>
              <a:rPr lang="en-US" sz="2000" dirty="0" smtClean="0">
                <a:latin typeface="Monaco"/>
                <a:cs typeface="Monaco"/>
              </a:rPr>
              <a:t>)</a:t>
            </a: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83123" y="3091589"/>
            <a:ext cx="3264125" cy="64633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by default this always increments by 1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706257" y="1970451"/>
            <a:ext cx="1376866" cy="1121138"/>
          </a:xfrm>
          <a:prstGeom prst="straightConnector1">
            <a:avLst/>
          </a:prstGeom>
          <a:ln w="9525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722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Continue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for </a:t>
            </a:r>
            <a:r>
              <a:rPr lang="en-US" sz="2000" dirty="0" err="1" smtClean="0">
                <a:latin typeface="Monaco"/>
                <a:cs typeface="Monaco"/>
              </a:rPr>
              <a:t>i</a:t>
            </a:r>
            <a:r>
              <a:rPr lang="en-US" sz="2000" dirty="0" smtClean="0">
                <a:latin typeface="Monaco"/>
                <a:cs typeface="Monaco"/>
              </a:rPr>
              <a:t> in 1...10 {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	if </a:t>
            </a:r>
            <a:r>
              <a:rPr lang="en-US" sz="2000" dirty="0" err="1" smtClean="0">
                <a:latin typeface="Monaco"/>
                <a:cs typeface="Monaco"/>
              </a:rPr>
              <a:t>i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== 3 {continue}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print(</a:t>
            </a:r>
            <a:r>
              <a:rPr lang="en-US" sz="2000" dirty="0" err="1" smtClean="0">
                <a:latin typeface="Monaco"/>
                <a:cs typeface="Monaco"/>
              </a:rPr>
              <a:t>i</a:t>
            </a:r>
            <a:r>
              <a:rPr lang="en-US" sz="2000" dirty="0" smtClean="0">
                <a:latin typeface="Monaco"/>
                <a:cs typeface="Monaco"/>
              </a:rPr>
              <a:t>*</a:t>
            </a:r>
            <a:r>
              <a:rPr lang="en-US" sz="2000" dirty="0" err="1" smtClean="0">
                <a:latin typeface="Monaco"/>
                <a:cs typeface="Monaco"/>
              </a:rPr>
              <a:t>i</a:t>
            </a:r>
            <a:r>
              <a:rPr lang="en-US" sz="2000" dirty="0" smtClean="0">
                <a:latin typeface="Monaco"/>
                <a:cs typeface="Monaco"/>
              </a:rPr>
              <a:t>)	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2425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Break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for </a:t>
            </a:r>
            <a:r>
              <a:rPr lang="en-US" sz="2000" dirty="0" err="1" smtClean="0">
                <a:latin typeface="Monaco"/>
                <a:cs typeface="Monaco"/>
              </a:rPr>
              <a:t>i</a:t>
            </a:r>
            <a:r>
              <a:rPr lang="en-US" sz="2000" dirty="0" smtClean="0">
                <a:latin typeface="Monaco"/>
                <a:cs typeface="Monaco"/>
              </a:rPr>
              <a:t> in 1...10 {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	if </a:t>
            </a:r>
            <a:r>
              <a:rPr lang="en-US" sz="2000" dirty="0" err="1" smtClean="0">
                <a:latin typeface="Monaco"/>
                <a:cs typeface="Monaco"/>
              </a:rPr>
              <a:t>i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== 3 {break}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print(</a:t>
            </a:r>
            <a:r>
              <a:rPr lang="en-US" sz="2000" dirty="0" err="1" smtClean="0">
                <a:latin typeface="Monaco"/>
                <a:cs typeface="Monaco"/>
              </a:rPr>
              <a:t>i</a:t>
            </a:r>
            <a:r>
              <a:rPr lang="en-US" sz="2000" dirty="0" smtClean="0">
                <a:latin typeface="Monaco"/>
                <a:cs typeface="Monaco"/>
              </a:rPr>
              <a:t>*</a:t>
            </a:r>
            <a:r>
              <a:rPr lang="en-US" sz="2000" dirty="0" err="1" smtClean="0">
                <a:latin typeface="Monaco"/>
                <a:cs typeface="Monaco"/>
              </a:rPr>
              <a:t>i</a:t>
            </a:r>
            <a:r>
              <a:rPr lang="en-US" sz="2000" dirty="0" smtClean="0">
                <a:latin typeface="Monaco"/>
                <a:cs typeface="Monaco"/>
              </a:rPr>
              <a:t>)	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9927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Challenge: for 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>Generate an </a:t>
            </a:r>
            <a:r>
              <a:rPr lang="en-US" sz="2400" b="1" dirty="0" smtClean="0">
                <a:latin typeface="Calibri"/>
                <a:cs typeface="Calibri"/>
              </a:rPr>
              <a:t>array </a:t>
            </a:r>
            <a:r>
              <a:rPr lang="en-US" sz="2400" dirty="0" smtClean="0">
                <a:latin typeface="Calibri"/>
                <a:cs typeface="Calibri"/>
              </a:rPr>
              <a:t>of 10 Square Numbers and remove those numbers divisible by 3</a:t>
            </a:r>
          </a:p>
          <a:p>
            <a:pPr marL="0" indent="0"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>Answer: [1, 4, 16, 49, 64, 100]</a:t>
            </a:r>
          </a:p>
          <a:p>
            <a:pPr marL="0" indent="0"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>Time: 10 </a:t>
            </a:r>
            <a:r>
              <a:rPr lang="en-US" sz="2400" dirty="0" err="1" smtClean="0">
                <a:latin typeface="Calibri"/>
                <a:cs typeface="Calibri"/>
              </a:rPr>
              <a:t>mins</a:t>
            </a:r>
            <a:endParaRPr lang="en-US" sz="2400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6390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Hint for Challenge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>if i%3 == 0 {</a:t>
            </a:r>
          </a:p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>	continue;</a:t>
            </a:r>
            <a:endParaRPr lang="en-US" sz="24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400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0855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While Loop Syntax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>while (condition) {</a:t>
            </a:r>
          </a:p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dirty="0" smtClean="0">
                <a:latin typeface="Calibri"/>
                <a:cs typeface="Calibri"/>
              </a:rPr>
              <a:t>// do something</a:t>
            </a:r>
          </a:p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}</a:t>
            </a:r>
            <a:endParaRPr lang="en-US" sz="2400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3667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While Loop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var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i</a:t>
            </a:r>
            <a:r>
              <a:rPr lang="en-US" sz="2000" dirty="0" smtClean="0">
                <a:latin typeface="Monaco"/>
                <a:cs typeface="Monaco"/>
              </a:rPr>
              <a:t> = 1</a:t>
            </a:r>
          </a:p>
          <a:p>
            <a:pPr marL="0" indent="0"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while (</a:t>
            </a:r>
            <a:r>
              <a:rPr lang="en-US" sz="2000" dirty="0" err="1" smtClean="0">
                <a:latin typeface="Monaco"/>
                <a:cs typeface="Monaco"/>
              </a:rPr>
              <a:t>i</a:t>
            </a:r>
            <a:r>
              <a:rPr lang="en-US" sz="2000" dirty="0" smtClean="0">
                <a:latin typeface="Monaco"/>
                <a:cs typeface="Monaco"/>
              </a:rPr>
              <a:t> &lt; 10) {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	print(</a:t>
            </a:r>
            <a:r>
              <a:rPr lang="en-US" sz="2000" dirty="0" err="1" smtClean="0">
                <a:latin typeface="Monaco"/>
                <a:cs typeface="Monaco"/>
              </a:rPr>
              <a:t>i</a:t>
            </a:r>
            <a:r>
              <a:rPr lang="en-US" sz="2000" dirty="0" smtClean="0">
                <a:latin typeface="Monaco"/>
                <a:cs typeface="Monaco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i</a:t>
            </a:r>
            <a:r>
              <a:rPr lang="en-US" sz="2000" dirty="0" smtClean="0">
                <a:latin typeface="Monaco"/>
                <a:cs typeface="Monaco"/>
              </a:rPr>
              <a:t> = i+1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}</a:t>
            </a:r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796854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/>
              <a:t>Function</a:t>
            </a:r>
            <a:endParaRPr lang="en-US" sz="6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70647" y="26351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38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Example of Constants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let a = 5</a:t>
            </a:r>
          </a:p>
          <a:p>
            <a:pPr marL="0" indent="0"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a = 6 </a:t>
            </a:r>
            <a:r>
              <a:rPr lang="en-US" sz="2000" dirty="0" smtClean="0">
                <a:solidFill>
                  <a:srgbClr val="FF0000"/>
                </a:solidFill>
                <a:latin typeface="Monaco"/>
                <a:cs typeface="Monaco"/>
              </a:rPr>
              <a:t>(Error)</a:t>
            </a:r>
            <a:endParaRPr lang="en-US" sz="20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06392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What is Function?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Functions are block of code that enable</a:t>
            </a:r>
          </a:p>
          <a:p>
            <a:pPr>
              <a:buFontTx/>
              <a:buChar char="•"/>
            </a:pPr>
            <a:r>
              <a:rPr lang="en-US" sz="2400" dirty="0" smtClean="0"/>
              <a:t>Reusability</a:t>
            </a:r>
          </a:p>
          <a:p>
            <a:pPr>
              <a:buFontTx/>
              <a:buChar char="•"/>
            </a:pPr>
            <a:r>
              <a:rPr lang="en-US" sz="2400" dirty="0" smtClean="0"/>
              <a:t>Breaking complex solutions into simpler steps</a:t>
            </a:r>
          </a:p>
          <a:p>
            <a:pPr>
              <a:buFontTx/>
              <a:buChar char="•"/>
            </a:pPr>
            <a:r>
              <a:rPr lang="en-US" sz="2400" dirty="0" smtClean="0"/>
              <a:t>Simplifies the debugging process</a:t>
            </a:r>
          </a:p>
          <a:p>
            <a:pPr>
              <a:buFontTx/>
              <a:buChar char="•"/>
            </a:pPr>
            <a:r>
              <a:rPr lang="en-US" sz="2400" dirty="0" smtClean="0"/>
              <a:t>Eases the processes of updating and improving code</a:t>
            </a:r>
          </a:p>
          <a:p>
            <a:pPr>
              <a:buFontTx/>
              <a:buChar char="•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48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Function Syntax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660066"/>
                </a:solidFill>
                <a:latin typeface="Calibri"/>
                <a:cs typeface="Calibri"/>
              </a:rPr>
              <a:t>func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dirty="0" err="1" smtClean="0">
                <a:latin typeface="Calibri"/>
                <a:cs typeface="Calibri"/>
              </a:rPr>
              <a:t>function_name</a:t>
            </a:r>
            <a:r>
              <a:rPr lang="en-US" sz="2400" dirty="0" smtClean="0">
                <a:latin typeface="Calibri"/>
                <a:cs typeface="Calibri"/>
              </a:rPr>
              <a:t>(arg1: Type..) -&gt; Type {</a:t>
            </a:r>
          </a:p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dirty="0" smtClean="0">
                <a:latin typeface="Calibri"/>
                <a:cs typeface="Calibri"/>
              </a:rPr>
              <a:t>// </a:t>
            </a:r>
            <a:r>
              <a:rPr lang="en-US" sz="2400" i="1" dirty="0" smtClean="0">
                <a:latin typeface="Calibri"/>
                <a:cs typeface="Calibri"/>
              </a:rPr>
              <a:t>Enter code here</a:t>
            </a:r>
            <a:endParaRPr lang="en-US" sz="24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dirty="0" smtClean="0">
                <a:solidFill>
                  <a:srgbClr val="660066"/>
                </a:solidFill>
                <a:latin typeface="Calibri"/>
                <a:cs typeface="Calibri"/>
              </a:rPr>
              <a:t>return </a:t>
            </a:r>
            <a:r>
              <a:rPr lang="en-US" sz="2400" dirty="0" smtClean="0">
                <a:latin typeface="Calibri"/>
                <a:cs typeface="Calibri"/>
              </a:rPr>
              <a:t>values</a:t>
            </a:r>
          </a:p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>}</a:t>
            </a:r>
          </a:p>
          <a:p>
            <a:pPr marL="0" indent="0">
              <a:buNone/>
            </a:pPr>
            <a:endParaRPr lang="en-US" sz="2400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6658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Function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func</a:t>
            </a:r>
            <a:r>
              <a:rPr lang="en-US" sz="2000" dirty="0" smtClean="0">
                <a:latin typeface="Monaco"/>
                <a:cs typeface="Monaco"/>
              </a:rPr>
              <a:t> hello() {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printf</a:t>
            </a:r>
            <a:r>
              <a:rPr lang="en-US" sz="2000" dirty="0" smtClean="0">
                <a:latin typeface="Monaco"/>
                <a:cs typeface="Monaco"/>
              </a:rPr>
              <a:t>(“Hello”)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19438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Input Argument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func</a:t>
            </a:r>
            <a:r>
              <a:rPr lang="en-US" sz="2000" dirty="0" smtClean="0">
                <a:latin typeface="Monaco"/>
                <a:cs typeface="Monaco"/>
              </a:rPr>
              <a:t> f(</a:t>
            </a:r>
            <a:r>
              <a:rPr lang="en-US" sz="2000" dirty="0" err="1" smtClean="0">
                <a:latin typeface="Monaco"/>
                <a:cs typeface="Monaco"/>
              </a:rPr>
              <a:t>x:Float</a:t>
            </a:r>
            <a:r>
              <a:rPr lang="en-US" sz="2000" dirty="0" smtClean="0">
                <a:latin typeface="Monaco"/>
                <a:cs typeface="Monaco"/>
              </a:rPr>
              <a:t>) -&gt; Float {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return x*x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f(x:2)</a:t>
            </a:r>
          </a:p>
          <a:p>
            <a:pPr marL="0" indent="0"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233390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Skip Argument Name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func</a:t>
            </a:r>
            <a:r>
              <a:rPr lang="en-US" sz="2000" dirty="0" smtClean="0">
                <a:latin typeface="Monaco"/>
                <a:cs typeface="Monaco"/>
              </a:rPr>
              <a:t> f(_ </a:t>
            </a:r>
            <a:r>
              <a:rPr lang="en-US" sz="2000" dirty="0" err="1" smtClean="0">
                <a:latin typeface="Monaco"/>
                <a:cs typeface="Monaco"/>
              </a:rPr>
              <a:t>x:Float</a:t>
            </a:r>
            <a:r>
              <a:rPr lang="en-US" sz="2000" dirty="0" smtClean="0">
                <a:latin typeface="Monaco"/>
                <a:cs typeface="Monaco"/>
              </a:rPr>
              <a:t>) -&gt; Float {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return x*x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f(2)</a:t>
            </a:r>
          </a:p>
          <a:p>
            <a:pPr marL="0" indent="0"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endParaRPr lang="en-US" sz="20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717020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Multiple Arguments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func</a:t>
            </a:r>
            <a:r>
              <a:rPr lang="en-US" sz="2000" dirty="0" smtClean="0">
                <a:latin typeface="Monaco"/>
                <a:cs typeface="Monaco"/>
              </a:rPr>
              <a:t> f2(x: Float, </a:t>
            </a:r>
            <a:r>
              <a:rPr lang="en-US" sz="2000" dirty="0" err="1" smtClean="0">
                <a:latin typeface="Monaco"/>
                <a:cs typeface="Monaco"/>
              </a:rPr>
              <a:t>y:Float</a:t>
            </a:r>
            <a:r>
              <a:rPr lang="en-US" sz="2000" dirty="0" smtClean="0">
                <a:latin typeface="Monaco"/>
                <a:cs typeface="Monaco"/>
              </a:rPr>
              <a:t>, </a:t>
            </a:r>
            <a:r>
              <a:rPr lang="en-US" sz="2000" dirty="0" err="1" smtClean="0">
                <a:latin typeface="Monaco"/>
                <a:cs typeface="Monaco"/>
              </a:rPr>
              <a:t>z:Float</a:t>
            </a:r>
            <a:r>
              <a:rPr lang="en-US" sz="2000" dirty="0" smtClean="0">
                <a:latin typeface="Monaco"/>
                <a:cs typeface="Monaco"/>
              </a:rPr>
              <a:t>) -&gt; Float {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	return x*x + y*y + z*z</a:t>
            </a: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f2(x:2, y:2, z:3)</a:t>
            </a:r>
          </a:p>
        </p:txBody>
      </p:sp>
    </p:spTree>
    <p:extLst>
      <p:ext uri="{BB962C8B-B14F-4D97-AF65-F5344CB8AC3E}">
        <p14:creationId xmlns:p14="http://schemas.microsoft.com/office/powerpoint/2010/main" val="3959480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Default Values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func</a:t>
            </a:r>
            <a:r>
              <a:rPr lang="en-US" sz="2000" dirty="0" smtClean="0">
                <a:latin typeface="Monaco"/>
                <a:cs typeface="Monaco"/>
              </a:rPr>
              <a:t> f(</a:t>
            </a:r>
            <a:r>
              <a:rPr lang="en-US" sz="2000" dirty="0" err="1" smtClean="0">
                <a:latin typeface="Monaco"/>
                <a:cs typeface="Monaco"/>
              </a:rPr>
              <a:t>x:Double</a:t>
            </a:r>
            <a:r>
              <a:rPr lang="en-US" sz="2000" dirty="0" smtClean="0">
                <a:latin typeface="Monaco"/>
                <a:cs typeface="Monaco"/>
              </a:rPr>
              <a:t> = 1, </a:t>
            </a:r>
            <a:r>
              <a:rPr lang="en-US" sz="2000" dirty="0" err="1" smtClean="0">
                <a:latin typeface="Monaco"/>
                <a:cs typeface="Monaco"/>
              </a:rPr>
              <a:t>y:Double</a:t>
            </a:r>
            <a:r>
              <a:rPr lang="en-US" sz="2000" dirty="0" smtClean="0">
                <a:latin typeface="Monaco"/>
                <a:cs typeface="Monaco"/>
              </a:rPr>
              <a:t> = 5) -&gt; Double {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smtClean="0">
                <a:latin typeface="Monaco"/>
                <a:cs typeface="Monaco"/>
              </a:rPr>
              <a:t>return x*x + 3*y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f()</a:t>
            </a:r>
          </a:p>
        </p:txBody>
      </p:sp>
    </p:spTree>
    <p:extLst>
      <p:ext uri="{BB962C8B-B14F-4D97-AF65-F5344CB8AC3E}">
        <p14:creationId xmlns:p14="http://schemas.microsoft.com/office/powerpoint/2010/main" val="3421747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Challenge: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alibri"/>
                <a:cs typeface="Calibri"/>
              </a:rPr>
              <a:t>Create a function for area of triangle with two inputs: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Calibri"/>
                <a:cs typeface="Calibri"/>
              </a:rPr>
              <a:t>Base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latin typeface="Calibri"/>
                <a:cs typeface="Calibri"/>
              </a:rPr>
              <a:t>Height</a:t>
            </a:r>
          </a:p>
          <a:p>
            <a:pPr marL="457200" indent="-457200">
              <a:buAutoNum type="arabicPeriod"/>
            </a:pPr>
            <a:endParaRPr lang="en-US" sz="20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 smtClean="0">
                <a:latin typeface="Calibri"/>
                <a:cs typeface="Calibri"/>
              </a:rPr>
              <a:t>Area = 0.5 x Base x Height</a:t>
            </a:r>
          </a:p>
          <a:p>
            <a:pPr marL="0" indent="0">
              <a:buNone/>
            </a:pPr>
            <a:endParaRPr lang="en-US" sz="20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000" dirty="0" smtClean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0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 smtClean="0">
                <a:latin typeface="Calibri"/>
                <a:cs typeface="Calibri"/>
              </a:rPr>
              <a:t>Time: 5 </a:t>
            </a:r>
            <a:r>
              <a:rPr lang="en-US" sz="2000" dirty="0" err="1" smtClean="0">
                <a:latin typeface="Calibri"/>
                <a:cs typeface="Calibri"/>
              </a:rPr>
              <a:t>mins</a:t>
            </a:r>
            <a:endParaRPr lang="en-US" sz="2000" dirty="0" smtClean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2000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9532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Answer: Challenge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Monaco"/>
                <a:cs typeface="Monaco"/>
              </a:rPr>
              <a:t>func</a:t>
            </a:r>
            <a:r>
              <a:rPr lang="en-US" sz="2000" dirty="0">
                <a:latin typeface="Monaco"/>
                <a:cs typeface="Monaco"/>
              </a:rPr>
              <a:t> area(</a:t>
            </a:r>
            <a:r>
              <a:rPr lang="en-US" sz="2000" dirty="0" err="1">
                <a:latin typeface="Monaco"/>
                <a:cs typeface="Monaco"/>
              </a:rPr>
              <a:t>base:Double</a:t>
            </a:r>
            <a:r>
              <a:rPr lang="en-US" sz="2000" dirty="0">
                <a:latin typeface="Monaco"/>
                <a:cs typeface="Monaco"/>
              </a:rPr>
              <a:t>, </a:t>
            </a:r>
            <a:r>
              <a:rPr lang="en-US" sz="2000" dirty="0" err="1">
                <a:latin typeface="Monaco"/>
                <a:cs typeface="Monaco"/>
              </a:rPr>
              <a:t>height:Double</a:t>
            </a:r>
            <a:r>
              <a:rPr lang="en-US" sz="2000" dirty="0">
                <a:latin typeface="Monaco"/>
                <a:cs typeface="Monaco"/>
              </a:rPr>
              <a:t>) -&gt; Double {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    return 0.5 * base * height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area (base: 10, height: 10)</a:t>
            </a:r>
          </a:p>
          <a:p>
            <a:pPr marL="0" indent="0">
              <a:buNone/>
            </a:pP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554223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/>
              <a:t>Class</a:t>
            </a:r>
            <a:endParaRPr lang="en-US" sz="6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70647" y="26351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028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Printing on console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var</a:t>
            </a:r>
            <a:r>
              <a:rPr lang="en-US" sz="2000" dirty="0" smtClean="0">
                <a:latin typeface="Monaco"/>
                <a:cs typeface="Monaco"/>
              </a:rPr>
              <a:t> a = 4</a:t>
            </a:r>
          </a:p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var</a:t>
            </a:r>
            <a:r>
              <a:rPr lang="en-US" sz="2000" dirty="0" smtClean="0">
                <a:latin typeface="Monaco"/>
                <a:cs typeface="Monaco"/>
              </a:rPr>
              <a:t> b = 6</a:t>
            </a:r>
          </a:p>
          <a:p>
            <a:pPr marL="0" indent="0">
              <a:buNone/>
            </a:pPr>
            <a:r>
              <a:rPr lang="en-US" sz="2000" dirty="0" err="1" smtClean="0">
                <a:latin typeface="Monaco"/>
                <a:cs typeface="Monaco"/>
              </a:rPr>
              <a:t>var</a:t>
            </a:r>
            <a:r>
              <a:rPr lang="en-US" sz="2000" dirty="0" smtClean="0">
                <a:latin typeface="Monaco"/>
                <a:cs typeface="Monaco"/>
              </a:rPr>
              <a:t> c = a + b</a:t>
            </a:r>
          </a:p>
          <a:p>
            <a:pPr marL="0" indent="0"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print(“\(a) + \(b) = \(c)”)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print(“\(a) + \(b) = \(</a:t>
            </a:r>
            <a:r>
              <a:rPr lang="en-US" sz="2000" dirty="0" err="1" smtClean="0">
                <a:latin typeface="Monaco"/>
                <a:cs typeface="Monaco"/>
              </a:rPr>
              <a:t>a+b</a:t>
            </a:r>
            <a:r>
              <a:rPr lang="en-US" sz="2000" dirty="0" smtClean="0">
                <a:latin typeface="Monaco"/>
                <a:cs typeface="Monaco"/>
              </a:rPr>
              <a:t>)”)</a:t>
            </a:r>
            <a:endParaRPr lang="en-US" sz="2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656972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Object Oriented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400" dirty="0" smtClean="0"/>
              <a:t>Objects are created from template</a:t>
            </a:r>
          </a:p>
          <a:p>
            <a:pPr>
              <a:buFontTx/>
              <a:buChar char="•"/>
            </a:pPr>
            <a:r>
              <a:rPr lang="en-US" sz="2400" dirty="0" smtClean="0"/>
              <a:t>Template is defined by class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2216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Class Syntax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class Name {</a:t>
            </a:r>
          </a:p>
          <a:p>
            <a:pPr marL="400050" lvl="1" indent="0">
              <a:buNone/>
            </a:pPr>
            <a:r>
              <a:rPr lang="en-US" sz="2000" i="1" dirty="0" smtClean="0">
                <a:latin typeface="Monaco"/>
                <a:cs typeface="Monaco"/>
              </a:rPr>
              <a:t>//class definition goes here</a:t>
            </a:r>
          </a:p>
          <a:p>
            <a:pPr marL="0" lvl="1" indent="0">
              <a:buNone/>
            </a:pPr>
            <a:r>
              <a:rPr lang="en-US" sz="2000" dirty="0" smtClean="0">
                <a:latin typeface="Monaco"/>
                <a:cs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6666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Class Example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class Rectangle {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var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length:Int</a:t>
            </a:r>
            <a:r>
              <a:rPr lang="en-US" sz="2000" dirty="0" smtClean="0">
                <a:latin typeface="Monaco"/>
                <a:cs typeface="Monaco"/>
              </a:rPr>
              <a:t> = 3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var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height:Int</a:t>
            </a:r>
            <a:r>
              <a:rPr lang="en-US" sz="2000" dirty="0" smtClean="0">
                <a:latin typeface="Monaco"/>
                <a:cs typeface="Monaco"/>
              </a:rPr>
              <a:t> = 4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endParaRPr lang="en-US" sz="2000" dirty="0" smtClean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func</a:t>
            </a:r>
            <a:r>
              <a:rPr lang="en-US" sz="2000" dirty="0" smtClean="0">
                <a:latin typeface="Monaco"/>
                <a:cs typeface="Monaco"/>
              </a:rPr>
              <a:t> area() -&gt; </a:t>
            </a:r>
            <a:r>
              <a:rPr lang="en-US" sz="2000" dirty="0" err="1" smtClean="0">
                <a:latin typeface="Monaco"/>
                <a:cs typeface="Monaco"/>
              </a:rPr>
              <a:t>Int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smtClean="0">
                <a:latin typeface="Monaco"/>
                <a:cs typeface="Monaco"/>
              </a:rPr>
              <a:t>{</a:t>
            </a: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		return length*height	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	}</a:t>
            </a:r>
            <a:br>
              <a:rPr lang="en-US" sz="2000" dirty="0" smtClean="0">
                <a:latin typeface="Monaco"/>
                <a:cs typeface="Monaco"/>
              </a:rPr>
            </a:br>
            <a:r>
              <a:rPr lang="en-US" sz="2000" dirty="0" smtClean="0">
                <a:latin typeface="Monaco"/>
                <a:cs typeface="Monaco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err="1">
                <a:latin typeface="Monaco"/>
                <a:cs typeface="Monaco"/>
              </a:rPr>
              <a:t>var</a:t>
            </a:r>
            <a:r>
              <a:rPr lang="en-US" sz="2000" dirty="0">
                <a:latin typeface="Monaco"/>
                <a:cs typeface="Monaco"/>
              </a:rPr>
              <a:t> </a:t>
            </a:r>
            <a:r>
              <a:rPr lang="en-US" sz="2000" dirty="0" err="1">
                <a:latin typeface="Monaco"/>
                <a:cs typeface="Monaco"/>
              </a:rPr>
              <a:t>rect</a:t>
            </a:r>
            <a:r>
              <a:rPr lang="en-US" sz="2000" dirty="0">
                <a:latin typeface="Monaco"/>
                <a:cs typeface="Monaco"/>
              </a:rPr>
              <a:t> = Rectangle();</a:t>
            </a:r>
          </a:p>
          <a:p>
            <a:pPr marL="0" indent="0">
              <a:buNone/>
            </a:pPr>
            <a:r>
              <a:rPr lang="en-US" sz="2000" dirty="0" err="1">
                <a:latin typeface="Monaco"/>
                <a:cs typeface="Monaco"/>
              </a:rPr>
              <a:t>rect.area</a:t>
            </a:r>
            <a:r>
              <a:rPr lang="en-US" sz="2000" dirty="0">
                <a:latin typeface="Monaco"/>
                <a:cs typeface="Monaco"/>
              </a:rPr>
              <a:t>()</a:t>
            </a:r>
            <a:endParaRPr lang="en-US" sz="2000" dirty="0" smtClean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8084" y="11988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89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Class Example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class Person {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var</a:t>
            </a:r>
            <a:r>
              <a:rPr lang="en-US" sz="2000" dirty="0" smtClean="0">
                <a:latin typeface="Monaco"/>
                <a:cs typeface="Monaco"/>
              </a:rPr>
              <a:t> height = 0;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var</a:t>
            </a:r>
            <a:r>
              <a:rPr lang="en-US" sz="2000" dirty="0" smtClean="0">
                <a:latin typeface="Monaco"/>
                <a:cs typeface="Monaco"/>
              </a:rPr>
              <a:t> name = “”</a:t>
            </a:r>
          </a:p>
          <a:p>
            <a:pPr marL="0" indent="0">
              <a:buNone/>
            </a:pPr>
            <a:endParaRPr lang="en-US" sz="2000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	</a:t>
            </a:r>
            <a:r>
              <a:rPr lang="en-US" sz="2000" dirty="0" err="1" smtClean="0">
                <a:latin typeface="Monaco"/>
                <a:cs typeface="Monaco"/>
              </a:rPr>
              <a:t>func</a:t>
            </a:r>
            <a:r>
              <a:rPr lang="en-US" sz="2000" dirty="0" smtClean="0">
                <a:latin typeface="Monaco"/>
                <a:cs typeface="Monaco"/>
              </a:rPr>
              <a:t> talk() {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		</a:t>
            </a:r>
            <a:r>
              <a:rPr lang="en-US" sz="2000" dirty="0" smtClean="0">
                <a:latin typeface="Monaco"/>
                <a:cs typeface="Monaco"/>
              </a:rPr>
              <a:t>print(“talk like a person”)</a:t>
            </a:r>
          </a:p>
          <a:p>
            <a:pPr marL="0" indent="0">
              <a:buNone/>
            </a:pPr>
            <a:r>
              <a:rPr lang="en-US" sz="2000" dirty="0" smtClean="0">
                <a:latin typeface="Monaco"/>
                <a:cs typeface="Monaco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}</a:t>
            </a:r>
            <a:endParaRPr lang="en-US" sz="2000" dirty="0" smtClean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8084" y="11988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6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Challenge: 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>Create a Counter class that has the following property count starting at 0 and the methods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Calibri"/>
                <a:cs typeface="Calibri"/>
              </a:rPr>
              <a:t>increment</a:t>
            </a:r>
          </a:p>
          <a:p>
            <a:pPr>
              <a:buFontTx/>
              <a:buChar char="-"/>
            </a:pPr>
            <a:r>
              <a:rPr lang="en-US" sz="2400" dirty="0" err="1" smtClean="0">
                <a:latin typeface="Calibri"/>
                <a:cs typeface="Calibri"/>
              </a:rPr>
              <a:t>incrementBy</a:t>
            </a:r>
            <a:endParaRPr lang="en-US" sz="2400" dirty="0" smtClean="0">
              <a:latin typeface="Calibri"/>
              <a:cs typeface="Calibri"/>
            </a:endParaRPr>
          </a:p>
          <a:p>
            <a:pPr>
              <a:buFontTx/>
              <a:buChar char="-"/>
            </a:pPr>
            <a:r>
              <a:rPr lang="en-US" sz="2400" dirty="0" smtClean="0">
                <a:latin typeface="Calibri"/>
                <a:cs typeface="Calibri"/>
              </a:rPr>
              <a:t>reset</a:t>
            </a:r>
          </a:p>
          <a:p>
            <a:pPr>
              <a:buFontTx/>
              <a:buChar char="-"/>
            </a:pPr>
            <a:endParaRPr lang="en-US" sz="2400" dirty="0">
              <a:latin typeface="Calibri"/>
              <a:cs typeface="Calibri"/>
            </a:endParaRPr>
          </a:p>
          <a:p>
            <a:pPr>
              <a:buFontTx/>
              <a:buChar char="-"/>
            </a:pPr>
            <a:endParaRPr lang="en-US" sz="2400" dirty="0" smtClean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>Time: 10 min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8084" y="11988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27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Hint to challenge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class Counter {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var</a:t>
            </a:r>
            <a:r>
              <a:rPr lang="en-US" sz="2000" dirty="0">
                <a:latin typeface="Monaco"/>
                <a:cs typeface="Monaco"/>
              </a:rPr>
              <a:t> count = 0;</a:t>
            </a:r>
          </a:p>
          <a:p>
            <a:pPr marL="0" indent="0">
              <a:buNone/>
            </a:pPr>
            <a:r>
              <a:rPr lang="mr-IN" sz="2000" dirty="0">
                <a:latin typeface="Monaco"/>
                <a:cs typeface="Monaco"/>
              </a:rPr>
              <a:t>    </a:t>
            </a:r>
          </a:p>
          <a:p>
            <a:pPr marL="0" indent="0">
              <a:buNone/>
            </a:pPr>
            <a:r>
              <a:rPr lang="en-US" sz="2000" dirty="0">
                <a:latin typeface="Monaco"/>
                <a:cs typeface="Monaco"/>
              </a:rPr>
              <a:t>    </a:t>
            </a:r>
            <a:r>
              <a:rPr lang="en-US" sz="2000" dirty="0" err="1">
                <a:latin typeface="Monaco"/>
                <a:cs typeface="Monaco"/>
              </a:rPr>
              <a:t>func</a:t>
            </a:r>
            <a:r>
              <a:rPr lang="en-US" sz="2000" dirty="0">
                <a:latin typeface="Monaco"/>
                <a:cs typeface="Monaco"/>
              </a:rPr>
              <a:t> increment() {</a:t>
            </a:r>
          </a:p>
          <a:p>
            <a:pPr marL="0" indent="0">
              <a:buNone/>
            </a:pPr>
            <a:r>
              <a:rPr lang="mr-IN" sz="2000" dirty="0">
                <a:latin typeface="Monaco"/>
                <a:cs typeface="Monaco"/>
              </a:rPr>
              <a:t>        count += 1;</a:t>
            </a:r>
          </a:p>
          <a:p>
            <a:pPr marL="0" indent="0">
              <a:buNone/>
            </a:pPr>
            <a:r>
              <a:rPr lang="mr-IN" sz="2000" dirty="0">
                <a:latin typeface="Monaco"/>
                <a:cs typeface="Monaco"/>
              </a:rPr>
              <a:t>    }</a:t>
            </a:r>
          </a:p>
          <a:p>
            <a:pPr marL="0" indent="0">
              <a:buNone/>
            </a:pPr>
            <a:r>
              <a:rPr lang="mr-IN" sz="2000" dirty="0" smtClean="0">
                <a:latin typeface="Monaco"/>
                <a:cs typeface="Monaco"/>
              </a:rPr>
              <a:t>}</a:t>
            </a:r>
            <a:endParaRPr lang="en-US" sz="2000" dirty="0" smtClean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8084" y="11988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50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Answer : Challenge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400" dirty="0"/>
              <a:t>class Counter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/>
              <a:t>    </a:t>
            </a:r>
            <a:r>
              <a:rPr lang="en-US" sz="1400" dirty="0" err="1"/>
              <a:t>var</a:t>
            </a:r>
            <a:r>
              <a:rPr lang="en-US" sz="1400" dirty="0"/>
              <a:t> count =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mr-IN" sz="1400" dirty="0"/>
              <a:t>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/>
              <a:t>    </a:t>
            </a:r>
            <a:r>
              <a:rPr lang="en-US" sz="1400" dirty="0" err="1"/>
              <a:t>func</a:t>
            </a:r>
            <a:r>
              <a:rPr lang="en-US" sz="1400" dirty="0"/>
              <a:t> increment()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mr-IN" sz="1400" dirty="0"/>
              <a:t>        count += 1;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mr-IN" sz="1400" dirty="0"/>
              <a:t>  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mr-IN" sz="1400" dirty="0"/>
              <a:t>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/>
              <a:t>    </a:t>
            </a:r>
            <a:r>
              <a:rPr lang="en-US" sz="1400" dirty="0" err="1"/>
              <a:t>func</a:t>
            </a:r>
            <a:r>
              <a:rPr lang="en-US" sz="1400" dirty="0"/>
              <a:t> </a:t>
            </a:r>
            <a:r>
              <a:rPr lang="en-US" sz="1400" dirty="0" err="1"/>
              <a:t>incrementBy</a:t>
            </a:r>
            <a:r>
              <a:rPr lang="en-US" sz="1400" dirty="0"/>
              <a:t>(_ </a:t>
            </a:r>
            <a:r>
              <a:rPr lang="en-US" sz="1400" dirty="0" err="1"/>
              <a:t>x:Int</a:t>
            </a:r>
            <a:r>
              <a:rPr lang="en-US" sz="1400" dirty="0"/>
              <a:t>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/>
              <a:t>        count = count + 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mr-IN" sz="1400" dirty="0"/>
              <a:t>  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mr-IN" sz="1400" dirty="0"/>
              <a:t>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mr-IN" sz="1400" dirty="0"/>
              <a:t>    func </a:t>
            </a:r>
            <a:r>
              <a:rPr lang="mr-IN" sz="1400" dirty="0" smtClean="0"/>
              <a:t>reset</a:t>
            </a:r>
            <a:r>
              <a:rPr lang="en-US" sz="1400" dirty="0" smtClean="0"/>
              <a:t>()</a:t>
            </a:r>
            <a:r>
              <a:rPr lang="mr-IN" sz="1400" dirty="0" smtClean="0"/>
              <a:t> </a:t>
            </a:r>
            <a:r>
              <a:rPr lang="mr-IN" sz="1400" dirty="0"/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mr-IN" sz="1400" dirty="0"/>
              <a:t>        count = 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mr-IN" sz="1400" dirty="0"/>
              <a:t>  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mr-IN" sz="1400" dirty="0" smtClean="0"/>
              <a:t>}</a:t>
            </a:r>
            <a:endParaRPr lang="mr-IN" sz="14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 err="1"/>
              <a:t>var</a:t>
            </a:r>
            <a:r>
              <a:rPr lang="en-US" sz="1400" dirty="0"/>
              <a:t> counter = Counter()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 err="1"/>
              <a:t>counter.increment</a:t>
            </a:r>
            <a:r>
              <a:rPr lang="en-US" sz="1400" dirty="0"/>
              <a:t>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/>
              <a:t>print(</a:t>
            </a:r>
            <a:r>
              <a:rPr lang="en-US" sz="1400" dirty="0" err="1"/>
              <a:t>counter.count</a:t>
            </a:r>
            <a:r>
              <a:rPr lang="en-US" sz="1400" dirty="0"/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 err="1"/>
              <a:t>counter.incrementBy</a:t>
            </a:r>
            <a:r>
              <a:rPr lang="en-US" sz="1400" dirty="0"/>
              <a:t>(20)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/>
              <a:t>print(</a:t>
            </a:r>
            <a:r>
              <a:rPr lang="en-US" sz="1400" dirty="0" err="1"/>
              <a:t>counter.count</a:t>
            </a:r>
            <a:r>
              <a:rPr lang="en-US" sz="1400" dirty="0"/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 err="1"/>
              <a:t>counter.reset</a:t>
            </a:r>
            <a:r>
              <a:rPr lang="en-US" sz="1400" dirty="0"/>
              <a:t>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/>
              <a:t>print(</a:t>
            </a:r>
            <a:r>
              <a:rPr lang="en-US" sz="1400" dirty="0" err="1"/>
              <a:t>counter.count</a:t>
            </a:r>
            <a:r>
              <a:rPr lang="en-US" sz="1400" dirty="0"/>
              <a:t>)</a:t>
            </a:r>
            <a:endParaRPr lang="en-US" sz="1400" dirty="0" smtClean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8084" y="11988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18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</TotalTime>
  <Words>1767</Words>
  <Application>Microsoft Macintosh PowerPoint</Application>
  <PresentationFormat>On-screen Show (4:3)</PresentationFormat>
  <Paragraphs>555</Paragraphs>
  <Slides>96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97" baseType="lpstr">
      <vt:lpstr>Office Theme</vt:lpstr>
      <vt:lpstr>Swift Workshop</vt:lpstr>
      <vt:lpstr>Install XCode</vt:lpstr>
      <vt:lpstr>Running Swift on Playground</vt:lpstr>
      <vt:lpstr>Swift Playground</vt:lpstr>
      <vt:lpstr>Let’s begin coding!</vt:lpstr>
      <vt:lpstr>Variable and Constant</vt:lpstr>
      <vt:lpstr>Example of variables</vt:lpstr>
      <vt:lpstr>Example of Constants</vt:lpstr>
      <vt:lpstr>Printing on console</vt:lpstr>
      <vt:lpstr>Comments</vt:lpstr>
      <vt:lpstr>PowerPoint Presentation</vt:lpstr>
      <vt:lpstr>Data Types</vt:lpstr>
      <vt:lpstr>PowerPoint Presentation</vt:lpstr>
      <vt:lpstr>Integer</vt:lpstr>
      <vt:lpstr>Floating point</vt:lpstr>
      <vt:lpstr>Boolean</vt:lpstr>
      <vt:lpstr>String</vt:lpstr>
      <vt:lpstr>Concatenating Strings</vt:lpstr>
      <vt:lpstr>String Transform</vt:lpstr>
      <vt:lpstr>Challenge: String</vt:lpstr>
      <vt:lpstr>Search String</vt:lpstr>
      <vt:lpstr>Challenge: String</vt:lpstr>
      <vt:lpstr>Solution to Challenge</vt:lpstr>
      <vt:lpstr>Replace String</vt:lpstr>
      <vt:lpstr>Optional</vt:lpstr>
      <vt:lpstr>Unwrapping Optional</vt:lpstr>
      <vt:lpstr>Common errors with Optional</vt:lpstr>
      <vt:lpstr>Any</vt:lpstr>
      <vt:lpstr>PowerPoint Presentation</vt:lpstr>
      <vt:lpstr>Collection Types</vt:lpstr>
      <vt:lpstr>Define Array</vt:lpstr>
      <vt:lpstr>Append Element</vt:lpstr>
      <vt:lpstr>Adding 2 Arrays</vt:lpstr>
      <vt:lpstr>Access Array Elements</vt:lpstr>
      <vt:lpstr>Insert &amp; Remove Elements</vt:lpstr>
      <vt:lpstr>Sort</vt:lpstr>
      <vt:lpstr>Define a Set with Elements</vt:lpstr>
      <vt:lpstr>Set Operations</vt:lpstr>
      <vt:lpstr>Set Operation Examples</vt:lpstr>
      <vt:lpstr>Set Membership</vt:lpstr>
      <vt:lpstr>Set Membership Examples</vt:lpstr>
      <vt:lpstr>Add and Remove Set Element</vt:lpstr>
      <vt:lpstr>Define Dictionary</vt:lpstr>
      <vt:lpstr>Tuple</vt:lpstr>
      <vt:lpstr>Tuple with Name</vt:lpstr>
      <vt:lpstr>PowerPoint Presentation</vt:lpstr>
      <vt:lpstr>Arithmetic Operators</vt:lpstr>
      <vt:lpstr>Compound Operators</vt:lpstr>
      <vt:lpstr>Comparison Operators</vt:lpstr>
      <vt:lpstr>Logical Operators</vt:lpstr>
      <vt:lpstr>Range Operators</vt:lpstr>
      <vt:lpstr>PowerPoint Presentation</vt:lpstr>
      <vt:lpstr>PowerPoint Presentation</vt:lpstr>
      <vt:lpstr>Conditional Types</vt:lpstr>
      <vt:lpstr>If Statement</vt:lpstr>
      <vt:lpstr>If Syntax</vt:lpstr>
      <vt:lpstr>If Statement example</vt:lpstr>
      <vt:lpstr>If-Else Syntax</vt:lpstr>
      <vt:lpstr>If-Else example</vt:lpstr>
      <vt:lpstr>Ternary Operator</vt:lpstr>
      <vt:lpstr>If-Else-If Syntax</vt:lpstr>
      <vt:lpstr>If-Else-If Example</vt:lpstr>
      <vt:lpstr>Guard-Else Syntax</vt:lpstr>
      <vt:lpstr>Guard-Else in Function</vt:lpstr>
      <vt:lpstr>Switch Case Syntax</vt:lpstr>
      <vt:lpstr>Switch Case Example</vt:lpstr>
      <vt:lpstr>Challenge: Switch</vt:lpstr>
      <vt:lpstr>Solution for Switch</vt:lpstr>
      <vt:lpstr>PowerPoint Presentation</vt:lpstr>
      <vt:lpstr>Loop Types</vt:lpstr>
      <vt:lpstr>For-in Syntax</vt:lpstr>
      <vt:lpstr>For-in Loop over a range</vt:lpstr>
      <vt:lpstr>Continue</vt:lpstr>
      <vt:lpstr>Break</vt:lpstr>
      <vt:lpstr>Challenge: for loop</vt:lpstr>
      <vt:lpstr>Hint for Challenge</vt:lpstr>
      <vt:lpstr>While Loop Syntax</vt:lpstr>
      <vt:lpstr>While Loop Example</vt:lpstr>
      <vt:lpstr>PowerPoint Presentation</vt:lpstr>
      <vt:lpstr>What is Function?</vt:lpstr>
      <vt:lpstr>Function Syntax</vt:lpstr>
      <vt:lpstr>Function Example</vt:lpstr>
      <vt:lpstr>Input Argument</vt:lpstr>
      <vt:lpstr>Skip Argument Name</vt:lpstr>
      <vt:lpstr>Multiple Arguments</vt:lpstr>
      <vt:lpstr>Default Values</vt:lpstr>
      <vt:lpstr>Challenge: Function</vt:lpstr>
      <vt:lpstr>Answer: Challenge</vt:lpstr>
      <vt:lpstr>PowerPoint Presentation</vt:lpstr>
      <vt:lpstr>Object Oriented Programming</vt:lpstr>
      <vt:lpstr>Class Syntax</vt:lpstr>
      <vt:lpstr>Class Example 1</vt:lpstr>
      <vt:lpstr>Class Example 2</vt:lpstr>
      <vt:lpstr>Challenge: Class</vt:lpstr>
      <vt:lpstr>Hint to challenge</vt:lpstr>
      <vt:lpstr>Answer : Challenge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Wong</dc:creator>
  <cp:lastModifiedBy>Nicholas Wong</cp:lastModifiedBy>
  <cp:revision>20</cp:revision>
  <dcterms:created xsi:type="dcterms:W3CDTF">2018-05-20T14:21:16Z</dcterms:created>
  <dcterms:modified xsi:type="dcterms:W3CDTF">2018-05-21T13:47:57Z</dcterms:modified>
</cp:coreProperties>
</file>