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95" r:id="rId7"/>
    <p:sldId id="297" r:id="rId8"/>
    <p:sldId id="298" r:id="rId9"/>
    <p:sldId id="299" r:id="rId10"/>
    <p:sldId id="300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2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2C6-E2B0-844C-9B0B-3D1D6BC803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0B-1616-5F45-9C47-FA90B97B8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2C6-E2B0-844C-9B0B-3D1D6BC803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0B-1616-5F45-9C47-FA90B97B8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8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2C6-E2B0-844C-9B0B-3D1D6BC803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0B-1616-5F45-9C47-FA90B97B8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2C6-E2B0-844C-9B0B-3D1D6BC803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0B-1616-5F45-9C47-FA90B97B8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9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2C6-E2B0-844C-9B0B-3D1D6BC803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0B-1616-5F45-9C47-FA90B97B8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2C6-E2B0-844C-9B0B-3D1D6BC803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0B-1616-5F45-9C47-FA90B97B8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2C6-E2B0-844C-9B0B-3D1D6BC803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0B-1616-5F45-9C47-FA90B97B8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2C6-E2B0-844C-9B0B-3D1D6BC803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0B-1616-5F45-9C47-FA90B97B8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2C6-E2B0-844C-9B0B-3D1D6BC803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0B-1616-5F45-9C47-FA90B97B8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2C6-E2B0-844C-9B0B-3D1D6BC803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0B-1616-5F45-9C47-FA90B97B8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2C6-E2B0-844C-9B0B-3D1D6BC803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0B-1616-5F45-9C47-FA90B97B8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B92C6-E2B0-844C-9B0B-3D1D6BC803B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700B-1616-5F45-9C47-FA90B97B8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Swift Workshop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1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Adding A Button</a:t>
            </a:r>
            <a:endParaRPr lang="en-US" b="1" dirty="0"/>
          </a:p>
        </p:txBody>
      </p:sp>
      <p:pic>
        <p:nvPicPr>
          <p:cNvPr id="5" name="Content Placeholder 4" descr="Screen Shot 2018-05-23 at 10.45.4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" t="2935" r="39"/>
          <a:stretch/>
        </p:blipFill>
        <p:spPr>
          <a:xfrm>
            <a:off x="1186954" y="1733047"/>
            <a:ext cx="7003031" cy="4393116"/>
          </a:xfrm>
        </p:spPr>
      </p:pic>
    </p:spTree>
    <p:extLst>
      <p:ext uri="{BB962C8B-B14F-4D97-AF65-F5344CB8AC3E}">
        <p14:creationId xmlns:p14="http://schemas.microsoft.com/office/powerpoint/2010/main" val="214652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Layout Issue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button is not at the right position on different devices/orientations</a:t>
            </a:r>
            <a:endParaRPr lang="en-US" dirty="0"/>
          </a:p>
        </p:txBody>
      </p:sp>
      <p:pic>
        <p:nvPicPr>
          <p:cNvPr id="5" name="Picture 4" descr="Screen Shot 2018-05-23 at 8.0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4" y="2593845"/>
            <a:ext cx="3441616" cy="4077199"/>
          </a:xfrm>
          <a:prstGeom prst="rect">
            <a:avLst/>
          </a:prstGeom>
        </p:spPr>
      </p:pic>
      <p:pic>
        <p:nvPicPr>
          <p:cNvPr id="6" name="Picture 5" descr="Screen Shot 2018-05-23 at 8.05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82" y="2763132"/>
            <a:ext cx="5599418" cy="36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3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Pinning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Select the pinning icon to show the popup</a:t>
            </a:r>
          </a:p>
          <a:p>
            <a:pPr>
              <a:buFontTx/>
              <a:buChar char="•"/>
            </a:pPr>
            <a:r>
              <a:rPr lang="en-US" dirty="0" smtClean="0"/>
              <a:t>Add 2 constraints to the bottom and right</a:t>
            </a:r>
            <a:endParaRPr lang="en-US" dirty="0"/>
          </a:p>
        </p:txBody>
      </p:sp>
      <p:pic>
        <p:nvPicPr>
          <p:cNvPr id="7" name="Picture 6" descr="Screen Shot 2018-05-23 at 8.0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24" y="2687141"/>
            <a:ext cx="6556439" cy="39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6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Preview the layout by selecting various devices and orientation at the bottom</a:t>
            </a:r>
            <a:endParaRPr lang="en-US" dirty="0"/>
          </a:p>
        </p:txBody>
      </p:sp>
      <p:pic>
        <p:nvPicPr>
          <p:cNvPr id="4" name="Picture 3" descr="Screen Shot 2018-05-23 at 8.0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48" y="2819799"/>
            <a:ext cx="4897502" cy="37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9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Use Constraint to Extend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7053" cy="452596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 smtClean="0"/>
              <a:t>Add a new constraint to pin the bottom button to the top edge</a:t>
            </a:r>
          </a:p>
          <a:p>
            <a:pPr>
              <a:buFontTx/>
              <a:buChar char="•"/>
            </a:pPr>
            <a:r>
              <a:rPr lang="en-US" sz="2800" dirty="0" smtClean="0"/>
              <a:t>The button will extend from bottom to top</a:t>
            </a:r>
          </a:p>
          <a:p>
            <a:pPr>
              <a:buFontTx/>
              <a:buChar char="•"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6" name="Picture 5" descr="Screen Shot 2018-05-23 at 8.16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10" y="1279705"/>
            <a:ext cx="294080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9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Ex: Pinning &amp; 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Create two buttons side by side on all device sizes and orientations</a:t>
            </a:r>
          </a:p>
        </p:txBody>
      </p:sp>
      <p:pic>
        <p:nvPicPr>
          <p:cNvPr id="4" name="Picture 3" descr="Screen Shot 2018-05-23 at 8.19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44" y="2453341"/>
            <a:ext cx="6480238" cy="42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6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Challenge: Calculator 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calculator layout like the one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Time: 15 min</a:t>
            </a:r>
            <a:endParaRPr lang="en-US" dirty="0"/>
          </a:p>
        </p:txBody>
      </p:sp>
      <p:pic>
        <p:nvPicPr>
          <p:cNvPr id="5" name="Picture 4" descr="Screen Shot 2018-05-23 at 8.21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00" y="2085242"/>
            <a:ext cx="2529494" cy="47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Hint to Challenge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Option + Drag to duplicate 16 buttons</a:t>
            </a:r>
          </a:p>
          <a:p>
            <a:pPr marL="514350" indent="-514350">
              <a:buAutoNum type="arabicPeriod"/>
            </a:pPr>
            <a:r>
              <a:rPr lang="en-US" dirty="0" smtClean="0"/>
              <a:t>Add constraints on equal spacing, width and height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8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Coding in </a:t>
            </a:r>
            <a:r>
              <a:rPr lang="en-US" b="1" dirty="0" err="1" smtClean="0"/>
              <a:t>Xcode</a:t>
            </a:r>
            <a:r>
              <a:rPr lang="en-US" b="1" dirty="0" smtClean="0"/>
              <a:t>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7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Code to UI element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1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Xcode</a:t>
            </a:r>
            <a:r>
              <a:rPr lang="en-US" b="1" dirty="0" smtClean="0"/>
              <a:t> Basics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Connect a Label to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400" dirty="0" smtClean="0"/>
              <a:t>Add a Label to the storyboard from the object library</a:t>
            </a:r>
          </a:p>
          <a:p>
            <a:pPr>
              <a:buFontTx/>
              <a:buChar char="•"/>
            </a:pPr>
            <a:r>
              <a:rPr lang="en-US" sz="2400" dirty="0" smtClean="0"/>
              <a:t>CTRL drag the Label to inside the </a:t>
            </a:r>
            <a:r>
              <a:rPr lang="en-US" sz="2400" dirty="0" err="1" smtClean="0"/>
              <a:t>ViewController</a:t>
            </a:r>
            <a:r>
              <a:rPr lang="en-US" sz="2400" dirty="0" smtClean="0"/>
              <a:t> class</a:t>
            </a:r>
          </a:p>
          <a:p>
            <a:pPr>
              <a:buFontTx/>
              <a:buChar char="•"/>
            </a:pPr>
            <a:r>
              <a:rPr lang="en-US" sz="2400" dirty="0" smtClean="0"/>
              <a:t>Select Outlet and name it </a:t>
            </a:r>
            <a:r>
              <a:rPr lang="en-US" sz="2400" dirty="0" smtClean="0">
                <a:solidFill>
                  <a:srgbClr val="0000FF"/>
                </a:solidFill>
              </a:rPr>
              <a:t>label</a:t>
            </a:r>
          </a:p>
          <a:p>
            <a:pPr>
              <a:buFontTx/>
              <a:buChar char="•"/>
            </a:pPr>
            <a:r>
              <a:rPr lang="en-US" sz="2400" dirty="0" smtClean="0"/>
              <a:t>type </a:t>
            </a:r>
            <a:r>
              <a:rPr lang="en-US" sz="2400" dirty="0" err="1" smtClean="0">
                <a:solidFill>
                  <a:srgbClr val="0000FF"/>
                </a:solidFill>
              </a:rPr>
              <a:t>label.text</a:t>
            </a:r>
            <a:r>
              <a:rPr lang="en-US" sz="2400" dirty="0" smtClean="0">
                <a:solidFill>
                  <a:srgbClr val="0000FF"/>
                </a:solidFill>
              </a:rPr>
              <a:t> = “hi everyone”</a:t>
            </a:r>
            <a:r>
              <a:rPr lang="en-US" sz="2400" dirty="0" smtClean="0"/>
              <a:t> in the </a:t>
            </a:r>
            <a:r>
              <a:rPr lang="en-US" sz="2400" dirty="0" err="1" smtClean="0"/>
              <a:t>viewDidLoad</a:t>
            </a:r>
            <a:r>
              <a:rPr lang="en-US" sz="2400" dirty="0" smtClean="0"/>
              <a:t> function</a:t>
            </a:r>
          </a:p>
          <a:p>
            <a:pPr>
              <a:buFontTx/>
              <a:buChar char="•"/>
            </a:pPr>
            <a:r>
              <a:rPr lang="en-US" sz="2400" dirty="0" smtClean="0"/>
              <a:t>Run the simulator</a:t>
            </a:r>
          </a:p>
          <a:p>
            <a:pPr>
              <a:buFontTx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457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Adding variable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 err="1" smtClean="0">
                <a:latin typeface="Monaco"/>
                <a:cs typeface="Monaco"/>
              </a:rPr>
              <a:t>IBOutlet</a:t>
            </a:r>
            <a:r>
              <a:rPr lang="en-US" sz="2000" dirty="0" smtClean="0">
                <a:latin typeface="Monaco"/>
                <a:cs typeface="Monaco"/>
              </a:rPr>
              <a:t> weak </a:t>
            </a: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label: </a:t>
            </a:r>
            <a:r>
              <a:rPr lang="en-US" sz="2000" dirty="0" err="1" smtClean="0">
                <a:latin typeface="Monaco"/>
                <a:cs typeface="Monaco"/>
              </a:rPr>
              <a:t>UILabel</a:t>
            </a:r>
            <a:r>
              <a:rPr lang="en-US" sz="2000" dirty="0" smtClean="0">
                <a:latin typeface="Monaco"/>
                <a:cs typeface="Monaco"/>
              </a:rPr>
              <a:t>!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name: String = “”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override </a:t>
            </a: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viewDidLoad</a:t>
            </a:r>
            <a:r>
              <a:rPr lang="en-US" sz="2000" dirty="0" smtClean="0">
                <a:latin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name = “</a:t>
            </a:r>
            <a:r>
              <a:rPr lang="en-US" sz="2000" dirty="0" err="1" smtClean="0">
                <a:latin typeface="Monaco"/>
                <a:cs typeface="Monaco"/>
              </a:rPr>
              <a:t>alfred</a:t>
            </a:r>
            <a:r>
              <a:rPr lang="en-US" sz="2000" dirty="0" smtClean="0">
                <a:latin typeface="Monaco"/>
                <a:cs typeface="Monaco"/>
              </a:rPr>
              <a:t>”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label.text</a:t>
            </a:r>
            <a:r>
              <a:rPr lang="en-US" sz="2000" dirty="0" smtClean="0">
                <a:latin typeface="Monaco"/>
                <a:cs typeface="Monaco"/>
              </a:rPr>
              <a:t> = “My name is \(name)”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0982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Challenge: Variable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400" dirty="0" smtClean="0">
                <a:latin typeface="Calibri"/>
                <a:cs typeface="Calibri"/>
              </a:rPr>
              <a:t>Add two numerical variables a and b to </a:t>
            </a:r>
            <a:r>
              <a:rPr lang="en-US" sz="2400" dirty="0" err="1" smtClean="0">
                <a:latin typeface="Calibri"/>
                <a:cs typeface="Calibri"/>
              </a:rPr>
              <a:t>ViewController</a:t>
            </a:r>
            <a:r>
              <a:rPr lang="en-US" sz="2400" dirty="0" smtClean="0">
                <a:latin typeface="Calibri"/>
                <a:cs typeface="Calibri"/>
              </a:rPr>
              <a:t> class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alibri"/>
                <a:cs typeface="Calibri"/>
              </a:rPr>
              <a:t>Assign a = 2 and b = 5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alibri"/>
                <a:cs typeface="Calibri"/>
              </a:rPr>
              <a:t>Print 2+5 = 7 on the simulator</a:t>
            </a:r>
          </a:p>
          <a:p>
            <a:pPr>
              <a:buFontTx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>
              <a:buFontTx/>
              <a:buChar char="•"/>
            </a:pPr>
            <a:endParaRPr lang="en-US" sz="2400" dirty="0" smtClean="0">
              <a:latin typeface="Calibri"/>
              <a:cs typeface="Calibri"/>
            </a:endParaRPr>
          </a:p>
          <a:p>
            <a:pPr>
              <a:buFontTx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Time: 2 </a:t>
            </a:r>
            <a:r>
              <a:rPr lang="en-US" sz="2400" dirty="0" err="1" smtClean="0">
                <a:latin typeface="Calibri"/>
                <a:cs typeface="Calibri"/>
              </a:rPr>
              <a:t>mins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87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Add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sum(</a:t>
            </a:r>
            <a:r>
              <a:rPr lang="en-US" sz="2000" dirty="0" err="1" smtClean="0">
                <a:latin typeface="Monaco"/>
                <a:cs typeface="Monaco"/>
              </a:rPr>
              <a:t>x:Int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y:Int</a:t>
            </a:r>
            <a:r>
              <a:rPr lang="en-US" sz="2000" dirty="0" smtClean="0">
                <a:latin typeface="Monaco"/>
                <a:cs typeface="Monaco"/>
              </a:rPr>
              <a:t>) -&gt;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x + y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override </a:t>
            </a: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viewDidLoad</a:t>
            </a:r>
            <a:r>
              <a:rPr lang="en-US" sz="2000" dirty="0" smtClean="0">
                <a:latin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a = 2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b = 5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label.text</a:t>
            </a:r>
            <a:r>
              <a:rPr lang="en-US" sz="2000" dirty="0" smtClean="0">
                <a:latin typeface="Monaco"/>
                <a:cs typeface="Monaco"/>
              </a:rPr>
              <a:t> = “\(a) + \(b) = \(sum(</a:t>
            </a:r>
            <a:r>
              <a:rPr lang="en-US" sz="2000" dirty="0" err="1" smtClean="0">
                <a:latin typeface="Monaco"/>
                <a:cs typeface="Monaco"/>
              </a:rPr>
              <a:t>x:a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y:b</a:t>
            </a:r>
            <a:r>
              <a:rPr lang="en-US" sz="2000" dirty="0" smtClean="0">
                <a:latin typeface="Monaco"/>
                <a:cs typeface="Monaco"/>
              </a:rPr>
              <a:t>))”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6936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Connect a Button to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400" dirty="0" smtClean="0">
                <a:latin typeface="Calibri"/>
                <a:cs typeface="Calibri"/>
              </a:rPr>
              <a:t>Add a button to the storyboard from the object library and name it “Who Are You”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alibri"/>
                <a:cs typeface="Calibri"/>
              </a:rPr>
              <a:t>CTRL drag the label to inside the </a:t>
            </a:r>
            <a:r>
              <a:rPr lang="en-US" sz="2400" dirty="0" err="1" smtClean="0">
                <a:latin typeface="Calibri"/>
                <a:cs typeface="Calibri"/>
              </a:rPr>
              <a:t>ViewController</a:t>
            </a:r>
            <a:r>
              <a:rPr lang="en-US" sz="2400" dirty="0" smtClean="0">
                <a:latin typeface="Calibri"/>
                <a:cs typeface="Calibri"/>
              </a:rPr>
              <a:t> class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alibri"/>
                <a:cs typeface="Calibri"/>
              </a:rPr>
              <a:t>Select Action and name it “</a:t>
            </a:r>
            <a:r>
              <a:rPr lang="en-US" sz="2400" dirty="0" err="1" smtClean="0">
                <a:latin typeface="Calibri"/>
                <a:cs typeface="Calibri"/>
              </a:rPr>
              <a:t>whoareyou</a:t>
            </a:r>
            <a:r>
              <a:rPr lang="en-US" sz="2400" dirty="0" smtClean="0">
                <a:latin typeface="Calibri"/>
                <a:cs typeface="Calibri"/>
              </a:rPr>
              <a:t>”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alibri"/>
                <a:cs typeface="Calibri"/>
              </a:rPr>
              <a:t>Add the code: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 err="1" smtClean="0">
                <a:latin typeface="Monaco"/>
                <a:cs typeface="Monaco"/>
              </a:rPr>
              <a:t>IBAction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whoareyou</a:t>
            </a:r>
            <a:r>
              <a:rPr lang="en-US" sz="2000" dirty="0" smtClean="0">
                <a:latin typeface="Monaco"/>
                <a:cs typeface="Monaco"/>
              </a:rPr>
              <a:t>(_ sender: </a:t>
            </a:r>
            <a:r>
              <a:rPr lang="en-US" sz="2000" dirty="0" err="1" smtClean="0">
                <a:latin typeface="Monaco"/>
                <a:cs typeface="Monaco"/>
              </a:rPr>
              <a:t>UIButton</a:t>
            </a:r>
            <a:r>
              <a:rPr lang="en-US" sz="2000" dirty="0" smtClean="0">
                <a:latin typeface="Monaco"/>
                <a:cs typeface="Monaco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label.text</a:t>
            </a:r>
            <a:r>
              <a:rPr lang="en-US" sz="2000" dirty="0" smtClean="0">
                <a:latin typeface="Monaco"/>
                <a:cs typeface="Monaco"/>
              </a:rPr>
              <a:t> = “My name is Alvin”</a:t>
            </a:r>
          </a:p>
          <a:p>
            <a:pPr marL="457200" lvl="1" indent="0"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2658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Challenge: Button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400" dirty="0" smtClean="0">
                <a:latin typeface="Calibri"/>
                <a:cs typeface="Calibri"/>
              </a:rPr>
              <a:t>Create a button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alibri"/>
                <a:cs typeface="Calibri"/>
              </a:rPr>
              <a:t>When user click a button, score increases by 1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alibri"/>
                <a:cs typeface="Calibri"/>
              </a:rPr>
              <a:t>Display the score on the label</a:t>
            </a:r>
          </a:p>
          <a:p>
            <a:pPr>
              <a:buFontTx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>
              <a:buFontTx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Time: 10 min</a:t>
            </a:r>
          </a:p>
        </p:txBody>
      </p:sp>
    </p:spTree>
    <p:extLst>
      <p:ext uri="{BB962C8B-B14F-4D97-AF65-F5344CB8AC3E}">
        <p14:creationId xmlns:p14="http://schemas.microsoft.com/office/powerpoint/2010/main" val="28940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Build a Simple Calculator App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9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Calculator App Demo</a:t>
            </a:r>
            <a:endParaRPr lang="en-US" b="1" dirty="0"/>
          </a:p>
        </p:txBody>
      </p:sp>
      <p:pic>
        <p:nvPicPr>
          <p:cNvPr id="4" name="Content Placeholder 3" descr="Screen Shot 2018-05-23 at 9.59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56" r="-891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255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App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Tap numbers and see them on the top</a:t>
            </a:r>
          </a:p>
          <a:p>
            <a:r>
              <a:rPr lang="en-US" sz="2400" dirty="0" smtClean="0"/>
              <a:t>Tap </a:t>
            </a:r>
            <a:r>
              <a:rPr lang="en-US" sz="2400" dirty="0" smtClean="0">
                <a:solidFill>
                  <a:srgbClr val="0000FF"/>
                </a:solidFill>
              </a:rPr>
              <a:t>+</a:t>
            </a:r>
            <a:r>
              <a:rPr lang="en-US" sz="2400" dirty="0" smtClean="0"/>
              <a:t> or </a:t>
            </a:r>
            <a:r>
              <a:rPr lang="mr-IN" sz="2400" dirty="0" smtClean="0">
                <a:solidFill>
                  <a:srgbClr val="0000FF"/>
                </a:solidFill>
              </a:rPr>
              <a:t>–</a:t>
            </a:r>
            <a:r>
              <a:rPr lang="en-US" sz="2400" dirty="0" smtClean="0"/>
              <a:t> button</a:t>
            </a:r>
          </a:p>
          <a:p>
            <a:r>
              <a:rPr lang="en-US" sz="2400" dirty="0" smtClean="0"/>
              <a:t>Tap each </a:t>
            </a:r>
            <a:r>
              <a:rPr lang="en-US" sz="2400" dirty="0" smtClean="0">
                <a:solidFill>
                  <a:srgbClr val="0000FF"/>
                </a:solidFill>
              </a:rPr>
              <a:t>Button</a:t>
            </a:r>
            <a:r>
              <a:rPr lang="en-US" sz="2400" dirty="0" smtClean="0"/>
              <a:t> for more numbers</a:t>
            </a:r>
          </a:p>
          <a:p>
            <a:r>
              <a:rPr lang="en-US" sz="2400" dirty="0" smtClean="0"/>
              <a:t>Tap 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smtClean="0"/>
              <a:t> to see result</a:t>
            </a:r>
          </a:p>
          <a:p>
            <a:r>
              <a:rPr lang="en-US" sz="2400" dirty="0" smtClean="0"/>
              <a:t>Tap </a:t>
            </a:r>
            <a:r>
              <a:rPr lang="en-US" sz="2400" dirty="0" smtClean="0">
                <a:solidFill>
                  <a:srgbClr val="0000FF"/>
                </a:solidFill>
              </a:rPr>
              <a:t>C</a:t>
            </a:r>
            <a:r>
              <a:rPr lang="en-US" sz="2400" dirty="0" smtClean="0"/>
              <a:t> to clear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47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App Properties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249891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930201"/>
                <a:gridCol w="4556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savedNum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hold numeric value</a:t>
                      </a:r>
                      <a:r>
                        <a:rPr lang="en-US" baseline="0" dirty="0" smtClean="0"/>
                        <a:t> entered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currentMode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</a:t>
                      </a:r>
                      <a:r>
                        <a:rPr lang="en-US" baseline="0" dirty="0" smtClean="0"/>
                        <a:t> whether user is in adding or subtracting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lastButtonWasMode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Mode Button (+/-)</a:t>
                      </a:r>
                      <a:r>
                        <a:rPr lang="en-US" baseline="0" dirty="0" smtClean="0"/>
                        <a:t> is last pressed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labelString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string</a:t>
                      </a:r>
                      <a:r>
                        <a:rPr lang="en-US" baseline="0" dirty="0" smtClean="0"/>
                        <a:t> version of the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label at the top of the user interface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4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</a:t>
            </a:r>
            <a:r>
              <a:rPr lang="en-US" dirty="0" err="1" smtClean="0"/>
              <a:t>Xcode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0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App Methods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72550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82"/>
                <a:gridCol w="6146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tappedClear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 calculato</a:t>
                      </a:r>
                      <a:r>
                        <a:rPr lang="en-US" baseline="0" dirty="0" smtClean="0"/>
                        <a:t>r when user presses C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tappedNumber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tap number button</a:t>
                      </a:r>
                      <a:r>
                        <a:rPr lang="en-US" baseline="0" dirty="0" smtClean="0"/>
                        <a:t> (0-9) and put numbers in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tappedPlus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user press + button, call </a:t>
                      </a:r>
                      <a:r>
                        <a:rPr lang="en-US" baseline="0" dirty="0" err="1" smtClean="0"/>
                        <a:t>changeMode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tappedMinus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user press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button, call </a:t>
                      </a:r>
                      <a:r>
                        <a:rPr lang="en-US" baseline="0" dirty="0" err="1" smtClean="0"/>
                        <a:t>changeMode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tappedEqual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result in the label when user tap =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changeMode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 mode to either addition or subtraction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text in label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38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Create Mode </a:t>
            </a:r>
            <a:r>
              <a:rPr lang="en-US" b="1" dirty="0" err="1" smtClean="0"/>
              <a:t>Enum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enum</a:t>
            </a:r>
            <a:r>
              <a:rPr lang="en-US" sz="2000" dirty="0" smtClean="0">
                <a:latin typeface="Monaco"/>
                <a:cs typeface="Monaco"/>
              </a:rPr>
              <a:t> modes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case </a:t>
            </a:r>
            <a:r>
              <a:rPr lang="en-US" sz="2000" dirty="0" err="1" smtClean="0">
                <a:latin typeface="Monaco"/>
                <a:cs typeface="Monaco"/>
              </a:rPr>
              <a:t>not_SET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case addition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case subtraction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439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Setup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labelString:String</a:t>
            </a:r>
            <a:r>
              <a:rPr lang="en-US" sz="2000" dirty="0" smtClean="0">
                <a:latin typeface="Monaco"/>
                <a:cs typeface="Monaco"/>
              </a:rPr>
              <a:t> = “0”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currentMode:modes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modes.not_SET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savedNum:Int</a:t>
            </a:r>
            <a:r>
              <a:rPr lang="en-US" sz="2000" dirty="0" smtClean="0">
                <a:latin typeface="Monaco"/>
                <a:cs typeface="Monaco"/>
              </a:rPr>
              <a:t> = 0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lastButtonWasMode:BOOL</a:t>
            </a:r>
            <a:r>
              <a:rPr lang="en-US" sz="2000" dirty="0" smtClean="0">
                <a:latin typeface="Monaco"/>
                <a:cs typeface="Monaco"/>
              </a:rPr>
              <a:t> = false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9529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Setup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tappedNumber</a:t>
            </a:r>
            <a:r>
              <a:rPr lang="en-US" sz="2000" dirty="0" smtClean="0">
                <a:latin typeface="Monaco"/>
                <a:cs typeface="Monaco"/>
              </a:rPr>
              <a:t>(_ </a:t>
            </a:r>
            <a:r>
              <a:rPr lang="en-US" sz="2000" dirty="0" err="1" smtClean="0">
                <a:latin typeface="Monaco"/>
                <a:cs typeface="Monaco"/>
              </a:rPr>
              <a:t>num:Int</a:t>
            </a:r>
            <a:r>
              <a:rPr lang="en-US" sz="2000" dirty="0" smtClean="0">
                <a:latin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updateText</a:t>
            </a:r>
            <a:r>
              <a:rPr lang="en-US" sz="2000" dirty="0" smtClean="0">
                <a:latin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changeMode</a:t>
            </a:r>
            <a:r>
              <a:rPr lang="en-US" sz="2000" dirty="0" smtClean="0">
                <a:latin typeface="Monaco"/>
                <a:cs typeface="Monaco"/>
              </a:rPr>
              <a:t>(_ </a:t>
            </a:r>
            <a:r>
              <a:rPr lang="en-US" sz="2000" dirty="0" err="1" smtClean="0">
                <a:latin typeface="Monaco"/>
                <a:cs typeface="Monaco"/>
              </a:rPr>
              <a:t>newMode:modes</a:t>
            </a:r>
            <a:r>
              <a:rPr lang="en-US" sz="2000" dirty="0" smtClean="0">
                <a:latin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343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Connect UI Elements to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Connect all UI elements to code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4" name="Content Placeholder 3" descr="Screen Shot 2018-05-23 at 9.59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56" r="-89156"/>
          <a:stretch>
            <a:fillRect/>
          </a:stretch>
        </p:blipFill>
        <p:spPr>
          <a:xfrm>
            <a:off x="-2231133" y="2219725"/>
            <a:ext cx="7380222" cy="4058838"/>
          </a:xfrm>
          <a:prstGeom prst="rect">
            <a:avLst/>
          </a:prstGeom>
        </p:spPr>
      </p:pic>
      <p:pic>
        <p:nvPicPr>
          <p:cNvPr id="5" name="Picture 4" descr="Screen Shot 2018-05-23 at 10.12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40" y="2088667"/>
            <a:ext cx="4417819" cy="468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1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Display Tapped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tappedNumber</a:t>
            </a:r>
            <a:r>
              <a:rPr lang="en-US" sz="2000" dirty="0" smtClean="0">
                <a:latin typeface="Monaco"/>
                <a:cs typeface="Monaco"/>
              </a:rPr>
              <a:t>(_ </a:t>
            </a:r>
            <a:r>
              <a:rPr lang="en-US" sz="2000" dirty="0" err="1" smtClean="0">
                <a:latin typeface="Monaco"/>
                <a:cs typeface="Monaco"/>
              </a:rPr>
              <a:t>num:Int</a:t>
            </a:r>
            <a:r>
              <a:rPr lang="en-US" sz="2000" dirty="0" smtClean="0">
                <a:latin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labelString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</a:t>
            </a:r>
            <a:r>
              <a:rPr lang="en-US" sz="2000" dirty="0" err="1" smtClean="0">
                <a:latin typeface="Monaco"/>
                <a:cs typeface="Monaco"/>
              </a:rPr>
              <a:t>labelString</a:t>
            </a:r>
            <a:r>
              <a:rPr lang="en-US" sz="2000" dirty="0" smtClean="0">
                <a:latin typeface="Monaco"/>
                <a:cs typeface="Monaco"/>
              </a:rPr>
              <a:t> + “\(</a:t>
            </a:r>
            <a:r>
              <a:rPr lang="en-US" sz="2000" dirty="0" err="1" smtClean="0">
                <a:latin typeface="Monaco"/>
                <a:cs typeface="Monaco"/>
              </a:rPr>
              <a:t>num</a:t>
            </a:r>
            <a:r>
              <a:rPr lang="en-US" sz="2000" dirty="0" smtClean="0">
                <a:latin typeface="Monaco"/>
                <a:cs typeface="Monaco"/>
              </a:rPr>
              <a:t>)”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updateText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updateText</a:t>
            </a:r>
            <a:r>
              <a:rPr lang="en-US" sz="2000" dirty="0" smtClean="0">
                <a:latin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label.text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labelString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86929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Avoid 0 to appear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updateText</a:t>
            </a:r>
            <a:r>
              <a:rPr lang="en-US" sz="2000" dirty="0" smtClean="0">
                <a:latin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guard let </a:t>
            </a:r>
            <a:r>
              <a:rPr lang="en-US" sz="2000" dirty="0" err="1" smtClean="0">
                <a:latin typeface="Monaco"/>
                <a:cs typeface="Monaco"/>
              </a:rPr>
              <a:t>labelInt:Int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labelString</a:t>
            </a:r>
            <a:r>
              <a:rPr lang="en-US" sz="2000" dirty="0" smtClean="0">
                <a:latin typeface="Monaco"/>
                <a:cs typeface="Monaco"/>
              </a:rPr>
              <a:t>) else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label.text</a:t>
            </a:r>
            <a:r>
              <a:rPr lang="en-US" sz="2000" dirty="0" smtClean="0">
                <a:latin typeface="Monaco"/>
                <a:cs typeface="Monaco"/>
              </a:rPr>
              <a:t> = “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conversion failed”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return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label.text</a:t>
            </a:r>
            <a:r>
              <a:rPr lang="en-US" sz="2000" dirty="0" smtClean="0">
                <a:latin typeface="Monaco"/>
                <a:cs typeface="Monaco"/>
              </a:rPr>
              <a:t> = “\(</a:t>
            </a:r>
            <a:r>
              <a:rPr lang="en-US" sz="2000" dirty="0" err="1" smtClean="0">
                <a:latin typeface="Monaco"/>
                <a:cs typeface="Monaco"/>
              </a:rPr>
              <a:t>labelInt</a:t>
            </a:r>
            <a:r>
              <a:rPr lang="en-US" sz="2000" dirty="0" smtClean="0">
                <a:latin typeface="Monaco"/>
                <a:cs typeface="Monaco"/>
              </a:rPr>
              <a:t>)”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8219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Clear Button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 err="1" smtClean="0">
                <a:latin typeface="Monaco"/>
                <a:cs typeface="Monaco"/>
              </a:rPr>
              <a:t>IBAction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tappedClear</a:t>
            </a:r>
            <a:r>
              <a:rPr lang="en-US" sz="2000" dirty="0" smtClean="0">
                <a:latin typeface="Monaco"/>
                <a:cs typeface="Monaco"/>
              </a:rPr>
              <a:t>(_ sender: </a:t>
            </a:r>
            <a:r>
              <a:rPr lang="en-US" sz="2000" dirty="0" err="1" smtClean="0">
                <a:latin typeface="Monaco"/>
                <a:cs typeface="Monaco"/>
              </a:rPr>
              <a:t>AnyObject</a:t>
            </a:r>
            <a:r>
              <a:rPr lang="en-US" sz="2000" dirty="0" smtClean="0">
                <a:latin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savedNum</a:t>
            </a:r>
            <a:r>
              <a:rPr lang="en-US" sz="2000" dirty="0" smtClean="0">
                <a:latin typeface="Monaco"/>
                <a:cs typeface="Monaco"/>
              </a:rPr>
              <a:t> = 0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labelString</a:t>
            </a:r>
            <a:r>
              <a:rPr lang="en-US" sz="2000" dirty="0" smtClean="0">
                <a:latin typeface="Monaco"/>
                <a:cs typeface="Monaco"/>
              </a:rPr>
              <a:t> = “0”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label.text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“0”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currentMode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modes.not_SET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lastButtonWasMode</a:t>
            </a:r>
            <a:r>
              <a:rPr lang="en-US" sz="2000" dirty="0" smtClean="0">
                <a:latin typeface="Monaco"/>
                <a:cs typeface="Monaco"/>
              </a:rPr>
              <a:t> = false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8377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Add and Subtract Buttons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 err="1" smtClean="0">
                <a:latin typeface="Monaco"/>
                <a:cs typeface="Monaco"/>
              </a:rPr>
              <a:t>IBAction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tappedPlus</a:t>
            </a:r>
            <a:r>
              <a:rPr lang="en-US" sz="2000" dirty="0" smtClean="0">
                <a:latin typeface="Monaco"/>
                <a:cs typeface="Monaco"/>
              </a:rPr>
              <a:t>(_ sender: </a:t>
            </a:r>
            <a:r>
              <a:rPr lang="en-US" sz="2000" dirty="0" err="1" smtClean="0">
                <a:latin typeface="Monaco"/>
                <a:cs typeface="Monaco"/>
              </a:rPr>
              <a:t>AnyObject</a:t>
            </a:r>
            <a:r>
              <a:rPr lang="en-US" sz="2000" dirty="0" smtClean="0">
                <a:latin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changeMode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modes.addition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 err="1" smtClean="0">
                <a:latin typeface="Monaco"/>
                <a:cs typeface="Monaco"/>
              </a:rPr>
              <a:t>IBAction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tappedMinus</a:t>
            </a:r>
            <a:r>
              <a:rPr lang="en-US" sz="2000" dirty="0" smtClean="0">
                <a:latin typeface="Monaco"/>
                <a:cs typeface="Monaco"/>
              </a:rPr>
              <a:t>(_ sender: </a:t>
            </a:r>
            <a:r>
              <a:rPr lang="en-US" sz="2000" dirty="0" err="1" smtClean="0">
                <a:latin typeface="Monaco"/>
                <a:cs typeface="Monaco"/>
              </a:rPr>
              <a:t>AnyObject</a:t>
            </a:r>
            <a:r>
              <a:rPr lang="en-US" sz="2000" dirty="0" smtClean="0">
                <a:latin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changeMode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modes.subtraction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008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Equal Buttons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 @</a:t>
            </a:r>
            <a:r>
              <a:rPr lang="en-US" sz="1400" dirty="0" err="1">
                <a:latin typeface="Monaco"/>
                <a:cs typeface="Monaco"/>
              </a:rPr>
              <a:t>IBAction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func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tappedEquals</a:t>
            </a:r>
            <a:r>
              <a:rPr lang="en-US" sz="1400" dirty="0">
                <a:latin typeface="Monaco"/>
                <a:cs typeface="Monaco"/>
              </a:rPr>
              <a:t>(_ sender: </a:t>
            </a:r>
            <a:r>
              <a:rPr lang="en-US" sz="1400" dirty="0" err="1">
                <a:latin typeface="Monaco"/>
                <a:cs typeface="Monaco"/>
              </a:rPr>
              <a:t>AnyObject</a:t>
            </a:r>
            <a:r>
              <a:rPr lang="en-US" sz="1400" dirty="0">
                <a:latin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        guard let </a:t>
            </a:r>
            <a:r>
              <a:rPr lang="en-US" sz="1400" dirty="0" err="1">
                <a:latin typeface="Monaco"/>
                <a:cs typeface="Monaco"/>
              </a:rPr>
              <a:t>num:Int</a:t>
            </a:r>
            <a:r>
              <a:rPr lang="en-US" sz="1400" dirty="0">
                <a:latin typeface="Monaco"/>
                <a:cs typeface="Monaco"/>
              </a:rPr>
              <a:t> =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labelString</a:t>
            </a:r>
            <a:r>
              <a:rPr lang="en-US" sz="1400" dirty="0">
                <a:latin typeface="Monaco"/>
                <a:cs typeface="Monaco"/>
              </a:rPr>
              <a:t>) else {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            return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        if </a:t>
            </a:r>
            <a:r>
              <a:rPr lang="en-US" sz="1400" dirty="0" err="1">
                <a:latin typeface="Monaco"/>
                <a:cs typeface="Monaco"/>
              </a:rPr>
              <a:t>currentMode</a:t>
            </a:r>
            <a:r>
              <a:rPr lang="en-US" sz="1400" dirty="0">
                <a:latin typeface="Monaco"/>
                <a:cs typeface="Monaco"/>
              </a:rPr>
              <a:t> == </a:t>
            </a:r>
            <a:r>
              <a:rPr lang="en-US" sz="1400" dirty="0" err="1">
                <a:latin typeface="Monaco"/>
                <a:cs typeface="Monaco"/>
              </a:rPr>
              <a:t>modes.not_SET</a:t>
            </a:r>
            <a:r>
              <a:rPr lang="en-US" sz="1400" dirty="0">
                <a:latin typeface="Monaco"/>
                <a:cs typeface="Monaco"/>
              </a:rPr>
              <a:t> || </a:t>
            </a:r>
            <a:r>
              <a:rPr lang="en-US" sz="1400" dirty="0" err="1">
                <a:latin typeface="Monaco"/>
                <a:cs typeface="Monaco"/>
              </a:rPr>
              <a:t>lastButtonWasMode</a:t>
            </a:r>
            <a:r>
              <a:rPr lang="en-US" sz="1400" dirty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            return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        if </a:t>
            </a:r>
            <a:r>
              <a:rPr lang="en-US" sz="1400" dirty="0" err="1">
                <a:latin typeface="Monaco"/>
                <a:cs typeface="Monaco"/>
              </a:rPr>
              <a:t>currentMode</a:t>
            </a:r>
            <a:r>
              <a:rPr lang="en-US" sz="1400" dirty="0">
                <a:latin typeface="Monaco"/>
                <a:cs typeface="Monaco"/>
              </a:rPr>
              <a:t> == </a:t>
            </a:r>
            <a:r>
              <a:rPr lang="en-US" sz="1400" dirty="0" err="1">
                <a:latin typeface="Monaco"/>
                <a:cs typeface="Monaco"/>
              </a:rPr>
              <a:t>modes.addition</a:t>
            </a:r>
            <a:r>
              <a:rPr lang="en-US" sz="1400" dirty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            savedNum += num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        else if </a:t>
            </a:r>
            <a:r>
              <a:rPr lang="en-US" sz="1400" dirty="0" err="1">
                <a:latin typeface="Monaco"/>
                <a:cs typeface="Monaco"/>
              </a:rPr>
              <a:t>currentMode</a:t>
            </a:r>
            <a:r>
              <a:rPr lang="en-US" sz="1400" dirty="0">
                <a:latin typeface="Monaco"/>
                <a:cs typeface="Monaco"/>
              </a:rPr>
              <a:t> == </a:t>
            </a:r>
            <a:r>
              <a:rPr lang="en-US" sz="1400" dirty="0" err="1">
                <a:latin typeface="Monaco"/>
                <a:cs typeface="Monaco"/>
              </a:rPr>
              <a:t>modes.subtraction</a:t>
            </a:r>
            <a:r>
              <a:rPr lang="en-US" sz="1400" dirty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            savedNum -= num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currentMode</a:t>
            </a:r>
            <a:r>
              <a:rPr lang="en-US" sz="1400" dirty="0">
                <a:latin typeface="Monaco"/>
                <a:cs typeface="Monaco"/>
              </a:rPr>
              <a:t> = </a:t>
            </a:r>
            <a:r>
              <a:rPr lang="en-US" sz="1400" dirty="0" err="1">
                <a:latin typeface="Monaco"/>
                <a:cs typeface="Monaco"/>
              </a:rPr>
              <a:t>modes.not_SET</a:t>
            </a:r>
            <a:endParaRPr lang="en-US" sz="14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labelString</a:t>
            </a:r>
            <a:r>
              <a:rPr lang="en-US" sz="1400" dirty="0">
                <a:latin typeface="Monaco"/>
                <a:cs typeface="Monaco"/>
              </a:rPr>
              <a:t> = "\(</a:t>
            </a:r>
            <a:r>
              <a:rPr lang="en-US" sz="1400" dirty="0" err="1">
                <a:latin typeface="Monaco"/>
                <a:cs typeface="Monaco"/>
              </a:rPr>
              <a:t>savedNum</a:t>
            </a:r>
            <a:r>
              <a:rPr lang="en-US" sz="1400" dirty="0">
                <a:latin typeface="Monaco"/>
                <a:cs typeface="Monaco"/>
              </a:rPr>
              <a:t>)"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        updateText()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lastButtonWasMode</a:t>
            </a:r>
            <a:r>
              <a:rPr lang="en-US" sz="1400" dirty="0">
                <a:latin typeface="Monaco"/>
                <a:cs typeface="Monaco"/>
              </a:rPr>
              <a:t> = true</a:t>
            </a:r>
          </a:p>
          <a:p>
            <a:pPr marL="0" indent="0">
              <a:buNone/>
            </a:pPr>
            <a:r>
              <a:rPr lang="mr-IN" sz="1400" dirty="0">
                <a:latin typeface="Monaco"/>
                <a:cs typeface="Monaco"/>
              </a:rPr>
              <a:t>    }</a:t>
            </a:r>
            <a:endParaRPr lang="en-US" sz="14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4060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Xcode</a:t>
            </a:r>
            <a:r>
              <a:rPr lang="en-US" b="1" dirty="0" smtClean="0"/>
              <a:t> Interface</a:t>
            </a:r>
            <a:endParaRPr lang="en-US" b="1" dirty="0"/>
          </a:p>
        </p:txBody>
      </p:sp>
      <p:pic>
        <p:nvPicPr>
          <p:cNvPr id="6" name="Content Placeholder 5" descr="07 - basic xcod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20" r="-19820"/>
          <a:stretch>
            <a:fillRect/>
          </a:stretch>
        </p:blipFill>
        <p:spPr>
          <a:xfrm>
            <a:off x="-380426" y="1175148"/>
            <a:ext cx="9863736" cy="5424675"/>
          </a:xfrm>
        </p:spPr>
      </p:pic>
    </p:spTree>
    <p:extLst>
      <p:ext uri="{BB962C8B-B14F-4D97-AF65-F5344CB8AC3E}">
        <p14:creationId xmlns:p14="http://schemas.microsoft.com/office/powerpoint/2010/main" val="305641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You’ve built your first working App!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500" dirty="0" smtClean="0"/>
              <a:t>🎉 🎉</a:t>
            </a:r>
          </a:p>
        </p:txBody>
      </p:sp>
    </p:spTree>
    <p:extLst>
      <p:ext uri="{BB962C8B-B14F-4D97-AF65-F5344CB8AC3E}">
        <p14:creationId xmlns:p14="http://schemas.microsoft.com/office/powerpoint/2010/main" val="116315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Interface Builder</a:t>
            </a:r>
            <a:endParaRPr lang="en-US" b="1" dirty="0"/>
          </a:p>
        </p:txBody>
      </p:sp>
      <p:pic>
        <p:nvPicPr>
          <p:cNvPr id="4" name="Content Placeholder 3" descr="08 - interface build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2" r="-68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672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Create New Project</a:t>
            </a:r>
            <a:endParaRPr lang="en-US" b="1" dirty="0"/>
          </a:p>
        </p:txBody>
      </p:sp>
      <p:pic>
        <p:nvPicPr>
          <p:cNvPr id="5" name="Content Placeholder 4" descr="Screen Shot 2018-05-23 at 10.36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" r="-3307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1281911" y="4748074"/>
            <a:ext cx="4047514" cy="415457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6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Create New Project</a:t>
            </a:r>
            <a:endParaRPr lang="en-US" b="1" dirty="0"/>
          </a:p>
        </p:txBody>
      </p:sp>
      <p:pic>
        <p:nvPicPr>
          <p:cNvPr id="4" name="Content Placeholder 3" descr="Screen Shot 2018-05-23 at 10.38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4" r="-9744"/>
          <a:stretch>
            <a:fillRect/>
          </a:stretch>
        </p:blipFill>
        <p:spPr>
          <a:xfrm>
            <a:off x="385983" y="1600200"/>
            <a:ext cx="8229600" cy="4525963"/>
          </a:xfrm>
        </p:spPr>
      </p:pic>
      <p:sp>
        <p:nvSpPr>
          <p:cNvPr id="8" name="Rectangle 7"/>
          <p:cNvSpPr/>
          <p:nvPr/>
        </p:nvSpPr>
        <p:spPr>
          <a:xfrm>
            <a:off x="5614293" y="4083344"/>
            <a:ext cx="522261" cy="2017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Create New Project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614293" y="4083344"/>
            <a:ext cx="522261" cy="2017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creen Shot 2018-05-23 at 10.40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4" r="-9744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4201819" y="3181209"/>
            <a:ext cx="1317520" cy="15431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9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Storyboard</a:t>
            </a:r>
            <a:endParaRPr lang="en-US" b="1" dirty="0"/>
          </a:p>
        </p:txBody>
      </p:sp>
      <p:pic>
        <p:nvPicPr>
          <p:cNvPr id="4" name="Content Placeholder 3" descr="Screen Shot 2018-05-23 at 10.44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4" r="-97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603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749</Words>
  <Application>Microsoft Macintosh PowerPoint</Application>
  <PresentationFormat>On-screen Show (4:3)</PresentationFormat>
  <Paragraphs>203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Swift Workshop</vt:lpstr>
      <vt:lpstr>Xcode Basics</vt:lpstr>
      <vt:lpstr>Exploring Xcode Interface</vt:lpstr>
      <vt:lpstr>Xcode Interface</vt:lpstr>
      <vt:lpstr>Interface Builder</vt:lpstr>
      <vt:lpstr>Create New Project</vt:lpstr>
      <vt:lpstr>Create New Project</vt:lpstr>
      <vt:lpstr>Create New Project</vt:lpstr>
      <vt:lpstr>Storyboard</vt:lpstr>
      <vt:lpstr>Adding A Button</vt:lpstr>
      <vt:lpstr>Layout Issue</vt:lpstr>
      <vt:lpstr>Pinning</vt:lpstr>
      <vt:lpstr>Preview</vt:lpstr>
      <vt:lpstr>Use Constraint to Extend</vt:lpstr>
      <vt:lpstr>Ex: Pinning &amp; Layout</vt:lpstr>
      <vt:lpstr>Challenge: Calculator Layout</vt:lpstr>
      <vt:lpstr>Hint to Challenge</vt:lpstr>
      <vt:lpstr>Coding in Xcode Project</vt:lpstr>
      <vt:lpstr>Connecting Code to UI element</vt:lpstr>
      <vt:lpstr>Connect a Label to code</vt:lpstr>
      <vt:lpstr>Adding variable</vt:lpstr>
      <vt:lpstr>Challenge: Variable</vt:lpstr>
      <vt:lpstr>Add Method</vt:lpstr>
      <vt:lpstr>Connect a Button to Code</vt:lpstr>
      <vt:lpstr>Challenge: Button</vt:lpstr>
      <vt:lpstr>Build a Simple Calculator App</vt:lpstr>
      <vt:lpstr>Calculator App Demo</vt:lpstr>
      <vt:lpstr>App Plan</vt:lpstr>
      <vt:lpstr>App Properties</vt:lpstr>
      <vt:lpstr>App Methods</vt:lpstr>
      <vt:lpstr>Create Mode Enum</vt:lpstr>
      <vt:lpstr>Setup Variables</vt:lpstr>
      <vt:lpstr>Setup Methods</vt:lpstr>
      <vt:lpstr>Connect UI Elements to Code</vt:lpstr>
      <vt:lpstr>Display Tapped Numbers</vt:lpstr>
      <vt:lpstr>Avoid 0 to appear</vt:lpstr>
      <vt:lpstr>Clear Button</vt:lpstr>
      <vt:lpstr>Add and Subtract Buttons</vt:lpstr>
      <vt:lpstr>Equal Buttons</vt:lpstr>
      <vt:lpstr>You’ve built your first working App!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Wong</dc:creator>
  <cp:lastModifiedBy>Nicholas Wong</cp:lastModifiedBy>
  <cp:revision>13</cp:revision>
  <dcterms:created xsi:type="dcterms:W3CDTF">2018-05-23T11:47:16Z</dcterms:created>
  <dcterms:modified xsi:type="dcterms:W3CDTF">2018-05-23T14:47:19Z</dcterms:modified>
</cp:coreProperties>
</file>