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88"/>
  </p:notesMasterIdLst>
  <p:handoutMasterIdLst>
    <p:handoutMasterId r:id="rId89"/>
  </p:handoutMasterIdLst>
  <p:sldIdLst>
    <p:sldId id="327" r:id="rId2"/>
    <p:sldId id="613" r:id="rId3"/>
    <p:sldId id="614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67" r:id="rId20"/>
    <p:sldId id="666" r:id="rId21"/>
    <p:sldId id="668" r:id="rId22"/>
    <p:sldId id="630" r:id="rId23"/>
    <p:sldId id="669" r:id="rId24"/>
    <p:sldId id="670" r:id="rId25"/>
    <p:sldId id="671" r:id="rId26"/>
    <p:sldId id="672" r:id="rId27"/>
    <p:sldId id="673" r:id="rId28"/>
    <p:sldId id="631" r:id="rId29"/>
    <p:sldId id="632" r:id="rId30"/>
    <p:sldId id="633" r:id="rId31"/>
    <p:sldId id="634" r:id="rId32"/>
    <p:sldId id="635" r:id="rId33"/>
    <p:sldId id="636" r:id="rId34"/>
    <p:sldId id="637" r:id="rId35"/>
    <p:sldId id="638" r:id="rId36"/>
    <p:sldId id="639" r:id="rId37"/>
    <p:sldId id="640" r:id="rId38"/>
    <p:sldId id="641" r:id="rId39"/>
    <p:sldId id="642" r:id="rId40"/>
    <p:sldId id="674" r:id="rId41"/>
    <p:sldId id="675" r:id="rId42"/>
    <p:sldId id="676" r:id="rId43"/>
    <p:sldId id="693" r:id="rId44"/>
    <p:sldId id="691" r:id="rId45"/>
    <p:sldId id="694" r:id="rId46"/>
    <p:sldId id="643" r:id="rId47"/>
    <p:sldId id="644" r:id="rId48"/>
    <p:sldId id="645" r:id="rId49"/>
    <p:sldId id="646" r:id="rId50"/>
    <p:sldId id="647" r:id="rId51"/>
    <p:sldId id="648" r:id="rId52"/>
    <p:sldId id="649" r:id="rId53"/>
    <p:sldId id="650" r:id="rId54"/>
    <p:sldId id="651" r:id="rId55"/>
    <p:sldId id="677" r:id="rId56"/>
    <p:sldId id="678" r:id="rId57"/>
    <p:sldId id="679" r:id="rId58"/>
    <p:sldId id="680" r:id="rId59"/>
    <p:sldId id="652" r:id="rId60"/>
    <p:sldId id="653" r:id="rId61"/>
    <p:sldId id="654" r:id="rId62"/>
    <p:sldId id="655" r:id="rId63"/>
    <p:sldId id="656" r:id="rId64"/>
    <p:sldId id="657" r:id="rId65"/>
    <p:sldId id="686" r:id="rId66"/>
    <p:sldId id="687" r:id="rId67"/>
    <p:sldId id="688" r:id="rId68"/>
    <p:sldId id="689" r:id="rId69"/>
    <p:sldId id="690" r:id="rId70"/>
    <p:sldId id="658" r:id="rId71"/>
    <p:sldId id="659" r:id="rId72"/>
    <p:sldId id="660" r:id="rId73"/>
    <p:sldId id="661" r:id="rId74"/>
    <p:sldId id="662" r:id="rId75"/>
    <p:sldId id="663" r:id="rId76"/>
    <p:sldId id="664" r:id="rId77"/>
    <p:sldId id="665" r:id="rId78"/>
    <p:sldId id="681" r:id="rId79"/>
    <p:sldId id="682" r:id="rId80"/>
    <p:sldId id="683" r:id="rId81"/>
    <p:sldId id="684" r:id="rId82"/>
    <p:sldId id="685" r:id="rId83"/>
    <p:sldId id="697" r:id="rId84"/>
    <p:sldId id="702" r:id="rId85"/>
    <p:sldId id="703" r:id="rId86"/>
    <p:sldId id="704" r:id="rId8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26" autoAdjust="0"/>
  </p:normalViewPr>
  <p:slideViewPr>
    <p:cSldViewPr>
      <p:cViewPr varScale="1">
        <p:scale>
          <a:sx n="56" d="100"/>
          <a:sy n="56" d="100"/>
        </p:scale>
        <p:origin x="8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01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A1B71-0D57-45AB-A485-96B1122A21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DAEB-8DBC-4C8D-BF22-76B4267F8460}" type="datetimeFigureOut">
              <a:rPr lang="en-US" smtClean="0"/>
              <a:t>6/21/2024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CBC8F22E-9F7D-4891-9BB6-C8BC9334D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fld id="{0EDA7CD0-DB43-4A0F-BFDF-26F295F0B516}" type="slidenum">
              <a:rPr lang="en-US" altLang="en-US" smtClean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575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fld id="{50B66627-FFBD-4598-BC99-B9A8A15F53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5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fld id="{50B66627-FFBD-4598-BC99-B9A8A15F53B1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5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fld id="{0EDA7CD0-DB43-4A0F-BFDF-26F295F0B516}" type="slidenum">
              <a:rPr lang="en-US" altLang="en-US" smtClean="0"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972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2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385A-18F3-4D6C-A25A-98001BFB6E07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509C-1DA2-497B-98BC-CBA25DF7F2AD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05F-9491-438F-9C7F-A4BB25258779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6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C2B3-8925-4786-9850-C2124E5A154B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7175-08D5-4C71-A870-AABD8421DCDD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76E4-0624-48F0-A670-AD598AF327D3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FF93-1CE1-4905-BE90-DAEA2E1EB0A7}" type="datetime1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5521-F95E-4EC0-A89E-6C256D68B5E4}" type="datetime1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1107-F3D7-4EBE-A082-2A745B75243F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657-6D1B-40E2-BA0D-05F594953363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D345-5DA9-45A5-B70C-13006BCC08F3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A743-127C-4FB1-A9BA-8AD8E9C19073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EC5F-6278-4E25-82A6-675EC02F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trypython.asp?filename=demo_for_strin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st-methods-in-python-set-2-del-remove-sort-insert-pop-extend/" TargetMode="External"/><Relationship Id="rId7" Type="http://schemas.openxmlformats.org/officeDocument/2006/relationships/hyperlink" Target="https://www.geeksforgeeks.org/python-list-copy-method/" TargetMode="External"/><Relationship Id="rId2" Type="http://schemas.openxmlformats.org/officeDocument/2006/relationships/hyperlink" Target="https://www.geeksforgeeks.org/append-extend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ort-in-python/" TargetMode="External"/><Relationship Id="rId5" Type="http://schemas.openxmlformats.org/officeDocument/2006/relationships/hyperlink" Target="https://www.geeksforgeeks.org/python-list-function-count/" TargetMode="External"/><Relationship Id="rId4" Type="http://schemas.openxmlformats.org/officeDocument/2006/relationships/hyperlink" Target="https://www.geeksforgeeks.org/python-list-index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ilter-in-python/" TargetMode="External"/><Relationship Id="rId3" Type="http://schemas.openxmlformats.org/officeDocument/2006/relationships/hyperlink" Target="https://www.geeksforgeeks.org/sum-function-python/" TargetMode="External"/><Relationship Id="rId7" Type="http://schemas.openxmlformats.org/officeDocument/2006/relationships/hyperlink" Target="https://www.geeksforgeeks.org/enumerate-in-python/" TargetMode="External"/><Relationship Id="rId2" Type="http://schemas.openxmlformats.org/officeDocument/2006/relationships/hyperlink" Target="https://www.geeksforgeeks.org/reduce-in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ny-all-in-python/" TargetMode="External"/><Relationship Id="rId5" Type="http://schemas.openxmlformats.org/officeDocument/2006/relationships/hyperlink" Target="https://www.geeksforgeeks.org/python-2-number-cmplist-method/" TargetMode="External"/><Relationship Id="rId10" Type="http://schemas.openxmlformats.org/officeDocument/2006/relationships/hyperlink" Target="https://www.geeksforgeeks.org/python-lambda-anonymous-functions-filter-map-reduce/" TargetMode="External"/><Relationship Id="rId4" Type="http://schemas.openxmlformats.org/officeDocument/2006/relationships/hyperlink" Target="https://www.geeksforgeeks.org/ord-function-python/" TargetMode="External"/><Relationship Id="rId9" Type="http://schemas.openxmlformats.org/officeDocument/2006/relationships/hyperlink" Target="https://www.geeksforgeeks.org/python-map-function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intersection_update.asp" TargetMode="External"/><Relationship Id="rId13" Type="http://schemas.openxmlformats.org/officeDocument/2006/relationships/hyperlink" Target="https://www.w3schools.com/python/ref_set_remove.asp" TargetMode="External"/><Relationship Id="rId3" Type="http://schemas.openxmlformats.org/officeDocument/2006/relationships/hyperlink" Target="https://www.w3schools.com/python/ref_set_copy.asp" TargetMode="External"/><Relationship Id="rId7" Type="http://schemas.openxmlformats.org/officeDocument/2006/relationships/hyperlink" Target="https://www.w3schools.com/python/ref_set_intersection.asp" TargetMode="External"/><Relationship Id="rId12" Type="http://schemas.openxmlformats.org/officeDocument/2006/relationships/hyperlink" Target="https://www.w3schools.com/python/ref_set_pop.asp" TargetMode="External"/><Relationship Id="rId17" Type="http://schemas.openxmlformats.org/officeDocument/2006/relationships/hyperlink" Target="https://www.w3schools.com/python/ref_set_update.asp" TargetMode="External"/><Relationship Id="rId2" Type="http://schemas.openxmlformats.org/officeDocument/2006/relationships/hyperlink" Target="https://www.w3schools.com/python/ref_set_clear.asp" TargetMode="External"/><Relationship Id="rId16" Type="http://schemas.openxmlformats.org/officeDocument/2006/relationships/hyperlink" Target="https://www.w3schools.com/python/ref_set_unio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discard.asp" TargetMode="External"/><Relationship Id="rId11" Type="http://schemas.openxmlformats.org/officeDocument/2006/relationships/hyperlink" Target="https://www.w3schools.com/python/ref_set_issuperset.asp" TargetMode="External"/><Relationship Id="rId5" Type="http://schemas.openxmlformats.org/officeDocument/2006/relationships/hyperlink" Target="https://www.w3schools.com/python/ref_set_difference_update.asp" TargetMode="External"/><Relationship Id="rId15" Type="http://schemas.openxmlformats.org/officeDocument/2006/relationships/hyperlink" Target="https://www.w3schools.com/python/ref_set_symmetric_difference_update.asp" TargetMode="External"/><Relationship Id="rId10" Type="http://schemas.openxmlformats.org/officeDocument/2006/relationships/hyperlink" Target="https://www.w3schools.com/python/ref_set_issubset.asp" TargetMode="External"/><Relationship Id="rId4" Type="http://schemas.openxmlformats.org/officeDocument/2006/relationships/hyperlink" Target="https://www.w3schools.com/python/ref_set_difference.asp" TargetMode="External"/><Relationship Id="rId9" Type="http://schemas.openxmlformats.org/officeDocument/2006/relationships/hyperlink" Target="https://www.w3schools.com/python/ref_set_isdisjoint.asp" TargetMode="External"/><Relationship Id="rId14" Type="http://schemas.openxmlformats.org/officeDocument/2006/relationships/hyperlink" Target="https://www.w3schools.com/python/ref_set_symmetric_difference.asp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DA0CF5-E553-459D-9EBC-04B58E2A252D}"/>
              </a:ext>
            </a:extLst>
          </p:cNvPr>
          <p:cNvSpPr/>
          <p:nvPr/>
        </p:nvSpPr>
        <p:spPr>
          <a:xfrm>
            <a:off x="2667000" y="1293338"/>
            <a:ext cx="6858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dirty="0">
                <a:ln w="0"/>
                <a:solidFill>
                  <a:srgbClr val="3131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29072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indices start counting from the right</a:t>
            </a:r>
          </a:p>
          <a:p>
            <a:r>
              <a:rPr lang="en-US" dirty="0"/>
              <a:t>Negatives indices start from -1</a:t>
            </a:r>
          </a:p>
          <a:p>
            <a:r>
              <a:rPr lang="en-US" dirty="0"/>
              <a:t>-1 means last, -2 second last,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05" y="3285491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3181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03513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03766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1046-20F2-4FD9-9974-1E4B61DA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Looping Through a 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1B2CC-E914-4729-AC70-7D83CE627E9E}"/>
              </a:ext>
            </a:extLst>
          </p:cNvPr>
          <p:cNvSpPr txBox="1"/>
          <p:nvPr/>
        </p:nvSpPr>
        <p:spPr>
          <a:xfrm>
            <a:off x="2971800" y="1828801"/>
            <a:ext cx="71437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Since strings are arrays, we can loop through the characters in a string, with a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loop.</a:t>
            </a:r>
            <a:endParaRPr lang="en-US" altLang="en-US" sz="8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Loop through the letters in the word “Hello World!”: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Hello World!</a:t>
            </a:r>
            <a:r>
              <a:rPr lang="en-US" alt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 </a:t>
            </a: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en-US" sz="2000" dirty="0">
              <a:solidFill>
                <a:srgbClr val="FFFFFF"/>
              </a:solidFill>
              <a:latin typeface="Source Sans Pro" panose="020B0503030403020204" pitchFamily="34" charset="0"/>
              <a:hlinkClick r:id="rId2"/>
            </a:endParaRPr>
          </a:p>
          <a:p>
            <a:endParaRPr lang="en-US" dirty="0"/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o</a:t>
            </a:r>
          </a:p>
          <a:p>
            <a:endParaRPr lang="en-US" dirty="0"/>
          </a:p>
          <a:p>
            <a:r>
              <a:rPr lang="en-US" dirty="0"/>
              <a:t>…..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0F5977-88E1-40E3-AE65-12481F90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31729"/>
            <a:ext cx="65" cy="720658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46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4779-AC21-4CE5-8BD3-680C3F0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role :    in/ not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D05C2-328C-4EC9-AA30-30B4E77B1FCD}"/>
              </a:ext>
            </a:extLst>
          </p:cNvPr>
          <p:cNvSpPr txBox="1"/>
          <p:nvPr/>
        </p:nvSpPr>
        <p:spPr>
          <a:xfrm>
            <a:off x="2667000" y="1690689"/>
            <a:ext cx="701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Check String</a:t>
            </a:r>
          </a:p>
          <a:p>
            <a:r>
              <a:rPr lang="en-US" sz="2400" dirty="0"/>
              <a:t>To check if a certain phrase or character is present in a string, we can use the keyword in.</a:t>
            </a:r>
          </a:p>
          <a:p>
            <a:endParaRPr lang="en-US" sz="2400" dirty="0"/>
          </a:p>
          <a:p>
            <a:r>
              <a:rPr lang="en-US" sz="3200" dirty="0"/>
              <a:t>Example</a:t>
            </a:r>
          </a:p>
          <a:p>
            <a:endParaRPr lang="en-US" sz="2400" dirty="0"/>
          </a:p>
          <a:p>
            <a:r>
              <a:rPr lang="en-US" sz="2400" dirty="0"/>
              <a:t>Check if “best" is present in the following text:</a:t>
            </a:r>
          </a:p>
          <a:p>
            <a:endParaRPr lang="en-US" sz="2400" dirty="0"/>
          </a:p>
          <a:p>
            <a:r>
              <a:rPr lang="en-US" sz="2400" dirty="0"/>
              <a:t>&gt;&gt;&gt;txt = “Honesty is the best policy!"</a:t>
            </a:r>
          </a:p>
          <a:p>
            <a:r>
              <a:rPr lang="en-US" sz="2400" dirty="0"/>
              <a:t>&gt;&gt;&gt;print(“best" in txt)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290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3181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9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996" y="1052830"/>
            <a:ext cx="5164455" cy="53187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63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3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63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63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3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3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3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63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63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63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3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405" y="1053466"/>
            <a:ext cx="4244340" cy="2746375"/>
          </a:xfrm>
          <a:prstGeom prst="rect">
            <a:avLst/>
          </a:prstGeom>
        </p:spPr>
      </p:pic>
      <p:graphicFrame>
        <p:nvGraphicFramePr>
          <p:cNvPr id="9" name="Table 8"/>
          <p:cNvGraphicFramePr/>
          <p:nvPr/>
        </p:nvGraphicFramePr>
        <p:xfrm>
          <a:off x="2999741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2404745" y="3796031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408160" y="5085081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87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342" y="1227851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19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1775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8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68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52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46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68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73" y="5232907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5862816" y="5224657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744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>
            <p:extLst/>
          </p:nvPr>
        </p:nvGraphicFramePr>
        <p:xfrm>
          <a:off x="7032105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4DF9-9006-46D3-A8C6-B145F18D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52400"/>
            <a:ext cx="7886700" cy="625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Modifying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A189-766E-4C65-9BE6-04E7759C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144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 “Hello, World!”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“Hello World!         ”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		#Upper case conversion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		#Lower case Conversion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a.strip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#Removes all whitespaces from string 				from both the ends of the 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","J",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[count])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a.split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#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splits the string based on separator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77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 f-strings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197" y="662781"/>
            <a:ext cx="10896600" cy="5186363"/>
          </a:xfrm>
        </p:spPr>
        <p:txBody>
          <a:bodyPr/>
          <a:lstStyle/>
          <a:p>
            <a:r>
              <a:rPr lang="en-US" dirty="0"/>
              <a:t>A formatted string literal or </a:t>
            </a:r>
            <a:r>
              <a:rPr lang="en-US" dirty="0">
                <a:solidFill>
                  <a:srgbClr val="FF0000"/>
                </a:solidFill>
              </a:rPr>
              <a:t>f-string</a:t>
            </a:r>
            <a:r>
              <a:rPr lang="en-US" dirty="0"/>
              <a:t> is a string literal that is prefixed with </a:t>
            </a:r>
            <a:r>
              <a:rPr lang="en-US" dirty="0">
                <a:solidFill>
                  <a:srgbClr val="FF0000"/>
                </a:solidFill>
              </a:rPr>
              <a:t>'f' or 'F'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strings may contain replacement fields, which are expressions delimited by curly braces </a:t>
            </a:r>
            <a:r>
              <a:rPr lang="en-US" dirty="0" smtClean="0">
                <a:solidFill>
                  <a:srgbClr val="FF0000"/>
                </a:solidFill>
              </a:rPr>
              <a:t>{ }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While </a:t>
            </a:r>
            <a:r>
              <a:rPr lang="en-US" dirty="0"/>
              <a:t>other string literals always have a constant value, formatted strings are really expressions evaluated at run time.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65585" y="3540820"/>
            <a:ext cx="8651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&gt;&gt;&gt; name = "</a:t>
            </a:r>
            <a:r>
              <a:rPr lang="en-IN" sz="2400" dirty="0" smtClean="0"/>
              <a:t>Fred“</a:t>
            </a:r>
          </a:p>
          <a:p>
            <a:r>
              <a:rPr lang="en-IN" sz="2400" dirty="0" smtClean="0"/>
              <a:t>&gt;&gt;&gt; </a:t>
            </a:r>
            <a:r>
              <a:rPr lang="en-IN" sz="2400" dirty="0" err="1"/>
              <a:t>f"He</a:t>
            </a:r>
            <a:r>
              <a:rPr lang="en-IN" sz="2400" dirty="0"/>
              <a:t> said his name is {</a:t>
            </a:r>
            <a:r>
              <a:rPr lang="en-IN" sz="2400" dirty="0" err="1"/>
              <a:t>name!r</a:t>
            </a:r>
            <a:r>
              <a:rPr lang="en-IN" sz="2400" dirty="0" smtClean="0"/>
              <a:t>}.“</a:t>
            </a:r>
          </a:p>
          <a:p>
            <a:r>
              <a:rPr lang="en-IN" sz="2400" dirty="0" smtClean="0"/>
              <a:t>	"</a:t>
            </a:r>
            <a:r>
              <a:rPr lang="en-IN" sz="2400" dirty="0"/>
              <a:t>He said his name is 'Fred</a:t>
            </a:r>
            <a:r>
              <a:rPr lang="en-IN" sz="2400" dirty="0" smtClean="0"/>
              <a:t>'.“</a:t>
            </a:r>
          </a:p>
          <a:p>
            <a:endParaRPr lang="en-IN" sz="2400" dirty="0" smtClean="0"/>
          </a:p>
          <a:p>
            <a:r>
              <a:rPr lang="en-IN" sz="2400" dirty="0" smtClean="0"/>
              <a:t>&gt;&gt;&gt; </a:t>
            </a:r>
            <a:r>
              <a:rPr lang="en-IN" sz="2400" dirty="0" err="1"/>
              <a:t>f"He</a:t>
            </a:r>
            <a:r>
              <a:rPr lang="en-IN" sz="2400" dirty="0"/>
              <a:t> said his name is {</a:t>
            </a:r>
            <a:r>
              <a:rPr lang="en-IN" sz="2400" dirty="0" err="1"/>
              <a:t>repr</a:t>
            </a:r>
            <a:r>
              <a:rPr lang="en-IN" sz="2400" dirty="0"/>
              <a:t>(name)}." # </a:t>
            </a:r>
            <a:r>
              <a:rPr lang="en-IN" sz="2400" dirty="0" err="1"/>
              <a:t>repr</a:t>
            </a:r>
            <a:r>
              <a:rPr lang="en-IN" sz="2400" dirty="0"/>
              <a:t>() is equivalent to !</a:t>
            </a:r>
            <a:r>
              <a:rPr lang="en-IN" sz="2400" dirty="0" smtClean="0"/>
              <a:t>r“</a:t>
            </a:r>
          </a:p>
          <a:p>
            <a:r>
              <a:rPr lang="en-IN" sz="2400" dirty="0" smtClean="0"/>
              <a:t>	He </a:t>
            </a:r>
            <a:r>
              <a:rPr lang="en-IN" sz="2400" dirty="0"/>
              <a:t>said his name is 'Fred</a:t>
            </a:r>
            <a:r>
              <a:rPr lang="en-IN" sz="2400" dirty="0" smtClean="0"/>
              <a:t>'.“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0669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8273" y="228600"/>
            <a:ext cx="12191999" cy="65715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46" y="4330083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4945" y="1624854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7535" y="1624854"/>
            <a:ext cx="941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4968" y="1624854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752" y="1624854"/>
            <a:ext cx="816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6856" y="1624854"/>
            <a:ext cx="769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03080" y="1601042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5483005" y="2541159"/>
            <a:ext cx="769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6465595" y="2541159"/>
            <a:ext cx="566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9383028" y="2541159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7438812" y="2541159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8374916" y="2541159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3617375" y="675529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4599965" y="675529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  <a:endParaRPr lang="en-US"/>
          </a:p>
        </p:txBody>
      </p:sp>
      <p:sp>
        <p:nvSpPr>
          <p:cNvPr id="21" name="TextBox 11"/>
          <p:cNvSpPr txBox="1"/>
          <p:nvPr/>
        </p:nvSpPr>
        <p:spPr>
          <a:xfrm>
            <a:off x="7373888" y="675529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5573182" y="675529"/>
            <a:ext cx="90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6365776" y="675529"/>
            <a:ext cx="797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I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8382000" y="651717"/>
            <a:ext cx="917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G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9386570" y="579962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94968" y="3484422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7438811" y="3490484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9288419" y="3484421"/>
            <a:ext cx="832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3072143" y="4475168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D</a:t>
            </a:r>
          </a:p>
        </p:txBody>
      </p:sp>
      <p:sp>
        <p:nvSpPr>
          <p:cNvPr id="30" name="TextBox 10"/>
          <p:cNvSpPr txBox="1"/>
          <p:nvPr/>
        </p:nvSpPr>
        <p:spPr>
          <a:xfrm>
            <a:off x="3873146" y="4475168"/>
            <a:ext cx="566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 dirty="0"/>
          </a:p>
        </p:txBody>
      </p:sp>
      <p:sp>
        <p:nvSpPr>
          <p:cNvPr id="31" name="TextBox 11"/>
          <p:cNvSpPr txBox="1"/>
          <p:nvPr/>
        </p:nvSpPr>
        <p:spPr>
          <a:xfrm>
            <a:off x="5812929" y="4440803"/>
            <a:ext cx="566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</a:p>
        </p:txBody>
      </p:sp>
      <p:sp>
        <p:nvSpPr>
          <p:cNvPr id="32" name="TextBox 12"/>
          <p:cNvSpPr txBox="1"/>
          <p:nvPr/>
        </p:nvSpPr>
        <p:spPr>
          <a:xfrm>
            <a:off x="4308268" y="4440803"/>
            <a:ext cx="849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C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4801798" y="4440803"/>
            <a:ext cx="106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</a:t>
            </a:r>
            <a:r>
              <a:rPr lang="en-US" sz="7200" dirty="0" smtClean="0">
                <a:latin typeface="Cooper Black" pitchFamily="18" charset="0"/>
              </a:rPr>
              <a:t>T</a:t>
            </a:r>
            <a:endParaRPr lang="en-US" sz="7200" dirty="0">
              <a:latin typeface="Cooper Black" pitchFamily="18" charset="0"/>
            </a:endParaRPr>
          </a:p>
        </p:txBody>
      </p:sp>
      <p:sp>
        <p:nvSpPr>
          <p:cNvPr id="34" name="TextBox 14"/>
          <p:cNvSpPr txBox="1"/>
          <p:nvPr/>
        </p:nvSpPr>
        <p:spPr>
          <a:xfrm>
            <a:off x="6277285" y="4475168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O</a:t>
            </a:r>
          </a:p>
        </p:txBody>
      </p:sp>
      <p:sp>
        <p:nvSpPr>
          <p:cNvPr id="35" name="TextBox 14"/>
          <p:cNvSpPr txBox="1"/>
          <p:nvPr/>
        </p:nvSpPr>
        <p:spPr>
          <a:xfrm>
            <a:off x="7855206" y="4428114"/>
            <a:ext cx="94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oper Black" pitchFamily="18" charset="0"/>
              </a:rPr>
              <a:t>A</a:t>
            </a:r>
            <a:endParaRPr lang="en-US" sz="7200" dirty="0">
              <a:latin typeface="Cooper Black" pitchFamily="18" charset="0"/>
            </a:endParaRPr>
          </a:p>
        </p:txBody>
      </p:sp>
      <p:sp>
        <p:nvSpPr>
          <p:cNvPr id="36" name="TextBox 11"/>
          <p:cNvSpPr txBox="1"/>
          <p:nvPr/>
        </p:nvSpPr>
        <p:spPr>
          <a:xfrm>
            <a:off x="7019161" y="4451641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8620954" y="4439237"/>
            <a:ext cx="90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38" name="TextBox 12"/>
          <p:cNvSpPr txBox="1"/>
          <p:nvPr/>
        </p:nvSpPr>
        <p:spPr>
          <a:xfrm>
            <a:off x="9306385" y="4480588"/>
            <a:ext cx="904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116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89" y="3748"/>
            <a:ext cx="10515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Custom String </a:t>
            </a:r>
            <a:r>
              <a:rPr lang="en-IN" dirty="0" smtClean="0"/>
              <a:t>Formatting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66800" y="693488"/>
            <a:ext cx="10287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built-in string class provides the ability to do complex variable substitutions and value formatting via the </a:t>
            </a:r>
            <a:r>
              <a:rPr lang="en-US" sz="2800" b="1" dirty="0"/>
              <a:t>format() </a:t>
            </a:r>
            <a:r>
              <a:rPr lang="en-US" sz="2400" dirty="0"/>
              <a:t>method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031822" y="1524485"/>
            <a:ext cx="101695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Three conversion flags are currently supported: </a:t>
            </a:r>
            <a:r>
              <a:rPr lang="en-US" sz="2400" dirty="0">
                <a:solidFill>
                  <a:srgbClr val="FF0000"/>
                </a:solidFill>
              </a:rPr>
              <a:t>'!s' which calls </a:t>
            </a:r>
            <a:r>
              <a:rPr lang="en-US" sz="2400" dirty="0" err="1">
                <a:solidFill>
                  <a:srgbClr val="FF0000"/>
                </a:solidFill>
              </a:rPr>
              <a:t>str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on the value, </a:t>
            </a:r>
            <a:r>
              <a:rPr lang="en-US" sz="2400" dirty="0">
                <a:solidFill>
                  <a:srgbClr val="00B050"/>
                </a:solidFill>
              </a:rPr>
              <a:t>'!r' which calls </a:t>
            </a:r>
            <a:r>
              <a:rPr lang="en-US" sz="2400" dirty="0" err="1">
                <a:solidFill>
                  <a:srgbClr val="00B050"/>
                </a:solidFill>
              </a:rPr>
              <a:t>repr</a:t>
            </a:r>
            <a:r>
              <a:rPr lang="en-US" sz="2400" dirty="0">
                <a:solidFill>
                  <a:srgbClr val="00B050"/>
                </a:solidFill>
              </a:rPr>
              <a:t>()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70C0"/>
                </a:solidFill>
              </a:rPr>
              <a:t>'!a' which calls </a:t>
            </a:r>
            <a:r>
              <a:rPr lang="en-US" sz="2400" dirty="0" err="1">
                <a:solidFill>
                  <a:srgbClr val="0070C0"/>
                </a:solidFill>
              </a:rPr>
              <a:t>ascii</a:t>
            </a:r>
            <a:r>
              <a:rPr lang="en-US" sz="2400" dirty="0">
                <a:solidFill>
                  <a:srgbClr val="0070C0"/>
                </a:solidFill>
              </a:rPr>
              <a:t>().</a:t>
            </a:r>
          </a:p>
          <a:p>
            <a:endParaRPr lang="en-US" sz="2400" dirty="0"/>
          </a:p>
          <a:p>
            <a:r>
              <a:rPr lang="en-US" sz="2400" dirty="0"/>
              <a:t>Some examples:</a:t>
            </a:r>
          </a:p>
          <a:p>
            <a:endParaRPr lang="en-US" sz="2400" dirty="0"/>
          </a:p>
          <a:p>
            <a:r>
              <a:rPr lang="en-US" sz="2400" dirty="0"/>
              <a:t>"Harold's a clever {0!s}"        </a:t>
            </a:r>
            <a:r>
              <a:rPr lang="en-US" sz="2400" dirty="0" smtClean="0"/>
              <a:t>		# </a:t>
            </a:r>
            <a:r>
              <a:rPr lang="en-US" sz="2400" dirty="0"/>
              <a:t>Calls </a:t>
            </a:r>
            <a:r>
              <a:rPr lang="en-US" sz="2400" dirty="0" err="1"/>
              <a:t>str</a:t>
            </a:r>
            <a:r>
              <a:rPr lang="en-US" sz="2400" dirty="0"/>
              <a:t>() on the argument first</a:t>
            </a:r>
          </a:p>
          <a:p>
            <a:r>
              <a:rPr lang="en-US" sz="2400" dirty="0"/>
              <a:t>"Bring out the holy {</a:t>
            </a:r>
            <a:r>
              <a:rPr lang="en-US" sz="2400" dirty="0" err="1"/>
              <a:t>name!r</a:t>
            </a:r>
            <a:r>
              <a:rPr lang="en-US" sz="2400" dirty="0"/>
              <a:t>}"   </a:t>
            </a:r>
            <a:r>
              <a:rPr lang="en-US" sz="2400" dirty="0" smtClean="0"/>
              <a:t>	# </a:t>
            </a:r>
            <a:r>
              <a:rPr lang="en-US" sz="2400" dirty="0"/>
              <a:t>Calls </a:t>
            </a:r>
            <a:r>
              <a:rPr lang="en-US" sz="2400" dirty="0" err="1"/>
              <a:t>repr</a:t>
            </a:r>
            <a:r>
              <a:rPr lang="en-US" sz="2400" dirty="0"/>
              <a:t>() on the argument first</a:t>
            </a:r>
          </a:p>
          <a:p>
            <a:r>
              <a:rPr lang="en-US" sz="2400" dirty="0"/>
              <a:t>"More {!a}"                      </a:t>
            </a:r>
            <a:r>
              <a:rPr lang="en-US" sz="2400" dirty="0" smtClean="0"/>
              <a:t>			# </a:t>
            </a:r>
            <a:r>
              <a:rPr lang="en-US" sz="2400" dirty="0"/>
              <a:t>Calls </a:t>
            </a:r>
            <a:r>
              <a:rPr lang="en-US" sz="2400" dirty="0" err="1"/>
              <a:t>ascii</a:t>
            </a:r>
            <a:r>
              <a:rPr lang="en-US" sz="2400" dirty="0"/>
              <a:t>() on the argument first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821" y="4818688"/>
            <a:ext cx="6113923" cy="15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6085" y="181573"/>
            <a:ext cx="7354326" cy="819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085" y="2640596"/>
            <a:ext cx="3572374" cy="1028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816" y="1276309"/>
            <a:ext cx="6344535" cy="857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2614363"/>
            <a:ext cx="4801270" cy="1857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559" y="4880038"/>
            <a:ext cx="701137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5F9BD-5A7E-4F6A-97F6-809B0AAA730B}"/>
              </a:ext>
            </a:extLst>
          </p:cNvPr>
          <p:cNvSpPr txBox="1"/>
          <p:nvPr/>
        </p:nvSpPr>
        <p:spPr>
          <a:xfrm>
            <a:off x="4724400" y="2971800"/>
            <a:ext cx="32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More Functions on Python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381000"/>
            <a:ext cx="746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 smtClean="0"/>
              <a:t>What </a:t>
            </a:r>
            <a:r>
              <a:rPr lang="en-IN" sz="2800" dirty="0"/>
              <a:t>is the output of the code shown below</a:t>
            </a:r>
            <a:r>
              <a:rPr lang="en-IN" sz="2800" dirty="0" smtClean="0"/>
              <a:t>?</a:t>
            </a:r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  <a:r>
              <a:rPr lang="en-IN" sz="2800" dirty="0"/>
              <a:t>'{a}{b}{a}'.format(a='hello', b='world</a:t>
            </a:r>
            <a:r>
              <a:rPr lang="en-IN" sz="2800" dirty="0" smtClean="0"/>
              <a:t>')</a:t>
            </a:r>
          </a:p>
          <a:p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2971800" y="219688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800" dirty="0"/>
              <a:t>'hello world’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'</a:t>
            </a:r>
            <a:r>
              <a:rPr lang="en-IN" sz="2800" dirty="0" err="1"/>
              <a:t>helloʼ</a:t>
            </a:r>
            <a:r>
              <a:rPr lang="en-IN" sz="2800" dirty="0"/>
              <a:t> 'world' </a:t>
            </a:r>
            <a:r>
              <a:rPr lang="en-IN" sz="2800" dirty="0" err="1"/>
              <a:t>ʻhello</a:t>
            </a:r>
            <a:r>
              <a:rPr lang="en-IN" sz="2800" dirty="0"/>
              <a:t>‘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'</a:t>
            </a:r>
            <a:r>
              <a:rPr lang="en-IN" sz="2800" dirty="0" err="1"/>
              <a:t>helloworldhello</a:t>
            </a:r>
            <a:r>
              <a:rPr lang="en-IN" sz="2800" dirty="0"/>
              <a:t>‘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'</a:t>
            </a:r>
            <a:r>
              <a:rPr lang="en-IN" sz="2800" dirty="0" err="1"/>
              <a:t>helloʼ</a:t>
            </a:r>
            <a:r>
              <a:rPr lang="en-IN" sz="2800" dirty="0"/>
              <a:t> </a:t>
            </a:r>
            <a:r>
              <a:rPr lang="en-IN" sz="2800" dirty="0" err="1"/>
              <a:t>ʻhelloʼ</a:t>
            </a:r>
            <a:r>
              <a:rPr lang="en-IN" sz="2800" dirty="0"/>
              <a:t> </a:t>
            </a:r>
            <a:r>
              <a:rPr lang="en-IN" sz="2800" dirty="0" err="1"/>
              <a:t>ʻworld</a:t>
            </a:r>
            <a:r>
              <a:rPr lang="en-IN" sz="28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860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81000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2. What </a:t>
            </a:r>
            <a:r>
              <a:rPr lang="en-IN" sz="2800" dirty="0"/>
              <a:t>does this command </a:t>
            </a:r>
            <a:r>
              <a:rPr lang="en-IN" sz="2800" dirty="0" smtClean="0"/>
              <a:t>do   </a:t>
            </a:r>
            <a:r>
              <a:rPr lang="en-IN" sz="2800" dirty="0" err="1"/>
              <a:t>str</a:t>
            </a:r>
            <a:r>
              <a:rPr lang="en-IN" sz="2800" dirty="0"/>
              <a:t>[ ::- 1</a:t>
            </a:r>
            <a:r>
              <a:rPr lang="en-IN" sz="2800" dirty="0" smtClean="0"/>
              <a:t>]</a:t>
            </a:r>
          </a:p>
          <a:p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200400" y="1368756"/>
            <a:ext cx="701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IN" sz="2800" dirty="0"/>
              <a:t>Selects only the last character of </a:t>
            </a:r>
            <a:r>
              <a:rPr lang="en-IN" sz="2800" dirty="0" err="1" smtClean="0"/>
              <a:t>str</a:t>
            </a:r>
            <a:endParaRPr lang="en-IN" sz="2800" dirty="0" smtClean="0"/>
          </a:p>
          <a:p>
            <a:pPr marL="342900" indent="-342900">
              <a:buFont typeface="+mj-lt"/>
              <a:buAutoNum type="alphaUcPeriod"/>
            </a:pPr>
            <a:r>
              <a:rPr lang="en-IN" sz="2800" dirty="0" smtClean="0"/>
              <a:t>Selects </a:t>
            </a:r>
            <a:r>
              <a:rPr lang="en-IN" sz="2800" dirty="0"/>
              <a:t>full string except the last </a:t>
            </a:r>
            <a:r>
              <a:rPr lang="en-IN" sz="2800" dirty="0" smtClean="0"/>
              <a:t>character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800" dirty="0" smtClean="0"/>
              <a:t>Reverses </a:t>
            </a:r>
            <a:r>
              <a:rPr lang="en-IN" sz="2800" dirty="0"/>
              <a:t>the </a:t>
            </a:r>
            <a:r>
              <a:rPr lang="en-IN" sz="2800" dirty="0" err="1" smtClean="0"/>
              <a:t>str</a:t>
            </a:r>
            <a:endParaRPr lang="en-IN" sz="2800" dirty="0" smtClean="0"/>
          </a:p>
          <a:p>
            <a:pPr marL="342900" indent="-342900">
              <a:buFont typeface="+mj-lt"/>
              <a:buAutoNum type="alphaUcPeriod"/>
            </a:pPr>
            <a:r>
              <a:rPr lang="en-IN" sz="2800" dirty="0" smtClean="0"/>
              <a:t>Select </a:t>
            </a:r>
            <a:r>
              <a:rPr lang="en-IN" sz="2800" dirty="0"/>
              <a:t>the -1th character</a:t>
            </a:r>
          </a:p>
        </p:txBody>
      </p:sp>
    </p:spTree>
    <p:extLst>
      <p:ext uri="{BB962C8B-B14F-4D97-AF65-F5344CB8AC3E}">
        <p14:creationId xmlns:p14="http://schemas.microsoft.com/office/powerpoint/2010/main" val="14754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8408" y="-4313"/>
            <a:ext cx="4191000" cy="68492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38600" y="3733800"/>
            <a:ext cx="2971800" cy="1371600"/>
          </a:xfrm>
          <a:prstGeom prst="rect">
            <a:avLst/>
          </a:prstGeom>
          <a:noFill/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/>
          <p:cNvSpPr/>
          <p:nvPr/>
        </p:nvSpPr>
        <p:spPr>
          <a:xfrm>
            <a:off x="5257800" y="838200"/>
            <a:ext cx="1905000" cy="152400"/>
          </a:xfrm>
          <a:prstGeom prst="bracket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uble Bracket 6"/>
          <p:cNvSpPr/>
          <p:nvPr/>
        </p:nvSpPr>
        <p:spPr>
          <a:xfrm>
            <a:off x="5257800" y="1321280"/>
            <a:ext cx="685800" cy="202720"/>
          </a:xfrm>
          <a:prstGeom prst="bracket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uble Bracket 7"/>
          <p:cNvSpPr/>
          <p:nvPr/>
        </p:nvSpPr>
        <p:spPr>
          <a:xfrm>
            <a:off x="5257800" y="1130060"/>
            <a:ext cx="533400" cy="165340"/>
          </a:xfrm>
          <a:prstGeom prst="bracket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uble Bracket 8"/>
          <p:cNvSpPr/>
          <p:nvPr/>
        </p:nvSpPr>
        <p:spPr>
          <a:xfrm flipV="1">
            <a:off x="5257800" y="1626080"/>
            <a:ext cx="1600200" cy="176840"/>
          </a:xfrm>
          <a:prstGeom prst="bracket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10400467" cy="350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0233" y="2971800"/>
            <a:ext cx="5029200" cy="609600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2400"/>
            <a:ext cx="5334000" cy="66507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1400" y="2715752"/>
            <a:ext cx="2971800" cy="941848"/>
          </a:xfrm>
          <a:prstGeom prst="rect">
            <a:avLst/>
          </a:prstGeom>
          <a:noFill/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04800"/>
            <a:ext cx="7886700" cy="994172"/>
          </a:xfrm>
        </p:spPr>
        <p:txBody>
          <a:bodyPr/>
          <a:lstStyle/>
          <a:p>
            <a:pPr algn="ctr"/>
            <a:r>
              <a:rPr lang="en-US" b="1" dirty="0"/>
              <a:t>Python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8973"/>
            <a:ext cx="10744200" cy="5254228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Python list is a data structure which is used to store various types of data.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Python, lists are </a:t>
            </a:r>
            <a:r>
              <a:rPr lang="en-US" b="1" dirty="0"/>
              <a:t>mutable</a:t>
            </a:r>
            <a:r>
              <a:rPr lang="en-US" dirty="0"/>
              <a:t> i.e., Python will not create a new list if we modify an element of the list.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works as a container that holds other objects in a given order. We can perform various operations like insertion and deletion on list.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list can be composed by storing a sequence of different type of values separated by commas.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Python list is enclosed between square(</a:t>
            </a:r>
            <a:r>
              <a:rPr lang="en-US" b="1" dirty="0"/>
              <a:t>[]</a:t>
            </a:r>
            <a:r>
              <a:rPr lang="en-US" dirty="0"/>
              <a:t>) brackets and elements are stored in the index basis with starting index 0.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can have any number of items and they may be of different types (integer, float, string etc.).</a:t>
            </a:r>
          </a:p>
        </p:txBody>
      </p:sp>
    </p:spTree>
    <p:extLst>
      <p:ext uri="{BB962C8B-B14F-4D97-AF65-F5344CB8AC3E}">
        <p14:creationId xmlns:p14="http://schemas.microsoft.com/office/powerpoint/2010/main" val="18726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20400" cy="4652963"/>
          </a:xfrm>
        </p:spPr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1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166503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9671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63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63552" y="28529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40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40023" y="3741653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40023" y="419526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40023" y="458112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0030" y="5033540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9671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1" y="2349501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84926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4538" y="2735362"/>
            <a:ext cx="8431942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96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3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7528" y="318715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9425" y="3619202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7417" y="40974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17417" y="450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17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Also, a list can even have another list as an item. This is called nested list.</a:t>
            </a:r>
          </a:p>
          <a:p>
            <a:endParaRPr lang="en-US" dirty="0"/>
          </a:p>
          <a:p>
            <a:r>
              <a:rPr lang="en-US" dirty="0"/>
              <a:t># nested list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my_list</a:t>
            </a:r>
            <a:r>
              <a:rPr lang="en-US" dirty="0"/>
              <a:t> = ["mouse", [8, 4, 6], ['a']]</a:t>
            </a:r>
          </a:p>
        </p:txBody>
      </p:sp>
    </p:spTree>
    <p:extLst>
      <p:ext uri="{BB962C8B-B14F-4D97-AF65-F5344CB8AC3E}">
        <p14:creationId xmlns:p14="http://schemas.microsoft.com/office/powerpoint/2010/main" val="6033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the index operator [] to access an item in a list. Index starts from 0. So, a list having 5 elements will have index from 0 to 4.</a:t>
            </a:r>
          </a:p>
          <a:p>
            <a:endParaRPr lang="en-US" dirty="0"/>
          </a:p>
          <a:p>
            <a:r>
              <a:rPr lang="en-US" dirty="0"/>
              <a:t>Trying to access an element other than that this will raise an </a:t>
            </a:r>
            <a:r>
              <a:rPr lang="en-US" dirty="0" err="1">
                <a:solidFill>
                  <a:srgbClr val="FF0000"/>
                </a:solidFill>
              </a:rPr>
              <a:t>IndexError</a:t>
            </a:r>
            <a:r>
              <a:rPr lang="en-US" dirty="0"/>
              <a:t>. The index must be an integer. We can't use float or other types, this will result into </a:t>
            </a:r>
            <a:r>
              <a:rPr lang="en-US" dirty="0" err="1"/>
              <a:t>TypeError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Nested list are accessed using nested indexing.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Indexing &amp;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Negative indexing</a:t>
            </a:r>
            <a:r>
              <a:rPr lang="en-US" dirty="0"/>
              <a:t> Python allows negative indexing for its sequences. The index of -1 refers to the last item, -2 to the second last item and so on.</a:t>
            </a:r>
          </a:p>
          <a:p>
            <a:endParaRPr lang="en-US" dirty="0"/>
          </a:p>
          <a:p>
            <a:r>
              <a:rPr lang="en-US" u="sng" dirty="0"/>
              <a:t>Slice List in Python</a:t>
            </a:r>
          </a:p>
          <a:p>
            <a:r>
              <a:rPr lang="en-US" dirty="0"/>
              <a:t>We can access a range of items in a list by using the slicing operator (colon).</a:t>
            </a:r>
          </a:p>
          <a:p>
            <a:endParaRPr lang="en-US" dirty="0"/>
          </a:p>
          <a:p>
            <a:r>
              <a:rPr lang="en-US" u="sng" dirty="0"/>
              <a:t>List</a:t>
            </a:r>
            <a:r>
              <a:rPr lang="en-US" dirty="0"/>
              <a:t> are mutable, meaning, their elements can be changed unlike string or tuple.</a:t>
            </a:r>
          </a:p>
          <a:p>
            <a:r>
              <a:rPr lang="en-US" dirty="0"/>
              <a:t>We can use assignment operator (=) to change an item or a range of items.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 and extend()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10210799" cy="5029200"/>
          </a:xfrm>
        </p:spPr>
        <p:txBody>
          <a:bodyPr>
            <a:noAutofit/>
          </a:bodyPr>
          <a:lstStyle/>
          <a:p>
            <a:r>
              <a:rPr lang="en-US" dirty="0"/>
              <a:t>We can add one item to a list using </a:t>
            </a:r>
            <a:r>
              <a:rPr lang="en-US" b="1" dirty="0"/>
              <a:t>append()</a:t>
            </a:r>
            <a:r>
              <a:rPr lang="en-US" dirty="0"/>
              <a:t> method or add several items using </a:t>
            </a:r>
            <a:r>
              <a:rPr lang="en-US" b="1" dirty="0"/>
              <a:t>extend()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We can also use </a:t>
            </a:r>
            <a:r>
              <a:rPr lang="en-US" b="1" dirty="0"/>
              <a:t>+ operator</a:t>
            </a:r>
            <a:r>
              <a:rPr lang="en-US" dirty="0"/>
              <a:t> to combine two lists. This is also called concatenation.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* operator</a:t>
            </a:r>
            <a:r>
              <a:rPr lang="en-US" dirty="0"/>
              <a:t> repeats a list for the given number of times.</a:t>
            </a:r>
          </a:p>
          <a:p>
            <a:endParaRPr lang="en-US" dirty="0"/>
          </a:p>
          <a:p>
            <a:r>
              <a:rPr lang="en-US" dirty="0"/>
              <a:t>We can delete one or more items from a list using the keyword del. It can even delete the list entirely.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remove(), pop() &amp; clear()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9753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can use remove() method to remove the given item or pop() method to remove an item at the given index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pop() method removes and returns the last item if index is not provided. This helps us implement lists as stacks (LIFO data structure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also use the clear() method to empty a list.</a:t>
            </a:r>
          </a:p>
          <a:p>
            <a:pPr algn="just"/>
            <a:endParaRPr lang="en-US" dirty="0"/>
          </a:p>
          <a:p>
            <a:pPr algn="just"/>
            <a:r>
              <a:rPr lang="en-US" b="1" u="sng" dirty="0"/>
              <a:t>List Membership Test</a:t>
            </a:r>
            <a:r>
              <a:rPr lang="en-US" dirty="0"/>
              <a:t> We can test if an item exists in a list or not, using the keyword ‘in/ not in</a:t>
            </a:r>
            <a:r>
              <a:rPr lang="en-US" dirty="0" smtClean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2FE91B-0F5D-4E60-B7A1-983981796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28504"/>
              </p:ext>
            </p:extLst>
          </p:nvPr>
        </p:nvGraphicFramePr>
        <p:xfrm>
          <a:off x="2057400" y="228600"/>
          <a:ext cx="8458200" cy="66294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53958">
                  <a:extLst>
                    <a:ext uri="{9D8B030D-6E8A-4147-A177-3AD203B41FA5}">
                      <a16:colId xmlns:a16="http://schemas.microsoft.com/office/drawing/2014/main" val="2491038704"/>
                    </a:ext>
                  </a:extLst>
                </a:gridCol>
                <a:gridCol w="6104242">
                  <a:extLst>
                    <a:ext uri="{9D8B030D-6E8A-4147-A177-3AD203B41FA5}">
                      <a16:colId xmlns:a16="http://schemas.microsoft.com/office/drawing/2014/main" val="1320996557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2"/>
                        </a:rPr>
                        <a:t>Append()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Add an element to the end of the list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3089124136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 dirty="0">
                          <a:effectLst/>
                          <a:hlinkClick r:id="rId2"/>
                        </a:rPr>
                        <a:t>Extend()</a:t>
                      </a:r>
                      <a:endParaRPr lang="en-US" sz="2000" b="0" dirty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Add all elements of a list to another list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3177046338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3"/>
                        </a:rPr>
                        <a:t>Insert()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Insert an item at the defined index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3542063592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3"/>
                        </a:rPr>
                        <a:t>Remove()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Removes an item from the list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3681297276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 dirty="0">
                          <a:effectLst/>
                          <a:hlinkClick r:id="rId3"/>
                        </a:rPr>
                        <a:t>Pop()</a:t>
                      </a:r>
                      <a:endParaRPr lang="en-US" sz="2000" b="0" dirty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Removes and returns an element at the given index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4245800593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3"/>
                        </a:rPr>
                        <a:t>Clear()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Removes all items from the list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2808500675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4"/>
                        </a:rPr>
                        <a:t>Index()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Returns the index of the first matched item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3037584327"/>
                  </a:ext>
                </a:extLst>
              </a:tr>
              <a:tr h="8934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5"/>
                        </a:rPr>
                        <a:t>Count()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Returns the count of the number of items passed as an argument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3675560462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6"/>
                        </a:rPr>
                        <a:t>Sort()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Sort items in a list in ascending order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2734817640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3"/>
                        </a:rPr>
                        <a:t>Reverse()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Reverse the order of items in the list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814973479"/>
                  </a:ext>
                </a:extLst>
              </a:tr>
              <a:tr h="573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sng">
                          <a:effectLst/>
                          <a:hlinkClick r:id="rId7"/>
                        </a:rPr>
                        <a:t>copy()</a:t>
                      </a:r>
                      <a:endParaRPr lang="en-US" sz="2000" b="0">
                        <a:effectLst/>
                      </a:endParaRPr>
                    </a:p>
                  </a:txBody>
                  <a:tcPr marL="86333" marR="86333" marT="120865" marB="12086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Returns a copy of the list</a:t>
                      </a:r>
                    </a:p>
                  </a:txBody>
                  <a:tcPr marL="86333" marR="86333" marT="120865" marB="120865" anchor="ctr"/>
                </a:tc>
                <a:extLst>
                  <a:ext uri="{0D108BD9-81ED-4DB2-BD59-A6C34878D82A}">
                    <a16:rowId xmlns:a16="http://schemas.microsoft.com/office/drawing/2014/main" val="90395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8F1038-251B-4C7D-808F-9EDC49AACBD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05000" y="0"/>
          <a:ext cx="8534400" cy="6868972"/>
        </p:xfrm>
        <a:graphic>
          <a:graphicData uri="http://schemas.openxmlformats.org/drawingml/2006/table">
            <a:tbl>
              <a:tblPr/>
              <a:tblGrid>
                <a:gridCol w="2376127">
                  <a:extLst>
                    <a:ext uri="{9D8B030D-6E8A-4147-A177-3AD203B41FA5}">
                      <a16:colId xmlns:a16="http://schemas.microsoft.com/office/drawing/2014/main" val="106571292"/>
                    </a:ext>
                  </a:extLst>
                </a:gridCol>
                <a:gridCol w="6158273">
                  <a:extLst>
                    <a:ext uri="{9D8B030D-6E8A-4147-A177-3AD203B41FA5}">
                      <a16:colId xmlns:a16="http://schemas.microsoft.com/office/drawing/2014/main" val="684756647"/>
                    </a:ext>
                  </a:extLst>
                </a:gridCol>
              </a:tblGrid>
              <a:tr h="5278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 dirty="0">
                          <a:effectLst/>
                          <a:hlinkClick r:id="rId2"/>
                        </a:rPr>
                        <a:t>reduce()</a:t>
                      </a:r>
                      <a:endParaRPr lang="en-US" sz="1600" b="0" dirty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/>
                      <a:r>
                        <a:rPr lang="en-US" sz="1600" b="0" dirty="0">
                          <a:effectLst/>
                        </a:rPr>
                        <a:t>apply a particular function passed in its argument to all of the list elements stores the intermediate result and only returns the final summation value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40997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 dirty="0">
                          <a:effectLst/>
                          <a:hlinkClick r:id="rId3"/>
                        </a:rPr>
                        <a:t>sum()</a:t>
                      </a:r>
                      <a:endParaRPr lang="en-US" sz="1600" b="0" dirty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Sums up the numbers in the list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85564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>
                          <a:effectLst/>
                          <a:hlinkClick r:id="rId4"/>
                        </a:rPr>
                        <a:t>ord()</a:t>
                      </a:r>
                      <a:endParaRPr lang="en-US" sz="1600" b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Returns an integer representing the Unicode code point of the given Unicode character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218936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 dirty="0" err="1">
                          <a:effectLst/>
                          <a:hlinkClick r:id="rId5"/>
                        </a:rPr>
                        <a:t>cmp</a:t>
                      </a:r>
                      <a:r>
                        <a:rPr lang="en-US" sz="1600" b="0" u="sng" dirty="0">
                          <a:effectLst/>
                          <a:hlinkClick r:id="rId5"/>
                        </a:rPr>
                        <a:t>()</a:t>
                      </a:r>
                      <a:endParaRPr lang="en-US" sz="1600" b="0" dirty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This function returns 1 if the first list is “greater” than the second list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31935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max()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 maximum element of a given list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17504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min()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 minimum element of a given list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896214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>
                          <a:effectLst/>
                          <a:hlinkClick r:id="rId6"/>
                        </a:rPr>
                        <a:t>all()</a:t>
                      </a:r>
                      <a:endParaRPr lang="en-US" sz="1600" b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Returns true if all element is true or if the list is empty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426200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>
                          <a:effectLst/>
                          <a:hlinkClick r:id="rId6"/>
                        </a:rPr>
                        <a:t>any()</a:t>
                      </a:r>
                      <a:endParaRPr lang="en-US" sz="1600" b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return true if any element of the list is true. False, if the list is empty.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63713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len()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Returns length of the list or size of the list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33605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>
                          <a:effectLst/>
                          <a:hlinkClick r:id="rId7"/>
                        </a:rPr>
                        <a:t>enumerate()</a:t>
                      </a:r>
                      <a:endParaRPr lang="en-US" sz="1600" b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Returns enumerate object of the list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60936"/>
                  </a:ext>
                </a:extLst>
              </a:tr>
              <a:tr h="5278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accumulate()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apply a particular function passed in its argument to all of the list elements returns a list containing the intermediate results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83467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>
                          <a:effectLst/>
                          <a:hlinkClick r:id="rId8"/>
                        </a:rPr>
                        <a:t>filter()</a:t>
                      </a:r>
                      <a:endParaRPr lang="en-US" sz="1600" b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tests if each element of a list is true or not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77465"/>
                  </a:ext>
                </a:extLst>
              </a:tr>
              <a:tr h="3557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>
                          <a:effectLst/>
                          <a:hlinkClick r:id="rId9"/>
                        </a:rPr>
                        <a:t>map()</a:t>
                      </a:r>
                      <a:endParaRPr lang="en-US" sz="1600" b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returns a list of the results after applying the given function to each item of a given iterable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32161"/>
                  </a:ext>
                </a:extLst>
              </a:tr>
              <a:tr h="5278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>
                          <a:effectLst/>
                          <a:hlinkClick r:id="rId10"/>
                        </a:rPr>
                        <a:t>lambda()</a:t>
                      </a:r>
                      <a:endParaRPr lang="en-US" sz="1600" b="0">
                        <a:effectLst/>
                      </a:endParaRP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This function can have any number of arguments but only one expression, which is evaluated and returned.</a:t>
                      </a:r>
                    </a:p>
                  </a:txBody>
                  <a:tcPr marL="50820" marR="50820" marT="71149" marB="71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44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77B3-4DC2-4EF5-898F-6F0EED01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a List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795B-8452-44E8-9D49-98223D17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1"/>
            <a:ext cx="100584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the Index Numbers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Shorthand for loop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43230"/>
            <a:ext cx="7886700" cy="13255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1" y="1225515"/>
            <a:ext cx="8255635" cy="281686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1775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847851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58" b="8228"/>
          <a:stretch/>
        </p:blipFill>
        <p:spPr>
          <a:xfrm>
            <a:off x="1922739" y="4968802"/>
            <a:ext cx="5273675" cy="89859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775774" y="2132856"/>
            <a:ext cx="8784723" cy="1928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E36B4DA5-3DBD-4B27-854C-21DDDEC91EA6}"/>
              </a:ext>
            </a:extLst>
          </p:cNvPr>
          <p:cNvSpPr/>
          <p:nvPr/>
        </p:nvSpPr>
        <p:spPr>
          <a:xfrm>
            <a:off x="4419600" y="5105400"/>
            <a:ext cx="1524000" cy="3048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5000" y="381000"/>
            <a:ext cx="9982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colors = ["red", "green", "burnt sienna", "blue"]</a:t>
            </a:r>
          </a:p>
          <a:p>
            <a:r>
              <a:rPr lang="en-US" sz="2800" dirty="0"/>
              <a:t>&gt;&gt;&gt; colors[2]</a:t>
            </a:r>
          </a:p>
          <a:p>
            <a:r>
              <a:rPr lang="en-US" sz="2800" dirty="0"/>
              <a:t>What is the output of the colors[2] expression?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1981200"/>
            <a:ext cx="9982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'blue</a:t>
            </a:r>
            <a:r>
              <a:rPr lang="en-US" sz="2800" dirty="0" smtClean="0"/>
              <a:t>'</a:t>
            </a:r>
            <a:endParaRPr lang="en-US" sz="2800" dirty="0"/>
          </a:p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It causes a run-time error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'red</a:t>
            </a:r>
            <a:r>
              <a:rPr lang="en-US" sz="2800" dirty="0" smtClean="0"/>
              <a:t>'</a:t>
            </a:r>
            <a:endParaRPr lang="en-US" sz="2800" dirty="0"/>
          </a:p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'green</a:t>
            </a:r>
            <a:r>
              <a:rPr lang="en-US" sz="2800" dirty="0" smtClean="0"/>
              <a:t>'</a:t>
            </a:r>
            <a:endParaRPr lang="en-US" sz="2800" dirty="0"/>
          </a:p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'burnt sienna'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4098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440562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colors = ["red", "green", "burnt sienna", "blue"]</a:t>
            </a:r>
          </a:p>
          <a:p>
            <a:r>
              <a:rPr lang="en-US" sz="2800" dirty="0"/>
              <a:t>&gt;&gt;&gt; "yellow" in colors</a:t>
            </a:r>
          </a:p>
          <a:p>
            <a:r>
              <a:rPr lang="en-US" sz="2800" dirty="0"/>
              <a:t>What is the result of the yellow in colors expression?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4600" y="2514600"/>
            <a:ext cx="8305800" cy="3201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800" dirty="0" smtClean="0"/>
              <a:t>3</a:t>
            </a:r>
            <a:endParaRPr lang="en-US" sz="2800" dirty="0"/>
          </a:p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 smtClean="0"/>
              <a:t>4</a:t>
            </a:r>
          </a:p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 smtClean="0"/>
              <a:t>False</a:t>
            </a:r>
          </a:p>
          <a:p>
            <a:pPr marL="342900" indent="-342900">
              <a:buFont typeface="+mj-lt"/>
              <a:buAutoNum type="alphaUcPeriod"/>
            </a:pPr>
            <a:endParaRPr lang="en-US" sz="2800" dirty="0"/>
          </a:p>
          <a:p>
            <a:pPr marL="342900" indent="-342900">
              <a:buFont typeface="+mj-lt"/>
              <a:buAutoNum type="alphaUcPeriod"/>
            </a:pPr>
            <a:r>
              <a:rPr lang="en-US" sz="2800" dirty="0" smtClean="0"/>
              <a:t>ValueError</a:t>
            </a:r>
            <a:r>
              <a:rPr lang="en-US" sz="2800" dirty="0"/>
              <a:t>: 'yellow' is not in list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13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8755"/>
            <a:ext cx="10210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Consider the following nested list definition:</a:t>
            </a:r>
          </a:p>
          <a:p>
            <a:endParaRPr lang="en-US" sz="2800" dirty="0"/>
          </a:p>
          <a:p>
            <a:r>
              <a:rPr lang="en-US" sz="2800" dirty="0"/>
              <a:t>x = [10, [3.141, 20, [30, '</a:t>
            </a:r>
            <a:r>
              <a:rPr lang="en-US" sz="2800" dirty="0" err="1"/>
              <a:t>baz</a:t>
            </a:r>
            <a:r>
              <a:rPr lang="en-US" sz="2800" dirty="0"/>
              <a:t>', 2.718]], 'foo']</a:t>
            </a:r>
          </a:p>
          <a:p>
            <a:r>
              <a:rPr lang="en-US" sz="2800" dirty="0"/>
              <a:t>A schematic for this list is shown below: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Nest </a:t>
            </a:r>
            <a:r>
              <a:rPr lang="en-US" sz="2800" dirty="0"/>
              <a:t>list example</a:t>
            </a:r>
          </a:p>
          <a:p>
            <a:r>
              <a:rPr lang="en-US" sz="2800" dirty="0"/>
              <a:t>What is the expression that returns the 'z' in '</a:t>
            </a:r>
            <a:r>
              <a:rPr lang="en-US" sz="2800" dirty="0" err="1"/>
              <a:t>baz</a:t>
            </a:r>
            <a:r>
              <a:rPr lang="en-US" sz="2800" dirty="0" smtClean="0"/>
              <a:t>'?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1981200"/>
            <a:ext cx="5486400" cy="35644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2971800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X[1][2][1][2]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13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8755"/>
            <a:ext cx="10210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Consider the following nested list definition:</a:t>
            </a:r>
          </a:p>
          <a:p>
            <a:endParaRPr lang="en-US" sz="2800" dirty="0"/>
          </a:p>
          <a:p>
            <a:r>
              <a:rPr lang="en-US" sz="2800" dirty="0"/>
              <a:t>x = [10, [3.141, 20, [30, '</a:t>
            </a:r>
            <a:r>
              <a:rPr lang="en-US" sz="2800" dirty="0" err="1"/>
              <a:t>baz</a:t>
            </a:r>
            <a:r>
              <a:rPr lang="en-US" sz="2800" dirty="0"/>
              <a:t>', 2.718]], 'foo']</a:t>
            </a:r>
          </a:p>
          <a:p>
            <a:r>
              <a:rPr lang="en-US" sz="2800" dirty="0"/>
              <a:t>A schematic for this list is shown below: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Nest </a:t>
            </a:r>
            <a:r>
              <a:rPr lang="en-US" sz="2800" dirty="0"/>
              <a:t>list example</a:t>
            </a:r>
          </a:p>
          <a:p>
            <a:r>
              <a:rPr lang="en-US" sz="2800" dirty="0"/>
              <a:t>What is the expression that </a:t>
            </a:r>
            <a:r>
              <a:rPr lang="en-US" sz="2800" dirty="0"/>
              <a:t> returns the list ['</a:t>
            </a:r>
            <a:r>
              <a:rPr lang="en-US" sz="2800" dirty="0" err="1"/>
              <a:t>baz</a:t>
            </a:r>
            <a:r>
              <a:rPr lang="en-US" sz="2800" dirty="0"/>
              <a:t>', 2.718]?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1981200"/>
            <a:ext cx="5486400" cy="3564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2971800"/>
            <a:ext cx="1914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X[1][2][1:]</a:t>
            </a:r>
          </a:p>
          <a:p>
            <a:r>
              <a:rPr lang="en-US" sz="2800" b="1" dirty="0" smtClean="0"/>
              <a:t>Or</a:t>
            </a:r>
          </a:p>
          <a:p>
            <a:r>
              <a:rPr lang="en-US" sz="2800" b="1" dirty="0"/>
              <a:t>X[1][2][</a:t>
            </a:r>
            <a:r>
              <a:rPr lang="en-US" sz="2800" b="1" dirty="0" smtClean="0"/>
              <a:t>1:3]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2845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28600"/>
            <a:ext cx="6498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source sans pro"/>
              </a:rPr>
              <a:t>Which of the following are true of Python lists?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905000" y="889844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There is no conceptual limit to the size of a list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All elements in a list must be of the same </a:t>
            </a:r>
            <a:r>
              <a:rPr lang="en-US" sz="2400" dirty="0" smtClean="0"/>
              <a:t>type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 list may contain any type of object except another list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These represent the same list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	[</a:t>
            </a:r>
            <a:r>
              <a:rPr lang="en-US" sz="2400" dirty="0"/>
              <a:t>'a', 'b', 'c</a:t>
            </a:r>
            <a:r>
              <a:rPr lang="en-US" sz="2400" dirty="0" smtClean="0"/>
              <a:t>']</a:t>
            </a:r>
            <a:endParaRPr lang="en-US" sz="2400" dirty="0"/>
          </a:p>
          <a:p>
            <a:r>
              <a:rPr lang="en-US" sz="2400" dirty="0" smtClean="0"/>
              <a:t>	[</a:t>
            </a:r>
            <a:r>
              <a:rPr lang="en-US" sz="2400" dirty="0"/>
              <a:t>'c', 'a', 'b']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  <a:p>
            <a:pPr marL="457200" indent="-457200">
              <a:buFont typeface="+mj-lt"/>
              <a:buAutoNum type="alphaUcPeriod" startAt="5"/>
            </a:pPr>
            <a:r>
              <a:rPr lang="en-US" sz="2400" dirty="0"/>
              <a:t>A given object may appear in a list more than once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81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228600"/>
            <a:ext cx="459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You have a list </a:t>
            </a:r>
            <a:r>
              <a:rPr lang="en-US" sz="2400" dirty="0" smtClean="0"/>
              <a:t>A </a:t>
            </a:r>
            <a:r>
              <a:rPr lang="en-US" sz="2400" dirty="0"/>
              <a:t>defined as follows: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219200" y="914400"/>
            <a:ext cx="990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= [1, 2, 7, 8]</a:t>
            </a:r>
          </a:p>
          <a:p>
            <a:r>
              <a:rPr lang="en-US" sz="2400" dirty="0"/>
              <a:t>Write a Python statement using slice assignment that will fill in the missing values so that a equals [1, 2, 3, 4, 5, 6, 7, 8</a:t>
            </a:r>
            <a:r>
              <a:rPr lang="en-US" sz="2400" dirty="0" smtClean="0"/>
              <a:t>].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5148464" y="324433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a[2:2] = [3, 4, 5, 6]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412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19536" y="126876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1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71" y="5661198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24100" y="2492897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89822" y="5661198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7568" y="3743325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86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51" y="5198110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42727" y="2152734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9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74485" y="5208476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74485" y="5680720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91360" y="1126491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1" y="1774191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879"/>
            <a:ext cx="10515600" cy="1325563"/>
          </a:xfrm>
        </p:spPr>
        <p:txBody>
          <a:bodyPr/>
          <a:lstStyle/>
          <a:p>
            <a:r>
              <a:rPr lang="en-US" dirty="0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97916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7215" y="2122384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7215" y="2852937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7215" y="3573017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7215" y="4303570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7215" y="493069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3C0FC-D2F5-489B-8AAA-9C14646CC210}"/>
              </a:ext>
            </a:extLst>
          </p:cNvPr>
          <p:cNvSpPr txBox="1"/>
          <p:nvPr/>
        </p:nvSpPr>
        <p:spPr>
          <a:xfrm>
            <a:off x="3581400" y="685801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Multiline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A= “ “ “ </a:t>
            </a:r>
            <a:r>
              <a:rPr lang="en-US" dirty="0" err="1"/>
              <a:t>Geeksforgeeks</a:t>
            </a:r>
            <a:r>
              <a:rPr lang="en-US" dirty="0"/>
              <a:t>, Noida</a:t>
            </a:r>
          </a:p>
          <a:p>
            <a:r>
              <a:rPr lang="en-US" dirty="0"/>
              <a:t>	      An Ed-Tech company,</a:t>
            </a:r>
          </a:p>
          <a:p>
            <a:r>
              <a:rPr lang="en-US" dirty="0"/>
              <a:t>	     founded by </a:t>
            </a:r>
            <a:r>
              <a:rPr lang="en-US" dirty="0" err="1"/>
              <a:t>Mr</a:t>
            </a:r>
            <a:r>
              <a:rPr lang="en-US" dirty="0"/>
              <a:t> Sandeep Jain ”  ” ” </a:t>
            </a:r>
          </a:p>
          <a:p>
            <a:endParaRPr lang="en-US" dirty="0"/>
          </a:p>
          <a:p>
            <a:r>
              <a:rPr lang="en-US" dirty="0"/>
              <a:t>&gt;&gt;&gt; print(A)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Geeksforgeeks</a:t>
            </a:r>
            <a:r>
              <a:rPr lang="en-US" dirty="0"/>
              <a:t>, Noida</a:t>
            </a:r>
          </a:p>
          <a:p>
            <a:r>
              <a:rPr lang="en-US" dirty="0"/>
              <a:t>An Ed-Tech company,</a:t>
            </a:r>
          </a:p>
          <a:p>
            <a:r>
              <a:rPr lang="en-US" dirty="0"/>
              <a:t>founded by </a:t>
            </a:r>
            <a:r>
              <a:rPr lang="en-US" dirty="0" err="1"/>
              <a:t>Mr</a:t>
            </a:r>
            <a:r>
              <a:rPr lang="en-US" dirty="0"/>
              <a:t> Sandeep Jain</a:t>
            </a:r>
          </a:p>
        </p:txBody>
      </p:sp>
    </p:spTree>
    <p:extLst>
      <p:ext uri="{BB962C8B-B14F-4D97-AF65-F5344CB8AC3E}">
        <p14:creationId xmlns:p14="http://schemas.microsoft.com/office/powerpoint/2010/main" val="25677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930" y="1482090"/>
            <a:ext cx="8691880" cy="47358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80562" y="5373217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68008" y="5373217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3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3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03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03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3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03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Contents can not be modified</a:t>
            </a:r>
          </a:p>
        </p:txBody>
      </p:sp>
    </p:spTree>
    <p:extLst>
      <p:ext uri="{BB962C8B-B14F-4D97-AF65-F5344CB8AC3E}">
        <p14:creationId xmlns:p14="http://schemas.microsoft.com/office/powerpoint/2010/main" val="17336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18335" y="1198246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19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908811" y="5645786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7239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0"/>
            <a:ext cx="998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you assign a tuple of length 1 to the variable a? </a:t>
            </a:r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09800" y="876657"/>
            <a:ext cx="9982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6938" indent="-896938">
              <a:buFont typeface="+mj-lt"/>
              <a:buAutoNum type="alphaUcPeriod"/>
            </a:pPr>
            <a:r>
              <a:rPr lang="en-US" sz="2800" dirty="0"/>
              <a:t>a = (1,)</a:t>
            </a:r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r>
              <a:rPr lang="en-US" sz="2800" dirty="0"/>
              <a:t>a = [1]</a:t>
            </a:r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r>
              <a:rPr lang="en-US" sz="2800" dirty="0"/>
              <a:t>a = tuple(1)</a:t>
            </a:r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r>
              <a:rPr lang="en-US" sz="2800" dirty="0"/>
              <a:t>a = 1</a:t>
            </a:r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endParaRPr lang="en-US" sz="2800" dirty="0"/>
          </a:p>
          <a:p>
            <a:pPr marL="896938" indent="-896938">
              <a:buFont typeface="+mj-lt"/>
              <a:buAutoNum type="alphaUcPeriod"/>
            </a:pPr>
            <a:r>
              <a:rPr lang="en-US" sz="2800" dirty="0"/>
              <a:t>a = 1,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049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304800"/>
            <a:ext cx="1021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 you have the following tuple definition:</a:t>
            </a:r>
          </a:p>
          <a:p>
            <a:endParaRPr lang="en-US" sz="2400" dirty="0"/>
          </a:p>
          <a:p>
            <a:r>
              <a:rPr lang="en-US" sz="2400" dirty="0"/>
              <a:t>t = ('foo', 'bar', '</a:t>
            </a:r>
            <a:r>
              <a:rPr lang="en-US" sz="2400" dirty="0" err="1"/>
              <a:t>baz</a:t>
            </a:r>
            <a:r>
              <a:rPr lang="en-US" sz="2400" dirty="0"/>
              <a:t>')</a:t>
            </a:r>
          </a:p>
          <a:p>
            <a:r>
              <a:rPr lang="en-US" sz="2400" dirty="0"/>
              <a:t>Which of the following statements replaces the second element ('bar') with the string '</a:t>
            </a:r>
            <a:r>
              <a:rPr lang="en-US" sz="2400" dirty="0" err="1"/>
              <a:t>qux</a:t>
            </a:r>
            <a:r>
              <a:rPr lang="en-US" sz="2400" dirty="0"/>
              <a:t>':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274838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fr-FR" sz="2400" dirty="0" err="1"/>
              <a:t>It’s</a:t>
            </a:r>
            <a:r>
              <a:rPr lang="fr-FR" sz="2400" dirty="0"/>
              <a:t> a trick question—</a:t>
            </a:r>
            <a:r>
              <a:rPr lang="fr-FR" sz="2400" dirty="0" err="1"/>
              <a:t>tuples</a:t>
            </a:r>
            <a:r>
              <a:rPr lang="fr-FR" sz="2400" dirty="0"/>
              <a:t> </a:t>
            </a:r>
            <a:r>
              <a:rPr lang="fr-FR" sz="2400" dirty="0" err="1"/>
              <a:t>can’t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modified</a:t>
            </a:r>
            <a:r>
              <a:rPr lang="fr-FR" sz="2400" dirty="0"/>
              <a:t>.</a:t>
            </a:r>
          </a:p>
          <a:p>
            <a:pPr marL="457200" indent="-457200">
              <a:buFont typeface="+mj-lt"/>
              <a:buAutoNum type="alphaUcPeriod"/>
            </a:pPr>
            <a:endParaRPr lang="fr-FR" sz="2400" dirty="0"/>
          </a:p>
          <a:p>
            <a:pPr marL="457200" indent="-457200">
              <a:buFont typeface="+mj-lt"/>
              <a:buAutoNum type="alphaUcPeriod"/>
            </a:pPr>
            <a:r>
              <a:rPr lang="fr-FR" sz="2400" dirty="0"/>
              <a:t>t(1) = '</a:t>
            </a:r>
            <a:r>
              <a:rPr lang="fr-FR" sz="2400" dirty="0" err="1"/>
              <a:t>qux</a:t>
            </a:r>
            <a:r>
              <a:rPr lang="fr-FR" sz="2400" dirty="0"/>
              <a:t>'</a:t>
            </a:r>
          </a:p>
          <a:p>
            <a:pPr marL="457200" indent="-457200">
              <a:buFont typeface="+mj-lt"/>
              <a:buAutoNum type="alphaUcPeriod"/>
            </a:pPr>
            <a:endParaRPr lang="fr-FR" sz="2400" dirty="0"/>
          </a:p>
          <a:p>
            <a:pPr marL="457200" indent="-457200">
              <a:buFont typeface="+mj-lt"/>
              <a:buAutoNum type="alphaUcPeriod"/>
            </a:pPr>
            <a:r>
              <a:rPr lang="fr-FR" sz="2400" dirty="0"/>
              <a:t>t[1] = '</a:t>
            </a:r>
            <a:r>
              <a:rPr lang="fr-FR" sz="2400" dirty="0" err="1"/>
              <a:t>qux</a:t>
            </a:r>
            <a:r>
              <a:rPr lang="fr-FR" sz="2400" dirty="0"/>
              <a:t>'</a:t>
            </a:r>
          </a:p>
          <a:p>
            <a:pPr marL="457200" indent="-457200">
              <a:buFont typeface="+mj-lt"/>
              <a:buAutoNum type="alphaUcPeriod"/>
            </a:pPr>
            <a:endParaRPr lang="fr-FR" sz="2400" dirty="0"/>
          </a:p>
          <a:p>
            <a:pPr marL="457200" indent="-457200">
              <a:buFont typeface="+mj-lt"/>
              <a:buAutoNum type="alphaUcPeriod"/>
            </a:pPr>
            <a:r>
              <a:rPr lang="fr-FR" sz="2400" dirty="0"/>
              <a:t>t[1:1] = '</a:t>
            </a:r>
            <a:r>
              <a:rPr lang="fr-FR" sz="2400" dirty="0" err="1"/>
              <a:t>qux</a:t>
            </a:r>
            <a:r>
              <a:rPr lang="fr-FR" sz="2400" dirty="0"/>
              <a:t>'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48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57200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Consider this assignment statement:</a:t>
            </a:r>
          </a:p>
          <a:p>
            <a:endParaRPr lang="en-US" sz="2800" dirty="0"/>
          </a:p>
          <a:p>
            <a:r>
              <a:rPr lang="en-US" sz="2800" dirty="0"/>
              <a:t>a, b, c = (1, 2, 3, 4, 5, 6, 7, 8, 9)[1::3]</a:t>
            </a:r>
          </a:p>
          <a:p>
            <a:r>
              <a:rPr lang="en-US" sz="2800" dirty="0" smtClean="0"/>
              <a:t>	Following </a:t>
            </a:r>
            <a:r>
              <a:rPr lang="en-US" sz="2800" dirty="0"/>
              <a:t>execution of this statement, what is the value of b: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4038600" y="312420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800" dirty="0"/>
              <a:t>4</a:t>
            </a:r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5</a:t>
            </a:r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2</a:t>
            </a:r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490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4800"/>
            <a:ext cx="7086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Assume x and y are assigned as follows:</a:t>
            </a:r>
          </a:p>
          <a:p>
            <a:endParaRPr lang="en-US" sz="2800" dirty="0"/>
          </a:p>
          <a:p>
            <a:r>
              <a:rPr lang="en-US" sz="2800" dirty="0"/>
              <a:t>x = 5</a:t>
            </a:r>
          </a:p>
          <a:p>
            <a:r>
              <a:rPr lang="en-US" sz="2800" dirty="0"/>
              <a:t>y = -5</a:t>
            </a:r>
          </a:p>
          <a:p>
            <a:r>
              <a:rPr lang="en-US" sz="2800" dirty="0"/>
              <a:t>What is the effect of this statement:</a:t>
            </a:r>
          </a:p>
          <a:p>
            <a:endParaRPr lang="en-US" sz="2800" dirty="0"/>
          </a:p>
          <a:p>
            <a:r>
              <a:rPr lang="en-US" sz="2800" dirty="0"/>
              <a:t>x, y = (y, x)[::-1]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781300" y="373380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The values of x and y are swapped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Both x and y are -5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Both x and y are 5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The values of x and y are unchanged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939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845" y="13938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Sets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33067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52650" y="1752600"/>
            <a:ext cx="7886700" cy="435133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95"/>
          <a:stretch/>
        </p:blipFill>
        <p:spPr>
          <a:xfrm>
            <a:off x="2351405" y="2196549"/>
            <a:ext cx="4946650" cy="414900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03513" y="3282108"/>
            <a:ext cx="8784723" cy="5789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03513" y="3889830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03513" y="4650260"/>
            <a:ext cx="8784723" cy="722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09964" y="6021290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03512" y="5301208"/>
            <a:ext cx="8784723" cy="9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79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5716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</p:spTree>
    <p:extLst>
      <p:ext uri="{BB962C8B-B14F-4D97-AF65-F5344CB8AC3E}">
        <p14:creationId xmlns:p14="http://schemas.microsoft.com/office/powerpoint/2010/main" val="15956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460" y="1556385"/>
            <a:ext cx="8826500" cy="222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5" y="4077336"/>
            <a:ext cx="4103370" cy="1364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9728" y="3789040"/>
            <a:ext cx="320273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Create a set from </a:t>
            </a:r>
          </a:p>
          <a:p>
            <a:r>
              <a:rPr lang="en-US" sz="3200" b="1" dirty="0"/>
              <a:t>a sequence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5521" y="285293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44272" y="2846955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5521" y="3472278"/>
            <a:ext cx="1152127" cy="37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9730" y="350100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7349" y="2492897"/>
            <a:ext cx="8748464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85717" y="4088346"/>
            <a:ext cx="4235865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3" idx="1"/>
          </p:cNvCxnSpPr>
          <p:nvPr/>
        </p:nvCxnSpPr>
        <p:spPr>
          <a:xfrm rot="10800000">
            <a:off x="4439816" y="2435447"/>
            <a:ext cx="2629912" cy="189220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792220"/>
            <a:ext cx="7886700" cy="41513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2911" y="533840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7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07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27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2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7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3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27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76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7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9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810" y="357301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7724" y="4195014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6426" y="480827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CE1-7DC9-48ED-946B-45D61E4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3192"/>
            <a:ext cx="7886700" cy="815009"/>
          </a:xfrm>
        </p:spPr>
        <p:txBody>
          <a:bodyPr/>
          <a:lstStyle/>
          <a:p>
            <a:pPr algn="ctr"/>
            <a:r>
              <a:rPr lang="en-US" dirty="0"/>
              <a:t>Set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D0FF-8617-4546-BE78-EFDA96AD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66801"/>
            <a:ext cx="8591550" cy="5110163"/>
          </a:xfrm>
        </p:spPr>
        <p:txBody>
          <a:bodyPr/>
          <a:lstStyle/>
          <a:p>
            <a:r>
              <a:rPr lang="en-US" dirty="0"/>
              <a:t>add()	#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”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update</a:t>
            </a:r>
            <a:r>
              <a:rPr lang="en-US" dirty="0" smtClean="0"/>
              <a:t>( )    #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thatset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The object in the update() method does not have 	to be a set, it can be any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object 	(tuples, lists, dictionaries etc.)</a:t>
            </a:r>
          </a:p>
          <a:p>
            <a:r>
              <a:rPr lang="en-US" dirty="0"/>
              <a:t>remove</a:t>
            </a:r>
            <a:r>
              <a:rPr lang="en-US" dirty="0" smtClean="0"/>
              <a:t>( )</a:t>
            </a:r>
            <a:r>
              <a:rPr lang="en-US" dirty="0"/>
              <a:t>	</a:t>
            </a:r>
            <a:r>
              <a:rPr lang="en-US" dirty="0" smtClean="0"/>
              <a:t>	#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discard()	#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thisset.discard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9A6EE-F294-477A-8D67-FA441681F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1976"/>
              </p:ext>
            </p:extLst>
          </p:nvPr>
        </p:nvGraphicFramePr>
        <p:xfrm>
          <a:off x="2057400" y="152400"/>
          <a:ext cx="8178799" cy="6418619"/>
        </p:xfrm>
        <a:graphic>
          <a:graphicData uri="http://schemas.openxmlformats.org/drawingml/2006/table">
            <a:tbl>
              <a:tblPr firstRow="1" bandRow="1"/>
              <a:tblGrid>
                <a:gridCol w="2741712">
                  <a:extLst>
                    <a:ext uri="{9D8B030D-6E8A-4147-A177-3AD203B41FA5}">
                      <a16:colId xmlns:a16="http://schemas.microsoft.com/office/drawing/2014/main" val="4176960820"/>
                    </a:ext>
                  </a:extLst>
                </a:gridCol>
                <a:gridCol w="5437087">
                  <a:extLst>
                    <a:ext uri="{9D8B030D-6E8A-4147-A177-3AD203B41FA5}">
                      <a16:colId xmlns:a16="http://schemas.microsoft.com/office/drawing/2014/main" val="2888115055"/>
                    </a:ext>
                  </a:extLst>
                </a:gridCol>
              </a:tblGrid>
              <a:tr h="49900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53407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add()</a:t>
                      </a: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Adds an element to the set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5289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clear()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set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33484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copy()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copy of the set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6855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difference()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41107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difference_update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428700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discard()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 the specified item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3806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intersection()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3186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intersection_update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10778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isdisjoint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928471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issubset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31224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issuperset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47973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pop()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an element from the set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66495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specified element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23358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symmetric_difference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33038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symmetric_difference_update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70020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union()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 a set containing the union of sets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96875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update()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4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30671" marR="30671" marT="30671" marB="3067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304800"/>
            <a:ext cx="8095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Which of the following are true for objects of Python’s set type: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2667000" y="1219200"/>
            <a:ext cx="899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The order of elements in a set is significant.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Sets are mutable.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 given element can’t appear in a set more than once.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 set may contain elements that are mutable.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74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52400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have a set s defined as </a:t>
            </a:r>
            <a:r>
              <a:rPr lang="en-US" sz="2400" dirty="0" smtClean="0"/>
              <a:t>follows: s </a:t>
            </a:r>
            <a:r>
              <a:rPr lang="en-US" sz="2400" dirty="0"/>
              <a:t>= {100, 200, 300}</a:t>
            </a:r>
          </a:p>
          <a:p>
            <a:r>
              <a:rPr lang="en-US" sz="2400" dirty="0"/>
              <a:t>Which one of the following statements does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correctly produce the union of s and the set {300, 400, 500}: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136339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719138">
              <a:buFont typeface="+mj-lt"/>
              <a:buAutoNum type="alphaUcPeriod"/>
            </a:pPr>
            <a:r>
              <a:rPr lang="en-US" sz="2800" dirty="0"/>
              <a:t>s | set([300, 400, 500])</a:t>
            </a:r>
          </a:p>
          <a:p>
            <a:pPr marL="719138" indent="-719138">
              <a:buFont typeface="+mj-lt"/>
              <a:buAutoNum type="alphaUcPeriod"/>
            </a:pPr>
            <a:endParaRPr lang="en-US" sz="2800" dirty="0"/>
          </a:p>
          <a:p>
            <a:pPr marL="719138" indent="-719138">
              <a:buFont typeface="+mj-lt"/>
              <a:buAutoNum type="alphaUcPeriod"/>
            </a:pPr>
            <a:r>
              <a:rPr lang="en-US" sz="2800" dirty="0"/>
              <a:t>s | {300, 400, 500}</a:t>
            </a:r>
          </a:p>
          <a:p>
            <a:pPr marL="719138" indent="-719138">
              <a:buFont typeface="+mj-lt"/>
              <a:buAutoNum type="alphaUcPeriod"/>
            </a:pPr>
            <a:endParaRPr lang="en-US" sz="2800" dirty="0"/>
          </a:p>
          <a:p>
            <a:pPr marL="719138" indent="-719138">
              <a:buFont typeface="+mj-lt"/>
              <a:buAutoNum type="alphaUcPeriod"/>
            </a:pPr>
            <a:r>
              <a:rPr lang="en-US" sz="2800" dirty="0" err="1"/>
              <a:t>s.union</a:t>
            </a:r>
            <a:r>
              <a:rPr lang="en-US" sz="2800" dirty="0"/>
              <a:t>({300, 400, 500})</a:t>
            </a:r>
          </a:p>
          <a:p>
            <a:pPr marL="719138" indent="-719138">
              <a:buFont typeface="+mj-lt"/>
              <a:buAutoNum type="alphaUcPeriod"/>
            </a:pPr>
            <a:endParaRPr lang="en-US" sz="2800" dirty="0"/>
          </a:p>
          <a:p>
            <a:pPr marL="719138" indent="-719138">
              <a:buFont typeface="+mj-lt"/>
              <a:buAutoNum type="alphaUcPeriod"/>
            </a:pPr>
            <a:r>
              <a:rPr lang="en-US" sz="2800" dirty="0" err="1"/>
              <a:t>s.union</a:t>
            </a:r>
            <a:r>
              <a:rPr lang="en-US" sz="2800" dirty="0"/>
              <a:t>([300, 400, 500])</a:t>
            </a:r>
          </a:p>
          <a:p>
            <a:pPr marL="719138" indent="-719138">
              <a:buFont typeface="+mj-lt"/>
              <a:buAutoNum type="alphaUcPeriod"/>
            </a:pPr>
            <a:endParaRPr lang="en-US" sz="2800" dirty="0"/>
          </a:p>
          <a:p>
            <a:pPr marL="719138" indent="-719138">
              <a:buFont typeface="+mj-lt"/>
              <a:buAutoNum type="alphaUcPeriod"/>
            </a:pPr>
            <a:r>
              <a:rPr lang="en-US" sz="2800" dirty="0"/>
              <a:t>s | [300, 400, 500]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22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286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What is the result of this statement:</a:t>
            </a:r>
          </a:p>
          <a:p>
            <a:endParaRPr lang="en-US" sz="2800" dirty="0"/>
          </a:p>
          <a:p>
            <a:r>
              <a:rPr lang="en-US" sz="2800" dirty="0"/>
              <a:t>{'b', 'a', 'r'} &amp; set('</a:t>
            </a:r>
            <a:r>
              <a:rPr lang="en-US" sz="2800" dirty="0" err="1"/>
              <a:t>qux</a:t>
            </a:r>
            <a:r>
              <a:rPr lang="en-US" sz="2800" dirty="0"/>
              <a:t>')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0" y="185934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800" dirty="0"/>
              <a:t>{}</a:t>
            </a:r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{'b', 'r', 'a'}</a:t>
            </a:r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set()</a:t>
            </a:r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endParaRPr lang="en-IN" sz="2800" dirty="0"/>
          </a:p>
          <a:p>
            <a:pPr marL="514350" indent="-514350">
              <a:buFont typeface="+mj-lt"/>
              <a:buAutoNum type="alphaUcPeriod"/>
            </a:pPr>
            <a:r>
              <a:rPr lang="en-IN" sz="2800" dirty="0"/>
              <a:t>{'q', 'r', 'x', 'u', 'b', 'a'}</a:t>
            </a:r>
          </a:p>
        </p:txBody>
      </p:sp>
    </p:spTree>
    <p:extLst>
      <p:ext uri="{BB962C8B-B14F-4D97-AF65-F5344CB8AC3E}">
        <p14:creationId xmlns:p14="http://schemas.microsoft.com/office/powerpoint/2010/main" val="256735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52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What is the result of this statement:</a:t>
            </a:r>
          </a:p>
          <a:p>
            <a:endParaRPr lang="en-US" sz="2800" dirty="0"/>
          </a:p>
          <a:p>
            <a:r>
              <a:rPr lang="en-US" sz="2800" dirty="0"/>
              <a:t>{1, 2, 3, 4, 5} - {3, 4} ^ {5, 6, 7}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905000" y="19812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{3, 4, 5, 6, 7}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set()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{1, 2, 6, 7}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pPr marL="342900" indent="-342900">
              <a:buFont typeface="+mj-lt"/>
              <a:buAutoNum type="alphaUcPeriod"/>
            </a:pPr>
            <a:r>
              <a:rPr lang="en-US" sz="2400" dirty="0"/>
              <a:t>{1, 2}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79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28600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Suppose a set s is defined as follows:</a:t>
            </a:r>
          </a:p>
          <a:p>
            <a:endParaRPr lang="en-US" sz="2800" dirty="0"/>
          </a:p>
          <a:p>
            <a:r>
              <a:rPr lang="en-US" sz="2800" dirty="0"/>
              <a:t>s = {'foo', 'bar', '</a:t>
            </a:r>
            <a:r>
              <a:rPr lang="en-US" sz="2800" dirty="0" err="1"/>
              <a:t>baz</a:t>
            </a:r>
            <a:r>
              <a:rPr lang="en-US" sz="2800" dirty="0"/>
              <a:t>', '</a:t>
            </a:r>
            <a:r>
              <a:rPr lang="en-US" sz="2800" dirty="0" err="1"/>
              <a:t>qux</a:t>
            </a:r>
            <a:r>
              <a:rPr lang="en-US" sz="2800" dirty="0"/>
              <a:t>'}</a:t>
            </a:r>
          </a:p>
          <a:p>
            <a:r>
              <a:rPr lang="en-US" sz="2800" dirty="0"/>
              <a:t>Which of the following remove element 'bar' from s: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276600" y="228600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IN" sz="2400" dirty="0" err="1"/>
              <a:t>s.difference_update</a:t>
            </a:r>
            <a:r>
              <a:rPr lang="en-IN" sz="2400" dirty="0"/>
              <a:t>({'bar'})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 err="1"/>
              <a:t>s.discard</a:t>
            </a:r>
            <a:r>
              <a:rPr lang="en-IN" sz="2400" dirty="0"/>
              <a:t>('bar')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/>
              <a:t>s &amp;= {'foo', '</a:t>
            </a:r>
            <a:r>
              <a:rPr lang="en-IN" sz="2400" dirty="0" err="1"/>
              <a:t>baz</a:t>
            </a:r>
            <a:r>
              <a:rPr lang="en-IN" sz="2400" dirty="0"/>
              <a:t>', '</a:t>
            </a:r>
            <a:r>
              <a:rPr lang="en-IN" sz="2400" dirty="0" err="1"/>
              <a:t>qux</a:t>
            </a:r>
            <a:r>
              <a:rPr lang="en-IN" sz="2400" dirty="0"/>
              <a:t>'}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/>
              <a:t>del s['bar']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/>
              <a:t>s -= {'bar'}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 err="1"/>
              <a:t>s.pop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79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600201"/>
            <a:ext cx="8568952" cy="4525963"/>
          </a:xfrm>
        </p:spPr>
        <p:txBody>
          <a:bodyPr>
            <a:normAutofit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</a:rPr>
              <a:t>Operator </a:t>
            </a:r>
            <a:r>
              <a:rPr lang="en-US" sz="3200" b="1" dirty="0">
                <a:solidFill>
                  <a:srgbClr val="00B050"/>
                </a:solidFill>
              </a:rPr>
              <a:t>Overloading </a:t>
            </a:r>
          </a:p>
        </p:txBody>
      </p:sp>
    </p:spTree>
    <p:extLst>
      <p:ext uri="{BB962C8B-B14F-4D97-AF65-F5344CB8AC3E}">
        <p14:creationId xmlns:p14="http://schemas.microsoft.com/office/powerpoint/2010/main" val="5438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716" y="1193166"/>
            <a:ext cx="8653145" cy="5222875"/>
          </a:xfrm>
        </p:spPr>
        <p:txBody>
          <a:bodyPr>
            <a:normAutofit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</p:spTree>
    <p:extLst>
      <p:ext uri="{BB962C8B-B14F-4D97-AF65-F5344CB8AC3E}">
        <p14:creationId xmlns:p14="http://schemas.microsoft.com/office/powerpoint/2010/main" val="36078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847215" y="1052830"/>
          <a:ext cx="868172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1" y="1344930"/>
            <a:ext cx="8734425" cy="4998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31504" y="198884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54633" y="4399920"/>
            <a:ext cx="8748464" cy="97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1504" y="5373216"/>
            <a:ext cx="8748464" cy="43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4633" y="573325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8016" y="2564905"/>
            <a:ext cx="8748464" cy="1835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96" y="3429636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740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40024" y="1790684"/>
            <a:ext cx="8748464" cy="99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0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40024" y="3429635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49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29439" y="4669472"/>
            <a:ext cx="8748464" cy="1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06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1746886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22356" y="109082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22356" y="1666884"/>
            <a:ext cx="8748464" cy="104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46885" y="2996951"/>
            <a:ext cx="8748464" cy="175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8908" y="4796155"/>
            <a:ext cx="8748464" cy="1369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1" y="2781301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653668-720D-4F45-95AE-70FB426C22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2200" y="160087"/>
          <a:ext cx="7772400" cy="6537827"/>
        </p:xfrm>
        <a:graphic>
          <a:graphicData uri="http://schemas.openxmlformats.org/drawingml/2006/table">
            <a:tbl>
              <a:tblPr/>
              <a:tblGrid>
                <a:gridCol w="2476919">
                  <a:extLst>
                    <a:ext uri="{9D8B030D-6E8A-4147-A177-3AD203B41FA5}">
                      <a16:colId xmlns:a16="http://schemas.microsoft.com/office/drawing/2014/main" val="3275658906"/>
                    </a:ext>
                  </a:extLst>
                </a:gridCol>
                <a:gridCol w="5295481">
                  <a:extLst>
                    <a:ext uri="{9D8B030D-6E8A-4147-A177-3AD203B41FA5}">
                      <a16:colId xmlns:a16="http://schemas.microsoft.com/office/drawing/2014/main" val="2726704780"/>
                    </a:ext>
                  </a:extLst>
                </a:gridCol>
              </a:tblGrid>
              <a:tr h="341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Method</a:t>
                      </a: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92060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2"/>
                        </a:rPr>
                        <a:t>clear()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Removes all the elements from the dictionary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09091"/>
                  </a:ext>
                </a:extLst>
              </a:tr>
              <a:tr h="341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3"/>
                        </a:rPr>
                        <a:t>copy()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copy of the dictionary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68907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4"/>
                        </a:rPr>
                        <a:t>fromkeys()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866862"/>
                  </a:ext>
                </a:extLst>
              </a:tr>
              <a:tr h="341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5"/>
                        </a:rPr>
                        <a:t>get()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value of the specified key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16264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6"/>
                        </a:rPr>
                        <a:t>items()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048029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7"/>
                        </a:rPr>
                        <a:t>keys()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00046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8"/>
                        </a:rPr>
                        <a:t>pop()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Removes the element with the specified key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78051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9"/>
                        </a:rPr>
                        <a:t>popitem()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Removes the last inserted key-value pair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24333"/>
                  </a:ext>
                </a:extLst>
              </a:tr>
              <a:tr h="816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0"/>
                        </a:rPr>
                        <a:t>setdefault()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05761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1"/>
                        </a:rPr>
                        <a:t>update()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71764"/>
                  </a:ext>
                </a:extLst>
              </a:tr>
              <a:tr h="5793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hlinkClick r:id="rId12"/>
                        </a:rPr>
                        <a:t>values()</a:t>
                      </a:r>
                      <a:endParaRPr lang="en-US" sz="1800">
                        <a:effectLst/>
                      </a:endParaRPr>
                    </a:p>
                  </a:txBody>
                  <a:tcPr marL="7344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6720" marR="36720" marT="36720" marB="36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71600" y="304800"/>
            <a:ext cx="1188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Which of the following are true of Python dictionaries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133600" y="1066800"/>
            <a:ext cx="9372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/>
              <a:t>All the keys in a dictionary must be of the same type.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Dictionaries can be nested to any depth.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Items are accessed by their position in a dictionary.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Dictionaries are mutable.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A dictionary can contain any object type except another dictionary.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Dictionaries are accessed by key.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24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5800" y="0"/>
            <a:ext cx="11658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Write the Python code that prints out Captain Kirk’s email address from the employee dictionary below:</a:t>
            </a:r>
          </a:p>
          <a:p>
            <a:endParaRPr lang="en-US" sz="2800" dirty="0"/>
          </a:p>
          <a:p>
            <a:r>
              <a:rPr lang="en-US" sz="2800" dirty="0" smtClean="0"/>
              <a:t>employee </a:t>
            </a:r>
            <a:r>
              <a:rPr lang="en-US" sz="2800" dirty="0"/>
              <a:t>= {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id": 1701,</a:t>
            </a:r>
          </a:p>
          <a:p>
            <a:r>
              <a:rPr lang="en-US" sz="2800" dirty="0" smtClean="0"/>
              <a:t>"name</a:t>
            </a:r>
            <a:r>
              <a:rPr lang="en-US" sz="2800" dirty="0"/>
              <a:t>": "James T Kirk",</a:t>
            </a:r>
          </a:p>
          <a:p>
            <a:r>
              <a:rPr lang="en-US" sz="2800" dirty="0" smtClean="0"/>
              <a:t>"email</a:t>
            </a:r>
            <a:r>
              <a:rPr lang="en-US" sz="2800" dirty="0"/>
              <a:t>": "jtkirk@starfleet.com",</a:t>
            </a:r>
          </a:p>
          <a:p>
            <a:r>
              <a:rPr lang="en-US" sz="2800" dirty="0" smtClean="0"/>
              <a:t>"position</a:t>
            </a:r>
            <a:r>
              <a:rPr lang="en-US" sz="2800" dirty="0"/>
              <a:t>": "captain",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​</a:t>
            </a:r>
          </a:p>
          <a:p>
            <a:endParaRPr lang="en-US" sz="2800" dirty="0"/>
          </a:p>
          <a:p>
            <a:r>
              <a:rPr lang="en-US" sz="2800" dirty="0"/>
              <a:t># Add your code below:</a:t>
            </a:r>
            <a:endParaRPr lang="en-IN" sz="28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5693866"/>
            <a:ext cx="3850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print(employee["email"])</a:t>
            </a:r>
          </a:p>
        </p:txBody>
      </p:sp>
    </p:spTree>
    <p:extLst>
      <p:ext uri="{BB962C8B-B14F-4D97-AF65-F5344CB8AC3E}">
        <p14:creationId xmlns:p14="http://schemas.microsoft.com/office/powerpoint/2010/main" val="13105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36226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Python code could replace the ellipsis (...) below to get the following output? (Select all that apply.)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752600" y="106680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&gt;&gt;&gt; captains = {</a:t>
            </a:r>
          </a:p>
          <a:p>
            <a:r>
              <a:rPr lang="en-IN" sz="2000" dirty="0"/>
              <a:t>&gt;&gt;&gt;    "Enterprise": "Picard",</a:t>
            </a:r>
          </a:p>
          <a:p>
            <a:r>
              <a:rPr lang="en-IN" sz="2000" dirty="0"/>
              <a:t>&gt;&gt;&gt;    "Voyager": "</a:t>
            </a:r>
            <a:r>
              <a:rPr lang="en-IN" sz="2000" dirty="0" err="1"/>
              <a:t>Janeway</a:t>
            </a:r>
            <a:r>
              <a:rPr lang="en-IN" sz="2000" dirty="0"/>
              <a:t>",</a:t>
            </a:r>
          </a:p>
          <a:p>
            <a:r>
              <a:rPr lang="en-IN" sz="2000" dirty="0"/>
              <a:t>&gt;&gt;&gt;    "Defiant": "</a:t>
            </a:r>
            <a:r>
              <a:rPr lang="en-IN" sz="2000" dirty="0" err="1"/>
              <a:t>Sisko</a:t>
            </a:r>
            <a:r>
              <a:rPr lang="en-IN" sz="2000" dirty="0"/>
              <a:t>",</a:t>
            </a:r>
          </a:p>
          <a:p>
            <a:r>
              <a:rPr lang="en-IN" sz="2000" dirty="0"/>
              <a:t>&gt;&gt;&gt; }</a:t>
            </a:r>
          </a:p>
          <a:p>
            <a:endParaRPr lang="en-IN" sz="2000" dirty="0"/>
          </a:p>
          <a:p>
            <a:r>
              <a:rPr lang="en-IN" sz="2000" dirty="0"/>
              <a:t>&gt;&gt;&gt; ...</a:t>
            </a:r>
          </a:p>
          <a:p>
            <a:endParaRPr lang="en-IN" sz="2000" dirty="0"/>
          </a:p>
          <a:p>
            <a:r>
              <a:rPr lang="en-IN" sz="2000" dirty="0"/>
              <a:t>Enterprise Picard</a:t>
            </a:r>
          </a:p>
          <a:p>
            <a:r>
              <a:rPr lang="en-IN" sz="2000" dirty="0"/>
              <a:t>Voyager </a:t>
            </a:r>
            <a:r>
              <a:rPr lang="en-IN" sz="2000" dirty="0" err="1"/>
              <a:t>Janeway</a:t>
            </a:r>
            <a:endParaRPr lang="en-IN" sz="2000" dirty="0"/>
          </a:p>
          <a:p>
            <a:r>
              <a:rPr lang="en-IN" sz="2000" dirty="0"/>
              <a:t>Defiant </a:t>
            </a:r>
            <a:r>
              <a:rPr lang="en-IN" sz="2000" dirty="0" err="1"/>
              <a:t>Sisko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6172200" y="1497687"/>
            <a:ext cx="502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/>
              <a:t>for ship in captains:</a:t>
            </a:r>
          </a:p>
          <a:p>
            <a:r>
              <a:rPr lang="en-US" sz="2400" dirty="0" smtClean="0"/>
              <a:t>	    </a:t>
            </a:r>
            <a:r>
              <a:rPr lang="en-US" sz="2400" dirty="0"/>
              <a:t>print(ship, captains[ship])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r>
              <a:rPr lang="en-US" sz="2400" dirty="0" smtClean="0"/>
              <a:t>B.   for </a:t>
            </a:r>
            <a:r>
              <a:rPr lang="en-US" sz="2400" dirty="0"/>
              <a:t>ship, captain in </a:t>
            </a:r>
            <a:r>
              <a:rPr lang="en-US" sz="2400" dirty="0" err="1"/>
              <a:t>captains.items</a:t>
            </a:r>
            <a:r>
              <a:rPr lang="en-US" sz="2400" dirty="0"/>
              <a:t>():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/>
              <a:t>print(ship, captain)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/>
          </a:p>
          <a:p>
            <a:r>
              <a:rPr lang="en-US" sz="2400" dirty="0" smtClean="0"/>
              <a:t>C.   for </a:t>
            </a:r>
            <a:r>
              <a:rPr lang="en-US" sz="2400" dirty="0"/>
              <a:t>ship in captains:</a:t>
            </a:r>
          </a:p>
          <a:p>
            <a:r>
              <a:rPr lang="en-US" sz="2400" dirty="0" smtClean="0"/>
              <a:t>	    </a:t>
            </a:r>
            <a:r>
              <a:rPr lang="en-US" sz="2400" dirty="0"/>
              <a:t>print(ship, captains)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373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23" y="182128"/>
            <a:ext cx="7886700" cy="1325563"/>
          </a:xfrm>
        </p:spPr>
        <p:txBody>
          <a:bodyPr/>
          <a:lstStyle/>
          <a:p>
            <a:r>
              <a:rPr lang="en-US" dirty="0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651761"/>
            <a:ext cx="8286750" cy="3799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1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69170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69168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3889830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ket 2"/>
          <p:cNvSpPr/>
          <p:nvPr/>
        </p:nvSpPr>
        <p:spPr>
          <a:xfrm>
            <a:off x="4038600" y="2651761"/>
            <a:ext cx="2438400" cy="320039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uble Bracket 11"/>
          <p:cNvSpPr/>
          <p:nvPr/>
        </p:nvSpPr>
        <p:spPr>
          <a:xfrm>
            <a:off x="4038600" y="3942213"/>
            <a:ext cx="2895600" cy="320039"/>
          </a:xfrm>
          <a:prstGeom prst="bracketPair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246"/>
            <a:ext cx="982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source sans pro"/>
              </a:rPr>
              <a:t>Which of the following statements about this nested dictionary are </a:t>
            </a:r>
            <a:r>
              <a:rPr lang="en-US" sz="2000" b="1" dirty="0">
                <a:solidFill>
                  <a:srgbClr val="222222"/>
                </a:solidFill>
                <a:latin typeface="source sans pro"/>
              </a:rPr>
              <a:t>true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? (Select all that apply.)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295400" y="11430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states = {</a:t>
            </a:r>
          </a:p>
          <a:p>
            <a:r>
              <a:rPr lang="en-IN" sz="2400" dirty="0"/>
              <a:t>    "California": {</a:t>
            </a:r>
          </a:p>
          <a:p>
            <a:r>
              <a:rPr lang="en-IN" sz="2400" dirty="0"/>
              <a:t>        "capital": "Sacramento",</a:t>
            </a:r>
          </a:p>
          <a:p>
            <a:r>
              <a:rPr lang="en-IN" sz="2400" dirty="0"/>
              <a:t>        "flower": "California Poppy"</a:t>
            </a:r>
          </a:p>
          <a:p>
            <a:r>
              <a:rPr lang="en-IN" sz="2400" dirty="0"/>
              <a:t>    },</a:t>
            </a:r>
          </a:p>
          <a:p>
            <a:r>
              <a:rPr lang="en-IN" sz="2400" dirty="0"/>
              <a:t>    "New York": {</a:t>
            </a:r>
          </a:p>
          <a:p>
            <a:r>
              <a:rPr lang="en-IN" sz="2400" dirty="0"/>
              <a:t>        "capital": "Albany",</a:t>
            </a:r>
          </a:p>
          <a:p>
            <a:r>
              <a:rPr lang="en-IN" sz="2400" dirty="0"/>
              <a:t>        "flower": "Rose"</a:t>
            </a:r>
          </a:p>
          <a:p>
            <a:r>
              <a:rPr lang="en-IN" sz="2400" dirty="0"/>
              <a:t>    },</a:t>
            </a:r>
          </a:p>
          <a:p>
            <a:r>
              <a:rPr lang="en-IN" sz="2400" dirty="0"/>
              <a:t>    "Texas": {</a:t>
            </a:r>
          </a:p>
          <a:p>
            <a:r>
              <a:rPr lang="en-IN" sz="2400" dirty="0"/>
              <a:t>        "capital": "Austin",</a:t>
            </a:r>
          </a:p>
          <a:p>
            <a:r>
              <a:rPr lang="en-IN" sz="2400" dirty="0"/>
              <a:t>        "flower": "Bluebonnet"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958333"/>
            <a:ext cx="510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200" dirty="0"/>
              <a:t>If you want to access the nested values, then you need to split the dictionary.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/>
          </a:p>
          <a:p>
            <a:pPr marL="457200" indent="-457200">
              <a:buFont typeface="+mj-lt"/>
              <a:buAutoNum type="alphaUcPeriod"/>
            </a:pPr>
            <a:endParaRPr lang="en-US" sz="2200" dirty="0"/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You can access the nested values directly by chaining square brackets ([]).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/>
          </a:p>
          <a:p>
            <a:pPr marL="457200" indent="-457200">
              <a:buFont typeface="+mj-lt"/>
              <a:buAutoNum type="alphaUcPeriod"/>
            </a:pPr>
            <a:endParaRPr lang="en-US" sz="2200" dirty="0"/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The values for "California", "New York", and "Texas" are all dictionaries.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/>
          </a:p>
          <a:p>
            <a:pPr marL="457200" indent="-457200">
              <a:buFont typeface="+mj-lt"/>
              <a:buAutoNum type="alphaUcPeriod"/>
            </a:pPr>
            <a:endParaRPr lang="en-US" sz="2200" dirty="0"/>
          </a:p>
          <a:p>
            <a:pPr marL="457200" indent="-457200">
              <a:buFont typeface="+mj-lt"/>
              <a:buAutoNum type="alphaUcPeriod"/>
            </a:pPr>
            <a:r>
              <a:rPr lang="en-US" sz="2200" dirty="0"/>
              <a:t>The syntax isn’t valid.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651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"/>
            <a:ext cx="967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of the following lines of code will create an empty dictionary named captains?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3429000" y="13716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IN" sz="2400" dirty="0"/>
              <a:t>type(captains)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/>
              <a:t>captains = {</a:t>
            </a:r>
            <a:r>
              <a:rPr lang="en-IN" sz="2400" dirty="0" err="1"/>
              <a:t>dict</a:t>
            </a:r>
            <a:r>
              <a:rPr lang="en-IN" sz="2400" dirty="0"/>
              <a:t>}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/>
              <a:t>captains = {}</a:t>
            </a:r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endParaRPr lang="en-IN" sz="2400" dirty="0"/>
          </a:p>
          <a:p>
            <a:pPr marL="457200" indent="-457200">
              <a:buFont typeface="+mj-lt"/>
              <a:buAutoNum type="alphaUcPeriod"/>
            </a:pPr>
            <a:r>
              <a:rPr lang="en-IN" sz="2400" dirty="0" err="1"/>
              <a:t>captains.dict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51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0"/>
            <a:ext cx="1135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Now you have your empty dictionary named captains. It’s time to add some data!</a:t>
            </a:r>
          </a:p>
          <a:p>
            <a:endParaRPr lang="en-US" sz="2000" dirty="0"/>
          </a:p>
          <a:p>
            <a:r>
              <a:rPr lang="en-US" sz="2000" dirty="0"/>
              <a:t>Specifically, you want to add the key-value pairs "Enterprise": "Picard", "Voyager": "</a:t>
            </a:r>
            <a:r>
              <a:rPr lang="en-US" sz="2000" dirty="0" err="1"/>
              <a:t>Janeway</a:t>
            </a:r>
            <a:r>
              <a:rPr lang="en-US" sz="2000" dirty="0"/>
              <a:t>", and "Defiant": "</a:t>
            </a:r>
            <a:r>
              <a:rPr lang="en-US" sz="2000" dirty="0" err="1"/>
              <a:t>Sisko</a:t>
            </a:r>
            <a:r>
              <a:rPr lang="en-US" sz="2000" dirty="0"/>
              <a:t>".</a:t>
            </a:r>
          </a:p>
          <a:p>
            <a:endParaRPr lang="en-US" sz="2000" dirty="0"/>
          </a:p>
          <a:p>
            <a:r>
              <a:rPr lang="en-US" sz="2000" dirty="0"/>
              <a:t>Which of the following code snippets will successfully add these key-value pairs to the existing captains dictionary?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0" y="2077922"/>
            <a:ext cx="6553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449263"/>
            <a:r>
              <a:rPr lang="en-IN" dirty="0" smtClean="0"/>
              <a:t>A. 	captains</a:t>
            </a:r>
            <a:r>
              <a:rPr lang="en-IN" dirty="0"/>
              <a:t>["Enterprise"]: "Picard"</a:t>
            </a:r>
          </a:p>
          <a:p>
            <a:pPr marL="719138"/>
            <a:r>
              <a:rPr lang="en-IN" dirty="0"/>
              <a:t>captains["Voyager"]: "</a:t>
            </a:r>
            <a:r>
              <a:rPr lang="en-IN" dirty="0" err="1"/>
              <a:t>Janeway</a:t>
            </a:r>
            <a:r>
              <a:rPr lang="en-IN" dirty="0"/>
              <a:t>"</a:t>
            </a:r>
          </a:p>
          <a:p>
            <a:pPr marL="719138"/>
            <a:r>
              <a:rPr lang="en-IN" dirty="0"/>
              <a:t>captains["Defiant": "</a:t>
            </a:r>
            <a:r>
              <a:rPr lang="en-IN" dirty="0" err="1"/>
              <a:t>Sisko</a:t>
            </a:r>
            <a:r>
              <a:rPr lang="en-IN" dirty="0"/>
              <a:t>"</a:t>
            </a:r>
          </a:p>
          <a:p>
            <a:pPr marL="719138"/>
            <a:endParaRPr lang="en-IN" dirty="0"/>
          </a:p>
          <a:p>
            <a:pPr marL="719138" indent="-449263"/>
            <a:r>
              <a:rPr lang="en-IN" dirty="0" smtClean="0"/>
              <a:t>B. 	captains</a:t>
            </a:r>
            <a:r>
              <a:rPr lang="en-IN" dirty="0"/>
              <a:t>{"Enterprise" = "Picard"}</a:t>
            </a:r>
          </a:p>
          <a:p>
            <a:pPr marL="719138"/>
            <a:r>
              <a:rPr lang="en-IN" dirty="0"/>
              <a:t>captains{"Voyager" = "</a:t>
            </a:r>
            <a:r>
              <a:rPr lang="en-IN" dirty="0" err="1"/>
              <a:t>Janeway</a:t>
            </a:r>
            <a:r>
              <a:rPr lang="en-IN" dirty="0"/>
              <a:t>"}</a:t>
            </a:r>
          </a:p>
          <a:p>
            <a:pPr marL="719138"/>
            <a:r>
              <a:rPr lang="en-IN" dirty="0"/>
              <a:t>captains{"Defiant" = "</a:t>
            </a:r>
            <a:r>
              <a:rPr lang="en-IN" dirty="0" err="1"/>
              <a:t>Sisko</a:t>
            </a:r>
            <a:r>
              <a:rPr lang="en-IN" dirty="0"/>
              <a:t>"}</a:t>
            </a:r>
          </a:p>
          <a:p>
            <a:pPr marL="719138"/>
            <a:endParaRPr lang="en-IN" dirty="0"/>
          </a:p>
          <a:p>
            <a:pPr marL="719138" indent="-449263"/>
            <a:r>
              <a:rPr lang="en-IN" dirty="0" smtClean="0"/>
              <a:t>C. 	captains </a:t>
            </a:r>
            <a:r>
              <a:rPr lang="en-IN" dirty="0"/>
              <a:t>= {</a:t>
            </a:r>
          </a:p>
          <a:p>
            <a:pPr marL="719138"/>
            <a:r>
              <a:rPr lang="en-IN" dirty="0"/>
              <a:t>    "Enterprise": "Picard",</a:t>
            </a:r>
          </a:p>
          <a:p>
            <a:pPr marL="719138"/>
            <a:r>
              <a:rPr lang="en-IN" dirty="0"/>
              <a:t>    "Voyager": "</a:t>
            </a:r>
            <a:r>
              <a:rPr lang="en-IN" dirty="0" err="1"/>
              <a:t>Janeway</a:t>
            </a:r>
            <a:r>
              <a:rPr lang="en-IN" dirty="0"/>
              <a:t>",</a:t>
            </a:r>
          </a:p>
          <a:p>
            <a:pPr marL="719138"/>
            <a:r>
              <a:rPr lang="en-IN" dirty="0"/>
              <a:t>    "Defiant": "</a:t>
            </a:r>
            <a:r>
              <a:rPr lang="en-IN" dirty="0" err="1"/>
              <a:t>Sisko</a:t>
            </a:r>
            <a:r>
              <a:rPr lang="en-IN" dirty="0"/>
              <a:t>",</a:t>
            </a:r>
          </a:p>
          <a:p>
            <a:pPr marL="719138"/>
            <a:r>
              <a:rPr lang="en-IN" dirty="0"/>
              <a:t>}</a:t>
            </a:r>
          </a:p>
          <a:p>
            <a:pPr marL="719138"/>
            <a:endParaRPr lang="en-IN" dirty="0"/>
          </a:p>
          <a:p>
            <a:pPr marL="719138" indent="-449263"/>
            <a:r>
              <a:rPr lang="en-IN" dirty="0" smtClean="0"/>
              <a:t>D.	captains</a:t>
            </a:r>
            <a:r>
              <a:rPr lang="en-IN" dirty="0"/>
              <a:t>["Enterprise"] = "Picard"</a:t>
            </a:r>
          </a:p>
          <a:p>
            <a:pPr marL="719138"/>
            <a:r>
              <a:rPr lang="en-IN" dirty="0"/>
              <a:t>captains["Voyager"] = "</a:t>
            </a:r>
            <a:r>
              <a:rPr lang="en-IN" dirty="0" err="1"/>
              <a:t>Janeway</a:t>
            </a:r>
            <a:r>
              <a:rPr lang="en-IN" dirty="0"/>
              <a:t>"</a:t>
            </a:r>
          </a:p>
          <a:p>
            <a:pPr marL="719138"/>
            <a:r>
              <a:rPr lang="en-IN" dirty="0"/>
              <a:t>captains["Defiant"] = "</a:t>
            </a:r>
            <a:r>
              <a:rPr lang="en-IN" dirty="0" err="1"/>
              <a:t>Sisko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722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131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PYQ</a:t>
            </a:r>
            <a:br>
              <a:rPr lang="en-US" dirty="0" smtClean="0"/>
            </a:br>
            <a:r>
              <a:rPr lang="en-US" dirty="0" smtClean="0"/>
              <a:t>GATE DA-2024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26901"/>
          <a:stretch/>
        </p:blipFill>
        <p:spPr>
          <a:xfrm>
            <a:off x="783345" y="369332"/>
            <a:ext cx="6074655" cy="4419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170" y="4826312"/>
            <a:ext cx="1080711" cy="1958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15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Gate DA -2024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1710" y="6297545"/>
            <a:ext cx="1258460" cy="457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609600"/>
            <a:ext cx="7531460" cy="5707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5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Gate DA -2024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876800"/>
            <a:ext cx="6995410" cy="533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857250"/>
            <a:ext cx="9144000" cy="51435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857250"/>
            <a:ext cx="9144000" cy="51435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13" name="Picture 12" descr="Image result for Any questio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54" y="2601409"/>
            <a:ext cx="1440160" cy="22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3524250" y="2016344"/>
            <a:ext cx="5143500" cy="585065"/>
          </a:xfrm>
          <a:prstGeom prst="rect">
            <a:avLst/>
          </a:prstGeom>
        </p:spPr>
        <p:txBody>
          <a:bodyPr vert="horz" lIns="57150" tIns="28575" rIns="57150" bIns="28575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75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125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1250" dirty="0">
              <a:solidFill>
                <a:srgbClr val="FF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3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1" y="2709546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77302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66168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03513" y="4840380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23360</TotalTime>
  <Words>4217</Words>
  <Application>Microsoft Office PowerPoint</Application>
  <PresentationFormat>Widescreen</PresentationFormat>
  <Paragraphs>795</Paragraphs>
  <Slides>86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1" baseType="lpstr">
      <vt:lpstr>SimSun</vt:lpstr>
      <vt:lpstr>Arial</vt:lpstr>
      <vt:lpstr>Calibri</vt:lpstr>
      <vt:lpstr>Calibri Light</vt:lpstr>
      <vt:lpstr>Consolas</vt:lpstr>
      <vt:lpstr>Cooper Black</vt:lpstr>
      <vt:lpstr>Courier New</vt:lpstr>
      <vt:lpstr>Segoe UI</vt:lpstr>
      <vt:lpstr>source sans pro</vt:lpstr>
      <vt:lpstr>source sans pro</vt:lpstr>
      <vt:lpstr>Times New Roman</vt:lpstr>
      <vt:lpstr>Verdana</vt:lpstr>
      <vt:lpstr>Wingdings</vt:lpstr>
      <vt:lpstr>Wingdings 3</vt:lpstr>
      <vt:lpstr>Office Theme</vt:lpstr>
      <vt:lpstr>PowerPoint Presentation</vt:lpstr>
      <vt:lpstr>Programming with Python</vt:lpstr>
      <vt:lpstr>Strings</vt:lpstr>
      <vt:lpstr>Strings</vt:lpstr>
      <vt:lpstr>PowerPoint Presentation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Looping Through a String</vt:lpstr>
      <vt:lpstr>Membership role :    in/ not in</vt:lpstr>
      <vt:lpstr>Slicing</vt:lpstr>
      <vt:lpstr>Slicing</vt:lpstr>
      <vt:lpstr>More Slicing</vt:lpstr>
      <vt:lpstr>Out of Range Slicing</vt:lpstr>
      <vt:lpstr>Modifying String</vt:lpstr>
      <vt:lpstr> f-strings </vt:lpstr>
      <vt:lpstr>Custom String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List</vt:lpstr>
      <vt:lpstr>Lists</vt:lpstr>
      <vt:lpstr>Lists</vt:lpstr>
      <vt:lpstr>Lists</vt:lpstr>
      <vt:lpstr>Nested List</vt:lpstr>
      <vt:lpstr>List Index</vt:lpstr>
      <vt:lpstr>Negative Indexing &amp; Slice</vt:lpstr>
      <vt:lpstr>append() and extend()</vt:lpstr>
      <vt:lpstr>remove(), pop() &amp; clear()</vt:lpstr>
      <vt:lpstr>PowerPoint Presentation</vt:lpstr>
      <vt:lpstr>PowerPoint Presentation</vt:lpstr>
      <vt:lpstr>Loop Through a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Mutable and Immutable Types</vt:lpstr>
      <vt:lpstr>Summary of Sequences</vt:lpstr>
      <vt:lpstr>Summary of Sequences</vt:lpstr>
      <vt:lpstr>PowerPoint Presentation</vt:lpstr>
      <vt:lpstr>PowerPoint Presentation</vt:lpstr>
      <vt:lpstr>PowerPoint Presentation</vt:lpstr>
      <vt:lpstr>PowerPoint Presentation</vt:lpstr>
      <vt:lpstr>Programming with Python</vt:lpstr>
      <vt:lpstr>Sets</vt:lpstr>
      <vt:lpstr>Sets</vt:lpstr>
      <vt:lpstr>Set Operations</vt:lpstr>
      <vt:lpstr>Set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PYQ GATE DA-2024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using Python  WELCOME</dc:title>
  <dc:creator>SANTOSH VERMA</dc:creator>
  <cp:lastModifiedBy>Santosh Verma</cp:lastModifiedBy>
  <cp:revision>144</cp:revision>
  <dcterms:created xsi:type="dcterms:W3CDTF">2012-01-03T04:41:12Z</dcterms:created>
  <dcterms:modified xsi:type="dcterms:W3CDTF">2024-06-21T15:31:42Z</dcterms:modified>
</cp:coreProperties>
</file>