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86" r:id="rId24"/>
    <p:sldId id="287" r:id="rId25"/>
    <p:sldId id="288" r:id="rId26"/>
    <p:sldId id="257" r:id="rId27"/>
    <p:sldId id="258" r:id="rId28"/>
    <p:sldId id="259" r:id="rId29"/>
    <p:sldId id="260" r:id="rId30"/>
    <p:sldId id="289" r:id="rId31"/>
    <p:sldId id="296" r:id="rId32"/>
    <p:sldId id="297" r:id="rId33"/>
    <p:sldId id="298" r:id="rId34"/>
    <p:sldId id="303" r:id="rId35"/>
    <p:sldId id="299" r:id="rId36"/>
    <p:sldId id="301" r:id="rId37"/>
    <p:sldId id="300" r:id="rId38"/>
    <p:sldId id="290" r:id="rId39"/>
    <p:sldId id="302" r:id="rId40"/>
    <p:sldId id="261" r:id="rId41"/>
    <p:sldId id="262" r:id="rId42"/>
    <p:sldId id="304" r:id="rId43"/>
    <p:sldId id="305" r:id="rId44"/>
    <p:sldId id="306" r:id="rId45"/>
    <p:sldId id="307" r:id="rId46"/>
    <p:sldId id="308" r:id="rId47"/>
    <p:sldId id="291" r:id="rId48"/>
    <p:sldId id="292" r:id="rId49"/>
    <p:sldId id="293" r:id="rId50"/>
    <p:sldId id="294" r:id="rId51"/>
    <p:sldId id="295" r:id="rId52"/>
    <p:sldId id="2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25549-001F-46E6-B031-D4670576390C}"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AC7B3-AB4F-4442-8554-1B14B2EF7FFB}" type="slidenum">
              <a:rPr lang="en-IN" smtClean="0"/>
              <a:t>‹#›</a:t>
            </a:fld>
            <a:endParaRPr lang="en-IN"/>
          </a:p>
        </p:txBody>
      </p:sp>
    </p:spTree>
    <p:extLst>
      <p:ext uri="{BB962C8B-B14F-4D97-AF65-F5344CB8AC3E}">
        <p14:creationId xmlns:p14="http://schemas.microsoft.com/office/powerpoint/2010/main" val="424149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22393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2604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01838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64353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6400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77750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35488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2947219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C1D9DF-5947-4A3D-A09B-BD7FB28ADD74}"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399086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1D9DF-5947-4A3D-A09B-BD7FB28ADD74}"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220098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1D9DF-5947-4A3D-A09B-BD7FB28ADD74}"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75197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86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63200" cy="762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914400" y="14478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97600" y="14478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A5BD726-867F-481D-9FDC-7B23C068ADA8}" type="slidenum">
              <a:rPr lang="en-US" altLang="en-US"/>
              <a:pPr/>
              <a:t>‹#›</a:t>
            </a:fld>
            <a:endParaRPr lang="en-US" altLang="en-US"/>
          </a:p>
        </p:txBody>
      </p:sp>
    </p:spTree>
    <p:extLst>
      <p:ext uri="{BB962C8B-B14F-4D97-AF65-F5344CB8AC3E}">
        <p14:creationId xmlns:p14="http://schemas.microsoft.com/office/powerpoint/2010/main" val="27388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1D9DF-5947-4A3D-A09B-BD7FB28ADD74}"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240620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C1D9DF-5947-4A3D-A09B-BD7FB28ADD74}"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23063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C1D9DF-5947-4A3D-A09B-BD7FB28ADD74}"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83334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C1D9DF-5947-4A3D-A09B-BD7FB28ADD74}"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189564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C1D9DF-5947-4A3D-A09B-BD7FB28ADD74}"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389368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1D9DF-5947-4A3D-A09B-BD7FB28ADD74}"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24682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C1D9DF-5947-4A3D-A09B-BD7FB28ADD74}"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42794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C1D9DF-5947-4A3D-A09B-BD7FB28ADD74}"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B662B-2213-40F8-B62D-4C07F719EB9E}" type="slidenum">
              <a:rPr lang="en-IN" smtClean="0"/>
              <a:t>‹#›</a:t>
            </a:fld>
            <a:endParaRPr lang="en-IN"/>
          </a:p>
        </p:txBody>
      </p:sp>
    </p:spTree>
    <p:extLst>
      <p:ext uri="{BB962C8B-B14F-4D97-AF65-F5344CB8AC3E}">
        <p14:creationId xmlns:p14="http://schemas.microsoft.com/office/powerpoint/2010/main" val="107391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1D9DF-5947-4A3D-A09B-BD7FB28ADD74}" type="datetimeFigureOut">
              <a:rPr lang="en-IN" smtClean="0"/>
              <a:t>30-06-2024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B662B-2213-40F8-B62D-4C07F719EB9E}" type="slidenum">
              <a:rPr lang="en-IN" smtClean="0"/>
              <a:t>‹#›</a:t>
            </a:fld>
            <a:endParaRPr lang="en-IN"/>
          </a:p>
        </p:txBody>
      </p:sp>
    </p:spTree>
    <p:extLst>
      <p:ext uri="{BB962C8B-B14F-4D97-AF65-F5344CB8AC3E}">
        <p14:creationId xmlns:p14="http://schemas.microsoft.com/office/powerpoint/2010/main" val="355139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 Id="rId5" Type="http://schemas.openxmlformats.org/officeDocument/2006/relationships/image" Target="../media/image9.wmf"/><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9072"/>
            <a:ext cx="12192000" cy="6858000"/>
          </a:xfrm>
          <a:prstGeom prst="rect">
            <a:avLst/>
          </a:prstGeom>
          <a:solidFill>
            <a:srgbClr val="FFFFFF"/>
          </a:solidFill>
          <a:ln w="13811">
            <a:solidFill>
              <a:srgbClr val="E5E0DF"/>
            </a:solidFill>
            <a:prstDash val="solid"/>
          </a:ln>
        </p:spPr>
      </p:sp>
      <p:sp>
        <p:nvSpPr>
          <p:cNvPr id="4" name="Text 2"/>
          <p:cNvSpPr/>
          <p:nvPr/>
        </p:nvSpPr>
        <p:spPr>
          <a:xfrm>
            <a:off x="1698328" y="1880791"/>
            <a:ext cx="8795345" cy="1388666"/>
          </a:xfrm>
          <a:prstGeom prst="rect">
            <a:avLst/>
          </a:prstGeom>
          <a:noFill/>
          <a:ln/>
        </p:spPr>
        <p:txBody>
          <a:bodyPr wrap="square" rtlCol="0" anchor="t"/>
          <a:lstStyle/>
          <a:p>
            <a:pPr>
              <a:lnSpc>
                <a:spcPts val="5467"/>
              </a:lnSpc>
            </a:pPr>
            <a:r>
              <a:rPr lang="en-US" sz="4374" b="1" kern="0" spc="-131" dirty="0">
                <a:solidFill>
                  <a:srgbClr val="000000"/>
                </a:solidFill>
                <a:latin typeface="Inter" pitchFamily="34" charset="0"/>
                <a:ea typeface="Inter" pitchFamily="34" charset="-122"/>
                <a:cs typeface="Inter" pitchFamily="34" charset="-120"/>
              </a:rPr>
              <a:t>Searching and Sorting Algorithms for Optimization</a:t>
            </a:r>
            <a:endParaRPr lang="en-US" sz="4374" dirty="0"/>
          </a:p>
        </p:txBody>
      </p:sp>
      <p:sp>
        <p:nvSpPr>
          <p:cNvPr id="5" name="Text 3"/>
          <p:cNvSpPr/>
          <p:nvPr/>
        </p:nvSpPr>
        <p:spPr>
          <a:xfrm>
            <a:off x="1698328" y="3547170"/>
            <a:ext cx="8795345" cy="888504"/>
          </a:xfrm>
          <a:prstGeom prst="rect">
            <a:avLst/>
          </a:prstGeom>
          <a:noFill/>
          <a:ln/>
        </p:spPr>
        <p:txBody>
          <a:bodyPr wrap="square" rtlCol="0" anchor="t"/>
          <a:lstStyle/>
          <a:p>
            <a:pPr>
              <a:lnSpc>
                <a:spcPts val="2332"/>
              </a:lnSpc>
            </a:pPr>
            <a:r>
              <a:rPr lang="en-US" sz="1458" kern="0" spc="-29" dirty="0">
                <a:solidFill>
                  <a:srgbClr val="272525"/>
                </a:solidFill>
                <a:latin typeface="Inter" pitchFamily="34" charset="0"/>
                <a:ea typeface="Inter" pitchFamily="34" charset="-122"/>
                <a:cs typeface="Inter" pitchFamily="34" charset="-120"/>
              </a:rPr>
              <a:t>In this session, we will delve into the intricacies of searching and sorting algorithms and their vital role in optimization.</a:t>
            </a:r>
            <a:endParaRPr lang="en-US" sz="1458" dirty="0"/>
          </a:p>
        </p:txBody>
      </p:sp>
      <p:sp>
        <p:nvSpPr>
          <p:cNvPr id="6" name="Shape 4"/>
          <p:cNvSpPr/>
          <p:nvPr/>
        </p:nvSpPr>
        <p:spPr>
          <a:xfrm>
            <a:off x="1698328" y="4643934"/>
            <a:ext cx="296168" cy="296168"/>
          </a:xfrm>
          <a:prstGeom prst="roundRect">
            <a:avLst>
              <a:gd name="adj" fmla="val 25726039"/>
            </a:avLst>
          </a:prstGeom>
          <a:noFill/>
          <a:ln w="7620">
            <a:solidFill>
              <a:srgbClr val="FFFFFF"/>
            </a:solidFill>
            <a:prstDash val="solid"/>
          </a:ln>
        </p:spPr>
      </p:sp>
      <p:sp>
        <p:nvSpPr>
          <p:cNvPr id="8" name="Text 5"/>
          <p:cNvSpPr/>
          <p:nvPr/>
        </p:nvSpPr>
        <p:spPr>
          <a:xfrm>
            <a:off x="8818067" y="5562898"/>
            <a:ext cx="1267420" cy="324048"/>
          </a:xfrm>
          <a:prstGeom prst="rect">
            <a:avLst/>
          </a:prstGeom>
          <a:noFill/>
          <a:ln/>
        </p:spPr>
        <p:txBody>
          <a:bodyPr wrap="none" rtlCol="0" anchor="t"/>
          <a:lstStyle/>
          <a:p>
            <a:pPr>
              <a:lnSpc>
                <a:spcPts val="2552"/>
              </a:lnSpc>
            </a:pPr>
            <a:r>
              <a:rPr lang="en-US" sz="1822" b="1" kern="0" spc="-29" dirty="0">
                <a:solidFill>
                  <a:srgbClr val="272525"/>
                </a:solidFill>
                <a:latin typeface="Inter" pitchFamily="34" charset="0"/>
                <a:ea typeface="Inter" pitchFamily="34" charset="-122"/>
                <a:cs typeface="Inter" pitchFamily="34" charset="-120"/>
              </a:rPr>
              <a:t>S. K. Verma</a:t>
            </a:r>
            <a:endParaRPr lang="en-US" sz="1822" dirty="0"/>
          </a:p>
        </p:txBody>
      </p:sp>
      <p:pic>
        <p:nvPicPr>
          <p:cNvPr id="9" name="Picture 8"/>
          <p:cNvPicPr>
            <a:picLocks noChangeAspect="1"/>
          </p:cNvPicPr>
          <p:nvPr/>
        </p:nvPicPr>
        <p:blipFill>
          <a:blip r:embed="rId3"/>
          <a:stretch>
            <a:fillRect/>
          </a:stretch>
        </p:blipFill>
        <p:spPr>
          <a:xfrm>
            <a:off x="11277500" y="9072"/>
            <a:ext cx="914501" cy="464706"/>
          </a:xfrm>
          <a:prstGeom prst="rect">
            <a:avLst/>
          </a:prstGeom>
        </p:spPr>
      </p:pic>
    </p:spTree>
    <p:extLst>
      <p:ext uri="{BB962C8B-B14F-4D97-AF65-F5344CB8AC3E}">
        <p14:creationId xmlns:p14="http://schemas.microsoft.com/office/powerpoint/2010/main" val="138134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95500" y="128665"/>
            <a:ext cx="7772400" cy="1143000"/>
          </a:xfrm>
        </p:spPr>
        <p:txBody>
          <a:bodyPr/>
          <a:lstStyle/>
          <a:p>
            <a:r>
              <a:rPr lang="en-US" altLang="en-US" b="1" dirty="0">
                <a:solidFill>
                  <a:schemeClr val="tx1"/>
                </a:solidFill>
              </a:rPr>
              <a:t>What is Pseudo-Code ?</a:t>
            </a:r>
            <a:endParaRPr lang="en-US" altLang="en-US" b="1" dirty="0">
              <a:solidFill>
                <a:schemeClr val="accent2"/>
              </a:solidFill>
            </a:endParaRPr>
          </a:p>
        </p:txBody>
      </p:sp>
      <p:sp>
        <p:nvSpPr>
          <p:cNvPr id="7171" name="Rectangle 3"/>
          <p:cNvSpPr>
            <a:spLocks noGrp="1" noChangeArrowheads="1"/>
          </p:cNvSpPr>
          <p:nvPr>
            <p:ph type="body" sz="half" idx="1"/>
          </p:nvPr>
        </p:nvSpPr>
        <p:spPr>
          <a:xfrm>
            <a:off x="1389088" y="1108022"/>
            <a:ext cx="9568721" cy="5749977"/>
          </a:xfrm>
        </p:spPr>
        <p:txBody>
          <a:bodyPr>
            <a:noAutofit/>
          </a:bodyPr>
          <a:lstStyle/>
          <a:p>
            <a:pPr>
              <a:lnSpc>
                <a:spcPct val="90000"/>
              </a:lnSpc>
            </a:pPr>
            <a:r>
              <a:rPr lang="en-US" altLang="en-US" sz="2400" dirty="0"/>
              <a:t>A mixture of natural language and high-level programming concepts that describes the main ideas behind a generic implementation of a data structure or algorithm.</a:t>
            </a:r>
          </a:p>
          <a:p>
            <a:pPr>
              <a:lnSpc>
                <a:spcPct val="90000"/>
              </a:lnSpc>
              <a:buFontTx/>
              <a:buNone/>
            </a:pPr>
            <a:r>
              <a:rPr lang="en-US" altLang="en-US" sz="2400" dirty="0"/>
              <a:t>     -</a:t>
            </a:r>
            <a:r>
              <a:rPr lang="en-US" altLang="en-US" sz="2400" b="1" dirty="0"/>
              <a:t>Expressions: </a:t>
            </a:r>
            <a:r>
              <a:rPr lang="en-US" altLang="en-US" sz="2400" dirty="0"/>
              <a:t>use standard mathematical symbols to describe         numeric and </a:t>
            </a:r>
            <a:r>
              <a:rPr lang="en-US" altLang="en-US" sz="2400" dirty="0" smtClean="0"/>
              <a:t>Boolean </a:t>
            </a:r>
            <a:r>
              <a:rPr lang="en-US" altLang="en-US" sz="2400" dirty="0"/>
              <a:t>expressions  </a:t>
            </a:r>
            <a:r>
              <a:rPr lang="en-US" altLang="en-US" sz="2000" dirty="0"/>
              <a:t> -use </a:t>
            </a:r>
            <a:r>
              <a:rPr lang="en-US" altLang="en-US" sz="2000" dirty="0">
                <a:sym typeface="Symbol" panose="05050102010706020507" pitchFamily="18" charset="2"/>
              </a:rPr>
              <a:t></a:t>
            </a:r>
            <a:r>
              <a:rPr lang="en-US" altLang="en-US" sz="2000" dirty="0"/>
              <a:t> for assignment (“=” in Java)</a:t>
            </a:r>
          </a:p>
          <a:p>
            <a:pPr>
              <a:lnSpc>
                <a:spcPct val="90000"/>
              </a:lnSpc>
              <a:buFontTx/>
              <a:buNone/>
            </a:pPr>
            <a:r>
              <a:rPr lang="en-US" altLang="en-US" sz="2000" dirty="0"/>
              <a:t>                                                          </a:t>
            </a:r>
            <a:r>
              <a:rPr lang="en-US" altLang="en-US" sz="2000" dirty="0" smtClean="0"/>
              <a:t>       -</a:t>
            </a:r>
            <a:r>
              <a:rPr lang="en-US" altLang="en-US" sz="2000" dirty="0"/>
              <a:t>use </a:t>
            </a:r>
            <a:r>
              <a:rPr lang="en-US" altLang="en-US" sz="2000" b="1" dirty="0"/>
              <a:t>=</a:t>
            </a:r>
            <a:r>
              <a:rPr lang="en-US" altLang="en-US" sz="2000" dirty="0"/>
              <a:t> for the equality relationship (“==” in Java)</a:t>
            </a:r>
          </a:p>
          <a:p>
            <a:pPr>
              <a:lnSpc>
                <a:spcPct val="90000"/>
              </a:lnSpc>
              <a:buFontTx/>
              <a:buNone/>
            </a:pPr>
            <a:r>
              <a:rPr lang="en-US" altLang="en-US" sz="2400" dirty="0"/>
              <a:t>     -</a:t>
            </a:r>
            <a:r>
              <a:rPr lang="en-US" altLang="en-US" sz="2400" b="1" dirty="0"/>
              <a:t>Method Declarations:        </a:t>
            </a:r>
            <a:r>
              <a:rPr lang="en-US" altLang="en-US" sz="2000" dirty="0"/>
              <a:t>-</a:t>
            </a:r>
            <a:r>
              <a:rPr lang="en-US" altLang="en-US" sz="2000" b="1" dirty="0"/>
              <a:t>Algorithm</a:t>
            </a:r>
            <a:r>
              <a:rPr lang="en-US" altLang="en-US" sz="2000" dirty="0"/>
              <a:t> name(</a:t>
            </a:r>
            <a:r>
              <a:rPr lang="en-US" altLang="en-US" sz="2000" b="1" i="1" dirty="0"/>
              <a:t>param1, param2</a:t>
            </a:r>
            <a:r>
              <a:rPr lang="en-US" altLang="en-US" sz="2000" dirty="0"/>
              <a:t>) </a:t>
            </a:r>
          </a:p>
          <a:p>
            <a:pPr>
              <a:lnSpc>
                <a:spcPct val="90000"/>
              </a:lnSpc>
              <a:buFontTx/>
              <a:buNone/>
            </a:pPr>
            <a:r>
              <a:rPr lang="en-US" altLang="en-US" sz="2400" dirty="0"/>
              <a:t>     -</a:t>
            </a:r>
            <a:r>
              <a:rPr lang="en-US" altLang="en-US" sz="2400" b="1" dirty="0"/>
              <a:t>Programming Constructs:  </a:t>
            </a:r>
            <a:r>
              <a:rPr lang="en-US" altLang="en-US" sz="2000" dirty="0"/>
              <a:t>-  decision structures:	</a:t>
            </a:r>
            <a:r>
              <a:rPr lang="en-US" altLang="en-US" sz="2000" b="1" dirty="0"/>
              <a:t>if ... then ... [else ... ] </a:t>
            </a:r>
          </a:p>
          <a:p>
            <a:pPr>
              <a:lnSpc>
                <a:spcPct val="90000"/>
              </a:lnSpc>
              <a:buFontTx/>
              <a:buNone/>
            </a:pPr>
            <a:r>
              <a:rPr lang="en-US" altLang="en-US" sz="2000" dirty="0"/>
              <a:t>				            </a:t>
            </a:r>
            <a:r>
              <a:rPr lang="en-US" altLang="en-US" sz="2000" dirty="0" smtClean="0"/>
              <a:t>	 </a:t>
            </a:r>
            <a:r>
              <a:rPr lang="en-US" altLang="en-US" sz="2000" dirty="0"/>
              <a:t>-  while-loops: 	               </a:t>
            </a:r>
            <a:r>
              <a:rPr lang="en-US" altLang="en-US" sz="2000" b="1" dirty="0"/>
              <a:t>while ... do </a:t>
            </a:r>
          </a:p>
          <a:p>
            <a:pPr>
              <a:lnSpc>
                <a:spcPct val="90000"/>
              </a:lnSpc>
              <a:buFontTx/>
              <a:buNone/>
            </a:pPr>
            <a:r>
              <a:rPr lang="en-US" altLang="en-US" sz="2000" dirty="0"/>
              <a:t>				           </a:t>
            </a:r>
            <a:r>
              <a:rPr lang="en-US" altLang="en-US" sz="2000" dirty="0" smtClean="0"/>
              <a:t>	 </a:t>
            </a:r>
            <a:r>
              <a:rPr lang="en-US" altLang="en-US" sz="2000" dirty="0"/>
              <a:t>-  repeat-loops: 	               </a:t>
            </a:r>
            <a:r>
              <a:rPr lang="en-US" altLang="en-US" sz="2000" b="1" dirty="0"/>
              <a:t>repeat ... until ...</a:t>
            </a:r>
            <a:r>
              <a:rPr lang="en-US" altLang="en-US" sz="2000" dirty="0"/>
              <a:t> </a:t>
            </a:r>
          </a:p>
          <a:p>
            <a:pPr>
              <a:lnSpc>
                <a:spcPct val="90000"/>
              </a:lnSpc>
              <a:buFontTx/>
              <a:buNone/>
            </a:pPr>
            <a:r>
              <a:rPr lang="en-US" altLang="en-US" sz="2000" dirty="0"/>
              <a:t>       			             </a:t>
            </a:r>
            <a:r>
              <a:rPr lang="en-US" altLang="en-US" sz="2000" dirty="0" smtClean="0"/>
              <a:t>	 -  </a:t>
            </a:r>
            <a:r>
              <a:rPr lang="en-US" altLang="en-US" sz="2000" dirty="0"/>
              <a:t>for-loop:                              </a:t>
            </a:r>
            <a:r>
              <a:rPr lang="en-US" altLang="en-US" sz="2000" b="1" dirty="0"/>
              <a:t>for ... do</a:t>
            </a:r>
            <a:r>
              <a:rPr lang="en-US" altLang="en-US" sz="2000" dirty="0"/>
              <a:t> </a:t>
            </a:r>
          </a:p>
          <a:p>
            <a:pPr>
              <a:lnSpc>
                <a:spcPct val="90000"/>
              </a:lnSpc>
              <a:buFontTx/>
              <a:buNone/>
            </a:pPr>
            <a:r>
              <a:rPr lang="en-US" altLang="en-US" sz="2000" dirty="0"/>
              <a:t>				            </a:t>
            </a:r>
            <a:r>
              <a:rPr lang="en-US" altLang="en-US" sz="2000" dirty="0" smtClean="0"/>
              <a:t>	 -  </a:t>
            </a:r>
            <a:r>
              <a:rPr lang="en-US" altLang="en-US" sz="2000" dirty="0"/>
              <a:t>array indexing:          	</a:t>
            </a:r>
            <a:r>
              <a:rPr lang="en-US" altLang="en-US" sz="2000" b="1" dirty="0"/>
              <a:t>A[</a:t>
            </a:r>
            <a:r>
              <a:rPr lang="en-US" altLang="en-US" sz="2000" b="1" dirty="0" err="1"/>
              <a:t>i</a:t>
            </a:r>
            <a:r>
              <a:rPr lang="en-US" altLang="en-US" sz="2000" b="1" dirty="0"/>
              <a:t>]</a:t>
            </a:r>
          </a:p>
          <a:p>
            <a:pPr>
              <a:lnSpc>
                <a:spcPct val="90000"/>
              </a:lnSpc>
              <a:buFontTx/>
              <a:buNone/>
            </a:pPr>
            <a:r>
              <a:rPr lang="en-US" altLang="en-US" sz="2400" dirty="0"/>
              <a:t>      -</a:t>
            </a:r>
            <a:r>
              <a:rPr lang="en-US" altLang="en-US" sz="2400" b="1" dirty="0"/>
              <a:t>Methods:</a:t>
            </a:r>
            <a:r>
              <a:rPr lang="en-US" altLang="en-US" sz="2400" dirty="0"/>
              <a:t>		        </a:t>
            </a:r>
            <a:r>
              <a:rPr lang="en-US" altLang="en-US" sz="2000" dirty="0"/>
              <a:t>   </a:t>
            </a:r>
            <a:r>
              <a:rPr lang="en-US" altLang="en-US" sz="2000" dirty="0" smtClean="0"/>
              <a:t>	 -  </a:t>
            </a:r>
            <a:r>
              <a:rPr lang="en-US" altLang="en-US" sz="2000" dirty="0"/>
              <a:t>calls: 	</a:t>
            </a:r>
            <a:r>
              <a:rPr lang="en-US" altLang="en-US" sz="2000" dirty="0" smtClean="0"/>
              <a:t>		</a:t>
            </a:r>
            <a:r>
              <a:rPr lang="en-US" altLang="en-US" sz="2000" b="1" dirty="0" smtClean="0"/>
              <a:t>object </a:t>
            </a:r>
            <a:r>
              <a:rPr lang="en-US" altLang="en-US" sz="2000" b="1" dirty="0"/>
              <a:t>method(</a:t>
            </a:r>
            <a:r>
              <a:rPr lang="en-US" altLang="en-US" sz="2000" b="1" dirty="0" err="1"/>
              <a:t>args</a:t>
            </a:r>
            <a:r>
              <a:rPr lang="en-US" altLang="en-US" sz="2000" b="1" dirty="0"/>
              <a:t>)</a:t>
            </a:r>
          </a:p>
          <a:p>
            <a:pPr>
              <a:lnSpc>
                <a:spcPct val="90000"/>
              </a:lnSpc>
              <a:buFontTx/>
              <a:buNone/>
            </a:pPr>
            <a:r>
              <a:rPr lang="en-US" altLang="en-US" sz="2000" dirty="0"/>
              <a:t>           			           </a:t>
            </a:r>
            <a:r>
              <a:rPr lang="en-US" altLang="en-US" sz="2000" dirty="0" smtClean="0"/>
              <a:t>	 </a:t>
            </a:r>
            <a:r>
              <a:rPr lang="en-US" altLang="en-US" sz="2000" dirty="0"/>
              <a:t>-  returns:	</a:t>
            </a:r>
            <a:r>
              <a:rPr lang="en-US" altLang="en-US" sz="2000" dirty="0" smtClean="0"/>
              <a:t>	</a:t>
            </a:r>
            <a:r>
              <a:rPr lang="en-US" altLang="en-US" sz="2000" b="1" dirty="0" smtClean="0"/>
              <a:t>return </a:t>
            </a:r>
            <a:r>
              <a:rPr lang="en-US" altLang="en-US" sz="2000" dirty="0"/>
              <a:t>value </a:t>
            </a:r>
          </a:p>
        </p:txBody>
      </p:sp>
    </p:spTree>
    <p:extLst>
      <p:ext uri="{BB962C8B-B14F-4D97-AF65-F5344CB8AC3E}">
        <p14:creationId xmlns:p14="http://schemas.microsoft.com/office/powerpoint/2010/main" val="1094840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ssolve">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dissolve">
                                      <p:cBhvr>
                                        <p:cTn id="27" dur="500"/>
                                        <p:tgtEl>
                                          <p:spTgt spid="7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dissolve">
                                      <p:cBhvr>
                                        <p:cTn id="32" dur="500"/>
                                        <p:tgtEl>
                                          <p:spTgt spid="71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dissolve">
                                      <p:cBhvr>
                                        <p:cTn id="37" dur="500"/>
                                        <p:tgtEl>
                                          <p:spTgt spid="71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dissolve">
                                      <p:cBhvr>
                                        <p:cTn id="42" dur="500"/>
                                        <p:tgtEl>
                                          <p:spTgt spid="71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71">
                                            <p:txEl>
                                              <p:pRg st="8" end="8"/>
                                            </p:txEl>
                                          </p:spTgt>
                                        </p:tgtEl>
                                        <p:attrNameLst>
                                          <p:attrName>style.visibility</p:attrName>
                                        </p:attrNameLst>
                                      </p:cBhvr>
                                      <p:to>
                                        <p:strVal val="visible"/>
                                      </p:to>
                                    </p:set>
                                    <p:animEffect transition="in" filter="dissolve">
                                      <p:cBhvr>
                                        <p:cTn id="47" dur="500"/>
                                        <p:tgtEl>
                                          <p:spTgt spid="71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171">
                                            <p:txEl>
                                              <p:pRg st="9" end="9"/>
                                            </p:txEl>
                                          </p:spTgt>
                                        </p:tgtEl>
                                        <p:attrNameLst>
                                          <p:attrName>style.visibility</p:attrName>
                                        </p:attrNameLst>
                                      </p:cBhvr>
                                      <p:to>
                                        <p:strVal val="visible"/>
                                      </p:to>
                                    </p:set>
                                    <p:animEffect transition="in" filter="dissolve">
                                      <p:cBhvr>
                                        <p:cTn id="52" dur="500"/>
                                        <p:tgtEl>
                                          <p:spTgt spid="71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171">
                                            <p:txEl>
                                              <p:pRg st="10" end="10"/>
                                            </p:txEl>
                                          </p:spTgt>
                                        </p:tgtEl>
                                        <p:attrNameLst>
                                          <p:attrName>style.visibility</p:attrName>
                                        </p:attrNameLst>
                                      </p:cBhvr>
                                      <p:to>
                                        <p:strVal val="visible"/>
                                      </p:to>
                                    </p:set>
                                    <p:animEffect transition="in" filter="dissolve">
                                      <p:cBhvr>
                                        <p:cTn id="57"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33600" y="304800"/>
            <a:ext cx="7772400" cy="1143000"/>
          </a:xfrm>
        </p:spPr>
        <p:txBody>
          <a:bodyPr/>
          <a:lstStyle/>
          <a:p>
            <a:r>
              <a:rPr lang="en-US" altLang="en-US" b="1">
                <a:solidFill>
                  <a:schemeClr val="tx1"/>
                </a:solidFill>
              </a:rPr>
              <a:t>Analysis of Algorithms</a:t>
            </a:r>
          </a:p>
        </p:txBody>
      </p:sp>
      <p:sp>
        <p:nvSpPr>
          <p:cNvPr id="8195" name="Rectangle 3"/>
          <p:cNvSpPr>
            <a:spLocks noGrp="1" noChangeArrowheads="1"/>
          </p:cNvSpPr>
          <p:nvPr>
            <p:ph type="body" sz="half" idx="1"/>
          </p:nvPr>
        </p:nvSpPr>
        <p:spPr>
          <a:xfrm>
            <a:off x="1752600" y="1752600"/>
            <a:ext cx="8915400" cy="4114800"/>
          </a:xfrm>
        </p:spPr>
        <p:txBody>
          <a:bodyPr/>
          <a:lstStyle/>
          <a:p>
            <a:r>
              <a:rPr lang="en-US" altLang="en-US" b="1"/>
              <a:t>Primitive Operations:</a:t>
            </a:r>
            <a:r>
              <a:rPr lang="en-US" altLang="en-US"/>
              <a:t> Low-level computations independent from the programming language can be identified in pseudocode.</a:t>
            </a:r>
          </a:p>
          <a:p>
            <a:r>
              <a:rPr lang="en-US" altLang="en-US"/>
              <a:t>Examples:</a:t>
            </a:r>
          </a:p>
          <a:p>
            <a:pPr lvl="1"/>
            <a:r>
              <a:rPr lang="en-US" altLang="en-US"/>
              <a:t>calling a method and returning from a method</a:t>
            </a:r>
          </a:p>
          <a:p>
            <a:pPr lvl="1"/>
            <a:r>
              <a:rPr lang="en-US" altLang="en-US"/>
              <a:t>arithmetic operations (e.g. addition)</a:t>
            </a:r>
          </a:p>
          <a:p>
            <a:pPr lvl="1"/>
            <a:r>
              <a:rPr lang="en-US" altLang="en-US"/>
              <a:t>comparing two numbers, etc.</a:t>
            </a:r>
          </a:p>
          <a:p>
            <a:r>
              <a:rPr lang="en-US" altLang="en-US"/>
              <a:t> By inspecting the pseudo-code, we can count the number of primitive operations executed by an algorithm.</a:t>
            </a:r>
          </a:p>
        </p:txBody>
      </p:sp>
    </p:spTree>
    <p:extLst>
      <p:ext uri="{BB962C8B-B14F-4D97-AF65-F5344CB8AC3E}">
        <p14:creationId xmlns:p14="http://schemas.microsoft.com/office/powerpoint/2010/main" val="93588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Example:</a:t>
            </a:r>
            <a:endParaRPr lang="en-US" altLang="en-US" sz="4000" i="1">
              <a:solidFill>
                <a:srgbClr val="3028FF"/>
              </a:solidFill>
            </a:endParaRPr>
          </a:p>
        </p:txBody>
      </p:sp>
      <p:sp>
        <p:nvSpPr>
          <p:cNvPr id="23557" name="Text Box 5"/>
          <p:cNvSpPr txBox="1">
            <a:spLocks noChangeArrowheads="1"/>
          </p:cNvSpPr>
          <p:nvPr/>
        </p:nvSpPr>
        <p:spPr bwMode="auto">
          <a:xfrm>
            <a:off x="2362200" y="1397834"/>
            <a:ext cx="8070954"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dirty="0">
                <a:solidFill>
                  <a:srgbClr val="3028FF"/>
                </a:solidFill>
              </a:rPr>
              <a:t>Algorithm </a:t>
            </a:r>
            <a:r>
              <a:rPr lang="en-US" altLang="en-US" sz="2800" dirty="0" err="1">
                <a:solidFill>
                  <a:srgbClr val="3028FF"/>
                </a:solidFill>
              </a:rPr>
              <a:t>arrayMax</a:t>
            </a:r>
            <a:r>
              <a:rPr lang="en-US" altLang="en-US" sz="2800" dirty="0">
                <a:solidFill>
                  <a:srgbClr val="3028FF"/>
                </a:solidFill>
              </a:rPr>
              <a:t>(A, n):</a:t>
            </a:r>
            <a:r>
              <a:rPr lang="en-US" altLang="en-US" sz="2800" dirty="0"/>
              <a:t/>
            </a:r>
            <a:br>
              <a:rPr lang="en-US" altLang="en-US" sz="2800" dirty="0"/>
            </a:br>
            <a:r>
              <a:rPr lang="en-US" altLang="en-US" sz="2800" dirty="0"/>
              <a:t>	</a:t>
            </a:r>
            <a:r>
              <a:rPr lang="en-US" altLang="en-US" sz="2800" i="1" dirty="0"/>
              <a:t>Input:</a:t>
            </a:r>
            <a:r>
              <a:rPr lang="en-US" altLang="en-US" sz="2800" dirty="0"/>
              <a:t> An array A storing n integers.</a:t>
            </a:r>
            <a:br>
              <a:rPr lang="en-US" altLang="en-US" sz="2800" dirty="0"/>
            </a:br>
            <a:r>
              <a:rPr lang="en-US" altLang="en-US" sz="2800" dirty="0"/>
              <a:t>	</a:t>
            </a:r>
            <a:r>
              <a:rPr lang="en-US" altLang="en-US" sz="2800" i="1" dirty="0"/>
              <a:t>Output</a:t>
            </a:r>
            <a:r>
              <a:rPr lang="en-US" altLang="en-US" sz="2800" dirty="0"/>
              <a:t>: The maximum element in </a:t>
            </a:r>
            <a:r>
              <a:rPr lang="en-US" altLang="en-US" sz="2800" dirty="0" smtClean="0"/>
              <a:t>A.</a:t>
            </a:r>
            <a:br>
              <a:rPr lang="en-US" altLang="en-US" sz="2800" dirty="0" smtClean="0"/>
            </a:br>
            <a:r>
              <a:rPr lang="en-US" altLang="en-US" sz="2800" i="1" dirty="0" err="1" smtClean="0">
                <a:solidFill>
                  <a:srgbClr val="3028FF"/>
                </a:solidFill>
              </a:rPr>
              <a:t>currentMax</a:t>
            </a:r>
            <a:r>
              <a:rPr lang="en-US" altLang="en-US" sz="2800" i="1" dirty="0" smtClean="0">
                <a:solidFill>
                  <a:srgbClr val="3028FF"/>
                </a:solidFill>
              </a:rPr>
              <a:t> </a:t>
            </a:r>
            <a:r>
              <a:rPr lang="en-US" altLang="en-US" sz="2800" dirty="0"/>
              <a:t>¨ </a:t>
            </a:r>
            <a:r>
              <a:rPr lang="en-US" altLang="en-US" sz="2800" dirty="0">
                <a:solidFill>
                  <a:srgbClr val="3028FF"/>
                </a:solidFill>
              </a:rPr>
              <a:t>A[0</a:t>
            </a:r>
            <a:r>
              <a:rPr lang="en-US" altLang="en-US" sz="2800" dirty="0" smtClean="0">
                <a:solidFill>
                  <a:srgbClr val="3028FF"/>
                </a:solidFill>
              </a:rPr>
              <a:t>]</a:t>
            </a:r>
            <a:r>
              <a:rPr lang="en-US" altLang="en-US" sz="2800" dirty="0"/>
              <a:t/>
            </a:r>
            <a:br>
              <a:rPr lang="en-US" altLang="en-US" sz="2800" dirty="0"/>
            </a:br>
            <a:r>
              <a:rPr lang="en-US" altLang="en-US" sz="2800" b="1" dirty="0" smtClean="0">
                <a:solidFill>
                  <a:srgbClr val="3028FF"/>
                </a:solidFill>
              </a:rPr>
              <a:t>for</a:t>
            </a:r>
            <a:r>
              <a:rPr lang="en-US" altLang="en-US" sz="2800" dirty="0" smtClean="0"/>
              <a:t> </a:t>
            </a:r>
            <a:r>
              <a:rPr lang="en-US" altLang="en-US" sz="2800" i="1" dirty="0" err="1">
                <a:solidFill>
                  <a:srgbClr val="3028FF"/>
                </a:solidFill>
              </a:rPr>
              <a:t>i</a:t>
            </a:r>
            <a:r>
              <a:rPr lang="en-US" altLang="en-US" sz="2800" i="1" dirty="0">
                <a:solidFill>
                  <a:srgbClr val="3028FF"/>
                </a:solidFill>
              </a:rPr>
              <a:t> </a:t>
            </a:r>
            <a:r>
              <a:rPr lang="en-US" altLang="en-US" sz="2800" dirty="0"/>
              <a:t>¨ </a:t>
            </a:r>
            <a:r>
              <a:rPr lang="en-US" altLang="en-US" sz="2800" dirty="0">
                <a:solidFill>
                  <a:srgbClr val="3028FF"/>
                </a:solidFill>
              </a:rPr>
              <a:t>1</a:t>
            </a:r>
            <a:r>
              <a:rPr lang="en-US" altLang="en-US" sz="2800" i="1" dirty="0">
                <a:solidFill>
                  <a:srgbClr val="3028FF"/>
                </a:solidFill>
              </a:rPr>
              <a:t> </a:t>
            </a:r>
            <a:r>
              <a:rPr lang="en-US" altLang="en-US" sz="2800" b="1" dirty="0">
                <a:solidFill>
                  <a:srgbClr val="3028FF"/>
                </a:solidFill>
              </a:rPr>
              <a:t>to</a:t>
            </a:r>
            <a:r>
              <a:rPr lang="en-US" altLang="en-US" sz="2800" i="1" dirty="0">
                <a:solidFill>
                  <a:srgbClr val="3028FF"/>
                </a:solidFill>
              </a:rPr>
              <a:t> n -1 </a:t>
            </a:r>
            <a:r>
              <a:rPr lang="en-US" altLang="en-US" sz="2800" b="1" dirty="0">
                <a:solidFill>
                  <a:srgbClr val="3028FF"/>
                </a:solidFill>
              </a:rPr>
              <a:t>do</a:t>
            </a:r>
            <a:br>
              <a:rPr lang="en-US" altLang="en-US" sz="2800" b="1" dirty="0">
                <a:solidFill>
                  <a:srgbClr val="3028FF"/>
                </a:solidFill>
              </a:rPr>
            </a:br>
            <a:r>
              <a:rPr lang="en-US" altLang="en-US" sz="2800" b="1" dirty="0" smtClean="0">
                <a:solidFill>
                  <a:srgbClr val="3028FF"/>
                </a:solidFill>
              </a:rPr>
              <a:t>	if </a:t>
            </a:r>
            <a:r>
              <a:rPr lang="en-US" altLang="en-US" sz="2800" i="1" dirty="0" err="1" smtClean="0">
                <a:solidFill>
                  <a:srgbClr val="3028FF"/>
                </a:solidFill>
              </a:rPr>
              <a:t>currentMax</a:t>
            </a:r>
            <a:r>
              <a:rPr lang="en-US" altLang="en-US" sz="2800" i="1" dirty="0" smtClean="0">
                <a:solidFill>
                  <a:srgbClr val="3028FF"/>
                </a:solidFill>
              </a:rPr>
              <a:t> &lt; A[</a:t>
            </a:r>
            <a:r>
              <a:rPr lang="en-US" altLang="en-US" sz="2800" i="1" dirty="0" err="1" smtClean="0">
                <a:solidFill>
                  <a:srgbClr val="3028FF"/>
                </a:solidFill>
              </a:rPr>
              <a:t>i</a:t>
            </a:r>
            <a:r>
              <a:rPr lang="en-US" altLang="en-US" sz="2800" i="1" dirty="0" smtClean="0">
                <a:solidFill>
                  <a:srgbClr val="3028FF"/>
                </a:solidFill>
              </a:rPr>
              <a:t>] </a:t>
            </a:r>
            <a:r>
              <a:rPr lang="en-US" altLang="en-US" sz="2800" b="1" dirty="0" smtClean="0">
                <a:solidFill>
                  <a:srgbClr val="3028FF"/>
                </a:solidFill>
              </a:rPr>
              <a:t>then</a:t>
            </a:r>
            <a:br>
              <a:rPr lang="en-US" altLang="en-US" sz="2800" b="1" dirty="0" smtClean="0">
                <a:solidFill>
                  <a:srgbClr val="3028FF"/>
                </a:solidFill>
              </a:rPr>
            </a:br>
            <a:r>
              <a:rPr lang="en-US" altLang="en-US" sz="2800" i="1" dirty="0" smtClean="0">
                <a:solidFill>
                  <a:srgbClr val="3028FF"/>
                </a:solidFill>
              </a:rPr>
              <a:t>	 	 </a:t>
            </a:r>
            <a:r>
              <a:rPr lang="en-US" altLang="en-US" sz="2800" i="1" dirty="0" err="1" smtClean="0">
                <a:solidFill>
                  <a:srgbClr val="3028FF"/>
                </a:solidFill>
              </a:rPr>
              <a:t>currentMax</a:t>
            </a:r>
            <a:r>
              <a:rPr lang="en-US" altLang="en-US" sz="2800" i="1" dirty="0" smtClean="0">
                <a:solidFill>
                  <a:srgbClr val="3028FF"/>
                </a:solidFill>
              </a:rPr>
              <a:t> </a:t>
            </a:r>
            <a:r>
              <a:rPr lang="en-US" altLang="en-US" sz="2800" dirty="0" smtClean="0">
                <a:solidFill>
                  <a:srgbClr val="3028FF"/>
                </a:solidFill>
                <a:sym typeface="Symbol" panose="05050102010706020507" pitchFamily="18" charset="2"/>
              </a:rPr>
              <a:t></a:t>
            </a:r>
            <a:r>
              <a:rPr lang="en-US" altLang="en-US" sz="2800" i="1" dirty="0" smtClean="0">
                <a:solidFill>
                  <a:srgbClr val="3028FF"/>
                </a:solidFill>
              </a:rPr>
              <a:t> A[</a:t>
            </a:r>
            <a:r>
              <a:rPr lang="en-US" altLang="en-US" sz="2800" i="1" dirty="0" err="1" smtClean="0">
                <a:solidFill>
                  <a:srgbClr val="3028FF"/>
                </a:solidFill>
              </a:rPr>
              <a:t>i</a:t>
            </a:r>
            <a:r>
              <a:rPr lang="en-US" altLang="en-US" sz="2800" i="1" dirty="0" smtClean="0">
                <a:solidFill>
                  <a:srgbClr val="3028FF"/>
                </a:solidFill>
              </a:rPr>
              <a:t>]</a:t>
            </a:r>
            <a:br>
              <a:rPr lang="en-US" altLang="en-US" sz="2800" i="1" dirty="0" smtClean="0">
                <a:solidFill>
                  <a:srgbClr val="3028FF"/>
                </a:solidFill>
              </a:rPr>
            </a:br>
            <a:r>
              <a:rPr lang="en-US" altLang="en-US" sz="2800" b="1" dirty="0" smtClean="0">
                <a:solidFill>
                  <a:srgbClr val="3028FF"/>
                </a:solidFill>
              </a:rPr>
              <a:t>return</a:t>
            </a:r>
            <a:r>
              <a:rPr lang="en-US" altLang="en-US" sz="2800" i="1" dirty="0" smtClean="0">
                <a:solidFill>
                  <a:srgbClr val="3028FF"/>
                </a:solidFill>
              </a:rPr>
              <a:t> </a:t>
            </a:r>
            <a:r>
              <a:rPr lang="en-US" altLang="en-US" sz="2800" i="1" dirty="0" err="1" smtClean="0">
                <a:solidFill>
                  <a:srgbClr val="3028FF"/>
                </a:solidFill>
              </a:rPr>
              <a:t>currentMax</a:t>
            </a:r>
            <a:endParaRPr lang="en-US" altLang="en-US" sz="2000" i="1" dirty="0">
              <a:solidFill>
                <a:srgbClr val="3028FF"/>
              </a:solidFill>
            </a:endParaRPr>
          </a:p>
        </p:txBody>
      </p:sp>
    </p:spTree>
    <p:extLst>
      <p:ext uri="{BB962C8B-B14F-4D97-AF65-F5344CB8AC3E}">
        <p14:creationId xmlns:p14="http://schemas.microsoft.com/office/powerpoint/2010/main" val="299934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533400"/>
            <a:ext cx="7772400" cy="914400"/>
          </a:xfrm>
        </p:spPr>
        <p:txBody>
          <a:bodyPr/>
          <a:lstStyle/>
          <a:p>
            <a:r>
              <a:rPr lang="en-US" altLang="en-US" b="1">
                <a:solidFill>
                  <a:schemeClr val="tx1"/>
                </a:solidFill>
              </a:rPr>
              <a:t>Asymptotic Notation</a:t>
            </a:r>
            <a:endParaRPr lang="en-US" altLang="en-US" b="1">
              <a:solidFill>
                <a:schemeClr val="accent2"/>
              </a:solidFill>
            </a:endParaRPr>
          </a:p>
        </p:txBody>
      </p:sp>
      <p:sp>
        <p:nvSpPr>
          <p:cNvPr id="9219" name="Rectangle 3"/>
          <p:cNvSpPr>
            <a:spLocks noGrp="1" noChangeArrowheads="1"/>
          </p:cNvSpPr>
          <p:nvPr>
            <p:ph type="body" sz="half" idx="1"/>
          </p:nvPr>
        </p:nvSpPr>
        <p:spPr>
          <a:xfrm>
            <a:off x="2286000" y="1524000"/>
            <a:ext cx="8686800" cy="4572000"/>
          </a:xfrm>
        </p:spPr>
        <p:txBody>
          <a:bodyPr/>
          <a:lstStyle/>
          <a:p>
            <a:r>
              <a:rPr lang="en-US" altLang="en-US" b="1" dirty="0"/>
              <a:t>Goal</a:t>
            </a:r>
            <a:r>
              <a:rPr lang="en-US" altLang="en-US" dirty="0"/>
              <a:t>: to simplify analysis by getting rid of unneeded information (like “rounding” 1,000,001≈1,000,000)</a:t>
            </a:r>
          </a:p>
          <a:p>
            <a:r>
              <a:rPr lang="en-US" altLang="en-US" dirty="0"/>
              <a:t>We want to say in a formal way 3n</a:t>
            </a:r>
            <a:r>
              <a:rPr lang="en-US" altLang="en-US" baseline="30000" dirty="0"/>
              <a:t>2</a:t>
            </a:r>
            <a:r>
              <a:rPr lang="en-US" altLang="en-US" dirty="0"/>
              <a:t> ≈ n</a:t>
            </a:r>
            <a:r>
              <a:rPr lang="en-US" altLang="en-US" baseline="30000" dirty="0"/>
              <a:t>2</a:t>
            </a:r>
            <a:endParaRPr lang="en-US" altLang="en-US" dirty="0"/>
          </a:p>
          <a:p>
            <a:endParaRPr lang="en-US" altLang="en-US" dirty="0" smtClean="0">
              <a:solidFill>
                <a:srgbClr val="3028FF"/>
              </a:solidFill>
            </a:endParaRPr>
          </a:p>
          <a:p>
            <a:r>
              <a:rPr lang="en-US" altLang="en-US" dirty="0" smtClean="0">
                <a:solidFill>
                  <a:srgbClr val="3028FF"/>
                </a:solidFill>
              </a:rPr>
              <a:t>The </a:t>
            </a:r>
            <a:r>
              <a:rPr lang="en-US" altLang="en-US" dirty="0">
                <a:solidFill>
                  <a:srgbClr val="3028FF"/>
                </a:solidFill>
              </a:rPr>
              <a:t>“Big-Oh” Notation:</a:t>
            </a:r>
            <a:endParaRPr lang="en-US" altLang="en-US" dirty="0"/>
          </a:p>
          <a:p>
            <a:pPr lvl="1"/>
            <a:r>
              <a:rPr lang="en-US" altLang="en-US" dirty="0"/>
              <a:t>given functions </a:t>
            </a:r>
            <a:r>
              <a:rPr lang="en-US" altLang="en-US" b="1" i="1" dirty="0">
                <a:solidFill>
                  <a:srgbClr val="3028FF"/>
                </a:solidFill>
              </a:rPr>
              <a:t>f(n)</a:t>
            </a:r>
            <a:r>
              <a:rPr lang="en-US" altLang="en-US" dirty="0"/>
              <a:t> and g(n), we say that </a:t>
            </a:r>
            <a:r>
              <a:rPr lang="en-US" altLang="en-US" b="1" i="1" dirty="0">
                <a:solidFill>
                  <a:srgbClr val="3028FF"/>
                </a:solidFill>
              </a:rPr>
              <a:t>f(n)</a:t>
            </a:r>
            <a:r>
              <a:rPr lang="en-US" altLang="en-US" dirty="0"/>
              <a:t> is O(</a:t>
            </a:r>
            <a:r>
              <a:rPr lang="en-US" altLang="en-US" b="1" i="1" dirty="0">
                <a:solidFill>
                  <a:srgbClr val="FF1414"/>
                </a:solidFill>
              </a:rPr>
              <a:t>g(n)</a:t>
            </a:r>
            <a:r>
              <a:rPr lang="en-US" altLang="en-US" dirty="0"/>
              <a:t> ) if and only if there are positive constants </a:t>
            </a:r>
            <a:r>
              <a:rPr lang="en-US" altLang="en-US" b="1" i="1" dirty="0">
                <a:solidFill>
                  <a:srgbClr val="54CC49"/>
                </a:solidFill>
              </a:rPr>
              <a:t>c</a:t>
            </a:r>
            <a:r>
              <a:rPr lang="en-US" altLang="en-US" dirty="0"/>
              <a:t> and </a:t>
            </a:r>
            <a:r>
              <a:rPr lang="en-US" altLang="en-US" i="1" dirty="0">
                <a:solidFill>
                  <a:srgbClr val="54CC49"/>
                </a:solidFill>
              </a:rPr>
              <a:t>n</a:t>
            </a:r>
            <a:r>
              <a:rPr lang="en-US" altLang="en-US" i="1" baseline="-25000" dirty="0">
                <a:solidFill>
                  <a:srgbClr val="54CC49"/>
                </a:solidFill>
              </a:rPr>
              <a:t>0</a:t>
            </a:r>
            <a:r>
              <a:rPr lang="en-US" altLang="en-US" dirty="0"/>
              <a:t> such that </a:t>
            </a:r>
            <a:r>
              <a:rPr lang="en-US" altLang="en-US" b="1" i="1" dirty="0">
                <a:solidFill>
                  <a:srgbClr val="3028FF"/>
                </a:solidFill>
              </a:rPr>
              <a:t>f(n)≤</a:t>
            </a:r>
            <a:r>
              <a:rPr lang="en-US" altLang="en-US" dirty="0"/>
              <a:t>  </a:t>
            </a:r>
            <a:r>
              <a:rPr lang="en-US" altLang="en-US" b="1" i="1" dirty="0">
                <a:solidFill>
                  <a:srgbClr val="54CC49"/>
                </a:solidFill>
              </a:rPr>
              <a:t>c g(n)</a:t>
            </a:r>
            <a:r>
              <a:rPr lang="en-US" altLang="en-US" dirty="0"/>
              <a:t> </a:t>
            </a:r>
            <a:r>
              <a:rPr lang="en-US" altLang="en-US" dirty="0">
                <a:solidFill>
                  <a:srgbClr val="3028FF"/>
                </a:solidFill>
              </a:rPr>
              <a:t>for </a:t>
            </a:r>
            <a:r>
              <a:rPr lang="en-US" altLang="en-US" i="1" dirty="0">
                <a:solidFill>
                  <a:srgbClr val="54CC49"/>
                </a:solidFill>
              </a:rPr>
              <a:t>n</a:t>
            </a:r>
            <a:r>
              <a:rPr lang="en-US" altLang="en-US" dirty="0">
                <a:solidFill>
                  <a:srgbClr val="3028FF"/>
                </a:solidFill>
              </a:rPr>
              <a:t> ≥ </a:t>
            </a:r>
            <a:r>
              <a:rPr lang="en-US" altLang="en-US" i="1" dirty="0">
                <a:solidFill>
                  <a:srgbClr val="54CC49"/>
                </a:solidFill>
              </a:rPr>
              <a:t>n</a:t>
            </a:r>
            <a:r>
              <a:rPr lang="en-US" altLang="en-US" i="1" baseline="-25000" dirty="0">
                <a:solidFill>
                  <a:srgbClr val="54CC49"/>
                </a:solidFill>
              </a:rPr>
              <a:t>0</a:t>
            </a:r>
          </a:p>
        </p:txBody>
      </p:sp>
      <p:sp>
        <p:nvSpPr>
          <p:cNvPr id="9221" name="Rectangle 5"/>
          <p:cNvSpPr>
            <a:spLocks noChangeArrowheads="1"/>
          </p:cNvSpPr>
          <p:nvPr/>
        </p:nvSpPr>
        <p:spPr bwMode="auto">
          <a:xfrm>
            <a:off x="7720014" y="17605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extLst>
      <p:ext uri="{BB962C8B-B14F-4D97-AF65-F5344CB8AC3E}">
        <p14:creationId xmlns:p14="http://schemas.microsoft.com/office/powerpoint/2010/main" val="317940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dissolve">
                                      <p:cBhvr>
                                        <p:cTn id="17" dur="500"/>
                                        <p:tgtEl>
                                          <p:spTgt spid="9219">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219">
                                            <p:txEl>
                                              <p:pRg st="4" end="4"/>
                                            </p:txEl>
                                          </p:spTgt>
                                        </p:tgtEl>
                                        <p:attrNameLst>
                                          <p:attrName>style.visibility</p:attrName>
                                        </p:attrNameLst>
                                      </p:cBhvr>
                                      <p:to>
                                        <p:strVal val="visible"/>
                                      </p:to>
                                    </p:set>
                                    <p:animEffect transition="in" filter="dissolve">
                                      <p:cBhvr>
                                        <p:cTn id="20"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533400"/>
            <a:ext cx="7772400" cy="914400"/>
          </a:xfrm>
        </p:spPr>
        <p:txBody>
          <a:bodyPr/>
          <a:lstStyle/>
          <a:p>
            <a:r>
              <a:rPr lang="en-US" altLang="en-US" b="1">
                <a:solidFill>
                  <a:schemeClr val="tx1"/>
                </a:solidFill>
              </a:rPr>
              <a:t>Example</a:t>
            </a:r>
            <a:endParaRPr lang="en-US" altLang="en-US" b="1">
              <a:solidFill>
                <a:schemeClr val="accent2"/>
              </a:solidFill>
            </a:endParaRPr>
          </a:p>
        </p:txBody>
      </p:sp>
      <p:sp>
        <p:nvSpPr>
          <p:cNvPr id="24580" name="Rectangle 4"/>
          <p:cNvSpPr>
            <a:spLocks noChangeArrowheads="1"/>
          </p:cNvSpPr>
          <p:nvPr/>
        </p:nvSpPr>
        <p:spPr bwMode="auto">
          <a:xfrm>
            <a:off x="7720014" y="17605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685800"/>
            <a:ext cx="4851400"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57400"/>
            <a:ext cx="381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3" name="Line 7"/>
          <p:cNvSpPr>
            <a:spLocks noChangeShapeType="1"/>
          </p:cNvSpPr>
          <p:nvPr/>
        </p:nvSpPr>
        <p:spPr bwMode="auto">
          <a:xfrm flipV="1">
            <a:off x="5943600" y="2362200"/>
            <a:ext cx="3886200" cy="3886200"/>
          </a:xfrm>
          <a:prstGeom prst="line">
            <a:avLst/>
          </a:prstGeom>
          <a:noFill/>
          <a:ln w="28575">
            <a:solidFill>
              <a:srgbClr val="FF141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4" name="Line 8"/>
          <p:cNvSpPr>
            <a:spLocks noChangeShapeType="1"/>
          </p:cNvSpPr>
          <p:nvPr/>
        </p:nvSpPr>
        <p:spPr bwMode="auto">
          <a:xfrm flipV="1">
            <a:off x="5943600" y="1905000"/>
            <a:ext cx="3276600" cy="3276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Line 9"/>
          <p:cNvSpPr>
            <a:spLocks noChangeShapeType="1"/>
          </p:cNvSpPr>
          <p:nvPr/>
        </p:nvSpPr>
        <p:spPr bwMode="auto">
          <a:xfrm flipV="1">
            <a:off x="5943600" y="1905000"/>
            <a:ext cx="3733800" cy="3733800"/>
          </a:xfrm>
          <a:prstGeom prst="line">
            <a:avLst/>
          </a:prstGeom>
          <a:noFill/>
          <a:ln w="9525">
            <a:solidFill>
              <a:srgbClr val="3028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458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76400"/>
            <a:ext cx="40640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1524000"/>
            <a:ext cx="1562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8" name="Text Box 12"/>
          <p:cNvSpPr txBox="1">
            <a:spLocks noChangeArrowheads="1"/>
          </p:cNvSpPr>
          <p:nvPr/>
        </p:nvSpPr>
        <p:spPr bwMode="auto">
          <a:xfrm>
            <a:off x="1752600" y="1447800"/>
            <a:ext cx="32766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For functions </a:t>
            </a:r>
            <a:r>
              <a:rPr lang="en-US" altLang="en-US" sz="2800" b="1" i="1"/>
              <a:t>f(n) </a:t>
            </a:r>
            <a:r>
              <a:rPr lang="en-US" altLang="en-US" sz="2800"/>
              <a:t>and</a:t>
            </a:r>
            <a:r>
              <a:rPr lang="en-US" altLang="en-US" sz="2800" b="1" i="1"/>
              <a:t> g(n)</a:t>
            </a:r>
            <a:r>
              <a:rPr lang="en-US" altLang="en-US" sz="2800"/>
              <a:t> (to the right) there are positive constants </a:t>
            </a:r>
            <a:r>
              <a:rPr lang="en-US" altLang="en-US" sz="2800" b="1" i="1">
                <a:solidFill>
                  <a:srgbClr val="54CC49"/>
                </a:solidFill>
              </a:rPr>
              <a:t>c</a:t>
            </a:r>
            <a:r>
              <a:rPr lang="en-US" altLang="en-US" sz="2800"/>
              <a:t> and </a:t>
            </a:r>
            <a:r>
              <a:rPr lang="en-US" altLang="en-US" sz="2800" i="1">
                <a:solidFill>
                  <a:srgbClr val="54CC49"/>
                </a:solidFill>
              </a:rPr>
              <a:t>n</a:t>
            </a:r>
            <a:r>
              <a:rPr lang="en-US" altLang="en-US" sz="2800" i="1" baseline="-25000">
                <a:solidFill>
                  <a:srgbClr val="54CC49"/>
                </a:solidFill>
              </a:rPr>
              <a:t>0</a:t>
            </a:r>
            <a:r>
              <a:rPr lang="en-US" altLang="en-US" sz="2800"/>
              <a:t> such that: </a:t>
            </a:r>
            <a:r>
              <a:rPr lang="en-US" altLang="en-US" sz="2800" b="1" i="1">
                <a:solidFill>
                  <a:srgbClr val="3028FF"/>
                </a:solidFill>
              </a:rPr>
              <a:t>f(n)≤</a:t>
            </a:r>
            <a:r>
              <a:rPr lang="en-US" altLang="en-US" sz="2800" b="1" i="1">
                <a:solidFill>
                  <a:srgbClr val="54CC49"/>
                </a:solidFill>
              </a:rPr>
              <a:t>c g(n)</a:t>
            </a:r>
            <a:r>
              <a:rPr lang="en-US" altLang="en-US" sz="2800"/>
              <a:t> </a:t>
            </a:r>
            <a:r>
              <a:rPr lang="en-US" altLang="en-US" sz="2800">
                <a:solidFill>
                  <a:srgbClr val="3028FF"/>
                </a:solidFill>
              </a:rPr>
              <a:t>for </a:t>
            </a:r>
            <a:r>
              <a:rPr lang="en-US" altLang="en-US" sz="2800" i="1">
                <a:solidFill>
                  <a:srgbClr val="54CC49"/>
                </a:solidFill>
              </a:rPr>
              <a:t>n</a:t>
            </a:r>
            <a:r>
              <a:rPr lang="en-US" altLang="en-US" sz="2800">
                <a:solidFill>
                  <a:srgbClr val="3028FF"/>
                </a:solidFill>
              </a:rPr>
              <a:t> ≥ </a:t>
            </a:r>
            <a:r>
              <a:rPr lang="en-US" altLang="en-US" sz="2800" i="1">
                <a:solidFill>
                  <a:srgbClr val="54CC49"/>
                </a:solidFill>
              </a:rPr>
              <a:t>n</a:t>
            </a:r>
            <a:r>
              <a:rPr lang="en-US" altLang="en-US" sz="2800" i="1" baseline="-25000">
                <a:solidFill>
                  <a:srgbClr val="54CC49"/>
                </a:solidFill>
              </a:rPr>
              <a:t>0</a:t>
            </a:r>
          </a:p>
          <a:p>
            <a:pPr>
              <a:spcBef>
                <a:spcPct val="50000"/>
              </a:spcBef>
            </a:pPr>
            <a:endParaRPr lang="en-US" altLang="en-US" sz="2800" b="1">
              <a:solidFill>
                <a:srgbClr val="3028FF"/>
              </a:solidFill>
            </a:endParaRPr>
          </a:p>
          <a:p>
            <a:pPr>
              <a:spcBef>
                <a:spcPct val="50000"/>
              </a:spcBef>
            </a:pPr>
            <a:r>
              <a:rPr lang="en-US" altLang="en-US" sz="2800" u="sng">
                <a:solidFill>
                  <a:srgbClr val="3028FF"/>
                </a:solidFill>
              </a:rPr>
              <a:t>conclusion</a:t>
            </a:r>
            <a:r>
              <a:rPr lang="en-US" altLang="en-US" sz="2800">
                <a:solidFill>
                  <a:srgbClr val="3028FF"/>
                </a:solidFill>
              </a:rPr>
              <a:t>: </a:t>
            </a:r>
          </a:p>
          <a:p>
            <a:pPr>
              <a:spcBef>
                <a:spcPct val="50000"/>
              </a:spcBef>
            </a:pPr>
            <a:r>
              <a:rPr lang="en-US" altLang="en-US" sz="2800">
                <a:solidFill>
                  <a:srgbClr val="3028FF"/>
                </a:solidFill>
              </a:rPr>
              <a:t>     2n+6 is O(n).</a:t>
            </a:r>
            <a:endParaRPr lang="en-US" altLang="en-US"/>
          </a:p>
        </p:txBody>
      </p:sp>
    </p:spTree>
    <p:extLst>
      <p:ext uri="{BB962C8B-B14F-4D97-AF65-F5344CB8AC3E}">
        <p14:creationId xmlns:p14="http://schemas.microsoft.com/office/powerpoint/2010/main" val="115753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533400"/>
            <a:ext cx="9296400" cy="1143000"/>
          </a:xfrm>
        </p:spPr>
        <p:txBody>
          <a:bodyPr/>
          <a:lstStyle/>
          <a:p>
            <a:r>
              <a:rPr lang="en-US" altLang="en-US" b="1">
                <a:solidFill>
                  <a:schemeClr val="tx1"/>
                </a:solidFill>
              </a:rPr>
              <a:t>Another Example</a:t>
            </a:r>
            <a:endParaRPr lang="en-US" altLang="en-US" b="1">
              <a:solidFill>
                <a:schemeClr val="accent2"/>
              </a:solidFill>
            </a:endParaRPr>
          </a:p>
        </p:txBody>
      </p:sp>
      <p:pic>
        <p:nvPicPr>
          <p:cNvPr id="10252" name="Picture 1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64289" y="1752600"/>
            <a:ext cx="3424237" cy="4343400"/>
          </a:xfrm>
          <a:noFill/>
          <a:ln/>
        </p:spPr>
      </p:pic>
      <p:sp>
        <p:nvSpPr>
          <p:cNvPr id="10254" name="Text Box 14"/>
          <p:cNvSpPr txBox="1">
            <a:spLocks noChangeArrowheads="1"/>
          </p:cNvSpPr>
          <p:nvPr/>
        </p:nvSpPr>
        <p:spPr bwMode="auto">
          <a:xfrm>
            <a:off x="1454046" y="2209800"/>
            <a:ext cx="441335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i="1" dirty="0">
                <a:solidFill>
                  <a:srgbClr val="3028FF"/>
                </a:solidFill>
              </a:rPr>
              <a:t>On the other hand…</a:t>
            </a:r>
          </a:p>
          <a:p>
            <a:r>
              <a:rPr lang="en-US" altLang="en-US" sz="2400" b="1" i="1" dirty="0">
                <a:solidFill>
                  <a:srgbClr val="3028FF"/>
                </a:solidFill>
              </a:rPr>
              <a:t>n</a:t>
            </a:r>
            <a:r>
              <a:rPr lang="en-US" altLang="en-US" sz="2400" b="1" i="1" baseline="30000" dirty="0">
                <a:solidFill>
                  <a:srgbClr val="3028FF"/>
                </a:solidFill>
              </a:rPr>
              <a:t>2</a:t>
            </a:r>
            <a:r>
              <a:rPr lang="en-US" altLang="en-US" sz="2400" dirty="0"/>
              <a:t> is not O(</a:t>
            </a:r>
            <a:r>
              <a:rPr lang="en-US" altLang="en-US" sz="2400" b="1" i="1" dirty="0">
                <a:solidFill>
                  <a:srgbClr val="FF1414"/>
                </a:solidFill>
              </a:rPr>
              <a:t>n</a:t>
            </a:r>
            <a:r>
              <a:rPr lang="en-US" altLang="en-US" sz="2400" dirty="0"/>
              <a:t>) because there is no </a:t>
            </a:r>
            <a:r>
              <a:rPr lang="en-US" altLang="en-US" sz="2400" b="1" i="1" dirty="0">
                <a:solidFill>
                  <a:srgbClr val="54CC49"/>
                </a:solidFill>
              </a:rPr>
              <a:t>c</a:t>
            </a:r>
            <a:r>
              <a:rPr lang="en-US" altLang="en-US" sz="2400" dirty="0"/>
              <a:t> and </a:t>
            </a:r>
            <a:r>
              <a:rPr lang="en-US" altLang="en-US" sz="2400" b="1" i="1" dirty="0">
                <a:solidFill>
                  <a:srgbClr val="54CC49"/>
                </a:solidFill>
              </a:rPr>
              <a:t>n</a:t>
            </a:r>
            <a:r>
              <a:rPr lang="en-US" altLang="en-US" sz="2400" b="1" i="1" baseline="-25000" dirty="0">
                <a:solidFill>
                  <a:srgbClr val="54CC49"/>
                </a:solidFill>
              </a:rPr>
              <a:t>0</a:t>
            </a:r>
            <a:r>
              <a:rPr lang="en-US" altLang="en-US" sz="2400" dirty="0"/>
              <a:t> such that:  	</a:t>
            </a:r>
            <a:endParaRPr lang="en-US" altLang="en-US" sz="2400" dirty="0" smtClean="0"/>
          </a:p>
          <a:p>
            <a:r>
              <a:rPr lang="en-US" altLang="en-US" sz="2400" b="1" i="1" dirty="0">
                <a:solidFill>
                  <a:srgbClr val="3028FF"/>
                </a:solidFill>
              </a:rPr>
              <a:t>	</a:t>
            </a:r>
            <a:r>
              <a:rPr lang="en-US" altLang="en-US" sz="2400" b="1" i="1" dirty="0" smtClean="0">
                <a:solidFill>
                  <a:srgbClr val="3028FF"/>
                </a:solidFill>
              </a:rPr>
              <a:t>n</a:t>
            </a:r>
            <a:r>
              <a:rPr lang="en-US" altLang="en-US" sz="2400" b="1" i="1" baseline="30000" dirty="0" smtClean="0">
                <a:solidFill>
                  <a:srgbClr val="3028FF"/>
                </a:solidFill>
              </a:rPr>
              <a:t>2</a:t>
            </a:r>
            <a:r>
              <a:rPr lang="en-US" altLang="en-US" sz="2400" dirty="0" smtClean="0"/>
              <a:t> </a:t>
            </a:r>
            <a:r>
              <a:rPr lang="en-US" altLang="en-US" sz="2400" dirty="0"/>
              <a:t>≤ </a:t>
            </a:r>
            <a:r>
              <a:rPr lang="en-US" altLang="en-US" sz="2400" b="1" i="1" dirty="0" err="1">
                <a:solidFill>
                  <a:srgbClr val="54CC49"/>
                </a:solidFill>
              </a:rPr>
              <a:t>cn</a:t>
            </a:r>
            <a:r>
              <a:rPr lang="en-US" altLang="en-US" sz="2400" dirty="0"/>
              <a:t> for </a:t>
            </a:r>
            <a:r>
              <a:rPr lang="en-US" altLang="en-US" sz="2400" dirty="0">
                <a:solidFill>
                  <a:srgbClr val="54CC49"/>
                </a:solidFill>
              </a:rPr>
              <a:t>n</a:t>
            </a:r>
            <a:r>
              <a:rPr lang="en-US" altLang="en-US" sz="2400" dirty="0"/>
              <a:t> </a:t>
            </a:r>
            <a:r>
              <a:rPr lang="en-US" altLang="en-US" sz="2400" dirty="0">
                <a:solidFill>
                  <a:srgbClr val="3028FF"/>
                </a:solidFill>
              </a:rPr>
              <a:t>≥</a:t>
            </a:r>
            <a:r>
              <a:rPr lang="en-US" altLang="en-US" sz="2400" dirty="0"/>
              <a:t> </a:t>
            </a:r>
            <a:r>
              <a:rPr lang="en-US" altLang="en-US" sz="2400" dirty="0">
                <a:solidFill>
                  <a:srgbClr val="54CC49"/>
                </a:solidFill>
              </a:rPr>
              <a:t>n</a:t>
            </a:r>
            <a:r>
              <a:rPr lang="en-US" altLang="en-US" sz="2400" baseline="-25000" dirty="0">
                <a:solidFill>
                  <a:srgbClr val="54CC49"/>
                </a:solidFill>
              </a:rPr>
              <a:t>0 </a:t>
            </a:r>
          </a:p>
          <a:p>
            <a:endParaRPr lang="en-US" altLang="en-US" sz="2400" baseline="-25000" dirty="0">
              <a:solidFill>
                <a:srgbClr val="54CC49"/>
              </a:solidFill>
            </a:endParaRPr>
          </a:p>
          <a:p>
            <a:r>
              <a:rPr lang="en-US" altLang="en-US" sz="2400" dirty="0"/>
              <a:t>(As the graph to the right illustrates, no matter how large a </a:t>
            </a:r>
            <a:r>
              <a:rPr lang="en-US" altLang="en-US" sz="2400" dirty="0">
                <a:solidFill>
                  <a:srgbClr val="3028FF"/>
                </a:solidFill>
              </a:rPr>
              <a:t>c</a:t>
            </a:r>
            <a:r>
              <a:rPr lang="en-US" altLang="en-US" sz="2400" dirty="0"/>
              <a:t> is chosen there is an </a:t>
            </a:r>
            <a:r>
              <a:rPr lang="en-US" altLang="en-US" sz="2400" dirty="0">
                <a:solidFill>
                  <a:srgbClr val="3028FF"/>
                </a:solidFill>
              </a:rPr>
              <a:t>n</a:t>
            </a:r>
            <a:r>
              <a:rPr lang="en-US" altLang="en-US" sz="2400" dirty="0"/>
              <a:t> big enough that </a:t>
            </a:r>
            <a:r>
              <a:rPr lang="en-US" altLang="en-US" sz="2400" b="1" i="1" dirty="0">
                <a:solidFill>
                  <a:srgbClr val="3028FF"/>
                </a:solidFill>
              </a:rPr>
              <a:t>n</a:t>
            </a:r>
            <a:r>
              <a:rPr lang="en-US" altLang="en-US" sz="2400" b="1" i="1" baseline="30000" dirty="0">
                <a:solidFill>
                  <a:srgbClr val="3028FF"/>
                </a:solidFill>
              </a:rPr>
              <a:t>2</a:t>
            </a:r>
            <a:r>
              <a:rPr lang="en-US" altLang="en-US" sz="2400" dirty="0"/>
              <a:t>&gt;</a:t>
            </a:r>
            <a:r>
              <a:rPr lang="en-US" altLang="en-US" sz="2400" b="1" i="1" dirty="0" err="1">
                <a:solidFill>
                  <a:srgbClr val="54CC49"/>
                </a:solidFill>
              </a:rPr>
              <a:t>cn</a:t>
            </a:r>
            <a:r>
              <a:rPr lang="en-US" altLang="en-US" sz="2400" b="1" i="1" dirty="0">
                <a:solidFill>
                  <a:srgbClr val="54CC49"/>
                </a:solidFill>
              </a:rPr>
              <a:t> </a:t>
            </a:r>
            <a:r>
              <a:rPr lang="en-US" altLang="en-US" sz="2400" dirty="0"/>
              <a:t>) </a:t>
            </a:r>
            <a:r>
              <a:rPr lang="en-US" altLang="en-US" sz="2400" baseline="-25000" dirty="0">
                <a:solidFill>
                  <a:srgbClr val="54CC49"/>
                </a:solidFill>
              </a:rPr>
              <a:t>.</a:t>
            </a:r>
            <a:endParaRPr lang="en-US" altLang="en-US" sz="2800" baseline="-25000" dirty="0">
              <a:solidFill>
                <a:srgbClr val="54CC49"/>
              </a:solidFill>
            </a:endParaRPr>
          </a:p>
        </p:txBody>
      </p:sp>
    </p:spTree>
    <p:extLst>
      <p:ext uri="{BB962C8B-B14F-4D97-AF65-F5344CB8AC3E}">
        <p14:creationId xmlns:p14="http://schemas.microsoft.com/office/powerpoint/2010/main" val="180239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33600" y="381000"/>
            <a:ext cx="7772400" cy="1143000"/>
          </a:xfrm>
        </p:spPr>
        <p:txBody>
          <a:bodyPr/>
          <a:lstStyle/>
          <a:p>
            <a:r>
              <a:rPr lang="en-US" altLang="en-US" b="1">
                <a:solidFill>
                  <a:schemeClr val="tx1"/>
                </a:solidFill>
              </a:rPr>
              <a:t>Asymptotic Notation (cont.)</a:t>
            </a:r>
            <a:endParaRPr lang="en-US" altLang="en-US" b="1">
              <a:solidFill>
                <a:schemeClr val="accent2"/>
              </a:solidFill>
            </a:endParaRPr>
          </a:p>
        </p:txBody>
      </p:sp>
      <p:sp>
        <p:nvSpPr>
          <p:cNvPr id="11267" name="Rectangle 3"/>
          <p:cNvSpPr>
            <a:spLocks noGrp="1" noChangeArrowheads="1"/>
          </p:cNvSpPr>
          <p:nvPr>
            <p:ph type="body" sz="half" idx="1"/>
          </p:nvPr>
        </p:nvSpPr>
        <p:spPr>
          <a:xfrm>
            <a:off x="1676400" y="1728865"/>
            <a:ext cx="8686800" cy="3733800"/>
          </a:xfrm>
        </p:spPr>
        <p:txBody>
          <a:bodyPr/>
          <a:lstStyle/>
          <a:p>
            <a:r>
              <a:rPr lang="en-US" altLang="en-US" dirty="0">
                <a:solidFill>
                  <a:srgbClr val="FF1414"/>
                </a:solidFill>
              </a:rPr>
              <a:t>Note</a:t>
            </a:r>
            <a:r>
              <a:rPr lang="en-US" altLang="en-US" dirty="0"/>
              <a:t>: Even though it is </a:t>
            </a:r>
            <a:r>
              <a:rPr lang="en-US" altLang="en-US" dirty="0">
                <a:solidFill>
                  <a:srgbClr val="FF1414"/>
                </a:solidFill>
              </a:rPr>
              <a:t>correct</a:t>
            </a:r>
            <a:r>
              <a:rPr lang="en-US" altLang="en-US" dirty="0"/>
              <a:t> to say </a:t>
            </a:r>
            <a:r>
              <a:rPr lang="en-US" altLang="en-US" sz="2500" dirty="0"/>
              <a:t>“7n - 3 is O(n</a:t>
            </a:r>
            <a:r>
              <a:rPr lang="en-US" altLang="en-US" sz="2500" baseline="30000" dirty="0"/>
              <a:t>3</a:t>
            </a:r>
            <a:r>
              <a:rPr lang="en-US" altLang="en-US" sz="2500" dirty="0"/>
              <a:t>)”, a </a:t>
            </a:r>
            <a:r>
              <a:rPr lang="en-US" altLang="en-US" sz="2500" dirty="0">
                <a:solidFill>
                  <a:srgbClr val="3028FF"/>
                </a:solidFill>
              </a:rPr>
              <a:t>better</a:t>
            </a:r>
            <a:r>
              <a:rPr lang="en-US" altLang="en-US" sz="2500" dirty="0"/>
              <a:t> statement is “7n - 3 is O(n)”, that is, one should make the approximation as tight as possible</a:t>
            </a:r>
          </a:p>
          <a:p>
            <a:endParaRPr lang="en-US" altLang="en-US" dirty="0"/>
          </a:p>
          <a:p>
            <a:r>
              <a:rPr lang="en-US" altLang="en-US" dirty="0">
                <a:solidFill>
                  <a:srgbClr val="3028FF"/>
                </a:solidFill>
              </a:rPr>
              <a:t>Simple Rule</a:t>
            </a:r>
            <a:r>
              <a:rPr lang="en-US" altLang="en-US" dirty="0"/>
              <a:t>: Drop lower order terms and constant factors</a:t>
            </a:r>
          </a:p>
          <a:p>
            <a:pPr lvl="1">
              <a:buFontTx/>
              <a:buNone/>
            </a:pPr>
            <a:r>
              <a:rPr lang="en-US" altLang="en-US" sz="2100" dirty="0"/>
              <a:t>	7n-3 is O(n) </a:t>
            </a:r>
          </a:p>
          <a:p>
            <a:pPr lvl="1">
              <a:buFontTx/>
              <a:buNone/>
            </a:pPr>
            <a:r>
              <a:rPr lang="en-US" altLang="en-US" sz="2100" dirty="0"/>
              <a:t>	8n</a:t>
            </a:r>
            <a:r>
              <a:rPr lang="en-US" altLang="en-US" sz="2100" baseline="30000" dirty="0"/>
              <a:t>2</a:t>
            </a:r>
            <a:r>
              <a:rPr lang="en-US" altLang="en-US" sz="2100" dirty="0"/>
              <a:t>log n + 5n</a:t>
            </a:r>
            <a:r>
              <a:rPr lang="en-US" altLang="en-US" sz="2100" baseline="30000" dirty="0"/>
              <a:t>2 </a:t>
            </a:r>
            <a:r>
              <a:rPr lang="en-US" altLang="en-US" sz="2100" dirty="0"/>
              <a:t>+ n is O(n</a:t>
            </a:r>
            <a:r>
              <a:rPr lang="en-US" altLang="en-US" sz="2100" baseline="30000" dirty="0"/>
              <a:t>2</a:t>
            </a:r>
            <a:r>
              <a:rPr lang="en-US" altLang="en-US" sz="2100" dirty="0"/>
              <a:t>log n)</a:t>
            </a:r>
          </a:p>
        </p:txBody>
      </p:sp>
    </p:spTree>
    <p:extLst>
      <p:ext uri="{BB962C8B-B14F-4D97-AF65-F5344CB8AC3E}">
        <p14:creationId xmlns:p14="http://schemas.microsoft.com/office/powerpoint/2010/main" val="2411725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dissolve">
                                      <p:cBhvr>
                                        <p:cTn id="12" dur="500"/>
                                        <p:tgtEl>
                                          <p:spTgt spid="11267">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dissolve">
                                      <p:cBhvr>
                                        <p:cTn id="15" dur="500"/>
                                        <p:tgtEl>
                                          <p:spTgt spid="11267">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dissolve">
                                      <p:cBhvr>
                                        <p:cTn id="18"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381000"/>
            <a:ext cx="7772400" cy="1143000"/>
          </a:xfrm>
        </p:spPr>
        <p:txBody>
          <a:bodyPr>
            <a:normAutofit fontScale="90000"/>
          </a:bodyPr>
          <a:lstStyle/>
          <a:p>
            <a:r>
              <a:rPr lang="en-US" altLang="en-US" b="1">
                <a:solidFill>
                  <a:schemeClr val="tx1"/>
                </a:solidFill>
              </a:rPr>
              <a:t>Asymptotic Notation </a:t>
            </a:r>
            <a:r>
              <a:rPr lang="en-US" altLang="en-US" b="1" i="1">
                <a:solidFill>
                  <a:schemeClr val="tx1"/>
                </a:solidFill>
              </a:rPr>
              <a:t>(terminology)</a:t>
            </a:r>
            <a:endParaRPr lang="en-US" altLang="en-US" b="1">
              <a:solidFill>
                <a:schemeClr val="accent2"/>
              </a:solidFill>
            </a:endParaRPr>
          </a:p>
        </p:txBody>
      </p:sp>
      <p:sp>
        <p:nvSpPr>
          <p:cNvPr id="25603" name="Rectangle 3"/>
          <p:cNvSpPr>
            <a:spLocks noGrp="1" noChangeArrowheads="1"/>
          </p:cNvSpPr>
          <p:nvPr>
            <p:ph type="body" sz="half" idx="1"/>
          </p:nvPr>
        </p:nvSpPr>
        <p:spPr>
          <a:xfrm>
            <a:off x="1905000" y="1676400"/>
            <a:ext cx="8305800" cy="4495800"/>
          </a:xfrm>
        </p:spPr>
        <p:txBody>
          <a:bodyPr/>
          <a:lstStyle/>
          <a:p>
            <a:r>
              <a:rPr lang="en-US" altLang="en-US" dirty="0"/>
              <a:t>Special classes of algorithms:</a:t>
            </a:r>
          </a:p>
          <a:p>
            <a:pPr lvl="1">
              <a:buFontTx/>
              <a:buNone/>
            </a:pPr>
            <a:r>
              <a:rPr lang="en-US" altLang="en-US" sz="2100" b="1" i="1" dirty="0" smtClean="0">
                <a:solidFill>
                  <a:srgbClr val="3028FF"/>
                </a:solidFill>
              </a:rPr>
              <a:t>Logarithmic	</a:t>
            </a:r>
            <a:r>
              <a:rPr lang="en-US" altLang="en-US" sz="2100" dirty="0" smtClean="0"/>
              <a:t>:</a:t>
            </a:r>
            <a:r>
              <a:rPr lang="en-US" altLang="en-US" sz="2100" dirty="0"/>
              <a:t>	</a:t>
            </a:r>
            <a:r>
              <a:rPr lang="en-US" altLang="en-US" sz="2100" b="1" dirty="0"/>
              <a:t>O(log n)</a:t>
            </a:r>
            <a:endParaRPr lang="en-US" altLang="en-US" sz="2100" dirty="0"/>
          </a:p>
          <a:p>
            <a:pPr lvl="1">
              <a:buFontTx/>
              <a:buNone/>
            </a:pPr>
            <a:r>
              <a:rPr lang="en-US" altLang="en-US" sz="2100" b="1" i="1" dirty="0" smtClean="0">
                <a:solidFill>
                  <a:srgbClr val="FF1414"/>
                </a:solidFill>
              </a:rPr>
              <a:t>Linear	</a:t>
            </a:r>
            <a:r>
              <a:rPr lang="en-US" altLang="en-US" sz="2100" dirty="0" smtClean="0"/>
              <a:t>:</a:t>
            </a:r>
            <a:r>
              <a:rPr lang="en-US" altLang="en-US" sz="2100" dirty="0"/>
              <a:t>	</a:t>
            </a:r>
            <a:r>
              <a:rPr lang="en-US" altLang="en-US" sz="2100" b="1" dirty="0"/>
              <a:t>O(n)</a:t>
            </a:r>
            <a:endParaRPr lang="en-US" altLang="en-US" sz="2100" dirty="0"/>
          </a:p>
          <a:p>
            <a:pPr lvl="1">
              <a:buFontTx/>
              <a:buNone/>
            </a:pPr>
            <a:r>
              <a:rPr lang="en-US" altLang="en-US" sz="2100" b="1" i="1" dirty="0" smtClean="0">
                <a:solidFill>
                  <a:srgbClr val="008000"/>
                </a:solidFill>
              </a:rPr>
              <a:t>Quadratic	</a:t>
            </a:r>
            <a:r>
              <a:rPr lang="en-US" altLang="en-US" sz="2100" dirty="0" smtClean="0"/>
              <a:t>:</a:t>
            </a:r>
            <a:r>
              <a:rPr lang="en-US" altLang="en-US" sz="2100" dirty="0"/>
              <a:t>	</a:t>
            </a:r>
            <a:r>
              <a:rPr lang="en-US" altLang="en-US" sz="2100" b="1" dirty="0"/>
              <a:t>O(n</a:t>
            </a:r>
            <a:r>
              <a:rPr lang="en-US" altLang="en-US" sz="2100" b="1" baseline="30000" dirty="0"/>
              <a:t>2</a:t>
            </a:r>
            <a:r>
              <a:rPr lang="en-US" altLang="en-US" sz="2100" b="1" dirty="0"/>
              <a:t>)</a:t>
            </a:r>
            <a:endParaRPr lang="en-US" altLang="en-US" sz="2100" dirty="0"/>
          </a:p>
          <a:p>
            <a:pPr lvl="1">
              <a:buFontTx/>
              <a:buNone/>
            </a:pPr>
            <a:r>
              <a:rPr lang="en-US" altLang="en-US" sz="2100" b="1" i="1" dirty="0" smtClean="0"/>
              <a:t>Polynomial	</a:t>
            </a:r>
            <a:r>
              <a:rPr lang="en-US" altLang="en-US" sz="2100" dirty="0" smtClean="0"/>
              <a:t>:</a:t>
            </a:r>
            <a:r>
              <a:rPr lang="en-US" altLang="en-US" sz="2100" dirty="0"/>
              <a:t>	</a:t>
            </a:r>
            <a:r>
              <a:rPr lang="en-US" altLang="en-US" sz="2100" b="1" dirty="0"/>
              <a:t>O(</a:t>
            </a:r>
            <a:r>
              <a:rPr lang="en-US" altLang="en-US" sz="2100" b="1" dirty="0" err="1"/>
              <a:t>n</a:t>
            </a:r>
            <a:r>
              <a:rPr lang="en-US" altLang="en-US" sz="2100" b="1" baseline="30000" dirty="0" err="1"/>
              <a:t>k</a:t>
            </a:r>
            <a:r>
              <a:rPr lang="en-US" altLang="en-US" sz="2100" b="1" dirty="0"/>
              <a:t>), k ≥ 1</a:t>
            </a:r>
            <a:endParaRPr lang="en-US" altLang="en-US" sz="2100" dirty="0"/>
          </a:p>
          <a:p>
            <a:pPr lvl="1">
              <a:buFontTx/>
              <a:buNone/>
            </a:pPr>
            <a:r>
              <a:rPr lang="en-US" altLang="en-US" sz="2100" b="1" i="1" dirty="0" smtClean="0">
                <a:solidFill>
                  <a:srgbClr val="CC3399"/>
                </a:solidFill>
              </a:rPr>
              <a:t>Exponential	</a:t>
            </a:r>
            <a:r>
              <a:rPr lang="en-US" altLang="en-US" sz="2100" dirty="0" smtClean="0"/>
              <a:t>:</a:t>
            </a:r>
            <a:r>
              <a:rPr lang="en-US" altLang="en-US" sz="2100" dirty="0"/>
              <a:t>	</a:t>
            </a:r>
            <a:r>
              <a:rPr lang="en-US" altLang="en-US" sz="2100" b="1" dirty="0"/>
              <a:t>O(a</a:t>
            </a:r>
            <a:r>
              <a:rPr lang="en-US" altLang="en-US" sz="2100" b="1" baseline="30000" dirty="0"/>
              <a:t>n</a:t>
            </a:r>
            <a:r>
              <a:rPr lang="en-US" altLang="en-US" sz="2100" b="1" dirty="0"/>
              <a:t>), n &gt; 1</a:t>
            </a:r>
            <a:endParaRPr lang="en-US" altLang="en-US" sz="2100" dirty="0"/>
          </a:p>
          <a:p>
            <a:pPr>
              <a:buFontTx/>
              <a:buNone/>
            </a:pPr>
            <a:endParaRPr lang="en-US" altLang="en-US" sz="2500" dirty="0"/>
          </a:p>
          <a:p>
            <a:pPr>
              <a:lnSpc>
                <a:spcPct val="90000"/>
              </a:lnSpc>
            </a:pPr>
            <a:r>
              <a:rPr lang="en-US" altLang="en-US" dirty="0"/>
              <a:t>“Relatives” of the Big-Oh</a:t>
            </a:r>
          </a:p>
          <a:p>
            <a:pPr lvl="1">
              <a:lnSpc>
                <a:spcPct val="90000"/>
              </a:lnSpc>
            </a:pPr>
            <a:r>
              <a:rPr lang="en-US" altLang="en-US" sz="2500" dirty="0">
                <a:sym typeface="Symbol" panose="05050102010706020507" pitchFamily="18" charset="2"/>
              </a:rPr>
              <a:t></a:t>
            </a:r>
            <a:r>
              <a:rPr lang="en-US" altLang="en-US" sz="2500" dirty="0"/>
              <a:t> (f(n)): </a:t>
            </a:r>
            <a:r>
              <a:rPr lang="en-US" altLang="en-US" sz="2500" dirty="0">
                <a:solidFill>
                  <a:srgbClr val="CC3399"/>
                </a:solidFill>
              </a:rPr>
              <a:t>Big Omega</a:t>
            </a:r>
            <a:r>
              <a:rPr lang="en-US" altLang="en-US" sz="2500" dirty="0"/>
              <a:t>--asymptotic </a:t>
            </a:r>
            <a:r>
              <a:rPr lang="en-US" altLang="en-US" sz="2500" i="1" dirty="0"/>
              <a:t>lower</a:t>
            </a:r>
            <a:r>
              <a:rPr lang="en-US" altLang="en-US" sz="2500" dirty="0"/>
              <a:t> bound</a:t>
            </a:r>
          </a:p>
          <a:p>
            <a:pPr lvl="1">
              <a:lnSpc>
                <a:spcPct val="90000"/>
              </a:lnSpc>
            </a:pPr>
            <a:r>
              <a:rPr lang="en-US" altLang="en-US" sz="2500" dirty="0">
                <a:sym typeface="Symbol" panose="05050102010706020507" pitchFamily="18" charset="2"/>
              </a:rPr>
              <a:t></a:t>
            </a:r>
            <a:r>
              <a:rPr lang="en-US" altLang="en-US" sz="2500" dirty="0"/>
              <a:t> (f(n)): </a:t>
            </a:r>
            <a:r>
              <a:rPr lang="en-US" altLang="en-US" sz="2500" dirty="0">
                <a:solidFill>
                  <a:srgbClr val="CC3399"/>
                </a:solidFill>
              </a:rPr>
              <a:t>Big Theta</a:t>
            </a:r>
            <a:r>
              <a:rPr lang="en-US" altLang="en-US" sz="2500" dirty="0"/>
              <a:t>--asymptotic </a:t>
            </a:r>
            <a:r>
              <a:rPr lang="en-US" altLang="en-US" sz="2500" i="1" dirty="0"/>
              <a:t>tight</a:t>
            </a:r>
            <a:r>
              <a:rPr lang="en-US" altLang="en-US" sz="2500" dirty="0"/>
              <a:t> bound</a:t>
            </a:r>
            <a:endParaRPr lang="en-US" altLang="en-US" sz="2100" dirty="0"/>
          </a:p>
          <a:p>
            <a:pPr>
              <a:buFontTx/>
              <a:buNone/>
            </a:pPr>
            <a:endParaRPr lang="en-US" altLang="en-US" sz="2500" dirty="0"/>
          </a:p>
          <a:p>
            <a:endParaRPr lang="en-US" altLang="en-US" sz="2500" dirty="0"/>
          </a:p>
        </p:txBody>
      </p:sp>
    </p:spTree>
    <p:extLst>
      <p:ext uri="{BB962C8B-B14F-4D97-AF65-F5344CB8AC3E}">
        <p14:creationId xmlns:p14="http://schemas.microsoft.com/office/powerpoint/2010/main" val="33940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ssolve">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dissolve">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dissolve">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dissolve">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dissolve">
                                      <p:cBhvr>
                                        <p:cTn id="27" dur="500"/>
                                        <p:tgtEl>
                                          <p:spTgt spid="25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dissolve">
                                      <p:cBhvr>
                                        <p:cTn id="32" dur="500"/>
                                        <p:tgtEl>
                                          <p:spTgt spid="25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Effect transition="in" filter="dissolve">
                                      <p:cBhvr>
                                        <p:cTn id="37" dur="500"/>
                                        <p:tgtEl>
                                          <p:spTgt spid="2560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603">
                                            <p:txEl>
                                              <p:pRg st="8" end="8"/>
                                            </p:txEl>
                                          </p:spTgt>
                                        </p:tgtEl>
                                        <p:attrNameLst>
                                          <p:attrName>style.visibility</p:attrName>
                                        </p:attrNameLst>
                                      </p:cBhvr>
                                      <p:to>
                                        <p:strVal val="visible"/>
                                      </p:to>
                                    </p:set>
                                    <p:animEffect transition="in" filter="dissolve">
                                      <p:cBhvr>
                                        <p:cTn id="42" dur="500"/>
                                        <p:tgtEl>
                                          <p:spTgt spid="2560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dissolve">
                                      <p:cBhvr>
                                        <p:cTn id="47" dur="500"/>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18937" y="0"/>
            <a:ext cx="8573125" cy="1143000"/>
          </a:xfrm>
        </p:spPr>
        <p:txBody>
          <a:bodyPr>
            <a:normAutofit fontScale="90000"/>
          </a:bodyPr>
          <a:lstStyle/>
          <a:p>
            <a:r>
              <a:rPr lang="en-US" altLang="en-US" b="1" dirty="0">
                <a:solidFill>
                  <a:schemeClr val="tx1"/>
                </a:solidFill>
              </a:rPr>
              <a:t>Asymptotic Analysis of The Running Time</a:t>
            </a:r>
            <a:endParaRPr lang="en-US" altLang="en-US" b="1" dirty="0">
              <a:solidFill>
                <a:schemeClr val="accent2"/>
              </a:solidFill>
            </a:endParaRPr>
          </a:p>
        </p:txBody>
      </p:sp>
      <p:sp>
        <p:nvSpPr>
          <p:cNvPr id="12291" name="Rectangle 3"/>
          <p:cNvSpPr>
            <a:spLocks noGrp="1" noChangeArrowheads="1"/>
          </p:cNvSpPr>
          <p:nvPr>
            <p:ph type="body" sz="half" idx="1"/>
          </p:nvPr>
        </p:nvSpPr>
        <p:spPr>
          <a:xfrm>
            <a:off x="1454046" y="1306642"/>
            <a:ext cx="10208302" cy="5319010"/>
          </a:xfrm>
        </p:spPr>
        <p:txBody>
          <a:bodyPr>
            <a:noAutofit/>
          </a:bodyPr>
          <a:lstStyle/>
          <a:p>
            <a:pPr>
              <a:lnSpc>
                <a:spcPct val="100000"/>
              </a:lnSpc>
              <a:spcBef>
                <a:spcPts val="600"/>
              </a:spcBef>
              <a:spcAft>
                <a:spcPts val="600"/>
              </a:spcAft>
            </a:pPr>
            <a:r>
              <a:rPr lang="en-US" altLang="en-US" sz="2400" dirty="0"/>
              <a:t>Use the Big-Oh notation to express the number of primitive operations executed as a function of the input size.</a:t>
            </a:r>
          </a:p>
          <a:p>
            <a:pPr>
              <a:lnSpc>
                <a:spcPct val="100000"/>
              </a:lnSpc>
              <a:spcBef>
                <a:spcPts val="600"/>
              </a:spcBef>
              <a:spcAft>
                <a:spcPts val="600"/>
              </a:spcAft>
            </a:pPr>
            <a:r>
              <a:rPr lang="en-US" altLang="en-US" sz="2400" dirty="0"/>
              <a:t>For example, we say that the </a:t>
            </a:r>
            <a:r>
              <a:rPr lang="en-US" altLang="en-US" sz="2400" dirty="0" err="1">
                <a:solidFill>
                  <a:srgbClr val="3028FF"/>
                </a:solidFill>
              </a:rPr>
              <a:t>arrayMax</a:t>
            </a:r>
            <a:r>
              <a:rPr lang="en-US" altLang="en-US" sz="2400" dirty="0"/>
              <a:t> algorithm runs in </a:t>
            </a:r>
            <a:r>
              <a:rPr lang="en-US" altLang="en-US" sz="2400" b="1" i="1" dirty="0"/>
              <a:t>O</a:t>
            </a:r>
            <a:r>
              <a:rPr lang="en-US" altLang="en-US" sz="2400" dirty="0"/>
              <a:t>(n) time.</a:t>
            </a:r>
          </a:p>
          <a:p>
            <a:pPr>
              <a:lnSpc>
                <a:spcPct val="100000"/>
              </a:lnSpc>
              <a:spcBef>
                <a:spcPts val="600"/>
              </a:spcBef>
              <a:spcAft>
                <a:spcPts val="600"/>
              </a:spcAft>
            </a:pPr>
            <a:r>
              <a:rPr lang="en-US" altLang="en-US" sz="2400" dirty="0"/>
              <a:t>Comparing the asymptotic running time</a:t>
            </a:r>
          </a:p>
          <a:p>
            <a:pPr lvl="1">
              <a:lnSpc>
                <a:spcPct val="100000"/>
              </a:lnSpc>
              <a:spcBef>
                <a:spcPts val="600"/>
              </a:spcBef>
              <a:spcAft>
                <a:spcPts val="600"/>
              </a:spcAft>
              <a:buFontTx/>
              <a:buNone/>
            </a:pPr>
            <a:r>
              <a:rPr lang="en-US" altLang="en-US" dirty="0"/>
              <a:t>-an algorithm that runs in </a:t>
            </a:r>
            <a:r>
              <a:rPr lang="en-US" altLang="en-US" b="1" i="1" dirty="0"/>
              <a:t>O</a:t>
            </a:r>
            <a:r>
              <a:rPr lang="en-US" altLang="en-US" dirty="0"/>
              <a:t>(n) time is better than one that runs in </a:t>
            </a:r>
            <a:r>
              <a:rPr lang="en-US" altLang="en-US" b="1" i="1" dirty="0"/>
              <a:t>O</a:t>
            </a:r>
            <a:r>
              <a:rPr lang="en-US" altLang="en-US" dirty="0"/>
              <a:t>(n</a:t>
            </a:r>
            <a:r>
              <a:rPr lang="en-US" altLang="en-US" baseline="30000" dirty="0"/>
              <a:t>2</a:t>
            </a:r>
            <a:r>
              <a:rPr lang="en-US" altLang="en-US" dirty="0"/>
              <a:t>) time</a:t>
            </a:r>
          </a:p>
          <a:p>
            <a:pPr lvl="1">
              <a:lnSpc>
                <a:spcPct val="100000"/>
              </a:lnSpc>
              <a:spcBef>
                <a:spcPts val="600"/>
              </a:spcBef>
              <a:spcAft>
                <a:spcPts val="600"/>
              </a:spcAft>
              <a:buFontTx/>
              <a:buNone/>
            </a:pPr>
            <a:r>
              <a:rPr lang="en-US" altLang="en-US" dirty="0"/>
              <a:t>-similarly, </a:t>
            </a:r>
            <a:r>
              <a:rPr lang="en-US" altLang="en-US" b="1" i="1" dirty="0"/>
              <a:t>O</a:t>
            </a:r>
            <a:r>
              <a:rPr lang="en-US" altLang="en-US" dirty="0"/>
              <a:t>(log n) is better than </a:t>
            </a:r>
            <a:r>
              <a:rPr lang="en-US" altLang="en-US" b="1" i="1" dirty="0"/>
              <a:t>O</a:t>
            </a:r>
            <a:r>
              <a:rPr lang="en-US" altLang="en-US" dirty="0"/>
              <a:t>(n)</a:t>
            </a:r>
          </a:p>
          <a:p>
            <a:pPr lvl="1">
              <a:lnSpc>
                <a:spcPct val="100000"/>
              </a:lnSpc>
              <a:spcBef>
                <a:spcPts val="600"/>
              </a:spcBef>
              <a:spcAft>
                <a:spcPts val="600"/>
              </a:spcAft>
              <a:buFontTx/>
              <a:buNone/>
            </a:pPr>
            <a:r>
              <a:rPr lang="en-US" altLang="en-US" dirty="0"/>
              <a:t>-hierarchy of functions:   log n &lt;&lt; n &lt;&lt; n</a:t>
            </a:r>
            <a:r>
              <a:rPr lang="en-US" altLang="en-US" baseline="30000" dirty="0"/>
              <a:t>2</a:t>
            </a:r>
            <a:r>
              <a:rPr lang="en-US" altLang="en-US" dirty="0"/>
              <a:t> &lt;&lt; n</a:t>
            </a:r>
            <a:r>
              <a:rPr lang="en-US" altLang="en-US" baseline="30000" dirty="0"/>
              <a:t>3</a:t>
            </a:r>
            <a:r>
              <a:rPr lang="en-US" altLang="en-US" dirty="0"/>
              <a:t> &lt;&lt; 2n </a:t>
            </a:r>
          </a:p>
          <a:p>
            <a:pPr>
              <a:lnSpc>
                <a:spcPct val="100000"/>
              </a:lnSpc>
              <a:spcBef>
                <a:spcPts val="600"/>
              </a:spcBef>
              <a:spcAft>
                <a:spcPts val="600"/>
              </a:spcAft>
            </a:pPr>
            <a:r>
              <a:rPr lang="en-US" altLang="en-US" sz="2400" dirty="0">
                <a:solidFill>
                  <a:srgbClr val="FF1414"/>
                </a:solidFill>
              </a:rPr>
              <a:t>Caution!</a:t>
            </a:r>
            <a:r>
              <a:rPr lang="en-US" altLang="en-US" sz="2400" dirty="0"/>
              <a:t>  Beware of very large constant factors. An algorithm running in time 1,000,000 n is still </a:t>
            </a:r>
            <a:r>
              <a:rPr lang="en-US" altLang="en-US" sz="2400" b="1" i="1" dirty="0"/>
              <a:t>O</a:t>
            </a:r>
            <a:r>
              <a:rPr lang="en-US" altLang="en-US" sz="2400" dirty="0"/>
              <a:t>(n) but might be less efficient on your data set than one running in time 2n</a:t>
            </a:r>
            <a:r>
              <a:rPr lang="en-US" altLang="en-US" sz="2400" baseline="30000" dirty="0"/>
              <a:t>2</a:t>
            </a:r>
            <a:r>
              <a:rPr lang="en-US" altLang="en-US" sz="2400" dirty="0"/>
              <a:t>, which is </a:t>
            </a:r>
            <a:r>
              <a:rPr lang="en-US" altLang="en-US" sz="2400" b="1" i="1" dirty="0"/>
              <a:t>O</a:t>
            </a:r>
            <a:r>
              <a:rPr lang="en-US" altLang="en-US" sz="2400" dirty="0"/>
              <a:t>(n</a:t>
            </a:r>
            <a:r>
              <a:rPr lang="en-US" altLang="en-US" sz="2400" baseline="30000" dirty="0"/>
              <a:t>2</a:t>
            </a:r>
            <a:r>
              <a:rPr lang="en-US" altLang="en-US" sz="2400" dirty="0"/>
              <a:t>)</a:t>
            </a:r>
          </a:p>
        </p:txBody>
      </p:sp>
    </p:spTree>
    <p:extLst>
      <p:ext uri="{BB962C8B-B14F-4D97-AF65-F5344CB8AC3E}">
        <p14:creationId xmlns:p14="http://schemas.microsoft.com/office/powerpoint/2010/main" val="420601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ssolv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dissolve">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dissolve">
                                      <p:cBhvr>
                                        <p:cTn id="17" dur="500"/>
                                        <p:tgtEl>
                                          <p:spTgt spid="1229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dissolve">
                                      <p:cBhvr>
                                        <p:cTn id="20" dur="500"/>
                                        <p:tgtEl>
                                          <p:spTgt spid="12291">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animEffect transition="in" filter="dissolve">
                                      <p:cBhvr>
                                        <p:cTn id="23" dur="500"/>
                                        <p:tgtEl>
                                          <p:spTgt spid="1229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291">
                                            <p:txEl>
                                              <p:pRg st="5" end="5"/>
                                            </p:txEl>
                                          </p:spTgt>
                                        </p:tgtEl>
                                        <p:attrNameLst>
                                          <p:attrName>style.visibility</p:attrName>
                                        </p:attrNameLst>
                                      </p:cBhvr>
                                      <p:to>
                                        <p:strVal val="visible"/>
                                      </p:to>
                                    </p:set>
                                    <p:animEffect transition="in" filter="dissolve">
                                      <p:cBhvr>
                                        <p:cTn id="26" dur="500"/>
                                        <p:tgtEl>
                                          <p:spTgt spid="1229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animEffect transition="in" filter="dissolve">
                                      <p:cBhvr>
                                        <p:cTn id="31"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79095" y="533400"/>
            <a:ext cx="8603105" cy="1143000"/>
          </a:xfrm>
        </p:spPr>
        <p:txBody>
          <a:bodyPr/>
          <a:lstStyle/>
          <a:p>
            <a:r>
              <a:rPr lang="en-US" altLang="en-US" b="1" dirty="0" smtClean="0">
                <a:solidFill>
                  <a:schemeClr val="tx1"/>
                </a:solidFill>
              </a:rPr>
              <a:t>Example</a:t>
            </a:r>
            <a:endParaRPr lang="en-US" altLang="en-US" b="1" dirty="0">
              <a:solidFill>
                <a:schemeClr val="accent2"/>
              </a:solidFill>
            </a:endParaRPr>
          </a:p>
        </p:txBody>
      </p:sp>
      <p:sp>
        <p:nvSpPr>
          <p:cNvPr id="15363" name="Rectangle 3"/>
          <p:cNvSpPr>
            <a:spLocks noGrp="1" noChangeArrowheads="1"/>
          </p:cNvSpPr>
          <p:nvPr>
            <p:ph type="body" sz="half" idx="1"/>
          </p:nvPr>
        </p:nvSpPr>
        <p:spPr>
          <a:xfrm>
            <a:off x="1828800" y="1676400"/>
            <a:ext cx="8153400" cy="4419600"/>
          </a:xfrm>
        </p:spPr>
        <p:txBody>
          <a:bodyPr>
            <a:normAutofit/>
          </a:bodyPr>
          <a:lstStyle/>
          <a:p>
            <a:pPr>
              <a:lnSpc>
                <a:spcPct val="90000"/>
              </a:lnSpc>
              <a:buFontTx/>
              <a:buNone/>
            </a:pPr>
            <a:r>
              <a:rPr lang="en-US" altLang="en-US" sz="2000" b="1" dirty="0" smtClean="0">
                <a:solidFill>
                  <a:srgbClr val="3028FF"/>
                </a:solidFill>
              </a:rPr>
              <a:t>Algorithm</a:t>
            </a:r>
            <a:r>
              <a:rPr lang="en-US" altLang="en-US" sz="2000" dirty="0" smtClean="0">
                <a:solidFill>
                  <a:srgbClr val="3028FF"/>
                </a:solidFill>
              </a:rPr>
              <a:t> </a:t>
            </a:r>
            <a:r>
              <a:rPr lang="en-US" altLang="en-US" sz="2000" dirty="0">
                <a:solidFill>
                  <a:srgbClr val="3028FF"/>
                </a:solidFill>
              </a:rPr>
              <a:t>prefixAverages2(X):</a:t>
            </a:r>
          </a:p>
          <a:p>
            <a:pPr>
              <a:lnSpc>
                <a:spcPct val="90000"/>
              </a:lnSpc>
              <a:buFontTx/>
              <a:buNone/>
            </a:pPr>
            <a:r>
              <a:rPr lang="en-US" altLang="en-US" sz="2000" i="1" dirty="0"/>
              <a:t>Input</a:t>
            </a:r>
            <a:r>
              <a:rPr lang="en-US" altLang="en-US" sz="2000" dirty="0"/>
              <a:t>: An </a:t>
            </a:r>
            <a:r>
              <a:rPr lang="en-US" altLang="en-US" sz="2000" i="1" dirty="0"/>
              <a:t>n</a:t>
            </a:r>
            <a:r>
              <a:rPr lang="en-US" altLang="en-US" sz="2000" dirty="0"/>
              <a:t>-element array X of numbers.</a:t>
            </a:r>
          </a:p>
          <a:p>
            <a:pPr>
              <a:lnSpc>
                <a:spcPct val="90000"/>
              </a:lnSpc>
              <a:buFontTx/>
              <a:buNone/>
            </a:pPr>
            <a:r>
              <a:rPr lang="en-US" altLang="en-US" sz="2000" i="1" dirty="0"/>
              <a:t>Output:</a:t>
            </a:r>
            <a:r>
              <a:rPr lang="en-US" altLang="en-US" sz="2000" dirty="0"/>
              <a:t> An </a:t>
            </a:r>
            <a:r>
              <a:rPr lang="en-US" altLang="en-US" sz="2000" i="1" dirty="0"/>
              <a:t>n</a:t>
            </a:r>
            <a:r>
              <a:rPr lang="en-US" altLang="en-US" sz="2000" dirty="0"/>
              <a:t> -element array A of numbers such that A[</a:t>
            </a:r>
            <a:r>
              <a:rPr lang="en-US" altLang="en-US" sz="2000" i="1" dirty="0" err="1"/>
              <a:t>i</a:t>
            </a:r>
            <a:r>
              <a:rPr lang="en-US" altLang="en-US" sz="2000" dirty="0"/>
              <a:t>] is the average of elements X[0], ... , X[</a:t>
            </a:r>
            <a:r>
              <a:rPr lang="en-US" altLang="en-US" sz="2000" i="1" dirty="0" err="1"/>
              <a:t>i</a:t>
            </a:r>
            <a:r>
              <a:rPr lang="en-US" altLang="en-US" sz="2000" dirty="0"/>
              <a:t>].</a:t>
            </a:r>
          </a:p>
          <a:p>
            <a:pPr lvl="1">
              <a:lnSpc>
                <a:spcPct val="90000"/>
              </a:lnSpc>
              <a:buFontTx/>
              <a:buNone/>
            </a:pPr>
            <a:r>
              <a:rPr lang="en-US" altLang="en-US" sz="1800" dirty="0"/>
              <a:t> </a:t>
            </a:r>
            <a:r>
              <a:rPr lang="en-US" altLang="en-US" sz="1800" dirty="0">
                <a:solidFill>
                  <a:srgbClr val="3028FF"/>
                </a:solidFill>
              </a:rPr>
              <a:t>Let A be an array of </a:t>
            </a:r>
            <a:r>
              <a:rPr lang="en-US" altLang="en-US" sz="1800" b="1" i="1" dirty="0">
                <a:solidFill>
                  <a:srgbClr val="3028FF"/>
                </a:solidFill>
              </a:rPr>
              <a:t>n</a:t>
            </a:r>
            <a:r>
              <a:rPr lang="en-US" altLang="en-US" sz="1800" dirty="0">
                <a:solidFill>
                  <a:srgbClr val="3028FF"/>
                </a:solidFill>
              </a:rPr>
              <a:t> numbers.</a:t>
            </a:r>
          </a:p>
          <a:p>
            <a:pPr lvl="1">
              <a:lnSpc>
                <a:spcPct val="90000"/>
              </a:lnSpc>
              <a:buFontTx/>
              <a:buNone/>
            </a:pPr>
            <a:r>
              <a:rPr lang="en-US" altLang="en-US" sz="1800" dirty="0">
                <a:solidFill>
                  <a:srgbClr val="3028FF"/>
                </a:solidFill>
              </a:rPr>
              <a:t>s</a:t>
            </a:r>
            <a:r>
              <a:rPr lang="en-US" altLang="en-US" sz="1800" dirty="0">
                <a:solidFill>
                  <a:srgbClr val="3028FF"/>
                </a:solidFill>
                <a:sym typeface="Symbol" panose="05050102010706020507" pitchFamily="18" charset="2"/>
              </a:rPr>
              <a:t></a:t>
            </a:r>
            <a:r>
              <a:rPr lang="en-US" altLang="en-US" sz="1800" dirty="0">
                <a:solidFill>
                  <a:srgbClr val="3028FF"/>
                </a:solidFill>
              </a:rPr>
              <a:t> 0</a:t>
            </a:r>
          </a:p>
          <a:p>
            <a:pPr lvl="1">
              <a:lnSpc>
                <a:spcPct val="90000"/>
              </a:lnSpc>
              <a:buFontTx/>
              <a:buNone/>
            </a:pPr>
            <a:r>
              <a:rPr lang="en-US" altLang="en-US" sz="1800" b="1" dirty="0">
                <a:solidFill>
                  <a:srgbClr val="3028FF"/>
                </a:solidFill>
              </a:rPr>
              <a:t>for</a:t>
            </a:r>
            <a:r>
              <a:rPr lang="en-US" altLang="en-US" sz="1800" dirty="0">
                <a:solidFill>
                  <a:srgbClr val="3028FF"/>
                </a:solidFill>
              </a:rPr>
              <a:t> </a:t>
            </a:r>
            <a:r>
              <a:rPr lang="en-US" altLang="en-US" sz="1800" dirty="0" err="1">
                <a:solidFill>
                  <a:srgbClr val="3028FF"/>
                </a:solidFill>
              </a:rPr>
              <a:t>i</a:t>
            </a:r>
            <a:r>
              <a:rPr lang="en-US" altLang="en-US" sz="1800" dirty="0">
                <a:solidFill>
                  <a:srgbClr val="3028FF"/>
                </a:solidFill>
              </a:rPr>
              <a:t> </a:t>
            </a:r>
            <a:r>
              <a:rPr lang="en-US" altLang="en-US" sz="1800" dirty="0">
                <a:solidFill>
                  <a:srgbClr val="3028FF"/>
                </a:solidFill>
                <a:sym typeface="Symbol" panose="05050102010706020507" pitchFamily="18" charset="2"/>
              </a:rPr>
              <a:t></a:t>
            </a:r>
            <a:r>
              <a:rPr lang="en-US" altLang="en-US" sz="1800" dirty="0">
                <a:solidFill>
                  <a:srgbClr val="3028FF"/>
                </a:solidFill>
              </a:rPr>
              <a:t> 0 </a:t>
            </a:r>
            <a:r>
              <a:rPr lang="en-US" altLang="en-US" sz="1800" b="1" dirty="0">
                <a:solidFill>
                  <a:srgbClr val="3028FF"/>
                </a:solidFill>
              </a:rPr>
              <a:t>to</a:t>
            </a:r>
            <a:r>
              <a:rPr lang="en-US" altLang="en-US" sz="1800" dirty="0">
                <a:solidFill>
                  <a:srgbClr val="3028FF"/>
                </a:solidFill>
              </a:rPr>
              <a:t> </a:t>
            </a:r>
            <a:r>
              <a:rPr lang="en-US" altLang="en-US" sz="1800" b="1" i="1" dirty="0">
                <a:solidFill>
                  <a:srgbClr val="3028FF"/>
                </a:solidFill>
              </a:rPr>
              <a:t>n</a:t>
            </a:r>
            <a:r>
              <a:rPr lang="en-US" altLang="en-US" sz="1800" dirty="0">
                <a:solidFill>
                  <a:srgbClr val="3028FF"/>
                </a:solidFill>
              </a:rPr>
              <a:t> </a:t>
            </a:r>
            <a:r>
              <a:rPr lang="en-US" altLang="en-US" sz="1800" b="1" dirty="0">
                <a:solidFill>
                  <a:srgbClr val="3028FF"/>
                </a:solidFill>
              </a:rPr>
              <a:t>do</a:t>
            </a:r>
            <a:r>
              <a:rPr lang="en-US" altLang="en-US" sz="1800" dirty="0">
                <a:solidFill>
                  <a:srgbClr val="3028FF"/>
                </a:solidFill>
              </a:rPr>
              <a:t> </a:t>
            </a:r>
          </a:p>
          <a:p>
            <a:pPr lvl="1">
              <a:lnSpc>
                <a:spcPct val="90000"/>
              </a:lnSpc>
              <a:buFontTx/>
              <a:buNone/>
            </a:pPr>
            <a:r>
              <a:rPr lang="en-US" altLang="en-US" sz="1800" dirty="0">
                <a:solidFill>
                  <a:srgbClr val="3028FF"/>
                </a:solidFill>
              </a:rPr>
              <a:t>	s </a:t>
            </a:r>
            <a:r>
              <a:rPr lang="en-US" altLang="en-US" sz="1800" dirty="0">
                <a:solidFill>
                  <a:srgbClr val="3028FF"/>
                </a:solidFill>
                <a:sym typeface="Symbol" panose="05050102010706020507" pitchFamily="18" charset="2"/>
              </a:rPr>
              <a:t></a:t>
            </a:r>
            <a:r>
              <a:rPr lang="en-US" altLang="en-US" sz="1800" dirty="0">
                <a:solidFill>
                  <a:srgbClr val="3028FF"/>
                </a:solidFill>
              </a:rPr>
              <a:t> s + X[</a:t>
            </a:r>
            <a:r>
              <a:rPr lang="en-US" altLang="en-US" sz="1800" b="1" i="1" dirty="0" err="1">
                <a:solidFill>
                  <a:srgbClr val="3028FF"/>
                </a:solidFill>
              </a:rPr>
              <a:t>i</a:t>
            </a:r>
            <a:r>
              <a:rPr lang="en-US" altLang="en-US" sz="1800" dirty="0">
                <a:solidFill>
                  <a:srgbClr val="3028FF"/>
                </a:solidFill>
              </a:rPr>
              <a:t>] </a:t>
            </a:r>
          </a:p>
          <a:p>
            <a:pPr lvl="1">
              <a:lnSpc>
                <a:spcPct val="90000"/>
              </a:lnSpc>
              <a:buFontTx/>
              <a:buNone/>
            </a:pPr>
            <a:r>
              <a:rPr lang="en-US" altLang="en-US" sz="1800" dirty="0">
                <a:solidFill>
                  <a:srgbClr val="3028FF"/>
                </a:solidFill>
              </a:rPr>
              <a:t>	A[</a:t>
            </a:r>
            <a:r>
              <a:rPr lang="en-US" altLang="en-US" sz="1800" b="1" i="1" dirty="0" err="1">
                <a:solidFill>
                  <a:srgbClr val="3028FF"/>
                </a:solidFill>
              </a:rPr>
              <a:t>i</a:t>
            </a:r>
            <a:r>
              <a:rPr lang="en-US" altLang="en-US" sz="1800" dirty="0">
                <a:solidFill>
                  <a:srgbClr val="3028FF"/>
                </a:solidFill>
              </a:rPr>
              <a:t>] </a:t>
            </a:r>
            <a:r>
              <a:rPr lang="en-US" altLang="en-US" sz="1800" dirty="0">
                <a:solidFill>
                  <a:srgbClr val="3028FF"/>
                </a:solidFill>
                <a:sym typeface="Symbol" panose="05050102010706020507" pitchFamily="18" charset="2"/>
              </a:rPr>
              <a:t></a:t>
            </a:r>
            <a:r>
              <a:rPr lang="en-US" altLang="en-US" sz="1800" dirty="0">
                <a:solidFill>
                  <a:srgbClr val="3028FF"/>
                </a:solidFill>
              </a:rPr>
              <a:t> s/(</a:t>
            </a:r>
            <a:r>
              <a:rPr lang="en-US" altLang="en-US" sz="1800" b="1" i="1" dirty="0" err="1">
                <a:solidFill>
                  <a:srgbClr val="3028FF"/>
                </a:solidFill>
              </a:rPr>
              <a:t>i</a:t>
            </a:r>
            <a:r>
              <a:rPr lang="en-US" altLang="en-US" sz="1800" dirty="0">
                <a:solidFill>
                  <a:srgbClr val="3028FF"/>
                </a:solidFill>
              </a:rPr>
              <a:t>+ 1)</a:t>
            </a:r>
          </a:p>
          <a:p>
            <a:pPr lvl="1">
              <a:lnSpc>
                <a:spcPct val="90000"/>
              </a:lnSpc>
              <a:buFontTx/>
              <a:buNone/>
            </a:pPr>
            <a:r>
              <a:rPr lang="en-US" altLang="en-US" sz="1800" b="1" dirty="0">
                <a:solidFill>
                  <a:srgbClr val="3028FF"/>
                </a:solidFill>
              </a:rPr>
              <a:t>return</a:t>
            </a:r>
            <a:r>
              <a:rPr lang="en-US" altLang="en-US" sz="1800" dirty="0">
                <a:solidFill>
                  <a:srgbClr val="3028FF"/>
                </a:solidFill>
              </a:rPr>
              <a:t> array A</a:t>
            </a:r>
            <a:endParaRPr lang="en-US" altLang="en-US" sz="2000" dirty="0"/>
          </a:p>
          <a:p>
            <a:pPr>
              <a:lnSpc>
                <a:spcPct val="90000"/>
              </a:lnSpc>
            </a:pPr>
            <a:r>
              <a:rPr lang="en-US" altLang="en-US" sz="2400" dirty="0"/>
              <a:t>Analysis ...</a:t>
            </a:r>
          </a:p>
        </p:txBody>
      </p:sp>
    </p:spTree>
    <p:extLst>
      <p:ext uri="{BB962C8B-B14F-4D97-AF65-F5344CB8AC3E}">
        <p14:creationId xmlns:p14="http://schemas.microsoft.com/office/powerpoint/2010/main" val="140425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dissolve">
                                      <p:cBhvr>
                                        <p:cTn id="17" dur="500"/>
                                        <p:tgtEl>
                                          <p:spTgt spid="1536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dissolve">
                                      <p:cBhvr>
                                        <p:cTn id="20" dur="500"/>
                                        <p:tgtEl>
                                          <p:spTgt spid="1536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dissolve">
                                      <p:cBhvr>
                                        <p:cTn id="23" dur="500"/>
                                        <p:tgtEl>
                                          <p:spTgt spid="1536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dissolve">
                                      <p:cBhvr>
                                        <p:cTn id="26" dur="500"/>
                                        <p:tgtEl>
                                          <p:spTgt spid="1536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dissolve">
                                      <p:cBhvr>
                                        <p:cTn id="29" dur="500"/>
                                        <p:tgtEl>
                                          <p:spTgt spid="1536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5363">
                                            <p:txEl>
                                              <p:pRg st="7" end="7"/>
                                            </p:txEl>
                                          </p:spTgt>
                                        </p:tgtEl>
                                        <p:attrNameLst>
                                          <p:attrName>style.visibility</p:attrName>
                                        </p:attrNameLst>
                                      </p:cBhvr>
                                      <p:to>
                                        <p:strVal val="visible"/>
                                      </p:to>
                                    </p:set>
                                    <p:animEffect transition="in" filter="dissolve">
                                      <p:cBhvr>
                                        <p:cTn id="32" dur="500"/>
                                        <p:tgtEl>
                                          <p:spTgt spid="1536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Effect transition="in" filter="dissolve">
                                      <p:cBhvr>
                                        <p:cTn id="35" dur="500"/>
                                        <p:tgtEl>
                                          <p:spTgt spid="1536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363">
                                            <p:txEl>
                                              <p:pRg st="9" end="9"/>
                                            </p:txEl>
                                          </p:spTgt>
                                        </p:tgtEl>
                                        <p:attrNameLst>
                                          <p:attrName>style.visibility</p:attrName>
                                        </p:attrNameLst>
                                      </p:cBhvr>
                                      <p:to>
                                        <p:strVal val="visible"/>
                                      </p:to>
                                    </p:set>
                                    <p:animEffect transition="in" filter="dissolve">
                                      <p:cBhvr>
                                        <p:cTn id="40"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CECF3"/>
          </a:solidFill>
          <a:ln/>
        </p:spPr>
      </p:sp>
      <p:sp>
        <p:nvSpPr>
          <p:cNvPr id="3" name="Shape 1"/>
          <p:cNvSpPr/>
          <p:nvPr/>
        </p:nvSpPr>
        <p:spPr>
          <a:xfrm>
            <a:off x="0" y="0"/>
            <a:ext cx="12192000" cy="6858000"/>
          </a:xfrm>
          <a:prstGeom prst="rect">
            <a:avLst/>
          </a:prstGeom>
          <a:solidFill>
            <a:srgbClr val="FFFFFF">
              <a:alpha val="75000"/>
            </a:srgbClr>
          </a:solidFill>
          <a:ln w="13811">
            <a:solidFill>
              <a:srgbClr val="FFFFFF">
                <a:alpha val="64000"/>
              </a:srgbClr>
            </a:solidFill>
            <a:prstDash val="solid"/>
          </a:ln>
        </p:spPr>
      </p:sp>
      <p:pic>
        <p:nvPicPr>
          <p:cNvPr id="4" name="Image 0" descr="preencoded.png"/>
          <p:cNvPicPr>
            <a:picLocks noChangeAspect="1"/>
          </p:cNvPicPr>
          <p:nvPr/>
        </p:nvPicPr>
        <p:blipFill>
          <a:blip r:embed="rId3"/>
          <a:stretch>
            <a:fillRect/>
          </a:stretch>
        </p:blipFill>
        <p:spPr>
          <a:xfrm>
            <a:off x="0" y="0"/>
            <a:ext cx="3048000" cy="6858000"/>
          </a:xfrm>
          <a:prstGeom prst="rect">
            <a:avLst/>
          </a:prstGeom>
        </p:spPr>
      </p:pic>
      <p:sp>
        <p:nvSpPr>
          <p:cNvPr id="5" name="Text 9"/>
          <p:cNvSpPr/>
          <p:nvPr/>
        </p:nvSpPr>
        <p:spPr>
          <a:xfrm>
            <a:off x="3800475" y="184456"/>
            <a:ext cx="4591050" cy="289322"/>
          </a:xfrm>
          <a:prstGeom prst="rect">
            <a:avLst/>
          </a:prstGeom>
          <a:noFill/>
          <a:ln/>
        </p:spPr>
        <p:txBody>
          <a:bodyPr wrap="none" rtlCol="0" anchor="t"/>
          <a:lstStyle/>
          <a:p>
            <a:pPr>
              <a:lnSpc>
                <a:spcPts val="2278"/>
              </a:lnSpc>
            </a:pPr>
            <a:r>
              <a:rPr lang="en-US" sz="2400" spc="250" dirty="0">
                <a:solidFill>
                  <a:srgbClr val="3C3939"/>
                </a:solidFill>
                <a:latin typeface="Raleway" pitchFamily="34" charset="0"/>
                <a:ea typeface="Raleway" pitchFamily="34" charset="-122"/>
                <a:cs typeface="Raleway" pitchFamily="34" charset="-120"/>
              </a:rPr>
              <a:t>Understanding Time and Space Complexity</a:t>
            </a:r>
          </a:p>
        </p:txBody>
      </p:sp>
      <p:sp>
        <p:nvSpPr>
          <p:cNvPr id="6" name="TextBox 5"/>
          <p:cNvSpPr txBox="1"/>
          <p:nvPr/>
        </p:nvSpPr>
        <p:spPr>
          <a:xfrm>
            <a:off x="3947026" y="1042737"/>
            <a:ext cx="7764188" cy="5909310"/>
          </a:xfrm>
          <a:prstGeom prst="rect">
            <a:avLst/>
          </a:prstGeom>
          <a:noFill/>
        </p:spPr>
        <p:txBody>
          <a:bodyPr wrap="square" rtlCol="0">
            <a:spAutoFit/>
          </a:bodyPr>
          <a:lstStyle/>
          <a:p>
            <a:r>
              <a:rPr lang="en-US" dirty="0"/>
              <a:t>The goal of the analysis of algorithms is to </a:t>
            </a:r>
            <a:r>
              <a:rPr lang="en-US" b="1" dirty="0"/>
              <a:t>compare algorithms (or solutions) mainly in terms of running time and/or memory</a:t>
            </a:r>
            <a:r>
              <a:rPr lang="en-US" dirty="0"/>
              <a:t> but also in terms of other factors (e.g., developer effort, scalability, Adaptability, etc.) </a:t>
            </a:r>
          </a:p>
          <a:p>
            <a:endParaRPr lang="en-US" dirty="0"/>
          </a:p>
          <a:p>
            <a:endParaRPr lang="en-US" dirty="0"/>
          </a:p>
          <a:p>
            <a:pPr marL="238115" indent="-238115">
              <a:buFont typeface="Arial" panose="020B0604020202020204" pitchFamily="34" charset="0"/>
              <a:buChar char="•"/>
            </a:pPr>
            <a:r>
              <a:rPr lang="en-US" b="1" dirty="0"/>
              <a:t>Efficient algorithms save resources </a:t>
            </a:r>
            <a:r>
              <a:rPr lang="en-US" dirty="0"/>
              <a:t>(time and memory)</a:t>
            </a:r>
          </a:p>
          <a:p>
            <a:pPr marL="238115" indent="-238115">
              <a:buFont typeface="Arial" panose="020B0604020202020204" pitchFamily="34" charset="0"/>
              <a:buChar char="•"/>
            </a:pPr>
            <a:endParaRPr lang="en-US" dirty="0"/>
          </a:p>
          <a:p>
            <a:pPr marL="238115" indent="-238115">
              <a:buFont typeface="Arial" panose="020B0604020202020204" pitchFamily="34" charset="0"/>
              <a:buChar char="•"/>
            </a:pPr>
            <a:endParaRPr lang="en-US" dirty="0"/>
          </a:p>
          <a:p>
            <a:r>
              <a:rPr lang="en-US" b="1" dirty="0"/>
              <a:t>Running Time Analysis?</a:t>
            </a:r>
          </a:p>
          <a:p>
            <a:pPr lvl="1"/>
            <a:r>
              <a:rPr lang="en-US" dirty="0"/>
              <a:t>It is the process of determining how processing time increases as the size of the problem (input size) increases. Input size is the number of elements in the input, and depending on the problem type, the input may be of different types. </a:t>
            </a:r>
          </a:p>
          <a:p>
            <a:pPr lvl="1"/>
            <a:r>
              <a:rPr lang="en-US" dirty="0"/>
              <a:t>The following are the common types of inputs.</a:t>
            </a:r>
          </a:p>
          <a:p>
            <a:pPr lvl="2"/>
            <a:r>
              <a:rPr lang="en-US" dirty="0"/>
              <a:t>• Size of an array</a:t>
            </a:r>
          </a:p>
          <a:p>
            <a:pPr lvl="2"/>
            <a:r>
              <a:rPr lang="en-US" dirty="0"/>
              <a:t>• Polynomial degree</a:t>
            </a:r>
          </a:p>
          <a:p>
            <a:pPr lvl="2"/>
            <a:r>
              <a:rPr lang="en-US" dirty="0"/>
              <a:t>• Number of elements in a matrix</a:t>
            </a:r>
          </a:p>
          <a:p>
            <a:pPr lvl="2"/>
            <a:r>
              <a:rPr lang="en-US" dirty="0"/>
              <a:t>• Number of bits in the binary representation of the input</a:t>
            </a:r>
          </a:p>
          <a:p>
            <a:pPr lvl="2"/>
            <a:r>
              <a:rPr lang="en-US" dirty="0"/>
              <a:t>• Vertices and edges in a graph.</a:t>
            </a:r>
          </a:p>
          <a:p>
            <a:pPr lvl="2"/>
            <a:endParaRPr lang="en-US" dirty="0"/>
          </a:p>
          <a:p>
            <a:endParaRPr lang="en-IN" dirty="0"/>
          </a:p>
        </p:txBody>
      </p:sp>
      <p:pic>
        <p:nvPicPr>
          <p:cNvPr id="7" name="Picture 6"/>
          <p:cNvPicPr>
            <a:picLocks noChangeAspect="1"/>
          </p:cNvPicPr>
          <p:nvPr/>
        </p:nvPicPr>
        <p:blipFill>
          <a:blip r:embed="rId4"/>
          <a:stretch>
            <a:fillRect/>
          </a:stretch>
        </p:blipFill>
        <p:spPr>
          <a:xfrm>
            <a:off x="11277500" y="9072"/>
            <a:ext cx="914501" cy="464706"/>
          </a:xfrm>
          <a:prstGeom prst="rect">
            <a:avLst/>
          </a:prstGeom>
        </p:spPr>
      </p:pic>
    </p:spTree>
    <p:extLst>
      <p:ext uri="{BB962C8B-B14F-4D97-AF65-F5344CB8AC3E}">
        <p14:creationId xmlns:p14="http://schemas.microsoft.com/office/powerpoint/2010/main" val="2191015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140855"/>
            <a:ext cx="7772400" cy="1143000"/>
          </a:xfrm>
        </p:spPr>
        <p:txBody>
          <a:bodyPr/>
          <a:lstStyle/>
          <a:p>
            <a:pPr algn="ctr">
              <a:lnSpc>
                <a:spcPct val="70000"/>
              </a:lnSpc>
            </a:pPr>
            <a:r>
              <a:rPr lang="en-US" altLang="en-US" b="1" dirty="0">
                <a:solidFill>
                  <a:schemeClr val="tx1"/>
                </a:solidFill>
              </a:rPr>
              <a:t>Math You Need to Review</a:t>
            </a:r>
            <a:br>
              <a:rPr lang="en-US" altLang="en-US" b="1" dirty="0">
                <a:solidFill>
                  <a:schemeClr val="tx1"/>
                </a:solidFill>
              </a:rPr>
            </a:br>
            <a:r>
              <a:rPr lang="en-US" altLang="en-US" b="1" dirty="0">
                <a:solidFill>
                  <a:schemeClr val="tx1"/>
                </a:solidFill>
              </a:rPr>
              <a:t> </a:t>
            </a:r>
            <a:endParaRPr lang="en-US" altLang="en-US" sz="4000" dirty="0"/>
          </a:p>
        </p:txBody>
      </p:sp>
      <p:sp>
        <p:nvSpPr>
          <p:cNvPr id="16387" name="Rectangle 3"/>
          <p:cNvSpPr>
            <a:spLocks noGrp="1" noChangeArrowheads="1"/>
          </p:cNvSpPr>
          <p:nvPr>
            <p:ph type="body" sz="half" idx="1"/>
          </p:nvPr>
        </p:nvSpPr>
        <p:spPr>
          <a:xfrm>
            <a:off x="214745" y="1283855"/>
            <a:ext cx="7086600" cy="4191000"/>
          </a:xfrm>
        </p:spPr>
        <p:txBody>
          <a:bodyPr/>
          <a:lstStyle/>
          <a:p>
            <a:pPr>
              <a:lnSpc>
                <a:spcPct val="90000"/>
              </a:lnSpc>
            </a:pPr>
            <a:r>
              <a:rPr lang="en-US" altLang="en-US" b="1" dirty="0">
                <a:solidFill>
                  <a:srgbClr val="FF1414"/>
                </a:solidFill>
              </a:rPr>
              <a:t>properties of logarithms:</a:t>
            </a:r>
            <a:endParaRPr lang="en-US" altLang="en-US" dirty="0"/>
          </a:p>
          <a:p>
            <a:pPr lvl="1">
              <a:lnSpc>
                <a:spcPct val="90000"/>
              </a:lnSpc>
              <a:buFontTx/>
              <a:buNone/>
            </a:pPr>
            <a:r>
              <a:rPr lang="en-US" altLang="en-US" sz="2000" dirty="0" err="1"/>
              <a:t>log</a:t>
            </a:r>
            <a:r>
              <a:rPr lang="en-US" altLang="en-US" sz="2000" baseline="-25000" dirty="0" err="1"/>
              <a:t>b</a:t>
            </a:r>
            <a:r>
              <a:rPr lang="en-US" altLang="en-US" sz="2000" dirty="0"/>
              <a:t>(</a:t>
            </a:r>
            <a:r>
              <a:rPr lang="en-US" altLang="en-US" sz="2000" dirty="0" err="1"/>
              <a:t>xy</a:t>
            </a:r>
            <a:r>
              <a:rPr lang="en-US" altLang="en-US" sz="2000" dirty="0"/>
              <a:t>) = </a:t>
            </a:r>
            <a:r>
              <a:rPr lang="en-US" altLang="en-US" sz="2000" dirty="0" err="1"/>
              <a:t>log</a:t>
            </a:r>
            <a:r>
              <a:rPr lang="en-US" altLang="en-US" sz="2000" baseline="-25000" dirty="0" err="1"/>
              <a:t>b</a:t>
            </a:r>
            <a:r>
              <a:rPr lang="en-US" altLang="en-US" sz="2000" dirty="0" err="1"/>
              <a:t>x</a:t>
            </a:r>
            <a:r>
              <a:rPr lang="en-US" altLang="en-US" sz="2000" dirty="0"/>
              <a:t> + </a:t>
            </a:r>
            <a:r>
              <a:rPr lang="en-US" altLang="en-US" sz="2000" dirty="0" err="1"/>
              <a:t>log</a:t>
            </a:r>
            <a:r>
              <a:rPr lang="en-US" altLang="en-US" sz="2000" baseline="-25000" dirty="0" err="1"/>
              <a:t>b</a:t>
            </a:r>
            <a:r>
              <a:rPr lang="en-US" altLang="en-US" sz="2000" dirty="0" err="1"/>
              <a:t>y</a:t>
            </a:r>
            <a:endParaRPr lang="en-US" altLang="en-US" sz="2000" dirty="0"/>
          </a:p>
          <a:p>
            <a:pPr lvl="1">
              <a:lnSpc>
                <a:spcPct val="90000"/>
              </a:lnSpc>
              <a:buFontTx/>
              <a:buNone/>
            </a:pPr>
            <a:r>
              <a:rPr lang="en-US" altLang="en-US" sz="2000" dirty="0" err="1"/>
              <a:t>log</a:t>
            </a:r>
            <a:r>
              <a:rPr lang="en-US" altLang="en-US" sz="2000" baseline="-25000" dirty="0" err="1"/>
              <a:t>b</a:t>
            </a:r>
            <a:r>
              <a:rPr lang="en-US" altLang="en-US" sz="2000" dirty="0"/>
              <a:t> (x/y) = </a:t>
            </a:r>
            <a:r>
              <a:rPr lang="en-US" altLang="en-US" sz="2000" dirty="0" err="1"/>
              <a:t>log</a:t>
            </a:r>
            <a:r>
              <a:rPr lang="en-US" altLang="en-US" sz="2000" baseline="-25000" dirty="0" err="1"/>
              <a:t>b</a:t>
            </a:r>
            <a:r>
              <a:rPr lang="en-US" altLang="en-US" sz="2000" dirty="0" err="1"/>
              <a:t>x</a:t>
            </a:r>
            <a:r>
              <a:rPr lang="en-US" altLang="en-US" sz="2000" dirty="0"/>
              <a:t> - </a:t>
            </a:r>
            <a:r>
              <a:rPr lang="en-US" altLang="en-US" sz="2000" dirty="0" err="1"/>
              <a:t>log</a:t>
            </a:r>
            <a:r>
              <a:rPr lang="en-US" altLang="en-US" sz="2000" baseline="-25000" dirty="0" err="1"/>
              <a:t>b</a:t>
            </a:r>
            <a:r>
              <a:rPr lang="en-US" altLang="en-US" sz="2000" dirty="0" err="1"/>
              <a:t>y</a:t>
            </a:r>
            <a:endParaRPr lang="en-US" altLang="en-US" sz="2000" dirty="0"/>
          </a:p>
          <a:p>
            <a:pPr lvl="1">
              <a:lnSpc>
                <a:spcPct val="90000"/>
              </a:lnSpc>
              <a:buFontTx/>
              <a:buNone/>
            </a:pPr>
            <a:r>
              <a:rPr lang="en-US" altLang="en-US" sz="2000" dirty="0" err="1"/>
              <a:t>log</a:t>
            </a:r>
            <a:r>
              <a:rPr lang="en-US" altLang="en-US" sz="2000" baseline="-25000" dirty="0" err="1"/>
              <a:t>b</a:t>
            </a:r>
            <a:r>
              <a:rPr lang="en-US" altLang="en-US" sz="2000" dirty="0" err="1"/>
              <a:t>xa</a:t>
            </a:r>
            <a:r>
              <a:rPr lang="en-US" altLang="en-US" sz="2000" dirty="0"/>
              <a:t> = </a:t>
            </a:r>
            <a:r>
              <a:rPr lang="en-US" altLang="en-US" sz="2000" dirty="0" err="1"/>
              <a:t>alog</a:t>
            </a:r>
            <a:r>
              <a:rPr lang="en-US" altLang="en-US" sz="2000" baseline="-25000" dirty="0" err="1"/>
              <a:t>b</a:t>
            </a:r>
            <a:r>
              <a:rPr lang="en-US" altLang="en-US" sz="2000" dirty="0" err="1"/>
              <a:t>x</a:t>
            </a:r>
            <a:endParaRPr lang="en-US" altLang="en-US" sz="2000" dirty="0"/>
          </a:p>
          <a:p>
            <a:pPr lvl="1">
              <a:lnSpc>
                <a:spcPct val="90000"/>
              </a:lnSpc>
              <a:buFontTx/>
              <a:buNone/>
            </a:pPr>
            <a:r>
              <a:rPr lang="en-US" altLang="en-US" sz="2000" dirty="0" err="1"/>
              <a:t>log</a:t>
            </a:r>
            <a:r>
              <a:rPr lang="en-US" altLang="en-US" sz="2000" baseline="-25000" dirty="0" err="1"/>
              <a:t>b</a:t>
            </a:r>
            <a:r>
              <a:rPr lang="en-US" altLang="en-US" sz="2000" dirty="0" err="1"/>
              <a:t>a</a:t>
            </a:r>
            <a:r>
              <a:rPr lang="en-US" altLang="en-US" sz="2000" dirty="0"/>
              <a:t>=	</a:t>
            </a:r>
            <a:r>
              <a:rPr lang="en-US" altLang="en-US" sz="2000" dirty="0" err="1"/>
              <a:t>log</a:t>
            </a:r>
            <a:r>
              <a:rPr lang="en-US" altLang="en-US" sz="2000" baseline="-25000" dirty="0" err="1"/>
              <a:t>x</a:t>
            </a:r>
            <a:r>
              <a:rPr lang="en-US" altLang="en-US" sz="2000" dirty="0" err="1"/>
              <a:t>a</a:t>
            </a:r>
            <a:r>
              <a:rPr lang="en-US" altLang="en-US" sz="2000" dirty="0"/>
              <a:t>/</a:t>
            </a:r>
            <a:r>
              <a:rPr lang="en-US" altLang="en-US" sz="2000" dirty="0" err="1"/>
              <a:t>log</a:t>
            </a:r>
            <a:r>
              <a:rPr lang="en-US" altLang="en-US" sz="2000" baseline="-25000" dirty="0" err="1"/>
              <a:t>x</a:t>
            </a:r>
            <a:r>
              <a:rPr lang="en-US" altLang="en-US" sz="2000" dirty="0" err="1"/>
              <a:t>b</a:t>
            </a:r>
            <a:endParaRPr lang="en-US" altLang="en-US" sz="2000" dirty="0"/>
          </a:p>
          <a:p>
            <a:pPr>
              <a:lnSpc>
                <a:spcPct val="90000"/>
              </a:lnSpc>
            </a:pPr>
            <a:r>
              <a:rPr lang="en-US" altLang="en-US" b="1" dirty="0">
                <a:solidFill>
                  <a:srgbClr val="3028FF"/>
                </a:solidFill>
              </a:rPr>
              <a:t>properties of exponentials</a:t>
            </a:r>
            <a:r>
              <a:rPr lang="en-US" altLang="en-US" dirty="0">
                <a:solidFill>
                  <a:srgbClr val="3028FF"/>
                </a:solidFill>
              </a:rPr>
              <a:t>:</a:t>
            </a:r>
            <a:endParaRPr lang="en-US" altLang="en-US" dirty="0"/>
          </a:p>
          <a:p>
            <a:pPr lvl="1">
              <a:lnSpc>
                <a:spcPct val="80000"/>
              </a:lnSpc>
              <a:buFontTx/>
              <a:buNone/>
            </a:pPr>
            <a:r>
              <a:rPr lang="en-US" altLang="en-US" dirty="0"/>
              <a:t>a</a:t>
            </a:r>
            <a:r>
              <a:rPr lang="en-US" altLang="en-US" baseline="30000" dirty="0"/>
              <a:t>(</a:t>
            </a:r>
            <a:r>
              <a:rPr lang="en-US" altLang="en-US" baseline="30000" dirty="0" err="1"/>
              <a:t>b+c</a:t>
            </a:r>
            <a:r>
              <a:rPr lang="en-US" altLang="en-US" baseline="30000" dirty="0"/>
              <a:t>)</a:t>
            </a:r>
            <a:r>
              <a:rPr lang="en-US" altLang="en-US" dirty="0"/>
              <a:t> = a</a:t>
            </a:r>
            <a:r>
              <a:rPr lang="en-US" altLang="en-US" baseline="30000" dirty="0"/>
              <a:t>b</a:t>
            </a:r>
            <a:r>
              <a:rPr lang="en-US" altLang="en-US" dirty="0"/>
              <a:t>a </a:t>
            </a:r>
            <a:r>
              <a:rPr lang="en-US" altLang="en-US" baseline="30000" dirty="0"/>
              <a:t>c</a:t>
            </a:r>
            <a:endParaRPr lang="en-US" altLang="en-US" dirty="0"/>
          </a:p>
          <a:p>
            <a:pPr lvl="1">
              <a:lnSpc>
                <a:spcPct val="80000"/>
              </a:lnSpc>
              <a:buFontTx/>
              <a:buNone/>
            </a:pPr>
            <a:r>
              <a:rPr lang="en-US" altLang="en-US" dirty="0" err="1"/>
              <a:t>a</a:t>
            </a:r>
            <a:r>
              <a:rPr lang="en-US" altLang="en-US" baseline="30000" dirty="0" err="1"/>
              <a:t>bc</a:t>
            </a:r>
            <a:r>
              <a:rPr lang="en-US" altLang="en-US" dirty="0"/>
              <a:t> = (a</a:t>
            </a:r>
            <a:r>
              <a:rPr lang="en-US" altLang="en-US" baseline="30000" dirty="0"/>
              <a:t>b</a:t>
            </a:r>
            <a:r>
              <a:rPr lang="en-US" altLang="en-US" dirty="0"/>
              <a:t>)</a:t>
            </a:r>
            <a:r>
              <a:rPr lang="en-US" altLang="en-US" baseline="30000" dirty="0"/>
              <a:t>c</a:t>
            </a:r>
            <a:endParaRPr lang="en-US" altLang="en-US" dirty="0"/>
          </a:p>
          <a:p>
            <a:pPr lvl="1">
              <a:lnSpc>
                <a:spcPct val="80000"/>
              </a:lnSpc>
              <a:buFontTx/>
              <a:buNone/>
            </a:pPr>
            <a:r>
              <a:rPr lang="en-US" altLang="en-US" dirty="0"/>
              <a:t>a</a:t>
            </a:r>
            <a:r>
              <a:rPr lang="en-US" altLang="en-US" baseline="30000" dirty="0"/>
              <a:t>b</a:t>
            </a:r>
            <a:r>
              <a:rPr lang="en-US" altLang="en-US" dirty="0"/>
              <a:t> /a</a:t>
            </a:r>
            <a:r>
              <a:rPr lang="en-US" altLang="en-US" baseline="30000" dirty="0"/>
              <a:t>c</a:t>
            </a:r>
            <a:r>
              <a:rPr lang="en-US" altLang="en-US" dirty="0"/>
              <a:t> = a</a:t>
            </a:r>
            <a:r>
              <a:rPr lang="en-US" altLang="en-US" baseline="30000" dirty="0"/>
              <a:t>(b-c)</a:t>
            </a:r>
            <a:endParaRPr lang="en-US" altLang="en-US" dirty="0"/>
          </a:p>
          <a:p>
            <a:pPr lvl="1">
              <a:lnSpc>
                <a:spcPct val="80000"/>
              </a:lnSpc>
              <a:buFontTx/>
              <a:buNone/>
            </a:pPr>
            <a:r>
              <a:rPr lang="en-US" altLang="en-US" dirty="0"/>
              <a:t>b = a </a:t>
            </a:r>
            <a:r>
              <a:rPr lang="en-US" altLang="en-US" baseline="30000" dirty="0" err="1"/>
              <a:t>log</a:t>
            </a:r>
            <a:r>
              <a:rPr lang="en-US" altLang="en-US" baseline="-11000" dirty="0" err="1"/>
              <a:t>a</a:t>
            </a:r>
            <a:r>
              <a:rPr lang="en-US" altLang="en-US" baseline="30000" dirty="0" err="1"/>
              <a:t>b</a:t>
            </a:r>
            <a:endParaRPr lang="en-US" altLang="en-US" dirty="0"/>
          </a:p>
          <a:p>
            <a:pPr lvl="1">
              <a:lnSpc>
                <a:spcPct val="80000"/>
              </a:lnSpc>
              <a:buFontTx/>
              <a:buNone/>
            </a:pPr>
            <a:r>
              <a:rPr lang="en-US" altLang="en-US" dirty="0" err="1"/>
              <a:t>b</a:t>
            </a:r>
            <a:r>
              <a:rPr lang="en-US" altLang="en-US" baseline="30000" dirty="0" err="1"/>
              <a:t>c</a:t>
            </a:r>
            <a:r>
              <a:rPr lang="en-US" altLang="en-US" dirty="0"/>
              <a:t> = a </a:t>
            </a:r>
            <a:r>
              <a:rPr lang="en-US" altLang="en-US" baseline="30000" dirty="0"/>
              <a:t>c*</a:t>
            </a:r>
            <a:r>
              <a:rPr lang="en-US" altLang="en-US" baseline="30000" dirty="0" err="1"/>
              <a:t>log</a:t>
            </a:r>
            <a:r>
              <a:rPr lang="en-US" altLang="en-US" baseline="-11000" dirty="0" err="1"/>
              <a:t>a</a:t>
            </a:r>
            <a:r>
              <a:rPr lang="en-US" altLang="en-US" baseline="30000" dirty="0" err="1"/>
              <a:t>b</a:t>
            </a:r>
            <a:endParaRPr lang="en-US" altLang="en-US" sz="2000" dirty="0"/>
          </a:p>
        </p:txBody>
      </p:sp>
      <p:sp>
        <p:nvSpPr>
          <p:cNvPr id="6" name="Rectangle 3"/>
          <p:cNvSpPr txBox="1">
            <a:spLocks noChangeArrowheads="1"/>
          </p:cNvSpPr>
          <p:nvPr/>
        </p:nvSpPr>
        <p:spPr>
          <a:xfrm>
            <a:off x="4925291" y="2165927"/>
            <a:ext cx="7192818" cy="2362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en-US" smtClean="0">
                <a:solidFill>
                  <a:srgbClr val="3028FF"/>
                </a:solidFill>
              </a:rPr>
              <a:t>Floor</a:t>
            </a:r>
            <a:r>
              <a:rPr lang="en-US" altLang="en-US" smtClean="0"/>
              <a:t>:	</a:t>
            </a:r>
            <a:r>
              <a:rPr lang="en-US" altLang="en-US" smtClean="0">
                <a:sym typeface="Symbol" panose="05050102010706020507" pitchFamily="18" charset="2"/>
              </a:rPr>
              <a:t></a:t>
            </a:r>
            <a:r>
              <a:rPr lang="en-US" altLang="en-US" smtClean="0"/>
              <a:t>x</a:t>
            </a:r>
            <a:r>
              <a:rPr lang="en-US" altLang="en-US" smtClean="0">
                <a:sym typeface="Symbol" panose="05050102010706020507" pitchFamily="18" charset="2"/>
              </a:rPr>
              <a:t></a:t>
            </a:r>
            <a:r>
              <a:rPr lang="en-US" altLang="en-US" smtClean="0"/>
              <a:t> = the largest integer  ≤ x</a:t>
            </a:r>
          </a:p>
          <a:p>
            <a:pPr>
              <a:lnSpc>
                <a:spcPct val="120000"/>
              </a:lnSpc>
            </a:pPr>
            <a:r>
              <a:rPr lang="en-US" altLang="en-US" smtClean="0">
                <a:solidFill>
                  <a:srgbClr val="3028FF"/>
                </a:solidFill>
              </a:rPr>
              <a:t>Ceiling</a:t>
            </a:r>
            <a:r>
              <a:rPr lang="en-US" altLang="en-US" smtClean="0"/>
              <a:t>:	</a:t>
            </a:r>
            <a:r>
              <a:rPr lang="en-US" altLang="en-US" smtClean="0">
                <a:sym typeface="Symbol" panose="05050102010706020507" pitchFamily="18" charset="2"/>
              </a:rPr>
              <a:t></a:t>
            </a:r>
            <a:r>
              <a:rPr lang="en-US" altLang="en-US" smtClean="0"/>
              <a:t>x</a:t>
            </a:r>
            <a:r>
              <a:rPr lang="en-US" altLang="en-US" smtClean="0">
                <a:sym typeface="Symbol" panose="05050102010706020507" pitchFamily="18" charset="2"/>
              </a:rPr>
              <a:t></a:t>
            </a:r>
            <a:r>
              <a:rPr lang="en-US" altLang="en-US" smtClean="0"/>
              <a:t> = the smallest integer ≥ x</a:t>
            </a:r>
          </a:p>
          <a:p>
            <a:pPr>
              <a:lnSpc>
                <a:spcPct val="120000"/>
              </a:lnSpc>
            </a:pPr>
            <a:r>
              <a:rPr lang="en-US" altLang="en-US" smtClean="0">
                <a:solidFill>
                  <a:srgbClr val="3028FF"/>
                </a:solidFill>
              </a:rPr>
              <a:t>Summations:  </a:t>
            </a:r>
            <a:r>
              <a:rPr lang="en-US" altLang="en-US" smtClean="0">
                <a:solidFill>
                  <a:schemeClr val="tx2"/>
                </a:solidFill>
              </a:rPr>
              <a:t>(see Appendix A, p.619)</a:t>
            </a:r>
            <a:endParaRPr lang="en-US" altLang="en-US" smtClean="0">
              <a:solidFill>
                <a:srgbClr val="3028FF"/>
              </a:solidFill>
            </a:endParaRPr>
          </a:p>
          <a:p>
            <a:pPr>
              <a:lnSpc>
                <a:spcPct val="120000"/>
              </a:lnSpc>
            </a:pPr>
            <a:r>
              <a:rPr lang="en-US" altLang="en-US" smtClean="0">
                <a:solidFill>
                  <a:srgbClr val="3028FF"/>
                </a:solidFill>
              </a:rPr>
              <a:t>Geometric progression: </a:t>
            </a:r>
            <a:r>
              <a:rPr lang="en-US" altLang="en-US" smtClean="0">
                <a:solidFill>
                  <a:schemeClr val="tx2"/>
                </a:solidFill>
              </a:rPr>
              <a:t>(see Appendix A, p.620)</a:t>
            </a:r>
            <a:endParaRPr lang="en-US" altLang="en-US" sz="2400" dirty="0">
              <a:solidFill>
                <a:schemeClr val="tx2"/>
              </a:solidFill>
            </a:endParaRPr>
          </a:p>
        </p:txBody>
      </p:sp>
    </p:spTree>
    <p:extLst>
      <p:ext uri="{BB962C8B-B14F-4D97-AF65-F5344CB8AC3E}">
        <p14:creationId xmlns:p14="http://schemas.microsoft.com/office/powerpoint/2010/main" val="2799398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dissolve">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dissolve">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dissolve">
                                      <p:cBhvr>
                                        <p:cTn id="27" dur="500"/>
                                        <p:tgtEl>
                                          <p:spTgt spid="16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dissolve">
                                      <p:cBhvr>
                                        <p:cTn id="32" dur="500"/>
                                        <p:tgtEl>
                                          <p:spTgt spid="163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387">
                                            <p:txEl>
                                              <p:pRg st="6" end="6"/>
                                            </p:txEl>
                                          </p:spTgt>
                                        </p:tgtEl>
                                        <p:attrNameLst>
                                          <p:attrName>style.visibility</p:attrName>
                                        </p:attrNameLst>
                                      </p:cBhvr>
                                      <p:to>
                                        <p:strVal val="visible"/>
                                      </p:to>
                                    </p:set>
                                    <p:animEffect transition="in" filter="dissolve">
                                      <p:cBhvr>
                                        <p:cTn id="37" dur="500"/>
                                        <p:tgtEl>
                                          <p:spTgt spid="163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387">
                                            <p:txEl>
                                              <p:pRg st="7" end="7"/>
                                            </p:txEl>
                                          </p:spTgt>
                                        </p:tgtEl>
                                        <p:attrNameLst>
                                          <p:attrName>style.visibility</p:attrName>
                                        </p:attrNameLst>
                                      </p:cBhvr>
                                      <p:to>
                                        <p:strVal val="visible"/>
                                      </p:to>
                                    </p:set>
                                    <p:animEffect transition="in" filter="dissolve">
                                      <p:cBhvr>
                                        <p:cTn id="42" dur="500"/>
                                        <p:tgtEl>
                                          <p:spTgt spid="163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387">
                                            <p:txEl>
                                              <p:pRg st="8" end="8"/>
                                            </p:txEl>
                                          </p:spTgt>
                                        </p:tgtEl>
                                        <p:attrNameLst>
                                          <p:attrName>style.visibility</p:attrName>
                                        </p:attrNameLst>
                                      </p:cBhvr>
                                      <p:to>
                                        <p:strVal val="visible"/>
                                      </p:to>
                                    </p:set>
                                    <p:animEffect transition="in" filter="dissolve">
                                      <p:cBhvr>
                                        <p:cTn id="47" dur="500"/>
                                        <p:tgtEl>
                                          <p:spTgt spid="163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387">
                                            <p:txEl>
                                              <p:pRg st="9" end="9"/>
                                            </p:txEl>
                                          </p:spTgt>
                                        </p:tgtEl>
                                        <p:attrNameLst>
                                          <p:attrName>style.visibility</p:attrName>
                                        </p:attrNameLst>
                                      </p:cBhvr>
                                      <p:to>
                                        <p:strVal val="visible"/>
                                      </p:to>
                                    </p:set>
                                    <p:animEffect transition="in" filter="dissolve">
                                      <p:cBhvr>
                                        <p:cTn id="52" dur="500"/>
                                        <p:tgtEl>
                                          <p:spTgt spid="1638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387">
                                            <p:txEl>
                                              <p:pRg st="10" end="10"/>
                                            </p:txEl>
                                          </p:spTgt>
                                        </p:tgtEl>
                                        <p:attrNameLst>
                                          <p:attrName>style.visibility</p:attrName>
                                        </p:attrNameLst>
                                      </p:cBhvr>
                                      <p:to>
                                        <p:strVal val="visible"/>
                                      </p:to>
                                    </p:set>
                                    <p:animEffect transition="in" filter="dissolve">
                                      <p:cBhvr>
                                        <p:cTn id="57" dur="500"/>
                                        <p:tgtEl>
                                          <p:spTgt spid="1638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dissolve">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dissolve">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dissolve">
                                      <p:cBhvr>
                                        <p:cTn id="72" dur="500"/>
                                        <p:tgtEl>
                                          <p:spTgt spid="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dissolve">
                                      <p:cBhvr>
                                        <p:cTn id="7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P spid="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1355" y="93428"/>
            <a:ext cx="6721520" cy="369332"/>
          </a:xfrm>
          <a:prstGeom prst="rect">
            <a:avLst/>
          </a:prstGeom>
        </p:spPr>
        <p:txBody>
          <a:bodyPr wrap="none">
            <a:spAutoFit/>
          </a:bodyPr>
          <a:lstStyle/>
          <a:p>
            <a:r>
              <a:rPr lang="en-US" dirty="0"/>
              <a:t>General rules to help us </a:t>
            </a:r>
            <a:r>
              <a:rPr lang="en-US" b="1" dirty="0"/>
              <a:t>determine the running time </a:t>
            </a:r>
            <a:r>
              <a:rPr lang="en-US" dirty="0"/>
              <a:t>of an algorithm. </a:t>
            </a:r>
            <a:endParaRPr lang="en-IN" dirty="0"/>
          </a:p>
        </p:txBody>
      </p:sp>
      <p:sp>
        <p:nvSpPr>
          <p:cNvPr id="4" name="TextBox 3"/>
          <p:cNvSpPr txBox="1"/>
          <p:nvPr/>
        </p:nvSpPr>
        <p:spPr>
          <a:xfrm>
            <a:off x="914873" y="568561"/>
            <a:ext cx="3683000" cy="1477328"/>
          </a:xfrm>
          <a:prstGeom prst="rect">
            <a:avLst/>
          </a:prstGeom>
          <a:noFill/>
          <a:ln>
            <a:solidFill>
              <a:schemeClr val="tx1"/>
            </a:solidFill>
          </a:ln>
        </p:spPr>
        <p:txBody>
          <a:bodyPr wrap="square" rtlCol="0">
            <a:spAutoFit/>
          </a:bodyPr>
          <a:lstStyle/>
          <a:p>
            <a:r>
              <a:rPr lang="en-US" sz="1500" b="1" dirty="0"/>
              <a:t>Loops:</a:t>
            </a:r>
          </a:p>
          <a:p>
            <a:endParaRPr lang="en-US" sz="1500" dirty="0"/>
          </a:p>
          <a:p>
            <a:r>
              <a:rPr lang="en-US" sz="1500" dirty="0"/>
              <a:t>for( </a:t>
            </a:r>
            <a:r>
              <a:rPr lang="en-US" sz="1500" dirty="0" err="1"/>
              <a:t>i</a:t>
            </a:r>
            <a:r>
              <a:rPr lang="en-US" sz="1500" dirty="0"/>
              <a:t>=1; </a:t>
            </a:r>
            <a:r>
              <a:rPr lang="en-US" sz="1500" dirty="0" err="1"/>
              <a:t>i</a:t>
            </a:r>
            <a:r>
              <a:rPr lang="en-US" sz="1500" dirty="0"/>
              <a:t>&lt;=n; </a:t>
            </a:r>
            <a:r>
              <a:rPr lang="en-US" sz="1500" dirty="0" err="1"/>
              <a:t>i</a:t>
            </a:r>
            <a:r>
              <a:rPr lang="en-US" sz="1500" dirty="0"/>
              <a:t>++)  	//Executes n times</a:t>
            </a:r>
          </a:p>
          <a:p>
            <a:pPr indent="300290"/>
            <a:r>
              <a:rPr lang="en-US" sz="1500" dirty="0"/>
              <a:t>sum=sum+2;	//</a:t>
            </a:r>
            <a:r>
              <a:rPr lang="en-US" sz="1500" dirty="0" err="1"/>
              <a:t>const</a:t>
            </a:r>
            <a:r>
              <a:rPr lang="en-US" sz="1500" dirty="0"/>
              <a:t> time</a:t>
            </a:r>
          </a:p>
          <a:p>
            <a:pPr indent="300290"/>
            <a:endParaRPr lang="en-US" sz="1500" dirty="0"/>
          </a:p>
          <a:p>
            <a:pPr indent="300290"/>
            <a:r>
              <a:rPr lang="en-US" sz="1500" dirty="0">
                <a:solidFill>
                  <a:srgbClr val="00B0F0"/>
                </a:solidFill>
              </a:rPr>
              <a:t>Total Time = </a:t>
            </a:r>
            <a:r>
              <a:rPr lang="en-US" sz="1500" dirty="0" err="1">
                <a:solidFill>
                  <a:srgbClr val="00B0F0"/>
                </a:solidFill>
              </a:rPr>
              <a:t>cxn</a:t>
            </a:r>
            <a:r>
              <a:rPr lang="en-US" sz="1500" dirty="0">
                <a:solidFill>
                  <a:srgbClr val="00B0F0"/>
                </a:solidFill>
              </a:rPr>
              <a:t>   </a:t>
            </a:r>
            <a:r>
              <a:rPr lang="en-US" sz="1500" dirty="0">
                <a:solidFill>
                  <a:srgbClr val="00B0F0"/>
                </a:solidFill>
                <a:sym typeface="Wingdings" panose="05000000000000000000" pitchFamily="2" charset="2"/>
              </a:rPr>
              <a:t> O(n)</a:t>
            </a:r>
            <a:r>
              <a:rPr lang="en-US" sz="1500" dirty="0">
                <a:solidFill>
                  <a:srgbClr val="00B0F0"/>
                </a:solidFill>
              </a:rPr>
              <a:t>  </a:t>
            </a:r>
            <a:endParaRPr lang="en-IN" sz="1500" dirty="0">
              <a:solidFill>
                <a:srgbClr val="00B0F0"/>
              </a:solidFill>
            </a:endParaRPr>
          </a:p>
        </p:txBody>
      </p:sp>
      <p:sp>
        <p:nvSpPr>
          <p:cNvPr id="5" name="TextBox 4"/>
          <p:cNvSpPr txBox="1"/>
          <p:nvPr/>
        </p:nvSpPr>
        <p:spPr>
          <a:xfrm>
            <a:off x="5370082" y="575713"/>
            <a:ext cx="4391526" cy="1477328"/>
          </a:xfrm>
          <a:prstGeom prst="rect">
            <a:avLst/>
          </a:prstGeom>
          <a:noFill/>
          <a:ln>
            <a:solidFill>
              <a:schemeClr val="tx1"/>
            </a:solidFill>
          </a:ln>
        </p:spPr>
        <p:txBody>
          <a:bodyPr wrap="square" rtlCol="0">
            <a:spAutoFit/>
          </a:bodyPr>
          <a:lstStyle/>
          <a:p>
            <a:r>
              <a:rPr lang="en-US" sz="1500" b="1" dirty="0"/>
              <a:t>Nested Loops:</a:t>
            </a:r>
          </a:p>
          <a:p>
            <a:r>
              <a:rPr lang="en-US" sz="1500" dirty="0"/>
              <a:t>for( </a:t>
            </a:r>
            <a:r>
              <a:rPr lang="en-US" sz="1500" dirty="0" err="1"/>
              <a:t>i</a:t>
            </a:r>
            <a:r>
              <a:rPr lang="en-US" sz="1500" dirty="0"/>
              <a:t>=1; </a:t>
            </a:r>
            <a:r>
              <a:rPr lang="en-US" sz="1500" dirty="0" err="1"/>
              <a:t>i</a:t>
            </a:r>
            <a:r>
              <a:rPr lang="en-US" sz="1500" dirty="0"/>
              <a:t>&lt;=n; </a:t>
            </a:r>
            <a:r>
              <a:rPr lang="en-US" sz="1500" dirty="0" err="1"/>
              <a:t>i</a:t>
            </a:r>
            <a:r>
              <a:rPr lang="en-US" sz="1500" dirty="0"/>
              <a:t>++)  	//Outer loop Executes n times</a:t>
            </a:r>
          </a:p>
          <a:p>
            <a:pPr lvl="1"/>
            <a:r>
              <a:rPr lang="en-US" sz="1500" dirty="0"/>
              <a:t>for( j=1; j&lt;=n; </a:t>
            </a:r>
            <a:r>
              <a:rPr lang="en-US" sz="1500" dirty="0" err="1"/>
              <a:t>j++</a:t>
            </a:r>
            <a:r>
              <a:rPr lang="en-US" sz="1500" dirty="0"/>
              <a:t>)  	//Executes n times</a:t>
            </a:r>
          </a:p>
          <a:p>
            <a:pPr lvl="1" indent="300290"/>
            <a:r>
              <a:rPr lang="en-US" sz="1500" dirty="0"/>
              <a:t>sum=sum+2;	//</a:t>
            </a:r>
            <a:r>
              <a:rPr lang="en-US" sz="1500" dirty="0" err="1"/>
              <a:t>const</a:t>
            </a:r>
            <a:r>
              <a:rPr lang="en-US" sz="1500" dirty="0"/>
              <a:t> time</a:t>
            </a:r>
          </a:p>
          <a:p>
            <a:pPr lvl="1" indent="300290"/>
            <a:endParaRPr lang="en-US" sz="1500" dirty="0"/>
          </a:p>
          <a:p>
            <a:pPr indent="300290"/>
            <a:r>
              <a:rPr lang="en-US" sz="1500" dirty="0">
                <a:solidFill>
                  <a:srgbClr val="00B0F0"/>
                </a:solidFill>
              </a:rPr>
              <a:t>Total Time = </a:t>
            </a:r>
            <a:r>
              <a:rPr lang="en-US" sz="1500" dirty="0" err="1">
                <a:solidFill>
                  <a:srgbClr val="00B0F0"/>
                </a:solidFill>
              </a:rPr>
              <a:t>cxnxn</a:t>
            </a:r>
            <a:r>
              <a:rPr lang="en-US" sz="1500" dirty="0">
                <a:solidFill>
                  <a:srgbClr val="00B0F0"/>
                </a:solidFill>
              </a:rPr>
              <a:t>   </a:t>
            </a:r>
            <a:r>
              <a:rPr lang="en-US" sz="1500" dirty="0">
                <a:solidFill>
                  <a:srgbClr val="00B0F0"/>
                </a:solidFill>
                <a:sym typeface="Wingdings" panose="05000000000000000000" pitchFamily="2" charset="2"/>
              </a:rPr>
              <a:t> O(n</a:t>
            </a:r>
            <a:r>
              <a:rPr lang="en-US" sz="1500" baseline="30000" dirty="0">
                <a:solidFill>
                  <a:srgbClr val="00B0F0"/>
                </a:solidFill>
                <a:sym typeface="Wingdings" panose="05000000000000000000" pitchFamily="2" charset="2"/>
              </a:rPr>
              <a:t>2</a:t>
            </a:r>
            <a:r>
              <a:rPr lang="en-US" sz="1500" dirty="0">
                <a:solidFill>
                  <a:srgbClr val="00B0F0"/>
                </a:solidFill>
                <a:sym typeface="Wingdings" panose="05000000000000000000" pitchFamily="2" charset="2"/>
              </a:rPr>
              <a:t>)</a:t>
            </a:r>
            <a:r>
              <a:rPr lang="en-US" sz="1500" dirty="0">
                <a:solidFill>
                  <a:srgbClr val="00B0F0"/>
                </a:solidFill>
              </a:rPr>
              <a:t>  </a:t>
            </a:r>
            <a:endParaRPr lang="en-IN" sz="1500" dirty="0">
              <a:solidFill>
                <a:srgbClr val="00B0F0"/>
              </a:solidFill>
            </a:endParaRPr>
          </a:p>
        </p:txBody>
      </p:sp>
      <p:sp>
        <p:nvSpPr>
          <p:cNvPr id="6" name="TextBox 5"/>
          <p:cNvSpPr txBox="1"/>
          <p:nvPr/>
        </p:nvSpPr>
        <p:spPr>
          <a:xfrm>
            <a:off x="914873" y="2294787"/>
            <a:ext cx="4094373" cy="2400657"/>
          </a:xfrm>
          <a:prstGeom prst="rect">
            <a:avLst/>
          </a:prstGeom>
          <a:noFill/>
          <a:ln>
            <a:solidFill>
              <a:schemeClr val="tx1"/>
            </a:solidFill>
          </a:ln>
        </p:spPr>
        <p:txBody>
          <a:bodyPr wrap="square" rtlCol="0">
            <a:spAutoFit/>
          </a:bodyPr>
          <a:lstStyle/>
          <a:p>
            <a:r>
              <a:rPr lang="en-US" sz="1500" b="1" dirty="0"/>
              <a:t>Consecutive Statements:</a:t>
            </a:r>
          </a:p>
          <a:p>
            <a:r>
              <a:rPr lang="en-US" sz="1500" dirty="0"/>
              <a:t>K = k-1;		//Constant time</a:t>
            </a:r>
          </a:p>
          <a:p>
            <a:r>
              <a:rPr lang="en-US" sz="1500" dirty="0"/>
              <a:t>for( </a:t>
            </a:r>
            <a:r>
              <a:rPr lang="en-US" sz="1500" dirty="0" err="1"/>
              <a:t>i</a:t>
            </a:r>
            <a:r>
              <a:rPr lang="en-US" sz="1500" dirty="0"/>
              <a:t>=1; </a:t>
            </a:r>
            <a:r>
              <a:rPr lang="en-US" sz="1500" dirty="0" err="1"/>
              <a:t>i</a:t>
            </a:r>
            <a:r>
              <a:rPr lang="en-US" sz="1500" dirty="0"/>
              <a:t>&lt;=n; </a:t>
            </a:r>
            <a:r>
              <a:rPr lang="en-US" sz="1500" dirty="0" err="1"/>
              <a:t>i</a:t>
            </a:r>
            <a:r>
              <a:rPr lang="en-US" sz="1500" dirty="0"/>
              <a:t>++)  	//Executes n times</a:t>
            </a:r>
          </a:p>
          <a:p>
            <a:pPr indent="300290"/>
            <a:r>
              <a:rPr lang="en-US" sz="1500" dirty="0"/>
              <a:t>sum=sum+2;	//constant time</a:t>
            </a:r>
          </a:p>
          <a:p>
            <a:endParaRPr lang="en-US" sz="1500" dirty="0"/>
          </a:p>
          <a:p>
            <a:r>
              <a:rPr lang="en-US" sz="1500" dirty="0"/>
              <a:t>for( </a:t>
            </a:r>
            <a:r>
              <a:rPr lang="en-US" sz="1500" dirty="0" err="1"/>
              <a:t>i</a:t>
            </a:r>
            <a:r>
              <a:rPr lang="en-US" sz="1500" dirty="0"/>
              <a:t>=1; </a:t>
            </a:r>
            <a:r>
              <a:rPr lang="en-US" sz="1500" dirty="0" err="1"/>
              <a:t>i</a:t>
            </a:r>
            <a:r>
              <a:rPr lang="en-US" sz="1500" dirty="0"/>
              <a:t>&lt;=n; </a:t>
            </a:r>
            <a:r>
              <a:rPr lang="en-US" sz="1500" dirty="0" err="1"/>
              <a:t>i</a:t>
            </a:r>
            <a:r>
              <a:rPr lang="en-US" sz="1500" dirty="0"/>
              <a:t>++)  	</a:t>
            </a:r>
            <a:r>
              <a:rPr lang="en-US" sz="1500" dirty="0" smtClean="0"/>
              <a:t>   //</a:t>
            </a:r>
            <a:r>
              <a:rPr lang="en-US" sz="1500" dirty="0" err="1" smtClean="0"/>
              <a:t>Out..loop</a:t>
            </a:r>
            <a:r>
              <a:rPr lang="en-US" sz="1500" dirty="0" smtClean="0"/>
              <a:t> Exe.. n </a:t>
            </a:r>
            <a:r>
              <a:rPr lang="en-US" sz="1500" dirty="0"/>
              <a:t>times</a:t>
            </a:r>
          </a:p>
          <a:p>
            <a:pPr lvl="1"/>
            <a:r>
              <a:rPr lang="en-US" sz="1500" dirty="0"/>
              <a:t>for( j=1; j&lt;=n; </a:t>
            </a:r>
            <a:r>
              <a:rPr lang="en-US" sz="1500" dirty="0" err="1"/>
              <a:t>j++</a:t>
            </a:r>
            <a:r>
              <a:rPr lang="en-US" sz="1500" dirty="0"/>
              <a:t>)  </a:t>
            </a:r>
            <a:r>
              <a:rPr lang="en-US" sz="1500" dirty="0" smtClean="0"/>
              <a:t>//</a:t>
            </a:r>
            <a:r>
              <a:rPr lang="en-US" sz="1500" dirty="0"/>
              <a:t>Executes n times</a:t>
            </a:r>
          </a:p>
          <a:p>
            <a:pPr lvl="1" indent="300290"/>
            <a:r>
              <a:rPr lang="en-US" sz="1500" dirty="0"/>
              <a:t>m=m-2;	</a:t>
            </a:r>
            <a:r>
              <a:rPr lang="en-US" sz="1500" dirty="0" smtClean="0"/>
              <a:t>//</a:t>
            </a:r>
            <a:r>
              <a:rPr lang="en-US" sz="1500" dirty="0" err="1"/>
              <a:t>const</a:t>
            </a:r>
            <a:r>
              <a:rPr lang="en-US" sz="1500" dirty="0"/>
              <a:t> time</a:t>
            </a:r>
          </a:p>
          <a:p>
            <a:pPr lvl="1" indent="300290"/>
            <a:endParaRPr lang="en-US" sz="1500" dirty="0"/>
          </a:p>
          <a:p>
            <a:pPr indent="300290"/>
            <a:r>
              <a:rPr lang="en-US" sz="1500" dirty="0">
                <a:solidFill>
                  <a:srgbClr val="00B0F0"/>
                </a:solidFill>
              </a:rPr>
              <a:t>Total Time = c1 + c2xn + c3xnxn   </a:t>
            </a:r>
            <a:r>
              <a:rPr lang="en-US" sz="1500" dirty="0">
                <a:solidFill>
                  <a:srgbClr val="00B0F0"/>
                </a:solidFill>
                <a:sym typeface="Wingdings" panose="05000000000000000000" pitchFamily="2" charset="2"/>
              </a:rPr>
              <a:t> O(n</a:t>
            </a:r>
            <a:r>
              <a:rPr lang="en-US" sz="1500" baseline="30000" dirty="0">
                <a:solidFill>
                  <a:srgbClr val="00B0F0"/>
                </a:solidFill>
                <a:sym typeface="Wingdings" panose="05000000000000000000" pitchFamily="2" charset="2"/>
              </a:rPr>
              <a:t>2</a:t>
            </a:r>
            <a:r>
              <a:rPr lang="en-US" sz="1500" dirty="0">
                <a:sym typeface="Wingdings" panose="05000000000000000000" pitchFamily="2" charset="2"/>
              </a:rPr>
              <a:t>)</a:t>
            </a:r>
            <a:r>
              <a:rPr lang="en-US" sz="1500" dirty="0"/>
              <a:t>  </a:t>
            </a:r>
            <a:endParaRPr lang="en-IN" sz="1500" dirty="0"/>
          </a:p>
        </p:txBody>
      </p:sp>
      <p:sp>
        <p:nvSpPr>
          <p:cNvPr id="7" name="TextBox 6"/>
          <p:cNvSpPr txBox="1"/>
          <p:nvPr/>
        </p:nvSpPr>
        <p:spPr>
          <a:xfrm>
            <a:off x="5370082" y="2212566"/>
            <a:ext cx="4391526" cy="2631490"/>
          </a:xfrm>
          <a:prstGeom prst="rect">
            <a:avLst/>
          </a:prstGeom>
          <a:noFill/>
          <a:ln>
            <a:solidFill>
              <a:schemeClr val="tx1"/>
            </a:solidFill>
          </a:ln>
        </p:spPr>
        <p:txBody>
          <a:bodyPr wrap="square" rtlCol="0">
            <a:spAutoFit/>
          </a:bodyPr>
          <a:lstStyle/>
          <a:p>
            <a:r>
              <a:rPr lang="en-US" sz="1500" b="1" dirty="0"/>
              <a:t>If-then-else:</a:t>
            </a:r>
          </a:p>
          <a:p>
            <a:endParaRPr lang="en-US" sz="1500" dirty="0"/>
          </a:p>
          <a:p>
            <a:r>
              <a:rPr lang="en-US" sz="1500" dirty="0"/>
              <a:t>If(length()==0)		</a:t>
            </a:r>
            <a:r>
              <a:rPr lang="en-US" sz="1500" dirty="0" smtClean="0"/>
              <a:t>//</a:t>
            </a:r>
            <a:r>
              <a:rPr lang="en-US" sz="1500" dirty="0"/>
              <a:t>constant time</a:t>
            </a:r>
          </a:p>
          <a:p>
            <a:pPr>
              <a:tabLst>
                <a:tab pos="442913" algn="l"/>
              </a:tabLst>
            </a:pPr>
            <a:r>
              <a:rPr lang="en-US" sz="1500" dirty="0"/>
              <a:t>	</a:t>
            </a:r>
            <a:r>
              <a:rPr lang="en-US" sz="1500" dirty="0" smtClean="0"/>
              <a:t>return </a:t>
            </a:r>
            <a:r>
              <a:rPr lang="en-US" sz="1500" dirty="0"/>
              <a:t>false;		//constant time</a:t>
            </a:r>
          </a:p>
          <a:p>
            <a:r>
              <a:rPr lang="en-US" sz="1500" dirty="0"/>
              <a:t>else{</a:t>
            </a:r>
          </a:p>
          <a:p>
            <a:pPr>
              <a:tabLst>
                <a:tab pos="442913" algn="l"/>
              </a:tabLst>
            </a:pPr>
            <a:r>
              <a:rPr lang="en-US" sz="1500" dirty="0"/>
              <a:t>	for(</a:t>
            </a:r>
            <a:r>
              <a:rPr lang="en-US" sz="1500" dirty="0" err="1"/>
              <a:t>int</a:t>
            </a:r>
            <a:r>
              <a:rPr lang="en-US" sz="1500" dirty="0"/>
              <a:t>  n=0; n&lt;</a:t>
            </a:r>
            <a:r>
              <a:rPr lang="en-US" sz="1500" dirty="0" err="1"/>
              <a:t>lengt</a:t>
            </a:r>
            <a:r>
              <a:rPr lang="en-US" sz="1500" dirty="0"/>
              <a:t>(); n++)  	//Executes n times</a:t>
            </a:r>
          </a:p>
          <a:p>
            <a:pPr indent="220919">
              <a:tabLst>
                <a:tab pos="442913" algn="l"/>
              </a:tabLst>
            </a:pPr>
            <a:r>
              <a:rPr lang="en-US" sz="1500" dirty="0"/>
              <a:t>	if( !</a:t>
            </a:r>
            <a:r>
              <a:rPr lang="en-US" sz="1500" dirty="0" err="1"/>
              <a:t>Arr</a:t>
            </a:r>
            <a:r>
              <a:rPr lang="en-US" sz="1500" dirty="0"/>
              <a:t>[n].equals(Arr2[n])) </a:t>
            </a:r>
            <a:r>
              <a:rPr lang="en-US" sz="1500" dirty="0" smtClean="0"/>
              <a:t>      //</a:t>
            </a:r>
            <a:r>
              <a:rPr lang="en-US" sz="1500" dirty="0"/>
              <a:t>constant time	</a:t>
            </a:r>
          </a:p>
          <a:p>
            <a:pPr indent="220919">
              <a:tabLst>
                <a:tab pos="803275" algn="l"/>
              </a:tabLst>
            </a:pPr>
            <a:r>
              <a:rPr lang="en-US" sz="1500" dirty="0"/>
              <a:t>		return false;	//constant </a:t>
            </a:r>
            <a:r>
              <a:rPr lang="en-US" sz="1500" dirty="0" smtClean="0"/>
              <a:t>time</a:t>
            </a:r>
            <a:endParaRPr lang="en-US" sz="1500" dirty="0"/>
          </a:p>
          <a:p>
            <a:pPr indent="220919">
              <a:tabLst>
                <a:tab pos="1049031" algn="l"/>
              </a:tabLst>
            </a:pPr>
            <a:r>
              <a:rPr lang="en-US" sz="1500" dirty="0"/>
              <a:t>}	</a:t>
            </a:r>
          </a:p>
          <a:p>
            <a:pPr indent="300290"/>
            <a:r>
              <a:rPr lang="en-US" sz="1500" dirty="0">
                <a:solidFill>
                  <a:srgbClr val="00B0F0"/>
                </a:solidFill>
              </a:rPr>
              <a:t>Total Time = c1+ c2 + (c3+c4)</a:t>
            </a:r>
            <a:r>
              <a:rPr lang="en-US" sz="1500" dirty="0" err="1">
                <a:solidFill>
                  <a:srgbClr val="00B0F0"/>
                </a:solidFill>
              </a:rPr>
              <a:t>xn</a:t>
            </a:r>
            <a:r>
              <a:rPr lang="en-US" sz="1500" dirty="0">
                <a:solidFill>
                  <a:srgbClr val="00B0F0"/>
                </a:solidFill>
              </a:rPr>
              <a:t>   </a:t>
            </a:r>
            <a:r>
              <a:rPr lang="en-US" sz="1500" dirty="0">
                <a:solidFill>
                  <a:srgbClr val="00B0F0"/>
                </a:solidFill>
                <a:sym typeface="Wingdings" panose="05000000000000000000" pitchFamily="2" charset="2"/>
              </a:rPr>
              <a:t> O(n)</a:t>
            </a:r>
            <a:r>
              <a:rPr lang="en-US" sz="1500" dirty="0">
                <a:solidFill>
                  <a:srgbClr val="00B0F0"/>
                </a:solidFill>
              </a:rPr>
              <a:t>  </a:t>
            </a:r>
            <a:endParaRPr lang="en-IN" sz="1500" dirty="0">
              <a:solidFill>
                <a:srgbClr val="00B0F0"/>
              </a:solidFill>
            </a:endParaRPr>
          </a:p>
        </p:txBody>
      </p:sp>
      <p:sp>
        <p:nvSpPr>
          <p:cNvPr id="8" name="TextBox 7"/>
          <p:cNvSpPr txBox="1"/>
          <p:nvPr/>
        </p:nvSpPr>
        <p:spPr>
          <a:xfrm>
            <a:off x="914873" y="5003581"/>
            <a:ext cx="3683000" cy="1477328"/>
          </a:xfrm>
          <a:prstGeom prst="rect">
            <a:avLst/>
          </a:prstGeom>
          <a:noFill/>
          <a:ln>
            <a:solidFill>
              <a:schemeClr val="tx1"/>
            </a:solidFill>
          </a:ln>
        </p:spPr>
        <p:txBody>
          <a:bodyPr wrap="square" rtlCol="0">
            <a:spAutoFit/>
          </a:bodyPr>
          <a:lstStyle/>
          <a:p>
            <a:r>
              <a:rPr lang="en-US" sz="1500" b="1" dirty="0"/>
              <a:t>Logarithmic:</a:t>
            </a:r>
          </a:p>
          <a:p>
            <a:endParaRPr lang="en-US" sz="1500" dirty="0"/>
          </a:p>
          <a:p>
            <a:r>
              <a:rPr lang="en-US" sz="1500" dirty="0"/>
              <a:t>for( </a:t>
            </a:r>
            <a:r>
              <a:rPr lang="en-US" sz="1500" dirty="0" err="1"/>
              <a:t>i</a:t>
            </a:r>
            <a:r>
              <a:rPr lang="en-US" sz="1500" dirty="0"/>
              <a:t>=1; </a:t>
            </a:r>
            <a:r>
              <a:rPr lang="en-US" sz="1500" dirty="0" err="1"/>
              <a:t>i</a:t>
            </a:r>
            <a:r>
              <a:rPr lang="en-US" sz="1500" dirty="0"/>
              <a:t>&lt;=n; )  	</a:t>
            </a:r>
          </a:p>
          <a:p>
            <a:pPr indent="300290"/>
            <a:r>
              <a:rPr lang="en-US" sz="1500" dirty="0" err="1"/>
              <a:t>i</a:t>
            </a:r>
            <a:r>
              <a:rPr lang="en-US" sz="1500" dirty="0"/>
              <a:t>=</a:t>
            </a:r>
            <a:r>
              <a:rPr lang="en-US" sz="1500" dirty="0" err="1"/>
              <a:t>i</a:t>
            </a:r>
            <a:r>
              <a:rPr lang="en-US" sz="1500" dirty="0"/>
              <a:t>*2;		2,4,8,…</a:t>
            </a:r>
            <a:r>
              <a:rPr lang="en-US" sz="1500" dirty="0">
                <a:sym typeface="Wingdings" panose="05000000000000000000" pitchFamily="2" charset="2"/>
              </a:rPr>
              <a:t> 2</a:t>
            </a:r>
            <a:r>
              <a:rPr lang="en-US" sz="1500" baseline="30000" dirty="0">
                <a:sym typeface="Wingdings" panose="05000000000000000000" pitchFamily="2" charset="2"/>
              </a:rPr>
              <a:t>n</a:t>
            </a:r>
            <a:r>
              <a:rPr lang="en-US" sz="1500" dirty="0">
                <a:sym typeface="Wingdings" panose="05000000000000000000" pitchFamily="2" charset="2"/>
              </a:rPr>
              <a:t> = m</a:t>
            </a:r>
            <a:endParaRPr lang="en-US" sz="1500" dirty="0"/>
          </a:p>
          <a:p>
            <a:pPr indent="300290"/>
            <a:endParaRPr lang="en-US" sz="1500" dirty="0"/>
          </a:p>
          <a:p>
            <a:pPr indent="300290"/>
            <a:r>
              <a:rPr lang="en-US" sz="1500" dirty="0">
                <a:solidFill>
                  <a:srgbClr val="00B0F0"/>
                </a:solidFill>
              </a:rPr>
              <a:t>Total Time = </a:t>
            </a:r>
            <a:r>
              <a:rPr lang="en-US" sz="1500" dirty="0">
                <a:solidFill>
                  <a:srgbClr val="00B0F0"/>
                </a:solidFill>
                <a:sym typeface="Wingdings" panose="05000000000000000000" pitchFamily="2" charset="2"/>
              </a:rPr>
              <a:t> O(log m)</a:t>
            </a:r>
            <a:r>
              <a:rPr lang="en-US" sz="1500" dirty="0">
                <a:solidFill>
                  <a:srgbClr val="00B0F0"/>
                </a:solidFill>
              </a:rPr>
              <a:t>  </a:t>
            </a:r>
            <a:endParaRPr lang="en-IN" sz="1500" dirty="0">
              <a:solidFill>
                <a:srgbClr val="00B0F0"/>
              </a:solidFill>
            </a:endParaRPr>
          </a:p>
        </p:txBody>
      </p:sp>
      <p:sp>
        <p:nvSpPr>
          <p:cNvPr id="9" name="TextBox 8"/>
          <p:cNvSpPr txBox="1"/>
          <p:nvPr/>
        </p:nvSpPr>
        <p:spPr>
          <a:xfrm>
            <a:off x="5370082" y="5003581"/>
            <a:ext cx="3683000" cy="1477328"/>
          </a:xfrm>
          <a:prstGeom prst="rect">
            <a:avLst/>
          </a:prstGeom>
          <a:noFill/>
          <a:ln>
            <a:solidFill>
              <a:schemeClr val="tx1"/>
            </a:solidFill>
          </a:ln>
        </p:spPr>
        <p:txBody>
          <a:bodyPr wrap="square" rtlCol="0">
            <a:spAutoFit/>
          </a:bodyPr>
          <a:lstStyle/>
          <a:p>
            <a:r>
              <a:rPr lang="en-US" sz="1500" b="1" dirty="0"/>
              <a:t>Logarithmic:</a:t>
            </a:r>
          </a:p>
          <a:p>
            <a:endParaRPr lang="en-US" sz="1500" dirty="0"/>
          </a:p>
          <a:p>
            <a:r>
              <a:rPr lang="en-US" sz="1500" dirty="0"/>
              <a:t>for( </a:t>
            </a:r>
            <a:r>
              <a:rPr lang="en-US" sz="1500" dirty="0" err="1"/>
              <a:t>i</a:t>
            </a:r>
            <a:r>
              <a:rPr lang="en-US" sz="1500" dirty="0"/>
              <a:t>=n; </a:t>
            </a:r>
            <a:r>
              <a:rPr lang="en-US" sz="1500" dirty="0" err="1"/>
              <a:t>i</a:t>
            </a:r>
            <a:r>
              <a:rPr lang="en-US" sz="1500" dirty="0"/>
              <a:t>&gt;=1; )  	</a:t>
            </a:r>
          </a:p>
          <a:p>
            <a:pPr indent="300290"/>
            <a:r>
              <a:rPr lang="en-US" sz="1500" dirty="0" err="1"/>
              <a:t>i</a:t>
            </a:r>
            <a:r>
              <a:rPr lang="en-US" sz="1500" dirty="0"/>
              <a:t>=</a:t>
            </a:r>
            <a:r>
              <a:rPr lang="en-US" sz="1500" dirty="0" err="1"/>
              <a:t>i</a:t>
            </a:r>
            <a:r>
              <a:rPr lang="en-US" sz="1500" dirty="0"/>
              <a:t>/2;		</a:t>
            </a:r>
          </a:p>
          <a:p>
            <a:pPr indent="300290"/>
            <a:endParaRPr lang="en-US" sz="1500" dirty="0"/>
          </a:p>
          <a:p>
            <a:pPr indent="300290"/>
            <a:r>
              <a:rPr lang="en-US" sz="1500" dirty="0">
                <a:solidFill>
                  <a:srgbClr val="00B0F0"/>
                </a:solidFill>
              </a:rPr>
              <a:t>Total Time = </a:t>
            </a:r>
            <a:r>
              <a:rPr lang="en-US" sz="1500" dirty="0">
                <a:solidFill>
                  <a:srgbClr val="00B0F0"/>
                </a:solidFill>
                <a:sym typeface="Wingdings" panose="05000000000000000000" pitchFamily="2" charset="2"/>
              </a:rPr>
              <a:t> O(log m)</a:t>
            </a:r>
            <a:r>
              <a:rPr lang="en-US" sz="1500" dirty="0">
                <a:solidFill>
                  <a:srgbClr val="00B0F0"/>
                </a:solidFill>
              </a:rPr>
              <a:t>  </a:t>
            </a:r>
            <a:endParaRPr lang="en-IN" sz="1500" dirty="0">
              <a:solidFill>
                <a:srgbClr val="00B0F0"/>
              </a:solidFill>
            </a:endParaRPr>
          </a:p>
        </p:txBody>
      </p:sp>
      <p:pic>
        <p:nvPicPr>
          <p:cNvPr id="10" name="Picture 9"/>
          <p:cNvPicPr>
            <a:picLocks noChangeAspect="1"/>
          </p:cNvPicPr>
          <p:nvPr/>
        </p:nvPicPr>
        <p:blipFill>
          <a:blip r:embed="rId2"/>
          <a:stretch>
            <a:fillRect/>
          </a:stretch>
        </p:blipFill>
        <p:spPr>
          <a:xfrm>
            <a:off x="11277500" y="9072"/>
            <a:ext cx="914501" cy="464706"/>
          </a:xfrm>
          <a:prstGeom prst="rect">
            <a:avLst/>
          </a:prstGeom>
        </p:spPr>
      </p:pic>
    </p:spTree>
    <p:extLst>
      <p:ext uri="{BB962C8B-B14F-4D97-AF65-F5344CB8AC3E}">
        <p14:creationId xmlns:p14="http://schemas.microsoft.com/office/powerpoint/2010/main" val="157553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
                  </p:tgtEl>
                </p:cond>
              </p:nextCondLst>
            </p:seq>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5"/>
                  </p:tgtEl>
                </p:cond>
              </p:nextCondLst>
            </p:seq>
            <p:seq concurrent="1" nextAc="seek">
              <p:cTn id="23" restart="whenNotActive" fill="hold" evtFilter="cancelBubble" nodeType="interactiveSeq">
                <p:stCondLst>
                  <p:cond evt="onClick" delay="0">
                    <p:tgtEl>
                      <p:spTgt spid="6"/>
                    </p:tgtEl>
                  </p:cond>
                </p:stCondLst>
                <p:endSync evt="end" delay="0">
                  <p:rtn val="all"/>
                </p:endSync>
                <p:childTnLst>
                  <p:par>
                    <p:cTn id="24" fill="hold">
                      <p:stCondLst>
                        <p:cond delay="0"/>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6"/>
                  </p:tgtEl>
                </p:cond>
              </p:nextCondLst>
            </p:seq>
            <p:seq concurrent="1" nextAc="seek">
              <p:cTn id="30" restart="whenNotActive" fill="hold" evtFilter="cancelBubble" nodeType="interactiveSeq">
                <p:stCondLst>
                  <p:cond evt="onClick" delay="0">
                    <p:tgtEl>
                      <p:spTgt spid="7"/>
                    </p:tgtEl>
                  </p:cond>
                </p:stCondLst>
                <p:endSync evt="end" delay="0">
                  <p:rtn val="all"/>
                </p:endSync>
                <p:childTnLst>
                  <p:par>
                    <p:cTn id="31" fill="hold">
                      <p:stCondLst>
                        <p:cond delay="0"/>
                      </p:stCondLst>
                      <p:childTnLst>
                        <p:par>
                          <p:cTn id="32" fill="hold">
                            <p:stCondLst>
                              <p:cond delay="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7"/>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55" y="371933"/>
            <a:ext cx="9827490" cy="1323439"/>
          </a:xfrm>
          <a:prstGeom prst="rect">
            <a:avLst/>
          </a:prstGeom>
        </p:spPr>
        <p:txBody>
          <a:bodyPr wrap="square">
            <a:spAutoFit/>
          </a:bodyPr>
          <a:lstStyle/>
          <a:p>
            <a:pPr algn="just"/>
            <a:r>
              <a:rPr lang="en-US" sz="2000" dirty="0">
                <a:solidFill>
                  <a:srgbClr val="121212"/>
                </a:solidFill>
                <a:latin typeface="Roboto"/>
              </a:rPr>
              <a:t>Given an integer array of size </a:t>
            </a:r>
            <a:r>
              <a:rPr lang="en-US" sz="2000" dirty="0"/>
              <a:t>𝑁</a:t>
            </a:r>
            <a:r>
              <a:rPr lang="en-US" sz="2000" dirty="0">
                <a:solidFill>
                  <a:srgbClr val="121212"/>
                </a:solidFill>
                <a:latin typeface="Roboto"/>
              </a:rPr>
              <a:t>, we want to check if the array is sorted (in either ascending or descending order). An algorithm solves this problem by making a single pass through the array and comparing each element of the array only with its adjacent elements. The worst-case time complexity of this algorithm is</a:t>
            </a:r>
            <a:endParaRPr lang="en-IN" sz="2000" dirty="0"/>
          </a:p>
        </p:txBody>
      </p:sp>
      <p:sp>
        <p:nvSpPr>
          <p:cNvPr id="3" name="Rectangle 2"/>
          <p:cNvSpPr/>
          <p:nvPr/>
        </p:nvSpPr>
        <p:spPr>
          <a:xfrm>
            <a:off x="4673600" y="1794271"/>
            <a:ext cx="6096000" cy="1938992"/>
          </a:xfrm>
          <a:prstGeom prst="rect">
            <a:avLst/>
          </a:prstGeom>
        </p:spPr>
        <p:txBody>
          <a:bodyPr>
            <a:spAutoFit/>
          </a:bodyPr>
          <a:lstStyle/>
          <a:p>
            <a:pPr marL="342900" indent="-342900">
              <a:lnSpc>
                <a:spcPct val="150000"/>
              </a:lnSpc>
              <a:buFont typeface="+mj-lt"/>
              <a:buAutoNum type="alphaUcPeriod"/>
            </a:pPr>
            <a:r>
              <a:rPr lang="en-IN" sz="2000" dirty="0"/>
              <a:t>both O(N) and </a:t>
            </a:r>
            <a:r>
              <a:rPr lang="el-GR" sz="2000" dirty="0" smtClean="0"/>
              <a:t>Ω</a:t>
            </a:r>
            <a:r>
              <a:rPr lang="en-IN" sz="2000" dirty="0" smtClean="0"/>
              <a:t>(N)</a:t>
            </a:r>
          </a:p>
          <a:p>
            <a:pPr marL="342900" indent="-342900">
              <a:lnSpc>
                <a:spcPct val="150000"/>
              </a:lnSpc>
              <a:buFont typeface="+mj-lt"/>
              <a:buAutoNum type="alphaUcPeriod"/>
            </a:pPr>
            <a:r>
              <a:rPr lang="en-IN" sz="2000" dirty="0" smtClean="0"/>
              <a:t>O(N</a:t>
            </a:r>
            <a:r>
              <a:rPr lang="en-IN" sz="2000" dirty="0"/>
              <a:t>) but not </a:t>
            </a:r>
            <a:r>
              <a:rPr lang="el-GR" sz="2000" dirty="0"/>
              <a:t>Ω</a:t>
            </a:r>
            <a:r>
              <a:rPr lang="en-IN" sz="2000" dirty="0" smtClean="0"/>
              <a:t>(N)</a:t>
            </a:r>
            <a:r>
              <a:rPr lang="el-GR" sz="2000" dirty="0"/>
              <a:t> </a:t>
            </a:r>
            <a:endParaRPr lang="en-US" sz="2000" dirty="0" smtClean="0"/>
          </a:p>
          <a:p>
            <a:pPr marL="342900" indent="-342900">
              <a:lnSpc>
                <a:spcPct val="150000"/>
              </a:lnSpc>
              <a:buFont typeface="+mj-lt"/>
              <a:buAutoNum type="alphaUcPeriod"/>
            </a:pPr>
            <a:r>
              <a:rPr lang="el-GR" sz="2000" dirty="0" smtClean="0"/>
              <a:t>Ω</a:t>
            </a:r>
            <a:r>
              <a:rPr lang="en-IN" sz="2000" dirty="0" smtClean="0"/>
              <a:t>(N</a:t>
            </a:r>
            <a:r>
              <a:rPr lang="en-IN" sz="2000" dirty="0"/>
              <a:t>) but not O(N</a:t>
            </a:r>
            <a:r>
              <a:rPr lang="en-IN" sz="2000" dirty="0" smtClean="0"/>
              <a:t>)</a:t>
            </a:r>
          </a:p>
          <a:p>
            <a:pPr marL="342900" indent="-342900">
              <a:lnSpc>
                <a:spcPct val="150000"/>
              </a:lnSpc>
              <a:buFont typeface="+mj-lt"/>
              <a:buAutoNum type="alphaUcPeriod"/>
            </a:pPr>
            <a:r>
              <a:rPr lang="en-IN" sz="2000" dirty="0" smtClean="0"/>
              <a:t>neither </a:t>
            </a:r>
            <a:r>
              <a:rPr lang="en-IN" sz="2000" dirty="0"/>
              <a:t>O(N) nor </a:t>
            </a:r>
            <a:r>
              <a:rPr lang="el-GR" sz="2000" dirty="0"/>
              <a:t>Ω</a:t>
            </a:r>
            <a:r>
              <a:rPr lang="en-IN" sz="2000" dirty="0" smtClean="0"/>
              <a:t>(N</a:t>
            </a:r>
            <a:r>
              <a:rPr lang="en-IN" sz="2000" dirty="0"/>
              <a:t>)</a:t>
            </a:r>
          </a:p>
        </p:txBody>
      </p:sp>
      <p:sp>
        <p:nvSpPr>
          <p:cNvPr id="4" name="TextBox 3"/>
          <p:cNvSpPr txBox="1"/>
          <p:nvPr/>
        </p:nvSpPr>
        <p:spPr>
          <a:xfrm>
            <a:off x="0" y="2601"/>
            <a:ext cx="2122312" cy="369332"/>
          </a:xfrm>
          <a:prstGeom prst="rect">
            <a:avLst/>
          </a:prstGeom>
          <a:noFill/>
        </p:spPr>
        <p:txBody>
          <a:bodyPr wrap="none" rtlCol="0">
            <a:spAutoFit/>
          </a:bodyPr>
          <a:lstStyle/>
          <a:p>
            <a:r>
              <a:rPr lang="en-US" b="1" dirty="0">
                <a:solidFill>
                  <a:srgbClr val="FF0000"/>
                </a:solidFill>
              </a:rPr>
              <a:t>GATE CSE 2024 Set 1</a:t>
            </a:r>
            <a:endParaRPr lang="en-IN" dirty="0">
              <a:solidFill>
                <a:srgbClr val="FF0000"/>
              </a:solidFill>
            </a:endParaRPr>
          </a:p>
        </p:txBody>
      </p:sp>
    </p:spTree>
    <p:extLst>
      <p:ext uri="{BB962C8B-B14F-4D97-AF65-F5344CB8AC3E}">
        <p14:creationId xmlns:p14="http://schemas.microsoft.com/office/powerpoint/2010/main" val="401468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002060"/>
                                        </p:clrVal>
                                      </p:to>
                                    </p:set>
                                    <p:set>
                                      <p:cBhvr>
                                        <p:cTn id="7" dur="500" fill="hold"/>
                                        <p:tgtEl>
                                          <p:spTgt spid="3">
                                            <p:txEl>
                                              <p:pRg st="0" end="0"/>
                                            </p:txEl>
                                          </p:spTgt>
                                        </p:tgtEl>
                                        <p:attrNameLst>
                                          <p:attrName>fillcolor</p:attrName>
                                        </p:attrNameLst>
                                      </p:cBhvr>
                                      <p:to>
                                        <p:clrVal>
                                          <a:srgbClr val="002060"/>
                                        </p:clrVal>
                                      </p:to>
                                    </p:set>
                                    <p:set>
                                      <p:cBhvr>
                                        <p:cTn id="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68962" y="353576"/>
            <a:ext cx="6021939" cy="2306497"/>
          </a:xfrm>
          <a:prstGeom prst="rect">
            <a:avLst/>
          </a:prstGeom>
        </p:spPr>
      </p:pic>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t="38682"/>
          <a:stretch/>
        </p:blipFill>
        <p:spPr>
          <a:xfrm>
            <a:off x="3119852" y="2770908"/>
            <a:ext cx="4657165" cy="3097793"/>
          </a:xfrm>
          <a:prstGeom prst="rect">
            <a:avLst/>
          </a:prstGeom>
        </p:spPr>
      </p:pic>
      <p:sp>
        <p:nvSpPr>
          <p:cNvPr id="5" name="Rectangle 4"/>
          <p:cNvSpPr/>
          <p:nvPr/>
        </p:nvSpPr>
        <p:spPr>
          <a:xfrm>
            <a:off x="0" y="0"/>
            <a:ext cx="2122312" cy="369332"/>
          </a:xfrm>
          <a:prstGeom prst="rect">
            <a:avLst/>
          </a:prstGeom>
        </p:spPr>
        <p:txBody>
          <a:bodyPr wrap="none">
            <a:spAutoFit/>
          </a:bodyPr>
          <a:lstStyle/>
          <a:p>
            <a:r>
              <a:rPr lang="en-US" b="1" dirty="0">
                <a:solidFill>
                  <a:srgbClr val="FF0000"/>
                </a:solidFill>
              </a:rPr>
              <a:t>GATE CSE 2015 Set 3</a:t>
            </a:r>
            <a:endParaRPr lang="en-IN" b="1" dirty="0">
              <a:solidFill>
                <a:srgbClr val="FF0000"/>
              </a:solidFill>
            </a:endParaRPr>
          </a:p>
        </p:txBody>
      </p:sp>
      <p:sp>
        <p:nvSpPr>
          <p:cNvPr id="7" name="Rectangle 6"/>
          <p:cNvSpPr/>
          <p:nvPr/>
        </p:nvSpPr>
        <p:spPr>
          <a:xfrm>
            <a:off x="2968962" y="4437089"/>
            <a:ext cx="3010969" cy="58461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81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596527" cy="369332"/>
          </a:xfrm>
          <a:prstGeom prst="rect">
            <a:avLst/>
          </a:prstGeom>
        </p:spPr>
        <p:txBody>
          <a:bodyPr wrap="none">
            <a:spAutoFit/>
          </a:bodyPr>
          <a:lstStyle/>
          <a:p>
            <a:r>
              <a:rPr lang="en-US" b="1" dirty="0">
                <a:solidFill>
                  <a:srgbClr val="FF0000"/>
                </a:solidFill>
              </a:rPr>
              <a:t>GATE CSE </a:t>
            </a:r>
            <a:r>
              <a:rPr lang="en-US" b="1" dirty="0" smtClean="0">
                <a:solidFill>
                  <a:srgbClr val="FF0000"/>
                </a:solidFill>
              </a:rPr>
              <a:t>2007</a:t>
            </a:r>
            <a:endParaRPr lang="en-IN" b="1" dirty="0">
              <a:solidFill>
                <a:srgbClr val="FF0000"/>
              </a:solidFill>
            </a:endParaRPr>
          </a:p>
        </p:txBody>
      </p:sp>
      <p:sp>
        <p:nvSpPr>
          <p:cNvPr id="4" name="Rectangle 3"/>
          <p:cNvSpPr/>
          <p:nvPr/>
        </p:nvSpPr>
        <p:spPr>
          <a:xfrm>
            <a:off x="3011055" y="95011"/>
            <a:ext cx="8026400" cy="2031325"/>
          </a:xfrm>
          <a:prstGeom prst="rect">
            <a:avLst/>
          </a:prstGeom>
        </p:spPr>
        <p:txBody>
          <a:bodyPr wrap="square">
            <a:spAutoFit/>
          </a:bodyPr>
          <a:lstStyle/>
          <a:p>
            <a:r>
              <a:rPr lang="en-US" dirty="0"/>
              <a:t>Consider the following segment of C-code:</a:t>
            </a:r>
          </a:p>
          <a:p>
            <a:r>
              <a:rPr lang="en-US" dirty="0" err="1"/>
              <a:t>int</a:t>
            </a:r>
            <a:r>
              <a:rPr lang="en-US" dirty="0"/>
              <a:t> j, n;</a:t>
            </a:r>
          </a:p>
          <a:p>
            <a:r>
              <a:rPr lang="en-US" dirty="0"/>
              <a:t>j=1;</a:t>
            </a:r>
          </a:p>
          <a:p>
            <a:r>
              <a:rPr lang="en-US" dirty="0"/>
              <a:t>while(j &lt;= n)</a:t>
            </a:r>
          </a:p>
          <a:p>
            <a:r>
              <a:rPr lang="en-US" dirty="0" smtClean="0"/>
              <a:t>	 </a:t>
            </a:r>
            <a:r>
              <a:rPr lang="en-US" dirty="0"/>
              <a:t>j = j * 2;</a:t>
            </a:r>
          </a:p>
          <a:p>
            <a:endParaRPr lang="en-US" dirty="0" smtClean="0"/>
          </a:p>
          <a:p>
            <a:r>
              <a:rPr lang="en-US" dirty="0" smtClean="0"/>
              <a:t>The </a:t>
            </a:r>
            <a:r>
              <a:rPr lang="en-US" dirty="0"/>
              <a:t>number of comparisons made in the execution of the loop for any n &gt; 0 is:</a:t>
            </a:r>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298909" y="2311767"/>
            <a:ext cx="2934109" cy="3010320"/>
          </a:xfrm>
          <a:prstGeom prst="rect">
            <a:avLst/>
          </a:prstGeom>
        </p:spPr>
      </p:pic>
      <p:sp>
        <p:nvSpPr>
          <p:cNvPr id="6" name="Rectangle 5"/>
          <p:cNvSpPr/>
          <p:nvPr/>
        </p:nvSpPr>
        <p:spPr>
          <a:xfrm>
            <a:off x="3255011" y="4631961"/>
            <a:ext cx="3010969" cy="58461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69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993702" y="157644"/>
            <a:ext cx="7321748" cy="578644"/>
          </a:xfrm>
          <a:prstGeom prst="rect">
            <a:avLst/>
          </a:prstGeom>
          <a:noFill/>
          <a:ln/>
        </p:spPr>
        <p:txBody>
          <a:bodyPr wrap="none" rtlCol="0" anchor="t"/>
          <a:lstStyle/>
          <a:p>
            <a:pPr>
              <a:lnSpc>
                <a:spcPts val="4556"/>
              </a:lnSpc>
            </a:pPr>
            <a:r>
              <a:rPr lang="en-US" sz="3645" b="1" kern="0" spc="-109" dirty="0" smtClean="0">
                <a:solidFill>
                  <a:srgbClr val="000000"/>
                </a:solidFill>
                <a:latin typeface="Inter" pitchFamily="34" charset="0"/>
                <a:ea typeface="Inter" pitchFamily="34" charset="-122"/>
                <a:cs typeface="Inter" pitchFamily="34" charset="-120"/>
              </a:rPr>
              <a:t>Overview of Searching </a:t>
            </a:r>
            <a:r>
              <a:rPr lang="en-US" sz="3645" b="1" kern="0" spc="-109" dirty="0">
                <a:solidFill>
                  <a:srgbClr val="000000"/>
                </a:solidFill>
                <a:latin typeface="Inter" pitchFamily="34" charset="0"/>
                <a:ea typeface="Inter" pitchFamily="34" charset="-122"/>
                <a:cs typeface="Inter" pitchFamily="34" charset="-120"/>
              </a:rPr>
              <a:t>Algorithms</a:t>
            </a:r>
            <a:endParaRPr lang="en-US" sz="3645" dirty="0"/>
          </a:p>
        </p:txBody>
      </p:sp>
      <p:sp>
        <p:nvSpPr>
          <p:cNvPr id="5" name="Shape 3"/>
          <p:cNvSpPr/>
          <p:nvPr/>
        </p:nvSpPr>
        <p:spPr>
          <a:xfrm>
            <a:off x="881900" y="1021358"/>
            <a:ext cx="416619" cy="416619"/>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22195" y="1056084"/>
            <a:ext cx="13602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1</a:t>
            </a:r>
            <a:endParaRPr lang="en-US" sz="2187" dirty="0"/>
          </a:p>
        </p:txBody>
      </p:sp>
      <p:sp>
        <p:nvSpPr>
          <p:cNvPr id="7" name="Text 5"/>
          <p:cNvSpPr/>
          <p:nvPr/>
        </p:nvSpPr>
        <p:spPr>
          <a:xfrm>
            <a:off x="1483661" y="1084957"/>
            <a:ext cx="2608957" cy="289322"/>
          </a:xfrm>
          <a:prstGeom prst="rect">
            <a:avLst/>
          </a:prstGeom>
          <a:noFill/>
          <a:ln/>
        </p:spPr>
        <p:txBody>
          <a:bodyPr wrap="none" rtlCol="0" anchor="t"/>
          <a:lstStyle/>
          <a:p>
            <a:pPr>
              <a:lnSpc>
                <a:spcPts val="2278"/>
              </a:lnSpc>
            </a:pPr>
            <a:r>
              <a:rPr lang="en-US" sz="2400" kern="0" spc="-55" dirty="0" smtClean="0">
                <a:solidFill>
                  <a:srgbClr val="272525"/>
                </a:solidFill>
                <a:latin typeface="Inter" pitchFamily="34" charset="0"/>
                <a:ea typeface="Inter" pitchFamily="34" charset="-122"/>
                <a:cs typeface="Inter" pitchFamily="34" charset="-120"/>
              </a:rPr>
              <a:t>Importance of Searching</a:t>
            </a:r>
            <a:endParaRPr lang="en-US" sz="2400" dirty="0"/>
          </a:p>
        </p:txBody>
      </p:sp>
      <p:sp>
        <p:nvSpPr>
          <p:cNvPr id="8" name="Text 6"/>
          <p:cNvSpPr/>
          <p:nvPr/>
        </p:nvSpPr>
        <p:spPr>
          <a:xfrm>
            <a:off x="1483661" y="1722948"/>
            <a:ext cx="9869662" cy="4713673"/>
          </a:xfrm>
          <a:prstGeom prst="rect">
            <a:avLst/>
          </a:prstGeom>
          <a:noFill/>
          <a:ln/>
        </p:spPr>
        <p:txBody>
          <a:bodyPr wrap="square" rtlCol="0" anchor="t"/>
          <a:lstStyle/>
          <a:p>
            <a:pPr marL="238115" indent="-238115">
              <a:lnSpc>
                <a:spcPts val="2332"/>
              </a:lnSpc>
              <a:buFont typeface="Arial" panose="020B0604020202020204" pitchFamily="34" charset="0"/>
              <a:buChar char="•"/>
            </a:pPr>
            <a:r>
              <a:rPr lang="en-US" sz="2400" dirty="0"/>
              <a:t>Searching is fundamental to </a:t>
            </a:r>
            <a:r>
              <a:rPr lang="en-US" sz="2400" b="1" dirty="0"/>
              <a:t>retrieving information </a:t>
            </a:r>
            <a:r>
              <a:rPr lang="en-US" sz="2400" dirty="0"/>
              <a:t>from vast datasets</a:t>
            </a:r>
          </a:p>
          <a:p>
            <a:pPr marL="238115" indent="-238115">
              <a:lnSpc>
                <a:spcPts val="2332"/>
              </a:lnSpc>
              <a:buFont typeface="Arial" panose="020B0604020202020204" pitchFamily="34" charset="0"/>
              <a:buChar char="•"/>
            </a:pPr>
            <a:endParaRPr lang="en-US" sz="2400" dirty="0"/>
          </a:p>
          <a:p>
            <a:pPr marL="238115" indent="-238115">
              <a:lnSpc>
                <a:spcPts val="2332"/>
              </a:lnSpc>
              <a:buFont typeface="Arial" panose="020B0604020202020204" pitchFamily="34" charset="0"/>
              <a:buChar char="•"/>
            </a:pPr>
            <a:r>
              <a:rPr lang="en-US" sz="2400" dirty="0"/>
              <a:t>Vital for </a:t>
            </a:r>
            <a:r>
              <a:rPr lang="en-US" sz="2400" b="1" dirty="0"/>
              <a:t>decision-making processes</a:t>
            </a:r>
            <a:r>
              <a:rPr lang="en-US" sz="2400" dirty="0"/>
              <a:t>, aiding in data analysis and problem-solving.</a:t>
            </a:r>
          </a:p>
          <a:p>
            <a:pPr marL="238115" indent="-238115">
              <a:lnSpc>
                <a:spcPts val="2332"/>
              </a:lnSpc>
              <a:buFont typeface="Arial" panose="020B0604020202020204" pitchFamily="34" charset="0"/>
              <a:buChar char="•"/>
            </a:pPr>
            <a:endParaRPr lang="en-US" sz="2400" dirty="0"/>
          </a:p>
          <a:p>
            <a:pPr marL="238115" indent="-238115">
              <a:lnSpc>
                <a:spcPts val="2332"/>
              </a:lnSpc>
              <a:buFont typeface="Arial" panose="020B0604020202020204" pitchFamily="34" charset="0"/>
              <a:buChar char="•"/>
            </a:pPr>
            <a:r>
              <a:rPr lang="en-US" sz="2400" b="1" dirty="0"/>
              <a:t>Access to relevant data, reducing time and effort</a:t>
            </a:r>
            <a:r>
              <a:rPr lang="en-US" sz="2400" dirty="0"/>
              <a:t>.</a:t>
            </a:r>
          </a:p>
          <a:p>
            <a:pPr marL="238115" indent="-238115">
              <a:lnSpc>
                <a:spcPts val="2332"/>
              </a:lnSpc>
              <a:buFont typeface="Arial" panose="020B0604020202020204" pitchFamily="34" charset="0"/>
              <a:buChar char="•"/>
            </a:pPr>
            <a:endParaRPr lang="en-US" sz="2400" dirty="0"/>
          </a:p>
          <a:p>
            <a:pPr marL="238115" indent="-238115">
              <a:lnSpc>
                <a:spcPts val="2332"/>
              </a:lnSpc>
              <a:buFont typeface="Arial" panose="020B0604020202020204" pitchFamily="34" charset="0"/>
              <a:buChar char="•"/>
            </a:pPr>
            <a:r>
              <a:rPr lang="en-IN" sz="2400" b="1" dirty="0"/>
              <a:t>Real-world Examples</a:t>
            </a:r>
          </a:p>
          <a:p>
            <a:pPr marL="1000085" lvl="2" indent="-238115">
              <a:buFont typeface="Arial" panose="020B0604020202020204" pitchFamily="34" charset="0"/>
              <a:buChar char="•"/>
            </a:pPr>
            <a:r>
              <a:rPr lang="en-IN" sz="2000" dirty="0"/>
              <a:t>Web Search Engines</a:t>
            </a:r>
          </a:p>
          <a:p>
            <a:pPr marL="1000085" lvl="2" indent="-238115">
              <a:buFont typeface="Arial" panose="020B0604020202020204" pitchFamily="34" charset="0"/>
              <a:buChar char="•"/>
            </a:pPr>
            <a:r>
              <a:rPr lang="en-IN" sz="2000" dirty="0"/>
              <a:t>Database Queries</a:t>
            </a:r>
          </a:p>
          <a:p>
            <a:pPr marL="1000085" lvl="2" indent="-238115">
              <a:buFont typeface="Arial" panose="020B0604020202020204" pitchFamily="34" charset="0"/>
              <a:buChar char="•"/>
            </a:pPr>
            <a:r>
              <a:rPr lang="en-IN" sz="2000" dirty="0"/>
              <a:t>E-commerce Platforms</a:t>
            </a:r>
            <a:endParaRPr lang="en-US" sz="2000" dirty="0"/>
          </a:p>
          <a:p>
            <a:pPr marL="238115" indent="-238115">
              <a:lnSpc>
                <a:spcPts val="2332"/>
              </a:lnSpc>
              <a:buFont typeface="Arial" panose="020B0604020202020204" pitchFamily="34" charset="0"/>
              <a:buChar char="•"/>
            </a:pPr>
            <a:endParaRPr lang="en-US" sz="2400" dirty="0"/>
          </a:p>
          <a:p>
            <a:pPr marL="238115" indent="-238115">
              <a:lnSpc>
                <a:spcPts val="2332"/>
              </a:lnSpc>
              <a:buFont typeface="Arial" panose="020B0604020202020204" pitchFamily="34" charset="0"/>
              <a:buChar char="•"/>
            </a:pPr>
            <a:endParaRPr lang="en-US" sz="2400" dirty="0"/>
          </a:p>
        </p:txBody>
      </p:sp>
      <p:pic>
        <p:nvPicPr>
          <p:cNvPr id="13" name="Picture 12"/>
          <p:cNvPicPr>
            <a:picLocks noChangeAspect="1"/>
          </p:cNvPicPr>
          <p:nvPr/>
        </p:nvPicPr>
        <p:blipFill>
          <a:blip r:embed="rId3"/>
          <a:stretch>
            <a:fillRect/>
          </a:stretch>
        </p:blipFill>
        <p:spPr>
          <a:xfrm>
            <a:off x="11277500" y="9072"/>
            <a:ext cx="914501" cy="464706"/>
          </a:xfrm>
          <a:prstGeom prst="rect">
            <a:avLst/>
          </a:prstGeom>
        </p:spPr>
      </p:pic>
    </p:spTree>
    <p:extLst>
      <p:ext uri="{BB962C8B-B14F-4D97-AF65-F5344CB8AC3E}">
        <p14:creationId xmlns:p14="http://schemas.microsoft.com/office/powerpoint/2010/main" val="111811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993702" y="157644"/>
            <a:ext cx="7321748" cy="578644"/>
          </a:xfrm>
          <a:prstGeom prst="rect">
            <a:avLst/>
          </a:prstGeom>
          <a:noFill/>
          <a:ln/>
        </p:spPr>
        <p:txBody>
          <a:bodyPr wrap="none" rtlCol="0" anchor="t"/>
          <a:lstStyle/>
          <a:p>
            <a:pPr>
              <a:lnSpc>
                <a:spcPts val="4556"/>
              </a:lnSpc>
            </a:pPr>
            <a:r>
              <a:rPr lang="en-US" sz="3645" b="1" kern="0" spc="-109" dirty="0" smtClean="0">
                <a:solidFill>
                  <a:srgbClr val="000000"/>
                </a:solidFill>
                <a:latin typeface="Inter" pitchFamily="34" charset="0"/>
                <a:ea typeface="Inter" pitchFamily="34" charset="-122"/>
                <a:cs typeface="Inter" pitchFamily="34" charset="-120"/>
              </a:rPr>
              <a:t>Linear Search Algorithms</a:t>
            </a:r>
            <a:endParaRPr lang="en-US" sz="3645" dirty="0"/>
          </a:p>
        </p:txBody>
      </p:sp>
      <p:sp>
        <p:nvSpPr>
          <p:cNvPr id="9" name="Shape 7"/>
          <p:cNvSpPr/>
          <p:nvPr/>
        </p:nvSpPr>
        <p:spPr>
          <a:xfrm>
            <a:off x="1094330" y="1034314"/>
            <a:ext cx="416619" cy="416619"/>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1218750" y="1069040"/>
            <a:ext cx="16777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2</a:t>
            </a:r>
            <a:endParaRPr lang="en-US" sz="2187" dirty="0"/>
          </a:p>
        </p:txBody>
      </p:sp>
      <p:sp>
        <p:nvSpPr>
          <p:cNvPr id="11" name="Text 9"/>
          <p:cNvSpPr/>
          <p:nvPr/>
        </p:nvSpPr>
        <p:spPr>
          <a:xfrm>
            <a:off x="1696091" y="1097912"/>
            <a:ext cx="1851620" cy="289322"/>
          </a:xfrm>
          <a:prstGeom prst="rect">
            <a:avLst/>
          </a:prstGeom>
          <a:noFill/>
          <a:ln/>
        </p:spPr>
        <p:txBody>
          <a:bodyPr wrap="none" rtlCol="0" anchor="t"/>
          <a:lstStyle/>
          <a:p>
            <a:pPr>
              <a:lnSpc>
                <a:spcPts val="2278"/>
              </a:lnSpc>
            </a:pPr>
            <a:r>
              <a:rPr lang="en-US" sz="2400" b="1" kern="0" spc="-55" dirty="0">
                <a:solidFill>
                  <a:srgbClr val="272525"/>
                </a:solidFill>
                <a:latin typeface="Inter" pitchFamily="34" charset="0"/>
                <a:ea typeface="Inter" pitchFamily="34" charset="-122"/>
                <a:cs typeface="Inter" pitchFamily="34" charset="-120"/>
              </a:rPr>
              <a:t>Linear Search</a:t>
            </a:r>
            <a:endParaRPr lang="en-US" sz="2400" dirty="0"/>
          </a:p>
        </p:txBody>
      </p:sp>
      <p:sp>
        <p:nvSpPr>
          <p:cNvPr id="12" name="Text 10"/>
          <p:cNvSpPr/>
          <p:nvPr/>
        </p:nvSpPr>
        <p:spPr>
          <a:xfrm>
            <a:off x="1510948" y="1450933"/>
            <a:ext cx="10391241" cy="5432438"/>
          </a:xfrm>
          <a:prstGeom prst="rect">
            <a:avLst/>
          </a:prstGeom>
          <a:noFill/>
          <a:ln/>
        </p:spPr>
        <p:txBody>
          <a:bodyPr wrap="square" rtlCol="0" anchor="t"/>
          <a:lstStyle/>
          <a:p>
            <a:pPr marL="238115" indent="-238115">
              <a:buFont typeface="Arial" panose="020B0604020202020204" pitchFamily="34" charset="0"/>
              <a:buChar char="•"/>
            </a:pPr>
            <a:r>
              <a:rPr lang="en-US" sz="2000" dirty="0"/>
              <a:t>Linear Search, also known </a:t>
            </a:r>
            <a:r>
              <a:rPr lang="en-US" sz="2000" b="1" dirty="0"/>
              <a:t>as Sequential Search</a:t>
            </a:r>
          </a:p>
          <a:p>
            <a:pPr marL="238115" indent="-238115">
              <a:buFont typeface="Arial" panose="020B0604020202020204" pitchFamily="34" charset="0"/>
              <a:buChar char="•"/>
            </a:pPr>
            <a:r>
              <a:rPr lang="en-US" sz="2000" b="1" dirty="0"/>
              <a:t>Iterating through </a:t>
            </a:r>
            <a:r>
              <a:rPr lang="en-US" sz="2000" dirty="0"/>
              <a:t>each element to find the target value</a:t>
            </a:r>
          </a:p>
          <a:p>
            <a:pPr marL="238115" indent="-238115">
              <a:buFont typeface="Arial" panose="020B0604020202020204" pitchFamily="34" charset="0"/>
              <a:buChar char="•"/>
            </a:pPr>
            <a:r>
              <a:rPr lang="en-US" sz="2000" b="1" dirty="0" smtClean="0"/>
              <a:t>Worst </a:t>
            </a:r>
            <a:r>
              <a:rPr lang="en-US" sz="2000" b="1" dirty="0" err="1" smtClean="0"/>
              <a:t>CaseTime</a:t>
            </a:r>
            <a:r>
              <a:rPr lang="en-US" sz="2000" b="1" dirty="0" smtClean="0"/>
              <a:t> </a:t>
            </a:r>
            <a:r>
              <a:rPr lang="en-US" sz="2000" b="1" dirty="0"/>
              <a:t>Complexity O(n)</a:t>
            </a:r>
          </a:p>
          <a:p>
            <a:endParaRPr lang="en-US" sz="1050" b="1" dirty="0"/>
          </a:p>
          <a:p>
            <a:r>
              <a:rPr lang="en-US" sz="2000" b="1" dirty="0"/>
              <a:t>Algorithm Steps:</a:t>
            </a:r>
            <a:endParaRPr lang="en-US" sz="2000" dirty="0"/>
          </a:p>
          <a:p>
            <a:pPr marL="666723" lvl="1" indent="-285739">
              <a:buFont typeface="+mj-lt"/>
              <a:buAutoNum type="arabicPeriod"/>
            </a:pPr>
            <a:r>
              <a:rPr lang="en-US" sz="2000" dirty="0"/>
              <a:t>Start from the beginning of the list.</a:t>
            </a:r>
          </a:p>
          <a:p>
            <a:pPr marL="666723" lvl="1" indent="-285739">
              <a:buFont typeface="+mj-lt"/>
              <a:buAutoNum type="arabicPeriod"/>
            </a:pPr>
            <a:r>
              <a:rPr lang="en-US" sz="2000" dirty="0"/>
              <a:t>Compare each element with the target value.</a:t>
            </a:r>
          </a:p>
          <a:p>
            <a:pPr marL="666723" lvl="1" indent="-285739">
              <a:buFont typeface="+mj-lt"/>
              <a:buAutoNum type="arabicPeriod"/>
            </a:pPr>
            <a:r>
              <a:rPr lang="en-US" sz="2000" dirty="0"/>
              <a:t>If a match is found, return the index.</a:t>
            </a:r>
          </a:p>
          <a:p>
            <a:pPr marL="666723" lvl="1" indent="-285739">
              <a:buFont typeface="+mj-lt"/>
              <a:buAutoNum type="arabicPeriod"/>
            </a:pPr>
            <a:r>
              <a:rPr lang="en-US" sz="2000" dirty="0"/>
              <a:t>If the end of the list is reached without finding a match, return a specified value (e.g., -1).</a:t>
            </a:r>
          </a:p>
          <a:p>
            <a:pPr lvl="1"/>
            <a:endParaRPr lang="en-US" sz="1050" dirty="0"/>
          </a:p>
          <a:p>
            <a:pPr marL="0" lvl="1"/>
            <a:r>
              <a:rPr lang="en-US" sz="2000" b="1" dirty="0"/>
              <a:t>Optimal Scenario:</a:t>
            </a:r>
          </a:p>
          <a:p>
            <a:pPr marL="619100" lvl="1" indent="-238115">
              <a:buFont typeface="Arial" panose="020B0604020202020204" pitchFamily="34" charset="0"/>
              <a:buChar char="•"/>
            </a:pPr>
            <a:r>
              <a:rPr lang="en-US" b="1" dirty="0"/>
              <a:t>Small Datasets</a:t>
            </a:r>
            <a:endParaRPr lang="en-US" dirty="0"/>
          </a:p>
          <a:p>
            <a:pPr marL="619100" lvl="1" indent="-238115">
              <a:buFont typeface="Arial" panose="020B0604020202020204" pitchFamily="34" charset="0"/>
              <a:buChar char="•"/>
            </a:pPr>
            <a:r>
              <a:rPr lang="en-US" b="1" dirty="0"/>
              <a:t>Unordered Lists</a:t>
            </a:r>
            <a:endParaRPr lang="en-US" dirty="0"/>
          </a:p>
          <a:p>
            <a:pPr marL="619100" lvl="1" indent="-238115">
              <a:buFont typeface="Arial" panose="020B0604020202020204" pitchFamily="34" charset="0"/>
              <a:buChar char="•"/>
            </a:pPr>
            <a:r>
              <a:rPr lang="en-US" b="1" dirty="0"/>
              <a:t>First Occurrence Search</a:t>
            </a:r>
            <a:endParaRPr lang="en-US" dirty="0"/>
          </a:p>
          <a:p>
            <a:pPr marL="238115" indent="-238115">
              <a:buFont typeface="Arial" panose="020B0604020202020204" pitchFamily="34" charset="0"/>
              <a:buChar char="•"/>
            </a:pPr>
            <a:endParaRPr lang="en-US" sz="1600" dirty="0"/>
          </a:p>
          <a:p>
            <a:pPr lvl="1" indent="-380985"/>
            <a:r>
              <a:rPr lang="en-US" sz="2000" b="1" dirty="0"/>
              <a:t>Disadvantages:</a:t>
            </a:r>
          </a:p>
          <a:p>
            <a:pPr marL="674661" lvl="1" indent="-293676">
              <a:buFont typeface="Arial" panose="020B0604020202020204" pitchFamily="34" charset="0"/>
              <a:buChar char="•"/>
            </a:pPr>
            <a:r>
              <a:rPr lang="en-US" dirty="0"/>
              <a:t>Inefficiency for Large Datasets</a:t>
            </a:r>
          </a:p>
          <a:p>
            <a:pPr marL="674661" lvl="1" indent="-293676">
              <a:buFont typeface="Arial" panose="020B0604020202020204" pitchFamily="34" charset="0"/>
              <a:buChar char="•"/>
            </a:pPr>
            <a:r>
              <a:rPr lang="en-US" dirty="0"/>
              <a:t>Not Suitable for Complex Data Structures</a:t>
            </a:r>
          </a:p>
          <a:p>
            <a:pPr marL="674661" lvl="1" indent="-293676">
              <a:buFont typeface="Arial" panose="020B0604020202020204" pitchFamily="34" charset="0"/>
              <a:buChar char="•"/>
            </a:pPr>
            <a:r>
              <a:rPr lang="en-US" dirty="0"/>
              <a:t>Limited Optimization Opportunities</a:t>
            </a:r>
            <a:endParaRPr lang="en-US" sz="2000" dirty="0"/>
          </a:p>
        </p:txBody>
      </p:sp>
      <p:pic>
        <p:nvPicPr>
          <p:cNvPr id="13" name="Picture 12"/>
          <p:cNvPicPr>
            <a:picLocks noChangeAspect="1"/>
          </p:cNvPicPr>
          <p:nvPr/>
        </p:nvPicPr>
        <p:blipFill>
          <a:blip r:embed="rId3"/>
          <a:stretch>
            <a:fillRect/>
          </a:stretch>
        </p:blipFill>
        <p:spPr>
          <a:xfrm>
            <a:off x="11277500" y="9072"/>
            <a:ext cx="914501" cy="464706"/>
          </a:xfrm>
          <a:prstGeom prst="rect">
            <a:avLst/>
          </a:prstGeom>
        </p:spPr>
      </p:pic>
    </p:spTree>
    <p:extLst>
      <p:ext uri="{BB962C8B-B14F-4D97-AF65-F5344CB8AC3E}">
        <p14:creationId xmlns:p14="http://schemas.microsoft.com/office/powerpoint/2010/main" val="13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
          <p:cNvSpPr/>
          <p:nvPr/>
        </p:nvSpPr>
        <p:spPr>
          <a:xfrm>
            <a:off x="4960389" y="217017"/>
            <a:ext cx="416619" cy="416619"/>
          </a:xfrm>
          <a:prstGeom prst="roundRect">
            <a:avLst>
              <a:gd name="adj" fmla="val 20000"/>
            </a:avLst>
          </a:prstGeom>
          <a:solidFill>
            <a:srgbClr val="DADBF1"/>
          </a:solidFill>
          <a:ln w="13811">
            <a:solidFill>
              <a:srgbClr val="B5B7E3"/>
            </a:solidFill>
            <a:prstDash val="solid"/>
          </a:ln>
        </p:spPr>
      </p:sp>
      <p:sp>
        <p:nvSpPr>
          <p:cNvPr id="3" name="Text 12"/>
          <p:cNvSpPr/>
          <p:nvPr/>
        </p:nvSpPr>
        <p:spPr>
          <a:xfrm>
            <a:off x="5081634" y="251744"/>
            <a:ext cx="17412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3</a:t>
            </a:r>
            <a:endParaRPr lang="en-US" sz="2187" dirty="0"/>
          </a:p>
        </p:txBody>
      </p:sp>
      <p:sp>
        <p:nvSpPr>
          <p:cNvPr id="4" name="Text 13"/>
          <p:cNvSpPr/>
          <p:nvPr/>
        </p:nvSpPr>
        <p:spPr>
          <a:xfrm>
            <a:off x="5562150" y="280616"/>
            <a:ext cx="1851620" cy="289322"/>
          </a:xfrm>
          <a:prstGeom prst="rect">
            <a:avLst/>
          </a:prstGeom>
          <a:noFill/>
          <a:ln/>
        </p:spPr>
        <p:txBody>
          <a:bodyPr wrap="none" rtlCol="0" anchor="t"/>
          <a:lstStyle/>
          <a:p>
            <a:pPr>
              <a:lnSpc>
                <a:spcPts val="2278"/>
              </a:lnSpc>
            </a:pPr>
            <a:r>
              <a:rPr lang="en-US" sz="2400" b="1" kern="0" spc="-55" dirty="0">
                <a:solidFill>
                  <a:srgbClr val="272525"/>
                </a:solidFill>
                <a:ea typeface="Inter" pitchFamily="34" charset="-122"/>
                <a:cs typeface="Inter" pitchFamily="34" charset="-120"/>
              </a:rPr>
              <a:t>Binary Search</a:t>
            </a:r>
            <a:endParaRPr lang="en-US" sz="2400" dirty="0"/>
          </a:p>
        </p:txBody>
      </p:sp>
      <p:sp>
        <p:nvSpPr>
          <p:cNvPr id="5" name="Text 14"/>
          <p:cNvSpPr/>
          <p:nvPr/>
        </p:nvSpPr>
        <p:spPr>
          <a:xfrm>
            <a:off x="443696" y="821187"/>
            <a:ext cx="11073114" cy="5909397"/>
          </a:xfrm>
          <a:prstGeom prst="rect">
            <a:avLst/>
          </a:prstGeom>
          <a:noFill/>
          <a:ln/>
        </p:spPr>
        <p:txBody>
          <a:bodyPr wrap="square" rtlCol="0" anchor="t"/>
          <a:lstStyle/>
          <a:p>
            <a:pPr marL="285739" indent="-285739">
              <a:lnSpc>
                <a:spcPts val="2332"/>
              </a:lnSpc>
              <a:buFont typeface="Arial" panose="020B0604020202020204" pitchFamily="34" charset="0"/>
              <a:buChar char="•"/>
            </a:pPr>
            <a:r>
              <a:rPr lang="en-US" sz="2400" dirty="0"/>
              <a:t>Binary search is a powerful algorithm used for </a:t>
            </a:r>
            <a:r>
              <a:rPr lang="en-US" sz="2400" b="1" dirty="0"/>
              <a:t>searching in a sorted collection </a:t>
            </a:r>
            <a:r>
              <a:rPr lang="en-US" sz="2400" dirty="0"/>
              <a:t>(array, list, etc.).</a:t>
            </a:r>
          </a:p>
          <a:p>
            <a:pPr marL="285739" indent="-285739">
              <a:lnSpc>
                <a:spcPts val="2332"/>
              </a:lnSpc>
              <a:buFont typeface="Arial" panose="020B0604020202020204" pitchFamily="34" charset="0"/>
              <a:buChar char="•"/>
            </a:pPr>
            <a:r>
              <a:rPr lang="en-US" sz="2400" dirty="0"/>
              <a:t>It follows the </a:t>
            </a:r>
            <a:r>
              <a:rPr lang="en-US" sz="2400" b="1" dirty="0"/>
              <a:t>principle of divide and conquer.</a:t>
            </a:r>
          </a:p>
          <a:p>
            <a:pPr marL="238115" indent="-238115">
              <a:buFont typeface="Arial" panose="020B0604020202020204" pitchFamily="34" charset="0"/>
              <a:buChar char="•"/>
            </a:pPr>
            <a:r>
              <a:rPr lang="en-US" sz="2000" dirty="0"/>
              <a:t>Time Complexity </a:t>
            </a:r>
            <a:r>
              <a:rPr lang="en-US" sz="2000" b="1" dirty="0"/>
              <a:t>O(log</a:t>
            </a:r>
            <a:r>
              <a:rPr lang="en-US" sz="2000" b="1" baseline="-25000" dirty="0"/>
              <a:t>2</a:t>
            </a:r>
            <a:r>
              <a:rPr lang="en-US" sz="2000" b="1" dirty="0"/>
              <a:t> n)</a:t>
            </a:r>
          </a:p>
          <a:p>
            <a:endParaRPr lang="en-US" sz="2000" b="1" dirty="0"/>
          </a:p>
          <a:p>
            <a:r>
              <a:rPr lang="en-US" sz="2000" b="1" dirty="0"/>
              <a:t>Algorithm Steps:</a:t>
            </a:r>
            <a:endParaRPr lang="en-US" sz="2000" dirty="0"/>
          </a:p>
          <a:p>
            <a:pPr marL="666723" lvl="1" indent="-285739">
              <a:buFont typeface="+mj-lt"/>
              <a:buAutoNum type="arabicPeriod"/>
            </a:pPr>
            <a:r>
              <a:rPr lang="en-IN" dirty="0"/>
              <a:t>Initialize as set LB = 0, UB = N - 1 and MID = (LB + UB)/2</a:t>
            </a:r>
          </a:p>
          <a:p>
            <a:pPr marL="666723" lvl="1" indent="-285739">
              <a:buFont typeface="+mj-lt"/>
              <a:buAutoNum type="arabicPeriod"/>
            </a:pPr>
            <a:r>
              <a:rPr lang="en-IN" dirty="0"/>
              <a:t>Repeat the step 3 and 4 while {(LB&lt;UB) and ARR [MID]≠NUM}</a:t>
            </a:r>
          </a:p>
          <a:p>
            <a:pPr marL="666723" lvl="1" indent="-285739">
              <a:buFont typeface="+mj-lt"/>
              <a:buAutoNum type="arabicPeriod"/>
            </a:pPr>
            <a:r>
              <a:rPr lang="en-IN" dirty="0"/>
              <a:t>If (NUM &lt; ARR[MID])</a:t>
            </a:r>
          </a:p>
          <a:p>
            <a:pPr lvl="2"/>
            <a:r>
              <a:rPr lang="en-IN" dirty="0"/>
              <a:t>set UB = MID – 1</a:t>
            </a:r>
          </a:p>
          <a:p>
            <a:pPr lvl="2" indent="-87309"/>
            <a:r>
              <a:rPr lang="en-IN" dirty="0"/>
              <a:t>else set LB = MID + 1</a:t>
            </a:r>
          </a:p>
          <a:p>
            <a:pPr lvl="2" indent="-87309"/>
            <a:r>
              <a:rPr lang="en-IN" dirty="0"/>
              <a:t>Set MID = </a:t>
            </a:r>
            <a:r>
              <a:rPr lang="en-IN" dirty="0" err="1"/>
              <a:t>int</a:t>
            </a:r>
            <a:r>
              <a:rPr lang="en-IN" dirty="0"/>
              <a:t> {(LB + UB)/2}</a:t>
            </a:r>
          </a:p>
          <a:p>
            <a:pPr marL="666723" lvl="1" indent="-285739">
              <a:buFont typeface="+mj-lt"/>
              <a:buAutoNum type="arabicPeriod"/>
            </a:pPr>
            <a:r>
              <a:rPr lang="en-IN" dirty="0"/>
              <a:t>If (ARR[MID] = NUM) then</a:t>
            </a:r>
          </a:p>
          <a:p>
            <a:pPr lvl="2"/>
            <a:r>
              <a:rPr lang="en-IN" dirty="0"/>
              <a:t>Data found at MID index</a:t>
            </a:r>
          </a:p>
          <a:p>
            <a:pPr marL="666723" lvl="1" indent="-285739">
              <a:buFont typeface="+mj-lt"/>
              <a:buAutoNum type="arabicPeriod"/>
            </a:pPr>
            <a:r>
              <a:rPr lang="en-IN" dirty="0"/>
              <a:t>else</a:t>
            </a:r>
          </a:p>
          <a:p>
            <a:pPr lvl="2"/>
            <a:r>
              <a:rPr lang="en-IN" dirty="0"/>
              <a:t>Data not found.</a:t>
            </a:r>
          </a:p>
          <a:p>
            <a:pPr marL="666723" lvl="1" indent="-285739">
              <a:buFont typeface="+mj-lt"/>
              <a:buAutoNum type="arabicPeriod"/>
            </a:pPr>
            <a:r>
              <a:rPr lang="en-IN" dirty="0"/>
              <a:t>Exit</a:t>
            </a:r>
          </a:p>
          <a:p>
            <a:pPr marL="285739" indent="-285739">
              <a:buFont typeface="+mj-lt"/>
              <a:buAutoNum type="arabicPeriod"/>
            </a:pPr>
            <a:endParaRPr lang="en-US" dirty="0"/>
          </a:p>
          <a:p>
            <a:r>
              <a:rPr lang="en-US" sz="2000" b="1" dirty="0"/>
              <a:t>Disadvantage:</a:t>
            </a:r>
          </a:p>
          <a:p>
            <a:pPr marL="238115" indent="-238115">
              <a:buFont typeface="Arial" panose="020B0604020202020204" pitchFamily="34" charset="0"/>
              <a:buChar char="•"/>
            </a:pPr>
            <a:r>
              <a:rPr lang="en-US" dirty="0"/>
              <a:t>A binary search comes with the prerequisite that the data must be sorted (Only Disadvantage</a:t>
            </a:r>
            <a:r>
              <a:rPr lang="en-US" dirty="0" smtClean="0"/>
              <a:t>)</a:t>
            </a:r>
            <a:r>
              <a:rPr lang="en-IN" sz="1600" dirty="0"/>
              <a:t/>
            </a:r>
            <a:br>
              <a:rPr lang="en-IN" sz="1600" dirty="0"/>
            </a:br>
            <a:endParaRPr lang="en-US" b="1" dirty="0"/>
          </a:p>
        </p:txBody>
      </p:sp>
      <p:pic>
        <p:nvPicPr>
          <p:cNvPr id="6" name="Picture 5"/>
          <p:cNvPicPr>
            <a:picLocks noChangeAspect="1"/>
          </p:cNvPicPr>
          <p:nvPr/>
        </p:nvPicPr>
        <p:blipFill>
          <a:blip r:embed="rId2"/>
          <a:stretch>
            <a:fillRect/>
          </a:stretch>
        </p:blipFill>
        <p:spPr>
          <a:xfrm>
            <a:off x="11277500" y="9072"/>
            <a:ext cx="914501" cy="464706"/>
          </a:xfrm>
          <a:prstGeom prst="rect">
            <a:avLst/>
          </a:prstGeom>
        </p:spPr>
      </p:pic>
    </p:spTree>
    <p:extLst>
      <p:ext uri="{BB962C8B-B14F-4D97-AF65-F5344CB8AC3E}">
        <p14:creationId xmlns:p14="http://schemas.microsoft.com/office/powerpoint/2010/main" val="1415530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8222"/>
            <a:ext cx="12192000" cy="400110"/>
          </a:xfrm>
          <a:prstGeom prst="rect">
            <a:avLst/>
          </a:prstGeom>
          <a:noFill/>
        </p:spPr>
        <p:txBody>
          <a:bodyPr wrap="square" rtlCol="0">
            <a:spAutoFit/>
          </a:bodyPr>
          <a:lstStyle/>
          <a:p>
            <a:pPr algn="ctr"/>
            <a:r>
              <a:rPr lang="en-US" sz="2000" b="1" dirty="0"/>
              <a:t>is it correct method to find mid in Binary Search? </a:t>
            </a:r>
            <a:r>
              <a:rPr lang="en-US" sz="2000" dirty="0"/>
              <a:t> </a:t>
            </a:r>
            <a:endParaRPr lang="en-IN" sz="2000" dirty="0"/>
          </a:p>
        </p:txBody>
      </p:sp>
      <p:sp>
        <p:nvSpPr>
          <p:cNvPr id="3" name="Rectangle 1"/>
          <p:cNvSpPr>
            <a:spLocks noChangeArrowheads="1"/>
          </p:cNvSpPr>
          <p:nvPr/>
        </p:nvSpPr>
        <p:spPr bwMode="auto">
          <a:xfrm>
            <a:off x="494674" y="544045"/>
            <a:ext cx="11107713"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a:r>
              <a:rPr lang="en-US" altLang="en-US" sz="1600" dirty="0">
                <a:solidFill>
                  <a:srgbClr val="374151"/>
                </a:solidFill>
                <a:latin typeface="Söhne"/>
              </a:rPr>
              <a:t>No,  computing the midpoint (</a:t>
            </a:r>
            <a:r>
              <a:rPr lang="en-US" altLang="en-US" sz="1600" b="1" dirty="0">
                <a:solidFill>
                  <a:srgbClr val="374151"/>
                </a:solidFill>
                <a:latin typeface="Söhne Mono"/>
              </a:rPr>
              <a:t>mid</a:t>
            </a:r>
            <a:r>
              <a:rPr lang="en-US" altLang="en-US" sz="1600" dirty="0">
                <a:solidFill>
                  <a:srgbClr val="374151"/>
                </a:solidFill>
                <a:latin typeface="Söhne"/>
              </a:rPr>
              <a:t>) in binary search </a:t>
            </a:r>
            <a:r>
              <a:rPr lang="en-US" altLang="en-US" sz="1600" b="1" dirty="0">
                <a:solidFill>
                  <a:srgbClr val="374151"/>
                </a:solidFill>
                <a:latin typeface="Söhne"/>
              </a:rPr>
              <a:t>can result in overflow </a:t>
            </a:r>
            <a:r>
              <a:rPr lang="en-US" altLang="en-US" sz="1600" dirty="0">
                <a:solidFill>
                  <a:srgbClr val="374151"/>
                </a:solidFill>
                <a:latin typeface="Söhne"/>
              </a:rPr>
              <a:t>if not handled carefully, especially when dealing with large arrays or extreme values.</a:t>
            </a:r>
          </a:p>
          <a:p>
            <a:pPr defTabSz="761970"/>
            <a:endParaRPr lang="en-US" altLang="en-US" sz="1600" dirty="0"/>
          </a:p>
          <a:p>
            <a:pPr defTabSz="761970"/>
            <a:r>
              <a:rPr lang="en-US" altLang="en-US" sz="1600" dirty="0">
                <a:solidFill>
                  <a:srgbClr val="374151"/>
                </a:solidFill>
                <a:latin typeface="Söhne"/>
              </a:rPr>
              <a:t>The typical way to calculate the midpoint is using the formula </a:t>
            </a:r>
            <a:r>
              <a:rPr lang="en-US" altLang="en-US" sz="1600" b="1" dirty="0">
                <a:solidFill>
                  <a:srgbClr val="374151"/>
                </a:solidFill>
                <a:latin typeface="Söhne Mono"/>
              </a:rPr>
              <a:t>(low + high) / 2</a:t>
            </a:r>
            <a:r>
              <a:rPr lang="en-US" altLang="en-US" sz="1600" dirty="0">
                <a:solidFill>
                  <a:srgbClr val="374151"/>
                </a:solidFill>
                <a:latin typeface="Söhne"/>
              </a:rPr>
              <a:t>. However, </a:t>
            </a:r>
            <a:r>
              <a:rPr lang="en-US" altLang="en-US" sz="1600" b="1" dirty="0">
                <a:solidFill>
                  <a:srgbClr val="FF0000"/>
                </a:solidFill>
                <a:latin typeface="Söhne"/>
              </a:rPr>
              <a:t>this can lead to overflow </a:t>
            </a:r>
            <a:r>
              <a:rPr lang="en-US" altLang="en-US" sz="1600" dirty="0">
                <a:solidFill>
                  <a:srgbClr val="374151"/>
                </a:solidFill>
                <a:latin typeface="Söhne"/>
              </a:rPr>
              <a:t>if </a:t>
            </a:r>
            <a:r>
              <a:rPr lang="en-US" altLang="en-US" sz="1600" b="1" dirty="0">
                <a:solidFill>
                  <a:srgbClr val="374151"/>
                </a:solidFill>
                <a:latin typeface="Söhne Mono"/>
              </a:rPr>
              <a:t>low</a:t>
            </a:r>
            <a:r>
              <a:rPr lang="en-US" altLang="en-US" sz="1600" dirty="0">
                <a:solidFill>
                  <a:srgbClr val="374151"/>
                </a:solidFill>
                <a:latin typeface="Söhne"/>
              </a:rPr>
              <a:t> and </a:t>
            </a:r>
            <a:r>
              <a:rPr lang="en-US" altLang="en-US" sz="1600" b="1" dirty="0">
                <a:solidFill>
                  <a:srgbClr val="374151"/>
                </a:solidFill>
                <a:latin typeface="Söhne Mono"/>
              </a:rPr>
              <a:t>high</a:t>
            </a:r>
            <a:r>
              <a:rPr lang="en-US" altLang="en-US" sz="1600" dirty="0">
                <a:solidFill>
                  <a:srgbClr val="374151"/>
                </a:solidFill>
                <a:latin typeface="Söhne"/>
              </a:rPr>
              <a:t> are both large integers.</a:t>
            </a:r>
            <a:endParaRPr lang="en-US" altLang="en-US" sz="1600" dirty="0"/>
          </a:p>
        </p:txBody>
      </p:sp>
      <p:sp>
        <p:nvSpPr>
          <p:cNvPr id="4" name="Rectangle 3"/>
          <p:cNvSpPr/>
          <p:nvPr/>
        </p:nvSpPr>
        <p:spPr>
          <a:xfrm>
            <a:off x="494675" y="2498380"/>
            <a:ext cx="5828589" cy="3693319"/>
          </a:xfrm>
          <a:prstGeom prst="rect">
            <a:avLst/>
          </a:prstGeom>
        </p:spPr>
        <p:txBody>
          <a:bodyPr wrap="square">
            <a:spAutoFit/>
          </a:bodyPr>
          <a:lstStyle/>
          <a:p>
            <a:r>
              <a:rPr lang="en-IN" dirty="0" err="1"/>
              <a:t>int</a:t>
            </a:r>
            <a:r>
              <a:rPr lang="en-IN" dirty="0"/>
              <a:t> </a:t>
            </a:r>
            <a:r>
              <a:rPr lang="en-IN" dirty="0" err="1"/>
              <a:t>binarySearch</a:t>
            </a:r>
            <a:r>
              <a:rPr lang="en-IN" dirty="0"/>
              <a:t>(</a:t>
            </a:r>
            <a:r>
              <a:rPr lang="en-IN" dirty="0" err="1"/>
              <a:t>int</a:t>
            </a:r>
            <a:r>
              <a:rPr lang="en-IN" dirty="0"/>
              <a:t> </a:t>
            </a:r>
            <a:r>
              <a:rPr lang="en-IN" dirty="0" err="1"/>
              <a:t>arr</a:t>
            </a:r>
            <a:r>
              <a:rPr lang="en-IN" dirty="0"/>
              <a:t>[], </a:t>
            </a:r>
            <a:r>
              <a:rPr lang="en-IN" dirty="0" err="1"/>
              <a:t>int</a:t>
            </a:r>
            <a:r>
              <a:rPr lang="en-IN" dirty="0"/>
              <a:t> low, </a:t>
            </a:r>
            <a:r>
              <a:rPr lang="en-IN" dirty="0" err="1"/>
              <a:t>int</a:t>
            </a:r>
            <a:r>
              <a:rPr lang="en-IN" dirty="0"/>
              <a:t> high, </a:t>
            </a:r>
            <a:r>
              <a:rPr lang="en-IN" dirty="0" err="1"/>
              <a:t>int</a:t>
            </a:r>
            <a:r>
              <a:rPr lang="en-IN" dirty="0"/>
              <a:t> target) {</a:t>
            </a:r>
          </a:p>
          <a:p>
            <a:r>
              <a:rPr lang="en-IN" dirty="0"/>
              <a:t>    while (low &lt;= high) {</a:t>
            </a:r>
          </a:p>
          <a:p>
            <a:r>
              <a:rPr lang="en-IN" dirty="0"/>
              <a:t>        </a:t>
            </a:r>
            <a:r>
              <a:rPr lang="en-IN" dirty="0" err="1">
                <a:solidFill>
                  <a:srgbClr val="FF0000"/>
                </a:solidFill>
              </a:rPr>
              <a:t>int</a:t>
            </a:r>
            <a:r>
              <a:rPr lang="en-IN" dirty="0">
                <a:solidFill>
                  <a:srgbClr val="FF0000"/>
                </a:solidFill>
              </a:rPr>
              <a:t> mid = low + (high - low) / 2;  // Potential overflow</a:t>
            </a:r>
          </a:p>
          <a:p>
            <a:r>
              <a:rPr lang="en-IN" dirty="0"/>
              <a:t>        if (</a:t>
            </a:r>
            <a:r>
              <a:rPr lang="en-IN" dirty="0" err="1"/>
              <a:t>arr</a:t>
            </a:r>
            <a:r>
              <a:rPr lang="en-IN" dirty="0"/>
              <a:t>[mid] == target) {</a:t>
            </a:r>
          </a:p>
          <a:p>
            <a:r>
              <a:rPr lang="en-IN" dirty="0"/>
              <a:t>            return mid;</a:t>
            </a:r>
          </a:p>
          <a:p>
            <a:r>
              <a:rPr lang="en-IN" dirty="0"/>
              <a:t>        } else if (</a:t>
            </a:r>
            <a:r>
              <a:rPr lang="en-IN" dirty="0" err="1"/>
              <a:t>arr</a:t>
            </a:r>
            <a:r>
              <a:rPr lang="en-IN" dirty="0"/>
              <a:t>[mid] &lt; target) {</a:t>
            </a:r>
          </a:p>
          <a:p>
            <a:r>
              <a:rPr lang="en-IN" dirty="0"/>
              <a:t>            low = mid + 1;</a:t>
            </a:r>
          </a:p>
          <a:p>
            <a:r>
              <a:rPr lang="en-IN" dirty="0"/>
              <a:t>        } else {</a:t>
            </a:r>
          </a:p>
          <a:p>
            <a:r>
              <a:rPr lang="en-IN" dirty="0"/>
              <a:t>            high = mid - 1;</a:t>
            </a:r>
          </a:p>
          <a:p>
            <a:r>
              <a:rPr lang="en-IN" dirty="0"/>
              <a:t>        }</a:t>
            </a:r>
          </a:p>
          <a:p>
            <a:r>
              <a:rPr lang="en-IN" dirty="0"/>
              <a:t>    }</a:t>
            </a:r>
          </a:p>
          <a:p>
            <a:r>
              <a:rPr lang="en-IN" dirty="0"/>
              <a:t>    return -1;  // Element not found</a:t>
            </a:r>
          </a:p>
          <a:p>
            <a:r>
              <a:rPr lang="en-IN" dirty="0"/>
              <a:t>}</a:t>
            </a:r>
          </a:p>
        </p:txBody>
      </p:sp>
      <p:sp>
        <p:nvSpPr>
          <p:cNvPr id="6" name="TextBox 5"/>
          <p:cNvSpPr txBox="1"/>
          <p:nvPr/>
        </p:nvSpPr>
        <p:spPr>
          <a:xfrm>
            <a:off x="6509142" y="2008831"/>
            <a:ext cx="4865390" cy="2585323"/>
          </a:xfrm>
          <a:prstGeom prst="rect">
            <a:avLst/>
          </a:prstGeom>
          <a:noFill/>
        </p:spPr>
        <p:txBody>
          <a:bodyPr wrap="square" rtlCol="0">
            <a:spAutoFit/>
          </a:bodyPr>
          <a:lstStyle/>
          <a:p>
            <a:pPr>
              <a:lnSpc>
                <a:spcPct val="150000"/>
              </a:lnSpc>
              <a:spcBef>
                <a:spcPts val="500"/>
              </a:spcBef>
            </a:pPr>
            <a:r>
              <a:rPr lang="en-US" dirty="0"/>
              <a:t>It's crucial to </a:t>
            </a:r>
            <a:r>
              <a:rPr lang="en-US" b="1" dirty="0"/>
              <a:t>be aware of the limitations of integer arithmetic </a:t>
            </a:r>
            <a:r>
              <a:rPr lang="en-US" dirty="0"/>
              <a:t>and handle potential overflow issues, especially in languages where integer overflow may result in undefined behavior. Using larger data types (e.g., long </a:t>
            </a:r>
            <a:r>
              <a:rPr lang="en-US" dirty="0" err="1"/>
              <a:t>long</a:t>
            </a:r>
            <a:r>
              <a:rPr lang="en-US" dirty="0"/>
              <a:t> in C++ or long in Java) </a:t>
            </a:r>
            <a:endParaRPr lang="en-IN" dirty="0"/>
          </a:p>
        </p:txBody>
      </p:sp>
      <p:sp>
        <p:nvSpPr>
          <p:cNvPr id="8" name="TextBox 7"/>
          <p:cNvSpPr txBox="1"/>
          <p:nvPr/>
        </p:nvSpPr>
        <p:spPr>
          <a:xfrm>
            <a:off x="7091947" y="5160211"/>
            <a:ext cx="3950368" cy="348878"/>
          </a:xfrm>
          <a:prstGeom prst="rect">
            <a:avLst/>
          </a:prstGeom>
          <a:noFill/>
        </p:spPr>
        <p:txBody>
          <a:bodyPr wrap="square" rtlCol="0">
            <a:spAutoFit/>
          </a:bodyPr>
          <a:lstStyle/>
          <a:p>
            <a:r>
              <a:rPr lang="en-US" sz="1667" dirty="0"/>
              <a:t>low+(high-low)&gt;&gt;1              </a:t>
            </a:r>
            <a:r>
              <a:rPr lang="en-US" sz="1667" b="1" dirty="0">
                <a:solidFill>
                  <a:srgbClr val="00B050"/>
                </a:solidFill>
              </a:rPr>
              <a:t>//Optimization</a:t>
            </a:r>
            <a:endParaRPr lang="en-IN" sz="1667" b="1" dirty="0">
              <a:solidFill>
                <a:srgbClr val="00B050"/>
              </a:solidFill>
            </a:endParaRPr>
          </a:p>
        </p:txBody>
      </p:sp>
      <p:cxnSp>
        <p:nvCxnSpPr>
          <p:cNvPr id="10" name="Straight Arrow Connector 9"/>
          <p:cNvCxnSpPr/>
          <p:nvPr/>
        </p:nvCxnSpPr>
        <p:spPr>
          <a:xfrm>
            <a:off x="5019843" y="3208421"/>
            <a:ext cx="2072104" cy="19517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11277500" y="9072"/>
            <a:ext cx="914501" cy="464706"/>
          </a:xfrm>
          <a:prstGeom prst="rect">
            <a:avLst/>
          </a:prstGeom>
        </p:spPr>
      </p:pic>
    </p:spTree>
    <p:extLst>
      <p:ext uri="{BB962C8B-B14F-4D97-AF65-F5344CB8AC3E}">
        <p14:creationId xmlns:p14="http://schemas.microsoft.com/office/powerpoint/2010/main" val="35619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3623022" y="95834"/>
            <a:ext cx="4945956" cy="578644"/>
          </a:xfrm>
          <a:prstGeom prst="rect">
            <a:avLst/>
          </a:prstGeom>
          <a:noFill/>
          <a:ln/>
        </p:spPr>
        <p:txBody>
          <a:bodyPr wrap="none" rtlCol="0" anchor="t"/>
          <a:lstStyle/>
          <a:p>
            <a:pPr>
              <a:lnSpc>
                <a:spcPts val="4556"/>
              </a:lnSpc>
            </a:pPr>
            <a:r>
              <a:rPr lang="en-US" sz="3645" b="1" kern="0" spc="-109" dirty="0">
                <a:solidFill>
                  <a:srgbClr val="000000"/>
                </a:solidFill>
                <a:latin typeface="Inter" pitchFamily="34" charset="0"/>
                <a:ea typeface="Inter" pitchFamily="34" charset="-122"/>
                <a:cs typeface="Inter" pitchFamily="34" charset="-120"/>
              </a:rPr>
              <a:t>Key Sorting Algorithms</a:t>
            </a:r>
            <a:endParaRPr lang="en-US" sz="3645" dirty="0"/>
          </a:p>
        </p:txBody>
      </p:sp>
      <p:pic>
        <p:nvPicPr>
          <p:cNvPr id="12" name="image29.png"/>
          <p:cNvPicPr/>
          <p:nvPr/>
        </p:nvPicPr>
        <p:blipFill rotWithShape="1">
          <a:blip r:embed="rId3"/>
          <a:srcRect l="10759" r="12331" b="3210"/>
          <a:stretch/>
        </p:blipFill>
        <p:spPr>
          <a:xfrm>
            <a:off x="582707" y="674478"/>
            <a:ext cx="5025342" cy="6009190"/>
          </a:xfrm>
          <a:prstGeom prst="rect">
            <a:avLst/>
          </a:prstGeom>
          <a:ln/>
        </p:spPr>
      </p:pic>
      <p:sp>
        <p:nvSpPr>
          <p:cNvPr id="25" name="TextBox 24"/>
          <p:cNvSpPr txBox="1"/>
          <p:nvPr/>
        </p:nvSpPr>
        <p:spPr>
          <a:xfrm>
            <a:off x="5803900" y="918313"/>
            <a:ext cx="5727700" cy="1384995"/>
          </a:xfrm>
          <a:prstGeom prst="rect">
            <a:avLst/>
          </a:prstGeom>
          <a:noFill/>
        </p:spPr>
        <p:txBody>
          <a:bodyPr wrap="square" rtlCol="0">
            <a:spAutoFit/>
          </a:bodyPr>
          <a:lstStyle/>
          <a:p>
            <a:r>
              <a:rPr lang="en-IN" sz="2800" dirty="0"/>
              <a:t>Sorting is the process of arranging data in a particular order which can either be ascending or descending.</a:t>
            </a:r>
          </a:p>
        </p:txBody>
      </p:sp>
      <p:sp>
        <p:nvSpPr>
          <p:cNvPr id="26" name="TextBox 25"/>
          <p:cNvSpPr txBox="1"/>
          <p:nvPr/>
        </p:nvSpPr>
        <p:spPr>
          <a:xfrm>
            <a:off x="6917267" y="2472267"/>
            <a:ext cx="4130484" cy="1723549"/>
          </a:xfrm>
          <a:prstGeom prst="rect">
            <a:avLst/>
          </a:prstGeom>
          <a:noFill/>
        </p:spPr>
        <p:txBody>
          <a:bodyPr wrap="square" rtlCol="0">
            <a:spAutoFit/>
          </a:bodyPr>
          <a:lstStyle/>
          <a:p>
            <a:r>
              <a:rPr lang="en-US" sz="2800" b="1" dirty="0"/>
              <a:t>Sorting Criteria:</a:t>
            </a:r>
          </a:p>
          <a:p>
            <a:endParaRPr lang="en-US" dirty="0"/>
          </a:p>
          <a:p>
            <a:pPr marL="619100" lvl="1" indent="-238115">
              <a:buFont typeface="Arial" panose="020B0604020202020204" pitchFamily="34" charset="0"/>
              <a:buChar char="•"/>
            </a:pPr>
            <a:r>
              <a:rPr lang="en-US" sz="2000" dirty="0"/>
              <a:t>Internal vs External Sorting</a:t>
            </a:r>
          </a:p>
          <a:p>
            <a:pPr marL="619100" lvl="1" indent="-238115">
              <a:buFont typeface="Arial" panose="020B0604020202020204" pitchFamily="34" charset="0"/>
              <a:buChar char="•"/>
            </a:pPr>
            <a:r>
              <a:rPr lang="en-US" sz="2000" dirty="0"/>
              <a:t>Stable vs Unstable Sorting</a:t>
            </a:r>
          </a:p>
          <a:p>
            <a:pPr marL="619100" lvl="1" indent="-238115">
              <a:buFont typeface="Arial" panose="020B0604020202020204" pitchFamily="34" charset="0"/>
              <a:buChar char="•"/>
            </a:pPr>
            <a:r>
              <a:rPr lang="en-US" sz="2000" dirty="0"/>
              <a:t>In-place vs Out-place Sorting</a:t>
            </a:r>
            <a:endParaRPr lang="en-IN" sz="2000" dirty="0"/>
          </a:p>
        </p:txBody>
      </p:sp>
      <p:pic>
        <p:nvPicPr>
          <p:cNvPr id="6" name="Picture 5"/>
          <p:cNvPicPr>
            <a:picLocks noChangeAspect="1"/>
          </p:cNvPicPr>
          <p:nvPr/>
        </p:nvPicPr>
        <p:blipFill>
          <a:blip r:embed="rId4"/>
          <a:stretch>
            <a:fillRect/>
          </a:stretch>
        </p:blipFill>
        <p:spPr>
          <a:xfrm>
            <a:off x="11277500" y="9072"/>
            <a:ext cx="914501" cy="464706"/>
          </a:xfrm>
          <a:prstGeom prst="rect">
            <a:avLst/>
          </a:prstGeom>
        </p:spPr>
      </p:pic>
    </p:spTree>
    <p:extLst>
      <p:ext uri="{BB962C8B-B14F-4D97-AF65-F5344CB8AC3E}">
        <p14:creationId xmlns:p14="http://schemas.microsoft.com/office/powerpoint/2010/main" val="1128874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133600" y="457200"/>
            <a:ext cx="7772400" cy="1143000"/>
          </a:xfrm>
        </p:spPr>
        <p:txBody>
          <a:bodyPr/>
          <a:lstStyle/>
          <a:p>
            <a:pPr algn="ctr"/>
            <a:r>
              <a:rPr lang="en-US" altLang="en-US" b="1" dirty="0">
                <a:solidFill>
                  <a:schemeClr val="accent2"/>
                </a:solidFill>
              </a:rPr>
              <a:t>Analysis of Algorithms</a:t>
            </a:r>
            <a:endParaRPr lang="en-US" altLang="en-US" dirty="0"/>
          </a:p>
        </p:txBody>
      </p:sp>
      <p:sp>
        <p:nvSpPr>
          <p:cNvPr id="2051" name="Rectangle 3"/>
          <p:cNvSpPr>
            <a:spLocks noGrp="1" noChangeArrowheads="1"/>
          </p:cNvSpPr>
          <p:nvPr>
            <p:ph type="body" sz="half" idx="1"/>
          </p:nvPr>
        </p:nvSpPr>
        <p:spPr>
          <a:xfrm>
            <a:off x="1004341" y="1905000"/>
            <a:ext cx="4482059" cy="4114800"/>
          </a:xfrm>
        </p:spPr>
        <p:txBody>
          <a:bodyPr/>
          <a:lstStyle/>
          <a:p>
            <a:r>
              <a:rPr lang="en-US" altLang="en-US" dirty="0"/>
              <a:t>Running Time</a:t>
            </a:r>
          </a:p>
          <a:p>
            <a:r>
              <a:rPr lang="en-US" altLang="en-US" dirty="0"/>
              <a:t>Pseudo-Code</a:t>
            </a:r>
          </a:p>
          <a:p>
            <a:r>
              <a:rPr lang="en-US" altLang="en-US" dirty="0"/>
              <a:t>Analysis of Algorithms</a:t>
            </a:r>
          </a:p>
          <a:p>
            <a:r>
              <a:rPr lang="en-US" altLang="en-US" dirty="0"/>
              <a:t>Asymptotic Notation</a:t>
            </a:r>
          </a:p>
          <a:p>
            <a:r>
              <a:rPr lang="en-US" altLang="en-US" dirty="0"/>
              <a:t>Asymptotic Analysis</a:t>
            </a:r>
          </a:p>
          <a:p>
            <a:r>
              <a:rPr lang="en-US" altLang="en-US" dirty="0"/>
              <a:t>Mathematical facts</a:t>
            </a:r>
          </a:p>
        </p:txBody>
      </p:sp>
      <p:pic>
        <p:nvPicPr>
          <p:cNvPr id="205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9800" y="1600200"/>
            <a:ext cx="4191000" cy="3048000"/>
          </a:xfrm>
          <a:noFill/>
          <a:ln/>
        </p:spPr>
      </p:pic>
      <p:sp>
        <p:nvSpPr>
          <p:cNvPr id="2" name="TextBox 1"/>
          <p:cNvSpPr txBox="1"/>
          <p:nvPr/>
        </p:nvSpPr>
        <p:spPr>
          <a:xfrm>
            <a:off x="10146148" y="4191941"/>
            <a:ext cx="282450" cy="523220"/>
          </a:xfrm>
          <a:prstGeom prst="rect">
            <a:avLst/>
          </a:prstGeom>
          <a:noFill/>
        </p:spPr>
        <p:txBody>
          <a:bodyPr wrap="none" rtlCol="0">
            <a:spAutoFit/>
          </a:bodyPr>
          <a:lstStyle/>
          <a:p>
            <a:r>
              <a:rPr lang="en-US" sz="2800" b="1" dirty="0" smtClean="0">
                <a:solidFill>
                  <a:srgbClr val="FF0000"/>
                </a:solidFill>
                <a:latin typeface="Baskerville Old Face" panose="02020602080505020303" pitchFamily="18" charset="0"/>
              </a:rPr>
              <a:t>t</a:t>
            </a:r>
            <a:endParaRPr lang="en-IN" sz="2800" b="1" dirty="0">
              <a:solidFill>
                <a:srgbClr val="FF0000"/>
              </a:solidFill>
              <a:latin typeface="Baskerville Old Face" panose="02020602080505020303" pitchFamily="18" charset="0"/>
            </a:endParaRPr>
          </a:p>
        </p:txBody>
      </p:sp>
    </p:spTree>
    <p:extLst>
      <p:ext uri="{BB962C8B-B14F-4D97-AF65-F5344CB8AC3E}">
        <p14:creationId xmlns:p14="http://schemas.microsoft.com/office/powerpoint/2010/main" val="297721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ssolve">
                                      <p:cBhvr>
                                        <p:cTn id="7" dur="500"/>
                                        <p:tgtEl>
                                          <p:spTgt spid="2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dissolve">
                                      <p:cBhvr>
                                        <p:cTn id="12" dur="500"/>
                                        <p:tgtEl>
                                          <p:spTgt spid="20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1">
                                            <p:txEl>
                                              <p:pRg st="1" end="1"/>
                                            </p:txEl>
                                          </p:spTgt>
                                        </p:tgtEl>
                                        <p:attrNameLst>
                                          <p:attrName>style.visibility</p:attrName>
                                        </p:attrNameLst>
                                      </p:cBhvr>
                                      <p:to>
                                        <p:strVal val="visible"/>
                                      </p:to>
                                    </p:set>
                                    <p:animEffect transition="in" filter="dissolve">
                                      <p:cBhvr>
                                        <p:cTn id="17" dur="500"/>
                                        <p:tgtEl>
                                          <p:spTgt spid="20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51">
                                            <p:txEl>
                                              <p:pRg st="2" end="2"/>
                                            </p:txEl>
                                          </p:spTgt>
                                        </p:tgtEl>
                                        <p:attrNameLst>
                                          <p:attrName>style.visibility</p:attrName>
                                        </p:attrNameLst>
                                      </p:cBhvr>
                                      <p:to>
                                        <p:strVal val="visible"/>
                                      </p:to>
                                    </p:set>
                                    <p:animEffect transition="in" filter="dissolve">
                                      <p:cBhvr>
                                        <p:cTn id="22" dur="500"/>
                                        <p:tgtEl>
                                          <p:spTgt spid="20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51">
                                            <p:txEl>
                                              <p:pRg st="3" end="3"/>
                                            </p:txEl>
                                          </p:spTgt>
                                        </p:tgtEl>
                                        <p:attrNameLst>
                                          <p:attrName>style.visibility</p:attrName>
                                        </p:attrNameLst>
                                      </p:cBhvr>
                                      <p:to>
                                        <p:strVal val="visible"/>
                                      </p:to>
                                    </p:set>
                                    <p:animEffect transition="in" filter="dissolve">
                                      <p:cBhvr>
                                        <p:cTn id="27" dur="500"/>
                                        <p:tgtEl>
                                          <p:spTgt spid="20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51">
                                            <p:txEl>
                                              <p:pRg st="4" end="4"/>
                                            </p:txEl>
                                          </p:spTgt>
                                        </p:tgtEl>
                                        <p:attrNameLst>
                                          <p:attrName>style.visibility</p:attrName>
                                        </p:attrNameLst>
                                      </p:cBhvr>
                                      <p:to>
                                        <p:strVal val="visible"/>
                                      </p:to>
                                    </p:set>
                                    <p:animEffect transition="in" filter="dissolve">
                                      <p:cBhvr>
                                        <p:cTn id="32" dur="500"/>
                                        <p:tgtEl>
                                          <p:spTgt spid="20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Effect transition="in" filter="dissolve">
                                      <p:cBhvr>
                                        <p:cTn id="37" dur="500"/>
                                        <p:tgtEl>
                                          <p:spTgt spid="2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2201244" cy="523220"/>
          </a:xfrm>
          <a:prstGeom prst="rect">
            <a:avLst/>
          </a:prstGeom>
          <a:noFill/>
        </p:spPr>
        <p:txBody>
          <a:bodyPr wrap="none" rtlCol="0">
            <a:spAutoFit/>
          </a:bodyPr>
          <a:lstStyle/>
          <a:p>
            <a:r>
              <a:rPr lang="en-US" sz="2800" dirty="0" smtClean="0"/>
              <a:t>Selection Sort</a:t>
            </a:r>
            <a:endParaRPr lang="en-IN" sz="2800" dirty="0"/>
          </a:p>
        </p:txBody>
      </p:sp>
      <p:sp>
        <p:nvSpPr>
          <p:cNvPr id="4" name="Rectangle 3"/>
          <p:cNvSpPr/>
          <p:nvPr/>
        </p:nvSpPr>
        <p:spPr>
          <a:xfrm>
            <a:off x="6415790" y="917912"/>
            <a:ext cx="5776210" cy="5940088"/>
          </a:xfrm>
          <a:prstGeom prst="rect">
            <a:avLst/>
          </a:prstGeom>
        </p:spPr>
        <p:txBody>
          <a:bodyPr wrap="square">
            <a:spAutoFit/>
          </a:bodyPr>
          <a:lstStyle/>
          <a:p>
            <a:r>
              <a:rPr lang="en-IN" sz="2000" dirty="0"/>
              <a:t>void </a:t>
            </a:r>
            <a:r>
              <a:rPr lang="en-IN" sz="2000" dirty="0" err="1"/>
              <a:t>selectionSort</a:t>
            </a:r>
            <a:r>
              <a:rPr lang="en-IN" sz="2000" dirty="0"/>
              <a:t>(</a:t>
            </a:r>
            <a:r>
              <a:rPr lang="en-IN" sz="2000" dirty="0" err="1"/>
              <a:t>int</a:t>
            </a:r>
            <a:r>
              <a:rPr lang="en-IN" sz="2000" dirty="0"/>
              <a:t> </a:t>
            </a:r>
            <a:r>
              <a:rPr lang="en-IN" sz="2000" dirty="0" err="1"/>
              <a:t>arr</a:t>
            </a:r>
            <a:r>
              <a:rPr lang="en-IN" sz="2000" dirty="0"/>
              <a:t>[], </a:t>
            </a:r>
            <a:r>
              <a:rPr lang="en-IN" sz="2000" dirty="0" err="1"/>
              <a:t>int</a:t>
            </a:r>
            <a:r>
              <a:rPr lang="en-IN" sz="2000" dirty="0"/>
              <a:t> n)</a:t>
            </a:r>
          </a:p>
          <a:p>
            <a:r>
              <a:rPr lang="en-IN" sz="2000" dirty="0"/>
              <a:t>{</a:t>
            </a:r>
          </a:p>
          <a:p>
            <a:r>
              <a:rPr lang="en-IN" sz="2000" dirty="0"/>
              <a:t>    </a:t>
            </a:r>
            <a:r>
              <a:rPr lang="en-IN" sz="2000" dirty="0" err="1"/>
              <a:t>int</a:t>
            </a:r>
            <a:r>
              <a:rPr lang="en-IN" sz="2000" dirty="0"/>
              <a:t> </a:t>
            </a:r>
            <a:r>
              <a:rPr lang="en-IN" sz="2000" dirty="0" err="1"/>
              <a:t>i</a:t>
            </a:r>
            <a:r>
              <a:rPr lang="en-IN" sz="2000" dirty="0"/>
              <a:t>, j, </a:t>
            </a:r>
            <a:r>
              <a:rPr lang="en-IN" sz="2000" dirty="0" err="1"/>
              <a:t>min_idx</a:t>
            </a:r>
            <a:r>
              <a:rPr lang="en-IN" sz="2000" dirty="0"/>
              <a:t>;</a:t>
            </a:r>
          </a:p>
          <a:p>
            <a:endParaRPr lang="en-IN" sz="2000" dirty="0"/>
          </a:p>
          <a:p>
            <a:r>
              <a:rPr lang="en-IN" sz="2000" dirty="0"/>
              <a:t>    // One by one move boundary of unsorted subarray</a:t>
            </a:r>
          </a:p>
          <a:p>
            <a:r>
              <a:rPr lang="en-IN" sz="2000" dirty="0"/>
              <a:t>    for (</a:t>
            </a:r>
            <a:r>
              <a:rPr lang="en-IN" sz="2000" dirty="0" err="1"/>
              <a:t>i</a:t>
            </a:r>
            <a:r>
              <a:rPr lang="en-IN" sz="2000" dirty="0"/>
              <a:t> = 0; </a:t>
            </a:r>
            <a:r>
              <a:rPr lang="en-IN" sz="2000" dirty="0" err="1"/>
              <a:t>i</a:t>
            </a:r>
            <a:r>
              <a:rPr lang="en-IN" sz="2000" dirty="0"/>
              <a:t> &lt; n-1; </a:t>
            </a:r>
            <a:r>
              <a:rPr lang="en-IN" sz="2000" dirty="0" err="1"/>
              <a:t>i</a:t>
            </a:r>
            <a:r>
              <a:rPr lang="en-IN" sz="2000" dirty="0"/>
              <a:t>++)</a:t>
            </a:r>
          </a:p>
          <a:p>
            <a:r>
              <a:rPr lang="en-IN" sz="2000" dirty="0"/>
              <a:t>    {</a:t>
            </a:r>
          </a:p>
          <a:p>
            <a:r>
              <a:rPr lang="en-IN" sz="2000" dirty="0"/>
              <a:t>        // Find the minimum element in unsorted array</a:t>
            </a:r>
          </a:p>
          <a:p>
            <a:r>
              <a:rPr lang="en-IN" sz="2000" dirty="0"/>
              <a:t>        </a:t>
            </a:r>
            <a:r>
              <a:rPr lang="en-IN" sz="2000" dirty="0" err="1"/>
              <a:t>min_idx</a:t>
            </a:r>
            <a:r>
              <a:rPr lang="en-IN" sz="2000" dirty="0"/>
              <a:t> = </a:t>
            </a:r>
            <a:r>
              <a:rPr lang="en-IN" sz="2000" dirty="0" err="1"/>
              <a:t>i</a:t>
            </a:r>
            <a:r>
              <a:rPr lang="en-IN" sz="2000" dirty="0"/>
              <a:t>;</a:t>
            </a:r>
          </a:p>
          <a:p>
            <a:r>
              <a:rPr lang="en-IN" sz="2000" dirty="0"/>
              <a:t>        for (j = i+1; j &lt; n; </a:t>
            </a:r>
            <a:r>
              <a:rPr lang="en-IN" sz="2000" dirty="0" err="1"/>
              <a:t>j++</a:t>
            </a:r>
            <a:r>
              <a:rPr lang="en-IN" sz="2000" dirty="0"/>
              <a:t>)</a:t>
            </a:r>
          </a:p>
          <a:p>
            <a:r>
              <a:rPr lang="en-IN" sz="2000" dirty="0"/>
              <a:t>          if (</a:t>
            </a:r>
            <a:r>
              <a:rPr lang="en-IN" sz="2000" dirty="0" err="1"/>
              <a:t>arr</a:t>
            </a:r>
            <a:r>
              <a:rPr lang="en-IN" sz="2000" dirty="0"/>
              <a:t>[j] &lt; </a:t>
            </a:r>
            <a:r>
              <a:rPr lang="en-IN" sz="2000" dirty="0" err="1"/>
              <a:t>arr</a:t>
            </a:r>
            <a:r>
              <a:rPr lang="en-IN" sz="2000" dirty="0"/>
              <a:t>[</a:t>
            </a:r>
            <a:r>
              <a:rPr lang="en-IN" sz="2000" dirty="0" err="1"/>
              <a:t>min_idx</a:t>
            </a:r>
            <a:r>
              <a:rPr lang="en-IN" sz="2000" dirty="0"/>
              <a:t>])</a:t>
            </a:r>
          </a:p>
          <a:p>
            <a:r>
              <a:rPr lang="en-IN" sz="2000" dirty="0"/>
              <a:t>            </a:t>
            </a:r>
            <a:r>
              <a:rPr lang="en-IN" sz="2000" dirty="0" err="1"/>
              <a:t>min_idx</a:t>
            </a:r>
            <a:r>
              <a:rPr lang="en-IN" sz="2000" dirty="0"/>
              <a:t> = j;</a:t>
            </a:r>
          </a:p>
          <a:p>
            <a:endParaRPr lang="en-IN" sz="2000" dirty="0"/>
          </a:p>
          <a:p>
            <a:r>
              <a:rPr lang="en-IN" sz="2000" dirty="0"/>
              <a:t>        // Swap the found minimum element with the first element</a:t>
            </a:r>
          </a:p>
          <a:p>
            <a:r>
              <a:rPr lang="en-IN" sz="2000" dirty="0"/>
              <a:t>           if(</a:t>
            </a:r>
            <a:r>
              <a:rPr lang="en-IN" sz="2000" dirty="0" err="1"/>
              <a:t>min_idx</a:t>
            </a:r>
            <a:r>
              <a:rPr lang="en-IN" sz="2000" dirty="0"/>
              <a:t> != </a:t>
            </a:r>
            <a:r>
              <a:rPr lang="en-IN" sz="2000" dirty="0" err="1"/>
              <a:t>i</a:t>
            </a:r>
            <a:r>
              <a:rPr lang="en-IN" sz="2000" dirty="0"/>
              <a:t>)</a:t>
            </a:r>
          </a:p>
          <a:p>
            <a:r>
              <a:rPr lang="en-IN" sz="2000" dirty="0"/>
              <a:t>            swap(&amp;</a:t>
            </a:r>
            <a:r>
              <a:rPr lang="en-IN" sz="2000" dirty="0" err="1"/>
              <a:t>arr</a:t>
            </a:r>
            <a:r>
              <a:rPr lang="en-IN" sz="2000" dirty="0"/>
              <a:t>[</a:t>
            </a:r>
            <a:r>
              <a:rPr lang="en-IN" sz="2000" dirty="0" err="1"/>
              <a:t>min_idx</a:t>
            </a:r>
            <a:r>
              <a:rPr lang="en-IN" sz="2000" dirty="0"/>
              <a:t>], &amp;</a:t>
            </a:r>
            <a:r>
              <a:rPr lang="en-IN" sz="2000" dirty="0" err="1"/>
              <a:t>arr</a:t>
            </a:r>
            <a:r>
              <a:rPr lang="en-IN" sz="2000" dirty="0"/>
              <a:t>[</a:t>
            </a:r>
            <a:r>
              <a:rPr lang="en-IN" sz="2000" dirty="0" err="1"/>
              <a:t>i</a:t>
            </a:r>
            <a:r>
              <a:rPr lang="en-IN" sz="2000" dirty="0"/>
              <a:t>]);</a:t>
            </a:r>
          </a:p>
          <a:p>
            <a:r>
              <a:rPr lang="en-IN" sz="2000" dirty="0"/>
              <a:t>    }</a:t>
            </a:r>
          </a:p>
          <a:p>
            <a:r>
              <a:rPr lang="en-IN" sz="2000" dirty="0"/>
              <a:t>}</a:t>
            </a:r>
          </a:p>
        </p:txBody>
      </p:sp>
    </p:spTree>
    <p:extLst>
      <p:ext uri="{BB962C8B-B14F-4D97-AF65-F5344CB8AC3E}">
        <p14:creationId xmlns:p14="http://schemas.microsoft.com/office/powerpoint/2010/main" val="166405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888659" cy="523220"/>
          </a:xfrm>
          <a:prstGeom prst="rect">
            <a:avLst/>
          </a:prstGeom>
          <a:noFill/>
        </p:spPr>
        <p:txBody>
          <a:bodyPr wrap="none" rtlCol="0">
            <a:spAutoFit/>
          </a:bodyPr>
          <a:lstStyle/>
          <a:p>
            <a:r>
              <a:rPr lang="en-US" sz="2800" dirty="0" smtClean="0"/>
              <a:t>Bubble Sort</a:t>
            </a:r>
            <a:endParaRPr lang="en-IN" sz="2800" dirty="0"/>
          </a:p>
        </p:txBody>
      </p:sp>
      <p:sp>
        <p:nvSpPr>
          <p:cNvPr id="4" name="Rectangle 3"/>
          <p:cNvSpPr/>
          <p:nvPr/>
        </p:nvSpPr>
        <p:spPr>
          <a:xfrm>
            <a:off x="6750571" y="751344"/>
            <a:ext cx="5441429" cy="5355312"/>
          </a:xfrm>
          <a:prstGeom prst="rect">
            <a:avLst/>
          </a:prstGeom>
        </p:spPr>
        <p:txBody>
          <a:bodyPr wrap="square">
            <a:spAutoFit/>
          </a:bodyPr>
          <a:lstStyle/>
          <a:p>
            <a:r>
              <a:rPr lang="en-IN" dirty="0"/>
              <a:t>void </a:t>
            </a:r>
            <a:r>
              <a:rPr lang="en-IN" dirty="0" err="1"/>
              <a:t>bubbleSort</a:t>
            </a:r>
            <a:r>
              <a:rPr lang="en-IN" dirty="0"/>
              <a:t>(</a:t>
            </a:r>
            <a:r>
              <a:rPr lang="en-IN" dirty="0" err="1"/>
              <a:t>int</a:t>
            </a:r>
            <a:r>
              <a:rPr lang="en-IN" dirty="0"/>
              <a:t> </a:t>
            </a:r>
            <a:r>
              <a:rPr lang="en-IN" dirty="0" err="1"/>
              <a:t>arr</a:t>
            </a:r>
            <a:r>
              <a:rPr lang="en-IN" dirty="0"/>
              <a:t>[], </a:t>
            </a:r>
            <a:r>
              <a:rPr lang="en-IN" dirty="0" err="1"/>
              <a:t>int</a:t>
            </a:r>
            <a:r>
              <a:rPr lang="en-IN" dirty="0"/>
              <a:t> n)</a:t>
            </a:r>
          </a:p>
          <a:p>
            <a:r>
              <a:rPr lang="en-IN" dirty="0"/>
              <a:t>{</a:t>
            </a:r>
          </a:p>
          <a:p>
            <a:r>
              <a:rPr lang="en-IN" dirty="0"/>
              <a:t>    </a:t>
            </a:r>
            <a:r>
              <a:rPr lang="en-IN" dirty="0" err="1"/>
              <a:t>int</a:t>
            </a:r>
            <a:r>
              <a:rPr lang="en-IN" dirty="0"/>
              <a:t> </a:t>
            </a:r>
            <a:r>
              <a:rPr lang="en-IN" dirty="0" err="1"/>
              <a:t>i</a:t>
            </a:r>
            <a:r>
              <a:rPr lang="en-IN" dirty="0"/>
              <a:t>, j;</a:t>
            </a:r>
          </a:p>
          <a:p>
            <a:r>
              <a:rPr lang="en-IN" dirty="0"/>
              <a:t>    bool swapped;</a:t>
            </a:r>
          </a:p>
          <a:p>
            <a:r>
              <a:rPr lang="en-IN" dirty="0"/>
              <a:t>    for (</a:t>
            </a:r>
            <a:r>
              <a:rPr lang="en-IN" dirty="0" err="1"/>
              <a:t>i</a:t>
            </a:r>
            <a:r>
              <a:rPr lang="en-IN" dirty="0"/>
              <a:t> = 0; </a:t>
            </a:r>
            <a:r>
              <a:rPr lang="en-IN" dirty="0" err="1"/>
              <a:t>i</a:t>
            </a:r>
            <a:r>
              <a:rPr lang="en-IN" dirty="0"/>
              <a:t> &lt; n - 1; </a:t>
            </a:r>
            <a:r>
              <a:rPr lang="en-IN" dirty="0" err="1"/>
              <a:t>i</a:t>
            </a:r>
            <a:r>
              <a:rPr lang="en-IN" dirty="0"/>
              <a:t>++) {</a:t>
            </a:r>
          </a:p>
          <a:p>
            <a:r>
              <a:rPr lang="en-IN" dirty="0"/>
              <a:t>        swapped = false;</a:t>
            </a:r>
          </a:p>
          <a:p>
            <a:r>
              <a:rPr lang="en-IN" dirty="0"/>
              <a:t>        for (j = 0; j &lt; n - </a:t>
            </a:r>
            <a:r>
              <a:rPr lang="en-IN" dirty="0" err="1"/>
              <a:t>i</a:t>
            </a:r>
            <a:r>
              <a:rPr lang="en-IN" dirty="0"/>
              <a:t> - 1; </a:t>
            </a:r>
            <a:r>
              <a:rPr lang="en-IN" dirty="0" err="1"/>
              <a:t>j++</a:t>
            </a:r>
            <a:r>
              <a:rPr lang="en-IN" dirty="0"/>
              <a:t>) {</a:t>
            </a:r>
          </a:p>
          <a:p>
            <a:r>
              <a:rPr lang="en-IN" dirty="0"/>
              <a:t>            if (</a:t>
            </a:r>
            <a:r>
              <a:rPr lang="en-IN" dirty="0" err="1"/>
              <a:t>arr</a:t>
            </a:r>
            <a:r>
              <a:rPr lang="en-IN" dirty="0"/>
              <a:t>[j] &gt; </a:t>
            </a:r>
            <a:r>
              <a:rPr lang="en-IN" dirty="0" err="1"/>
              <a:t>arr</a:t>
            </a:r>
            <a:r>
              <a:rPr lang="en-IN" dirty="0"/>
              <a:t>[j + 1]) {</a:t>
            </a:r>
          </a:p>
          <a:p>
            <a:r>
              <a:rPr lang="en-IN" dirty="0"/>
              <a:t>                swap(&amp;</a:t>
            </a:r>
            <a:r>
              <a:rPr lang="en-IN" dirty="0" err="1"/>
              <a:t>arr</a:t>
            </a:r>
            <a:r>
              <a:rPr lang="en-IN" dirty="0"/>
              <a:t>[j], &amp;</a:t>
            </a:r>
            <a:r>
              <a:rPr lang="en-IN" dirty="0" err="1"/>
              <a:t>arr</a:t>
            </a:r>
            <a:r>
              <a:rPr lang="en-IN" dirty="0"/>
              <a:t>[j + 1]);</a:t>
            </a:r>
          </a:p>
          <a:p>
            <a:r>
              <a:rPr lang="en-IN" dirty="0"/>
              <a:t>                swapped = true;</a:t>
            </a:r>
          </a:p>
          <a:p>
            <a:r>
              <a:rPr lang="en-IN" dirty="0"/>
              <a:t>            }</a:t>
            </a:r>
          </a:p>
          <a:p>
            <a:r>
              <a:rPr lang="en-IN" dirty="0"/>
              <a:t>        }</a:t>
            </a:r>
          </a:p>
          <a:p>
            <a:endParaRPr lang="en-IN" dirty="0"/>
          </a:p>
          <a:p>
            <a:r>
              <a:rPr lang="en-IN" dirty="0"/>
              <a:t>        // If no two elements were swapped by inner loop,</a:t>
            </a:r>
          </a:p>
          <a:p>
            <a:r>
              <a:rPr lang="en-IN" dirty="0"/>
              <a:t>        // then break</a:t>
            </a:r>
          </a:p>
          <a:p>
            <a:r>
              <a:rPr lang="en-IN" dirty="0"/>
              <a:t>        if (swapped == false)</a:t>
            </a:r>
          </a:p>
          <a:p>
            <a:r>
              <a:rPr lang="en-IN" dirty="0"/>
              <a:t>            break;</a:t>
            </a:r>
          </a:p>
          <a:p>
            <a:r>
              <a:rPr lang="en-IN" dirty="0"/>
              <a:t>    }</a:t>
            </a:r>
          </a:p>
          <a:p>
            <a:r>
              <a:rPr lang="en-IN" dirty="0"/>
              <a:t>}</a:t>
            </a:r>
          </a:p>
        </p:txBody>
      </p:sp>
    </p:spTree>
    <p:extLst>
      <p:ext uri="{BB962C8B-B14F-4D97-AF65-F5344CB8AC3E}">
        <p14:creationId xmlns:p14="http://schemas.microsoft.com/office/powerpoint/2010/main" val="428850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2169184" cy="523220"/>
          </a:xfrm>
          <a:prstGeom prst="rect">
            <a:avLst/>
          </a:prstGeom>
          <a:noFill/>
        </p:spPr>
        <p:txBody>
          <a:bodyPr wrap="none" rtlCol="0">
            <a:spAutoFit/>
          </a:bodyPr>
          <a:lstStyle/>
          <a:p>
            <a:r>
              <a:rPr lang="en-US" sz="2800" dirty="0" smtClean="0"/>
              <a:t>Insertion Sort</a:t>
            </a:r>
            <a:endParaRPr lang="en-IN" sz="2800" dirty="0"/>
          </a:p>
        </p:txBody>
      </p:sp>
      <p:sp>
        <p:nvSpPr>
          <p:cNvPr id="4" name="Rectangle 3"/>
          <p:cNvSpPr/>
          <p:nvPr/>
        </p:nvSpPr>
        <p:spPr>
          <a:xfrm>
            <a:off x="7440118" y="908422"/>
            <a:ext cx="4633062" cy="4801314"/>
          </a:xfrm>
          <a:prstGeom prst="rect">
            <a:avLst/>
          </a:prstGeom>
        </p:spPr>
        <p:txBody>
          <a:bodyPr wrap="square">
            <a:spAutoFit/>
          </a:bodyPr>
          <a:lstStyle/>
          <a:p>
            <a:r>
              <a:rPr lang="en-IN" dirty="0"/>
              <a:t>void </a:t>
            </a:r>
            <a:r>
              <a:rPr lang="en-IN" dirty="0" err="1"/>
              <a:t>insertionSort</a:t>
            </a:r>
            <a:r>
              <a:rPr lang="en-IN" dirty="0"/>
              <a:t>(</a:t>
            </a:r>
            <a:r>
              <a:rPr lang="en-IN" dirty="0" err="1"/>
              <a:t>int</a:t>
            </a:r>
            <a:r>
              <a:rPr lang="en-IN" dirty="0"/>
              <a:t> </a:t>
            </a:r>
            <a:r>
              <a:rPr lang="en-IN" dirty="0" err="1"/>
              <a:t>arr</a:t>
            </a:r>
            <a:r>
              <a:rPr lang="en-IN" dirty="0"/>
              <a:t>[], </a:t>
            </a:r>
            <a:r>
              <a:rPr lang="en-IN" dirty="0" err="1"/>
              <a:t>int</a:t>
            </a:r>
            <a:r>
              <a:rPr lang="en-IN" dirty="0"/>
              <a:t> n)</a:t>
            </a:r>
          </a:p>
          <a:p>
            <a:r>
              <a:rPr lang="en-IN" dirty="0"/>
              <a:t>{</a:t>
            </a:r>
          </a:p>
          <a:p>
            <a:r>
              <a:rPr lang="en-IN" dirty="0"/>
              <a:t>    </a:t>
            </a:r>
            <a:r>
              <a:rPr lang="en-IN" dirty="0" err="1"/>
              <a:t>int</a:t>
            </a:r>
            <a:r>
              <a:rPr lang="en-IN" dirty="0"/>
              <a:t> </a:t>
            </a:r>
            <a:r>
              <a:rPr lang="en-IN" dirty="0" err="1"/>
              <a:t>i</a:t>
            </a:r>
            <a:r>
              <a:rPr lang="en-IN" dirty="0"/>
              <a:t>, key, j;</a:t>
            </a:r>
          </a:p>
          <a:p>
            <a:r>
              <a:rPr lang="en-IN" dirty="0"/>
              <a:t>    for (</a:t>
            </a:r>
            <a:r>
              <a:rPr lang="en-IN" dirty="0" err="1"/>
              <a:t>i</a:t>
            </a:r>
            <a:r>
              <a:rPr lang="en-IN" dirty="0"/>
              <a:t> = 1; </a:t>
            </a:r>
            <a:r>
              <a:rPr lang="en-IN" dirty="0" err="1"/>
              <a:t>i</a:t>
            </a:r>
            <a:r>
              <a:rPr lang="en-IN" dirty="0"/>
              <a:t> &lt; n; </a:t>
            </a:r>
            <a:r>
              <a:rPr lang="en-IN" dirty="0" err="1"/>
              <a:t>i</a:t>
            </a:r>
            <a:r>
              <a:rPr lang="en-IN" dirty="0"/>
              <a:t>++) {</a:t>
            </a:r>
          </a:p>
          <a:p>
            <a:r>
              <a:rPr lang="en-IN" dirty="0"/>
              <a:t>        key = </a:t>
            </a:r>
            <a:r>
              <a:rPr lang="en-IN" dirty="0" err="1"/>
              <a:t>arr</a:t>
            </a:r>
            <a:r>
              <a:rPr lang="en-IN" dirty="0"/>
              <a:t>[</a:t>
            </a:r>
            <a:r>
              <a:rPr lang="en-IN" dirty="0" err="1"/>
              <a:t>i</a:t>
            </a:r>
            <a:r>
              <a:rPr lang="en-IN" dirty="0"/>
              <a:t>];</a:t>
            </a:r>
          </a:p>
          <a:p>
            <a:r>
              <a:rPr lang="en-IN" dirty="0"/>
              <a:t>        j = </a:t>
            </a:r>
            <a:r>
              <a:rPr lang="en-IN" dirty="0" err="1"/>
              <a:t>i</a:t>
            </a:r>
            <a:r>
              <a:rPr lang="en-IN" dirty="0"/>
              <a:t> - 1;</a:t>
            </a:r>
          </a:p>
          <a:p>
            <a:endParaRPr lang="en-IN" dirty="0"/>
          </a:p>
          <a:p>
            <a:r>
              <a:rPr lang="en-IN" dirty="0"/>
              <a:t>        /* Move elements of </a:t>
            </a:r>
            <a:r>
              <a:rPr lang="en-IN" dirty="0" err="1"/>
              <a:t>arr</a:t>
            </a:r>
            <a:r>
              <a:rPr lang="en-IN" dirty="0"/>
              <a:t>[0..i-1], that are</a:t>
            </a:r>
          </a:p>
          <a:p>
            <a:r>
              <a:rPr lang="en-IN" dirty="0"/>
              <a:t>          greater than key, to one position ahead</a:t>
            </a:r>
          </a:p>
          <a:p>
            <a:r>
              <a:rPr lang="en-IN" dirty="0"/>
              <a:t>          of their current position */</a:t>
            </a:r>
          </a:p>
          <a:p>
            <a:r>
              <a:rPr lang="en-IN" dirty="0"/>
              <a:t>        while (j &gt;= 0 &amp;&amp; </a:t>
            </a:r>
            <a:r>
              <a:rPr lang="en-IN" dirty="0" err="1"/>
              <a:t>arr</a:t>
            </a:r>
            <a:r>
              <a:rPr lang="en-IN" dirty="0"/>
              <a:t>[j] &gt; key) {</a:t>
            </a:r>
          </a:p>
          <a:p>
            <a:r>
              <a:rPr lang="en-IN" dirty="0"/>
              <a:t>            </a:t>
            </a:r>
            <a:r>
              <a:rPr lang="en-IN" dirty="0" err="1"/>
              <a:t>arr</a:t>
            </a:r>
            <a:r>
              <a:rPr lang="en-IN" dirty="0"/>
              <a:t>[j + 1] = </a:t>
            </a:r>
            <a:r>
              <a:rPr lang="en-IN" dirty="0" err="1"/>
              <a:t>arr</a:t>
            </a:r>
            <a:r>
              <a:rPr lang="en-IN" dirty="0"/>
              <a:t>[j];</a:t>
            </a:r>
          </a:p>
          <a:p>
            <a:r>
              <a:rPr lang="en-IN" dirty="0"/>
              <a:t>            j = j - 1;</a:t>
            </a:r>
          </a:p>
          <a:p>
            <a:r>
              <a:rPr lang="en-IN" dirty="0"/>
              <a:t>        }</a:t>
            </a:r>
          </a:p>
          <a:p>
            <a:r>
              <a:rPr lang="en-IN" dirty="0"/>
              <a:t>        </a:t>
            </a:r>
            <a:r>
              <a:rPr lang="en-IN" dirty="0" err="1"/>
              <a:t>arr</a:t>
            </a:r>
            <a:r>
              <a:rPr lang="en-IN" dirty="0"/>
              <a:t>[j + 1] = key;</a:t>
            </a:r>
          </a:p>
          <a:p>
            <a:r>
              <a:rPr lang="en-IN" dirty="0"/>
              <a:t>    }</a:t>
            </a:r>
          </a:p>
          <a:p>
            <a:r>
              <a:rPr lang="en-IN" dirty="0"/>
              <a:t>}</a:t>
            </a:r>
          </a:p>
        </p:txBody>
      </p:sp>
    </p:spTree>
    <p:extLst>
      <p:ext uri="{BB962C8B-B14F-4D97-AF65-F5344CB8AC3E}">
        <p14:creationId xmlns:p14="http://schemas.microsoft.com/office/powerpoint/2010/main" val="3636380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2201244" cy="523220"/>
          </a:xfrm>
          <a:prstGeom prst="rect">
            <a:avLst/>
          </a:prstGeom>
          <a:noFill/>
        </p:spPr>
        <p:txBody>
          <a:bodyPr wrap="none" rtlCol="0">
            <a:spAutoFit/>
          </a:bodyPr>
          <a:lstStyle/>
          <a:p>
            <a:r>
              <a:rPr lang="en-US" sz="2800" dirty="0"/>
              <a:t>Counting Sort</a:t>
            </a:r>
            <a:endParaRPr lang="en-IN" sz="2800" dirty="0"/>
          </a:p>
        </p:txBody>
      </p:sp>
      <p:sp>
        <p:nvSpPr>
          <p:cNvPr id="4" name="Rectangle 3"/>
          <p:cNvSpPr/>
          <p:nvPr/>
        </p:nvSpPr>
        <p:spPr>
          <a:xfrm>
            <a:off x="7159189" y="671691"/>
            <a:ext cx="5440934" cy="6186309"/>
          </a:xfrm>
          <a:prstGeom prst="rect">
            <a:avLst/>
          </a:prstGeom>
        </p:spPr>
        <p:txBody>
          <a:bodyPr wrap="square">
            <a:spAutoFit/>
          </a:bodyPr>
          <a:lstStyle/>
          <a:p>
            <a:r>
              <a:rPr lang="en-IN" dirty="0" err="1" smtClean="0"/>
              <a:t>int</a:t>
            </a:r>
            <a:r>
              <a:rPr lang="en-IN" dirty="0"/>
              <a:t>[] </a:t>
            </a:r>
            <a:r>
              <a:rPr lang="en-IN" dirty="0" err="1"/>
              <a:t>countSort</a:t>
            </a:r>
            <a:r>
              <a:rPr lang="en-IN" dirty="0"/>
              <a:t>(</a:t>
            </a:r>
            <a:r>
              <a:rPr lang="en-IN" dirty="0" err="1"/>
              <a:t>int</a:t>
            </a:r>
            <a:r>
              <a:rPr lang="en-IN" dirty="0"/>
              <a:t>[] </a:t>
            </a:r>
            <a:r>
              <a:rPr lang="en-IN" dirty="0" err="1"/>
              <a:t>inputArray</a:t>
            </a:r>
            <a:r>
              <a:rPr lang="en-IN" dirty="0"/>
              <a:t>) {</a:t>
            </a:r>
          </a:p>
          <a:p>
            <a:r>
              <a:rPr lang="en-IN" dirty="0"/>
              <a:t>        </a:t>
            </a:r>
            <a:r>
              <a:rPr lang="en-IN" dirty="0" err="1"/>
              <a:t>int</a:t>
            </a:r>
            <a:r>
              <a:rPr lang="en-IN" dirty="0"/>
              <a:t> N = </a:t>
            </a:r>
            <a:r>
              <a:rPr lang="en-IN" dirty="0" err="1"/>
              <a:t>inputArray.length</a:t>
            </a:r>
            <a:r>
              <a:rPr lang="en-IN" dirty="0"/>
              <a:t>;</a:t>
            </a:r>
          </a:p>
          <a:p>
            <a:r>
              <a:rPr lang="en-IN" dirty="0"/>
              <a:t>        </a:t>
            </a:r>
            <a:r>
              <a:rPr lang="en-IN" dirty="0" err="1"/>
              <a:t>int</a:t>
            </a:r>
            <a:r>
              <a:rPr lang="en-IN" dirty="0"/>
              <a:t> M = 0;</a:t>
            </a:r>
          </a:p>
          <a:p>
            <a:r>
              <a:rPr lang="en-IN" dirty="0"/>
              <a:t> </a:t>
            </a:r>
            <a:r>
              <a:rPr lang="en-IN" dirty="0" smtClean="0"/>
              <a:t>        </a:t>
            </a:r>
            <a:r>
              <a:rPr lang="en-IN" dirty="0"/>
              <a:t>for (</a:t>
            </a:r>
            <a:r>
              <a:rPr lang="en-IN" dirty="0" err="1"/>
              <a:t>int</a:t>
            </a:r>
            <a:r>
              <a:rPr lang="en-IN" dirty="0"/>
              <a:t> </a:t>
            </a:r>
            <a:r>
              <a:rPr lang="en-IN" dirty="0" err="1"/>
              <a:t>i</a:t>
            </a:r>
            <a:r>
              <a:rPr lang="en-IN" dirty="0"/>
              <a:t> = 0; </a:t>
            </a:r>
            <a:r>
              <a:rPr lang="en-IN" dirty="0" err="1"/>
              <a:t>i</a:t>
            </a:r>
            <a:r>
              <a:rPr lang="en-IN" dirty="0"/>
              <a:t> &lt; N; </a:t>
            </a:r>
            <a:r>
              <a:rPr lang="en-IN" dirty="0" err="1"/>
              <a:t>i</a:t>
            </a:r>
            <a:r>
              <a:rPr lang="en-IN" dirty="0"/>
              <a:t>++) {</a:t>
            </a:r>
          </a:p>
          <a:p>
            <a:r>
              <a:rPr lang="en-IN" dirty="0"/>
              <a:t>            M = </a:t>
            </a:r>
            <a:r>
              <a:rPr lang="en-IN" dirty="0" err="1"/>
              <a:t>Math.max</a:t>
            </a:r>
            <a:r>
              <a:rPr lang="en-IN" dirty="0"/>
              <a:t>(M, </a:t>
            </a:r>
            <a:r>
              <a:rPr lang="en-IN" dirty="0" err="1"/>
              <a:t>inputArray</a:t>
            </a:r>
            <a:r>
              <a:rPr lang="en-IN" dirty="0"/>
              <a:t>[</a:t>
            </a:r>
            <a:r>
              <a:rPr lang="en-IN" dirty="0" err="1"/>
              <a:t>i</a:t>
            </a:r>
            <a:r>
              <a:rPr lang="en-IN" dirty="0"/>
              <a:t>]);</a:t>
            </a:r>
          </a:p>
          <a:p>
            <a:r>
              <a:rPr lang="en-IN" dirty="0"/>
              <a:t>        }</a:t>
            </a:r>
          </a:p>
          <a:p>
            <a:r>
              <a:rPr lang="en-IN" dirty="0"/>
              <a:t> </a:t>
            </a:r>
            <a:r>
              <a:rPr lang="en-IN" dirty="0" smtClean="0"/>
              <a:t>        </a:t>
            </a:r>
            <a:r>
              <a:rPr lang="en-IN" dirty="0" err="1"/>
              <a:t>int</a:t>
            </a:r>
            <a:r>
              <a:rPr lang="en-IN" dirty="0"/>
              <a:t>[] </a:t>
            </a:r>
            <a:r>
              <a:rPr lang="en-IN" dirty="0" err="1"/>
              <a:t>countArray</a:t>
            </a:r>
            <a:r>
              <a:rPr lang="en-IN" dirty="0"/>
              <a:t> = new </a:t>
            </a:r>
            <a:r>
              <a:rPr lang="en-IN" dirty="0" err="1"/>
              <a:t>int</a:t>
            </a:r>
            <a:r>
              <a:rPr lang="en-IN" dirty="0"/>
              <a:t>[M + 1];</a:t>
            </a:r>
          </a:p>
          <a:p>
            <a:r>
              <a:rPr lang="en-IN" dirty="0"/>
              <a:t> </a:t>
            </a:r>
            <a:r>
              <a:rPr lang="en-IN" dirty="0" smtClean="0"/>
              <a:t>        </a:t>
            </a:r>
            <a:r>
              <a:rPr lang="en-IN" dirty="0"/>
              <a:t>for (</a:t>
            </a:r>
            <a:r>
              <a:rPr lang="en-IN" dirty="0" err="1"/>
              <a:t>int</a:t>
            </a:r>
            <a:r>
              <a:rPr lang="en-IN" dirty="0"/>
              <a:t> </a:t>
            </a:r>
            <a:r>
              <a:rPr lang="en-IN" dirty="0" err="1"/>
              <a:t>i</a:t>
            </a:r>
            <a:r>
              <a:rPr lang="en-IN" dirty="0"/>
              <a:t> = 0; </a:t>
            </a:r>
            <a:r>
              <a:rPr lang="en-IN" dirty="0" err="1"/>
              <a:t>i</a:t>
            </a:r>
            <a:r>
              <a:rPr lang="en-IN" dirty="0"/>
              <a:t> &lt; N; </a:t>
            </a:r>
            <a:r>
              <a:rPr lang="en-IN" dirty="0" err="1"/>
              <a:t>i</a:t>
            </a:r>
            <a:r>
              <a:rPr lang="en-IN" dirty="0"/>
              <a:t>++) {</a:t>
            </a:r>
          </a:p>
          <a:p>
            <a:r>
              <a:rPr lang="en-IN" dirty="0"/>
              <a:t>            </a:t>
            </a:r>
            <a:r>
              <a:rPr lang="en-IN" dirty="0" err="1"/>
              <a:t>countArray</a:t>
            </a:r>
            <a:r>
              <a:rPr lang="en-IN" dirty="0"/>
              <a:t>[</a:t>
            </a:r>
            <a:r>
              <a:rPr lang="en-IN" dirty="0" err="1"/>
              <a:t>inputArray</a:t>
            </a:r>
            <a:r>
              <a:rPr lang="en-IN" dirty="0"/>
              <a:t>[</a:t>
            </a:r>
            <a:r>
              <a:rPr lang="en-IN" dirty="0" err="1"/>
              <a:t>i</a:t>
            </a:r>
            <a:r>
              <a:rPr lang="en-IN" dirty="0"/>
              <a:t>]]++;</a:t>
            </a:r>
          </a:p>
          <a:p>
            <a:r>
              <a:rPr lang="en-IN" dirty="0"/>
              <a:t>        }</a:t>
            </a:r>
          </a:p>
          <a:p>
            <a:r>
              <a:rPr lang="en-IN" dirty="0"/>
              <a:t> </a:t>
            </a:r>
            <a:r>
              <a:rPr lang="en-IN" dirty="0" smtClean="0"/>
              <a:t>        </a:t>
            </a:r>
            <a:r>
              <a:rPr lang="en-IN" dirty="0"/>
              <a:t>for (</a:t>
            </a:r>
            <a:r>
              <a:rPr lang="en-IN" dirty="0" err="1"/>
              <a:t>int</a:t>
            </a:r>
            <a:r>
              <a:rPr lang="en-IN" dirty="0"/>
              <a:t> </a:t>
            </a:r>
            <a:r>
              <a:rPr lang="en-IN" dirty="0" err="1"/>
              <a:t>i</a:t>
            </a:r>
            <a:r>
              <a:rPr lang="en-IN" dirty="0"/>
              <a:t> = 1; </a:t>
            </a:r>
            <a:r>
              <a:rPr lang="en-IN" dirty="0" err="1"/>
              <a:t>i</a:t>
            </a:r>
            <a:r>
              <a:rPr lang="en-IN" dirty="0"/>
              <a:t> &lt;= M; </a:t>
            </a:r>
            <a:r>
              <a:rPr lang="en-IN" dirty="0" err="1"/>
              <a:t>i</a:t>
            </a:r>
            <a:r>
              <a:rPr lang="en-IN" dirty="0"/>
              <a:t>++) {</a:t>
            </a:r>
          </a:p>
          <a:p>
            <a:r>
              <a:rPr lang="en-IN" dirty="0"/>
              <a:t>            </a:t>
            </a:r>
            <a:r>
              <a:rPr lang="en-IN" dirty="0" err="1"/>
              <a:t>countArray</a:t>
            </a:r>
            <a:r>
              <a:rPr lang="en-IN" dirty="0"/>
              <a:t>[</a:t>
            </a:r>
            <a:r>
              <a:rPr lang="en-IN" dirty="0" err="1"/>
              <a:t>i</a:t>
            </a:r>
            <a:r>
              <a:rPr lang="en-IN" dirty="0"/>
              <a:t>] += </a:t>
            </a:r>
            <a:r>
              <a:rPr lang="en-IN" dirty="0" err="1"/>
              <a:t>countArray</a:t>
            </a:r>
            <a:r>
              <a:rPr lang="en-IN" dirty="0"/>
              <a:t>[</a:t>
            </a:r>
            <a:r>
              <a:rPr lang="en-IN" dirty="0" err="1"/>
              <a:t>i</a:t>
            </a:r>
            <a:r>
              <a:rPr lang="en-IN" dirty="0"/>
              <a:t> - 1];</a:t>
            </a:r>
          </a:p>
          <a:p>
            <a:r>
              <a:rPr lang="en-IN" dirty="0"/>
              <a:t>        }</a:t>
            </a:r>
          </a:p>
          <a:p>
            <a:r>
              <a:rPr lang="en-IN" dirty="0"/>
              <a:t> </a:t>
            </a:r>
            <a:r>
              <a:rPr lang="en-IN" dirty="0" smtClean="0"/>
              <a:t>        </a:t>
            </a:r>
            <a:r>
              <a:rPr lang="en-IN" dirty="0" err="1"/>
              <a:t>int</a:t>
            </a:r>
            <a:r>
              <a:rPr lang="en-IN" dirty="0"/>
              <a:t>[] </a:t>
            </a:r>
            <a:r>
              <a:rPr lang="en-IN" dirty="0" err="1"/>
              <a:t>outputArray</a:t>
            </a:r>
            <a:r>
              <a:rPr lang="en-IN" dirty="0"/>
              <a:t> = new </a:t>
            </a:r>
            <a:r>
              <a:rPr lang="en-IN" dirty="0" err="1"/>
              <a:t>int</a:t>
            </a:r>
            <a:r>
              <a:rPr lang="en-IN" dirty="0"/>
              <a:t>[N];</a:t>
            </a:r>
          </a:p>
          <a:p>
            <a:r>
              <a:rPr lang="en-IN" dirty="0"/>
              <a:t> </a:t>
            </a:r>
            <a:r>
              <a:rPr lang="en-IN" dirty="0" smtClean="0"/>
              <a:t>        </a:t>
            </a:r>
            <a:r>
              <a:rPr lang="en-IN" dirty="0"/>
              <a:t>for (</a:t>
            </a:r>
            <a:r>
              <a:rPr lang="en-IN" dirty="0" err="1"/>
              <a:t>int</a:t>
            </a:r>
            <a:r>
              <a:rPr lang="en-IN" dirty="0"/>
              <a:t> </a:t>
            </a:r>
            <a:r>
              <a:rPr lang="en-IN" dirty="0" err="1"/>
              <a:t>i</a:t>
            </a:r>
            <a:r>
              <a:rPr lang="en-IN" dirty="0"/>
              <a:t> = N - 1; </a:t>
            </a:r>
            <a:r>
              <a:rPr lang="en-IN" dirty="0" err="1"/>
              <a:t>i</a:t>
            </a:r>
            <a:r>
              <a:rPr lang="en-IN" dirty="0"/>
              <a:t> &gt;= 0; </a:t>
            </a:r>
            <a:r>
              <a:rPr lang="en-IN" dirty="0" err="1"/>
              <a:t>i</a:t>
            </a:r>
            <a:r>
              <a:rPr lang="en-IN" dirty="0"/>
              <a:t>--) {</a:t>
            </a:r>
          </a:p>
          <a:p>
            <a:r>
              <a:rPr lang="en-IN" dirty="0"/>
              <a:t>            </a:t>
            </a:r>
            <a:r>
              <a:rPr lang="en-IN" dirty="0" err="1"/>
              <a:t>outputArray</a:t>
            </a:r>
            <a:r>
              <a:rPr lang="en-IN" dirty="0"/>
              <a:t>[</a:t>
            </a:r>
            <a:r>
              <a:rPr lang="en-IN" dirty="0" err="1"/>
              <a:t>countArray</a:t>
            </a:r>
            <a:r>
              <a:rPr lang="en-IN" dirty="0"/>
              <a:t>[</a:t>
            </a:r>
            <a:r>
              <a:rPr lang="en-IN" dirty="0" err="1"/>
              <a:t>inputArray</a:t>
            </a:r>
            <a:r>
              <a:rPr lang="en-IN" dirty="0"/>
              <a:t>[</a:t>
            </a:r>
            <a:r>
              <a:rPr lang="en-IN" dirty="0" err="1"/>
              <a:t>i</a:t>
            </a:r>
            <a:r>
              <a:rPr lang="en-IN" dirty="0"/>
              <a:t>]] - 1] = </a:t>
            </a:r>
            <a:r>
              <a:rPr lang="en-IN" dirty="0" err="1"/>
              <a:t>inputArray</a:t>
            </a:r>
            <a:r>
              <a:rPr lang="en-IN" dirty="0"/>
              <a:t>[</a:t>
            </a:r>
            <a:r>
              <a:rPr lang="en-IN" dirty="0" err="1"/>
              <a:t>i</a:t>
            </a:r>
            <a:r>
              <a:rPr lang="en-IN" dirty="0"/>
              <a:t>];</a:t>
            </a:r>
          </a:p>
          <a:p>
            <a:r>
              <a:rPr lang="en-IN" dirty="0"/>
              <a:t>            </a:t>
            </a:r>
            <a:r>
              <a:rPr lang="en-IN" dirty="0" err="1"/>
              <a:t>countArray</a:t>
            </a:r>
            <a:r>
              <a:rPr lang="en-IN" dirty="0"/>
              <a:t>[</a:t>
            </a:r>
            <a:r>
              <a:rPr lang="en-IN" dirty="0" err="1"/>
              <a:t>inputArray</a:t>
            </a:r>
            <a:r>
              <a:rPr lang="en-IN" dirty="0"/>
              <a:t>[</a:t>
            </a:r>
            <a:r>
              <a:rPr lang="en-IN" dirty="0" err="1"/>
              <a:t>i</a:t>
            </a:r>
            <a:r>
              <a:rPr lang="en-IN" dirty="0"/>
              <a:t>]]--;</a:t>
            </a:r>
          </a:p>
          <a:p>
            <a:r>
              <a:rPr lang="en-IN" dirty="0"/>
              <a:t>        }</a:t>
            </a:r>
          </a:p>
          <a:p>
            <a:r>
              <a:rPr lang="en-IN" dirty="0"/>
              <a:t> </a:t>
            </a:r>
          </a:p>
          <a:p>
            <a:r>
              <a:rPr lang="en-IN" dirty="0"/>
              <a:t>        return </a:t>
            </a:r>
            <a:r>
              <a:rPr lang="en-IN" dirty="0" err="1"/>
              <a:t>outputArray</a:t>
            </a:r>
            <a:r>
              <a:rPr lang="en-IN" dirty="0"/>
              <a:t>;</a:t>
            </a:r>
          </a:p>
          <a:p>
            <a:r>
              <a:rPr lang="en-IN" dirty="0"/>
              <a:t>    }</a:t>
            </a:r>
          </a:p>
        </p:txBody>
      </p:sp>
    </p:spTree>
    <p:extLst>
      <p:ext uri="{BB962C8B-B14F-4D97-AF65-F5344CB8AC3E}">
        <p14:creationId xmlns:p14="http://schemas.microsoft.com/office/powerpoint/2010/main" val="211075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694695" cy="523220"/>
          </a:xfrm>
          <a:prstGeom prst="rect">
            <a:avLst/>
          </a:prstGeom>
          <a:noFill/>
        </p:spPr>
        <p:txBody>
          <a:bodyPr wrap="none" rtlCol="0">
            <a:spAutoFit/>
          </a:bodyPr>
          <a:lstStyle/>
          <a:p>
            <a:r>
              <a:rPr lang="en-US" sz="2800" dirty="0" smtClean="0"/>
              <a:t>Quick Sort</a:t>
            </a:r>
            <a:endParaRPr lang="en-IN" sz="2800" dirty="0"/>
          </a:p>
        </p:txBody>
      </p:sp>
    </p:spTree>
    <p:extLst>
      <p:ext uri="{BB962C8B-B14F-4D97-AF65-F5344CB8AC3E}">
        <p14:creationId xmlns:p14="http://schemas.microsoft.com/office/powerpoint/2010/main" val="4156770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694695" cy="523220"/>
          </a:xfrm>
          <a:prstGeom prst="rect">
            <a:avLst/>
          </a:prstGeom>
          <a:noFill/>
        </p:spPr>
        <p:txBody>
          <a:bodyPr wrap="none" rtlCol="0">
            <a:spAutoFit/>
          </a:bodyPr>
          <a:lstStyle/>
          <a:p>
            <a:r>
              <a:rPr lang="en-US" sz="2800" dirty="0" smtClean="0"/>
              <a:t>Quick Sort</a:t>
            </a:r>
            <a:endParaRPr lang="en-IN" sz="2800" dirty="0"/>
          </a:p>
        </p:txBody>
      </p:sp>
      <p:sp>
        <p:nvSpPr>
          <p:cNvPr id="4" name="Rectangle 3"/>
          <p:cNvSpPr/>
          <p:nvPr/>
        </p:nvSpPr>
        <p:spPr>
          <a:xfrm>
            <a:off x="304800" y="778053"/>
            <a:ext cx="6650636" cy="5632311"/>
          </a:xfrm>
          <a:prstGeom prst="rect">
            <a:avLst/>
          </a:prstGeom>
        </p:spPr>
        <p:txBody>
          <a:bodyPr wrap="square">
            <a:spAutoFit/>
          </a:bodyPr>
          <a:lstStyle/>
          <a:p>
            <a:r>
              <a:rPr lang="en-US" dirty="0" err="1"/>
              <a:t>int</a:t>
            </a:r>
            <a:r>
              <a:rPr lang="en-US" dirty="0"/>
              <a:t> partition(</a:t>
            </a:r>
            <a:r>
              <a:rPr lang="en-US" dirty="0" err="1"/>
              <a:t>int</a:t>
            </a:r>
            <a:r>
              <a:rPr lang="en-US" dirty="0"/>
              <a:t> </a:t>
            </a:r>
            <a:r>
              <a:rPr lang="en-US" dirty="0" err="1"/>
              <a:t>arr</a:t>
            </a:r>
            <a:r>
              <a:rPr lang="en-US" dirty="0"/>
              <a:t>[], </a:t>
            </a:r>
            <a:r>
              <a:rPr lang="en-US" dirty="0" err="1"/>
              <a:t>int</a:t>
            </a:r>
            <a:r>
              <a:rPr lang="en-US" dirty="0"/>
              <a:t> low, </a:t>
            </a:r>
            <a:r>
              <a:rPr lang="en-US" dirty="0" err="1"/>
              <a:t>int</a:t>
            </a:r>
            <a:r>
              <a:rPr lang="en-US" dirty="0"/>
              <a:t> high)</a:t>
            </a:r>
          </a:p>
          <a:p>
            <a:r>
              <a:rPr lang="en-US" dirty="0"/>
              <a:t>{</a:t>
            </a:r>
          </a:p>
          <a:p>
            <a:r>
              <a:rPr lang="en-US" dirty="0"/>
              <a:t>    // choose the pivot</a:t>
            </a:r>
          </a:p>
          <a:p>
            <a:r>
              <a:rPr lang="en-US" dirty="0"/>
              <a:t>    </a:t>
            </a:r>
            <a:r>
              <a:rPr lang="en-US" dirty="0" err="1"/>
              <a:t>int</a:t>
            </a:r>
            <a:r>
              <a:rPr lang="en-US" dirty="0"/>
              <a:t> pivot = </a:t>
            </a:r>
            <a:r>
              <a:rPr lang="en-US" dirty="0" err="1"/>
              <a:t>arr</a:t>
            </a:r>
            <a:r>
              <a:rPr lang="en-US" dirty="0"/>
              <a:t>[high];</a:t>
            </a:r>
          </a:p>
          <a:p>
            <a:endParaRPr lang="en-US" dirty="0"/>
          </a:p>
          <a:p>
            <a:r>
              <a:rPr lang="en-US" dirty="0"/>
              <a:t>    // Index of smaller element and Indicate</a:t>
            </a:r>
          </a:p>
          <a:p>
            <a:r>
              <a:rPr lang="en-US" dirty="0"/>
              <a:t>    // the right position of pivot found so far</a:t>
            </a:r>
          </a:p>
          <a:p>
            <a:r>
              <a:rPr lang="en-US" dirty="0"/>
              <a:t>    </a:t>
            </a:r>
            <a:r>
              <a:rPr lang="en-US" dirty="0" err="1"/>
              <a:t>int</a:t>
            </a:r>
            <a:r>
              <a:rPr lang="en-US" dirty="0"/>
              <a:t> </a:t>
            </a:r>
            <a:r>
              <a:rPr lang="en-US" dirty="0" err="1"/>
              <a:t>i</a:t>
            </a:r>
            <a:r>
              <a:rPr lang="en-US" dirty="0"/>
              <a:t> = (low - 1);</a:t>
            </a:r>
          </a:p>
          <a:p>
            <a:endParaRPr lang="en-US" dirty="0"/>
          </a:p>
          <a:p>
            <a:r>
              <a:rPr lang="en-US" dirty="0"/>
              <a:t>    for (</a:t>
            </a:r>
            <a:r>
              <a:rPr lang="en-US" dirty="0" err="1"/>
              <a:t>int</a:t>
            </a:r>
            <a:r>
              <a:rPr lang="en-US" dirty="0"/>
              <a:t> j = low; j &lt;= high - 1; </a:t>
            </a:r>
            <a:r>
              <a:rPr lang="en-US" dirty="0" err="1"/>
              <a:t>j++</a:t>
            </a:r>
            <a:r>
              <a:rPr lang="en-US" dirty="0"/>
              <a:t>) {</a:t>
            </a:r>
          </a:p>
          <a:p>
            <a:r>
              <a:rPr lang="en-US" dirty="0"/>
              <a:t>        // If current element is smaller than the pivot</a:t>
            </a:r>
          </a:p>
          <a:p>
            <a:r>
              <a:rPr lang="en-US" dirty="0"/>
              <a:t>        if (</a:t>
            </a:r>
            <a:r>
              <a:rPr lang="en-US" dirty="0" err="1"/>
              <a:t>arr</a:t>
            </a:r>
            <a:r>
              <a:rPr lang="en-US" dirty="0"/>
              <a:t>[j] &lt; pivot) {</a:t>
            </a:r>
          </a:p>
          <a:p>
            <a:r>
              <a:rPr lang="en-US" dirty="0"/>
              <a:t>            // Increment index of smaller element</a:t>
            </a:r>
          </a:p>
          <a:p>
            <a:r>
              <a:rPr lang="en-US" dirty="0"/>
              <a:t>            </a:t>
            </a:r>
            <a:r>
              <a:rPr lang="en-US" dirty="0" err="1"/>
              <a:t>i</a:t>
            </a:r>
            <a:r>
              <a:rPr lang="en-US" dirty="0"/>
              <a:t>++;</a:t>
            </a:r>
          </a:p>
          <a:p>
            <a:r>
              <a:rPr lang="en-US" dirty="0"/>
              <a:t>            swap(&amp;</a:t>
            </a:r>
            <a:r>
              <a:rPr lang="en-US" dirty="0" err="1"/>
              <a:t>arr</a:t>
            </a:r>
            <a:r>
              <a:rPr lang="en-US" dirty="0"/>
              <a:t>[</a:t>
            </a:r>
            <a:r>
              <a:rPr lang="en-US" dirty="0" err="1"/>
              <a:t>i</a:t>
            </a:r>
            <a:r>
              <a:rPr lang="en-US" dirty="0"/>
              <a:t>], &amp;</a:t>
            </a:r>
            <a:r>
              <a:rPr lang="en-US" dirty="0" err="1"/>
              <a:t>arr</a:t>
            </a:r>
            <a:r>
              <a:rPr lang="en-US" dirty="0"/>
              <a:t>[j]);</a:t>
            </a:r>
          </a:p>
          <a:p>
            <a:r>
              <a:rPr lang="en-US" dirty="0"/>
              <a:t>        }</a:t>
            </a:r>
          </a:p>
          <a:p>
            <a:r>
              <a:rPr lang="en-US" dirty="0"/>
              <a:t>    }</a:t>
            </a:r>
          </a:p>
          <a:p>
            <a:r>
              <a:rPr lang="en-US" dirty="0"/>
              <a:t>    swap(&amp;</a:t>
            </a:r>
            <a:r>
              <a:rPr lang="en-US" dirty="0" err="1"/>
              <a:t>arr</a:t>
            </a:r>
            <a:r>
              <a:rPr lang="en-US" dirty="0"/>
              <a:t>[</a:t>
            </a:r>
            <a:r>
              <a:rPr lang="en-US" dirty="0" err="1"/>
              <a:t>i</a:t>
            </a:r>
            <a:r>
              <a:rPr lang="en-US" dirty="0"/>
              <a:t> + 1], &amp;</a:t>
            </a:r>
            <a:r>
              <a:rPr lang="en-US" dirty="0" err="1"/>
              <a:t>arr</a:t>
            </a:r>
            <a:r>
              <a:rPr lang="en-US" dirty="0"/>
              <a:t>[high]);</a:t>
            </a:r>
          </a:p>
          <a:p>
            <a:r>
              <a:rPr lang="en-US" dirty="0"/>
              <a:t>    return (</a:t>
            </a:r>
            <a:r>
              <a:rPr lang="en-US" dirty="0" err="1"/>
              <a:t>i</a:t>
            </a:r>
            <a:r>
              <a:rPr lang="en-US" dirty="0"/>
              <a:t> + 1);</a:t>
            </a:r>
          </a:p>
          <a:p>
            <a:r>
              <a:rPr lang="en-US" dirty="0" smtClean="0"/>
              <a:t>}</a:t>
            </a:r>
            <a:endParaRPr lang="en-US" dirty="0"/>
          </a:p>
        </p:txBody>
      </p:sp>
      <p:sp>
        <p:nvSpPr>
          <p:cNvPr id="5" name="Rectangle 4"/>
          <p:cNvSpPr/>
          <p:nvPr/>
        </p:nvSpPr>
        <p:spPr>
          <a:xfrm>
            <a:off x="5716250" y="908422"/>
            <a:ext cx="6096000" cy="4801314"/>
          </a:xfrm>
          <a:prstGeom prst="rect">
            <a:avLst/>
          </a:prstGeom>
        </p:spPr>
        <p:txBody>
          <a:bodyPr>
            <a:spAutoFit/>
          </a:bodyPr>
          <a:lstStyle/>
          <a:p>
            <a:endParaRPr lang="en-US" dirty="0"/>
          </a:p>
          <a:p>
            <a:r>
              <a:rPr lang="en-US" dirty="0"/>
              <a:t>// The Quicksort function Implement</a:t>
            </a:r>
          </a:p>
          <a:p>
            <a:endParaRPr lang="en-US" dirty="0"/>
          </a:p>
          <a:p>
            <a:r>
              <a:rPr lang="en-US" dirty="0"/>
              <a:t>void </a:t>
            </a:r>
            <a:r>
              <a:rPr lang="en-US" dirty="0" err="1"/>
              <a:t>quickSort</a:t>
            </a:r>
            <a:r>
              <a:rPr lang="en-US" dirty="0"/>
              <a:t>(</a:t>
            </a:r>
            <a:r>
              <a:rPr lang="en-US" dirty="0" err="1"/>
              <a:t>int</a:t>
            </a:r>
            <a:r>
              <a:rPr lang="en-US" dirty="0"/>
              <a:t> </a:t>
            </a:r>
            <a:r>
              <a:rPr lang="en-US" dirty="0" err="1"/>
              <a:t>arr</a:t>
            </a:r>
            <a:r>
              <a:rPr lang="en-US" dirty="0"/>
              <a:t>[], </a:t>
            </a:r>
            <a:r>
              <a:rPr lang="en-US" dirty="0" err="1"/>
              <a:t>int</a:t>
            </a:r>
            <a:r>
              <a:rPr lang="en-US" dirty="0"/>
              <a:t> low, </a:t>
            </a:r>
            <a:r>
              <a:rPr lang="en-US" dirty="0" err="1"/>
              <a:t>int</a:t>
            </a:r>
            <a:r>
              <a:rPr lang="en-US" dirty="0"/>
              <a:t> high)</a:t>
            </a:r>
          </a:p>
          <a:p>
            <a:r>
              <a:rPr lang="en-US" dirty="0"/>
              <a:t>{</a:t>
            </a:r>
          </a:p>
          <a:p>
            <a:r>
              <a:rPr lang="en-US" dirty="0"/>
              <a:t>    // when low is less than high</a:t>
            </a:r>
          </a:p>
          <a:p>
            <a:r>
              <a:rPr lang="en-US" dirty="0"/>
              <a:t>    if (low &lt; high) {</a:t>
            </a:r>
          </a:p>
          <a:p>
            <a:r>
              <a:rPr lang="en-US" dirty="0"/>
              <a:t>        // pi is the partition return index of pivot</a:t>
            </a:r>
          </a:p>
          <a:p>
            <a:endParaRPr lang="en-US" dirty="0"/>
          </a:p>
          <a:p>
            <a:r>
              <a:rPr lang="en-US" dirty="0"/>
              <a:t>        </a:t>
            </a:r>
            <a:r>
              <a:rPr lang="en-US" dirty="0" err="1"/>
              <a:t>int</a:t>
            </a:r>
            <a:r>
              <a:rPr lang="en-US" dirty="0"/>
              <a:t> pi = partition(</a:t>
            </a:r>
            <a:r>
              <a:rPr lang="en-US" dirty="0" err="1"/>
              <a:t>arr</a:t>
            </a:r>
            <a:r>
              <a:rPr lang="en-US" dirty="0"/>
              <a:t>, low, high);</a:t>
            </a:r>
          </a:p>
          <a:p>
            <a:endParaRPr lang="en-US" dirty="0"/>
          </a:p>
          <a:p>
            <a:r>
              <a:rPr lang="en-US" dirty="0"/>
              <a:t>        // Recursion Call, smaller element than pivot goes left and</a:t>
            </a:r>
          </a:p>
          <a:p>
            <a:r>
              <a:rPr lang="en-US" dirty="0"/>
              <a:t>        // higher element goes right</a:t>
            </a:r>
          </a:p>
          <a:p>
            <a:r>
              <a:rPr lang="en-US" dirty="0"/>
              <a:t>        </a:t>
            </a:r>
            <a:r>
              <a:rPr lang="en-US" dirty="0" err="1"/>
              <a:t>quickSort</a:t>
            </a:r>
            <a:r>
              <a:rPr lang="en-US" dirty="0"/>
              <a:t>(</a:t>
            </a:r>
            <a:r>
              <a:rPr lang="en-US" dirty="0" err="1"/>
              <a:t>arr</a:t>
            </a:r>
            <a:r>
              <a:rPr lang="en-US" dirty="0"/>
              <a:t>, low, pi - 1);</a:t>
            </a:r>
          </a:p>
          <a:p>
            <a:r>
              <a:rPr lang="en-US" dirty="0"/>
              <a:t>        </a:t>
            </a:r>
            <a:r>
              <a:rPr lang="en-US" dirty="0" err="1"/>
              <a:t>quickSort</a:t>
            </a:r>
            <a:r>
              <a:rPr lang="en-US" dirty="0"/>
              <a:t>(</a:t>
            </a:r>
            <a:r>
              <a:rPr lang="en-US" dirty="0" err="1"/>
              <a:t>arr</a:t>
            </a:r>
            <a:r>
              <a:rPr lang="en-US" dirty="0"/>
              <a:t>, pi + 1, high);</a:t>
            </a:r>
          </a:p>
          <a:p>
            <a:r>
              <a:rPr lang="en-US" dirty="0"/>
              <a:t>    }</a:t>
            </a:r>
          </a:p>
          <a:p>
            <a:r>
              <a:rPr lang="en-US" dirty="0"/>
              <a:t>}</a:t>
            </a:r>
            <a:endParaRPr lang="en-IN" dirty="0"/>
          </a:p>
        </p:txBody>
      </p:sp>
    </p:spTree>
    <p:extLst>
      <p:ext uri="{BB962C8B-B14F-4D97-AF65-F5344CB8AC3E}">
        <p14:creationId xmlns:p14="http://schemas.microsoft.com/office/powerpoint/2010/main" val="104528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815049" cy="523220"/>
          </a:xfrm>
          <a:prstGeom prst="rect">
            <a:avLst/>
          </a:prstGeom>
          <a:noFill/>
        </p:spPr>
        <p:txBody>
          <a:bodyPr wrap="none" rtlCol="0">
            <a:spAutoFit/>
          </a:bodyPr>
          <a:lstStyle/>
          <a:p>
            <a:r>
              <a:rPr lang="en-US" sz="2800" dirty="0" smtClean="0"/>
              <a:t>Merge Sort</a:t>
            </a:r>
            <a:endParaRPr lang="en-IN" sz="2800" dirty="0"/>
          </a:p>
        </p:txBody>
      </p:sp>
    </p:spTree>
    <p:extLst>
      <p:ext uri="{BB962C8B-B14F-4D97-AF65-F5344CB8AC3E}">
        <p14:creationId xmlns:p14="http://schemas.microsoft.com/office/powerpoint/2010/main" val="4195905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8186" y="1084881"/>
            <a:ext cx="1815049" cy="523220"/>
          </a:xfrm>
          <a:prstGeom prst="rect">
            <a:avLst/>
          </a:prstGeom>
          <a:noFill/>
        </p:spPr>
        <p:txBody>
          <a:bodyPr wrap="none" rtlCol="0">
            <a:spAutoFit/>
          </a:bodyPr>
          <a:lstStyle/>
          <a:p>
            <a:r>
              <a:rPr lang="en-US" sz="2800" dirty="0" smtClean="0"/>
              <a:t>Merge Sort</a:t>
            </a:r>
            <a:endParaRPr lang="en-IN" sz="2800" dirty="0"/>
          </a:p>
        </p:txBody>
      </p:sp>
      <p:sp>
        <p:nvSpPr>
          <p:cNvPr id="3" name="Rectangle 2"/>
          <p:cNvSpPr/>
          <p:nvPr/>
        </p:nvSpPr>
        <p:spPr>
          <a:xfrm>
            <a:off x="231202" y="1"/>
            <a:ext cx="6247090" cy="7294305"/>
          </a:xfrm>
          <a:prstGeom prst="rect">
            <a:avLst/>
          </a:prstGeom>
        </p:spPr>
        <p:txBody>
          <a:bodyPr wrap="square">
            <a:spAutoFit/>
          </a:bodyPr>
          <a:lstStyle/>
          <a:p>
            <a:r>
              <a:rPr lang="en-IN" dirty="0"/>
              <a:t>void merge(</a:t>
            </a:r>
            <a:r>
              <a:rPr lang="en-IN" dirty="0" err="1"/>
              <a:t>int</a:t>
            </a:r>
            <a:r>
              <a:rPr lang="en-IN" dirty="0"/>
              <a:t> </a:t>
            </a:r>
            <a:r>
              <a:rPr lang="en-IN" dirty="0" err="1"/>
              <a:t>arr</a:t>
            </a:r>
            <a:r>
              <a:rPr lang="en-IN" dirty="0"/>
              <a:t>[], </a:t>
            </a:r>
            <a:r>
              <a:rPr lang="en-IN" dirty="0" err="1"/>
              <a:t>int</a:t>
            </a:r>
            <a:r>
              <a:rPr lang="en-IN" dirty="0"/>
              <a:t> l, </a:t>
            </a:r>
            <a:r>
              <a:rPr lang="en-IN" dirty="0" err="1"/>
              <a:t>int</a:t>
            </a:r>
            <a:r>
              <a:rPr lang="en-IN" dirty="0"/>
              <a:t> m, </a:t>
            </a:r>
            <a:r>
              <a:rPr lang="en-IN" dirty="0" err="1"/>
              <a:t>int</a:t>
            </a:r>
            <a:r>
              <a:rPr lang="en-IN" dirty="0"/>
              <a:t> r)</a:t>
            </a:r>
          </a:p>
          <a:p>
            <a:r>
              <a:rPr lang="en-IN" dirty="0"/>
              <a:t>{</a:t>
            </a:r>
          </a:p>
          <a:p>
            <a:r>
              <a:rPr lang="en-IN" dirty="0"/>
              <a:t>    </a:t>
            </a:r>
            <a:r>
              <a:rPr lang="en-IN" dirty="0" err="1"/>
              <a:t>int</a:t>
            </a:r>
            <a:r>
              <a:rPr lang="en-IN" dirty="0"/>
              <a:t> </a:t>
            </a:r>
            <a:r>
              <a:rPr lang="en-IN" dirty="0" err="1"/>
              <a:t>i</a:t>
            </a:r>
            <a:r>
              <a:rPr lang="en-IN" dirty="0"/>
              <a:t>, j, </a:t>
            </a:r>
            <a:r>
              <a:rPr lang="en-IN" dirty="0" smtClean="0"/>
              <a:t>k, </a:t>
            </a:r>
            <a:r>
              <a:rPr lang="en-IN" dirty="0"/>
              <a:t>n1 = m - l + 1;</a:t>
            </a:r>
          </a:p>
          <a:p>
            <a:r>
              <a:rPr lang="en-IN" dirty="0"/>
              <a:t>    </a:t>
            </a:r>
            <a:r>
              <a:rPr lang="en-IN" dirty="0" err="1"/>
              <a:t>int</a:t>
            </a:r>
            <a:r>
              <a:rPr lang="en-IN" dirty="0"/>
              <a:t> n2 = r - m;</a:t>
            </a:r>
          </a:p>
          <a:p>
            <a:r>
              <a:rPr lang="en-IN" dirty="0" smtClean="0"/>
              <a:t>    </a:t>
            </a:r>
            <a:r>
              <a:rPr lang="en-IN" dirty="0" err="1"/>
              <a:t>int</a:t>
            </a:r>
            <a:r>
              <a:rPr lang="en-IN" dirty="0"/>
              <a:t> L[n1], R[n2</a:t>
            </a:r>
            <a:r>
              <a:rPr lang="en-IN" dirty="0" smtClean="0"/>
              <a:t>];      //temp array</a:t>
            </a:r>
            <a:endParaRPr lang="en-IN" dirty="0"/>
          </a:p>
          <a:p>
            <a:endParaRPr lang="en-IN" dirty="0"/>
          </a:p>
          <a:p>
            <a:r>
              <a:rPr lang="en-IN" dirty="0"/>
              <a:t>    // Copy data to temp arrays L[] and R[]</a:t>
            </a:r>
          </a:p>
          <a:p>
            <a:r>
              <a:rPr lang="en-IN" dirty="0"/>
              <a:t>    for (</a:t>
            </a:r>
            <a:r>
              <a:rPr lang="en-IN" dirty="0" err="1"/>
              <a:t>i</a:t>
            </a:r>
            <a:r>
              <a:rPr lang="en-IN" dirty="0"/>
              <a:t> = 0; </a:t>
            </a:r>
            <a:r>
              <a:rPr lang="en-IN" dirty="0" err="1"/>
              <a:t>i</a:t>
            </a:r>
            <a:r>
              <a:rPr lang="en-IN" dirty="0"/>
              <a:t> &lt; n1; </a:t>
            </a:r>
            <a:r>
              <a:rPr lang="en-IN" dirty="0" err="1"/>
              <a:t>i</a:t>
            </a:r>
            <a:r>
              <a:rPr lang="en-IN" dirty="0"/>
              <a:t>++)</a:t>
            </a:r>
          </a:p>
          <a:p>
            <a:r>
              <a:rPr lang="en-IN" dirty="0"/>
              <a:t>        L[</a:t>
            </a:r>
            <a:r>
              <a:rPr lang="en-IN" dirty="0" err="1"/>
              <a:t>i</a:t>
            </a:r>
            <a:r>
              <a:rPr lang="en-IN" dirty="0"/>
              <a:t>] = </a:t>
            </a:r>
            <a:r>
              <a:rPr lang="en-IN" dirty="0" err="1"/>
              <a:t>arr</a:t>
            </a:r>
            <a:r>
              <a:rPr lang="en-IN" dirty="0"/>
              <a:t>[l + </a:t>
            </a:r>
            <a:r>
              <a:rPr lang="en-IN" dirty="0" err="1"/>
              <a:t>i</a:t>
            </a:r>
            <a:r>
              <a:rPr lang="en-IN" dirty="0"/>
              <a:t>];</a:t>
            </a:r>
          </a:p>
          <a:p>
            <a:r>
              <a:rPr lang="en-IN" dirty="0"/>
              <a:t>    for (j = 0; j &lt; n2; </a:t>
            </a:r>
            <a:r>
              <a:rPr lang="en-IN" dirty="0" err="1"/>
              <a:t>j++</a:t>
            </a:r>
            <a:r>
              <a:rPr lang="en-IN" dirty="0"/>
              <a:t>)</a:t>
            </a:r>
          </a:p>
          <a:p>
            <a:r>
              <a:rPr lang="en-IN" dirty="0"/>
              <a:t>        R[j] = </a:t>
            </a:r>
            <a:r>
              <a:rPr lang="en-IN" dirty="0" err="1"/>
              <a:t>arr</a:t>
            </a:r>
            <a:r>
              <a:rPr lang="en-IN" dirty="0"/>
              <a:t>[m + 1 + j];</a:t>
            </a:r>
          </a:p>
          <a:p>
            <a:endParaRPr lang="en-IN" dirty="0"/>
          </a:p>
          <a:p>
            <a:r>
              <a:rPr lang="en-IN" dirty="0"/>
              <a:t>    // Merge the temp arrays back into </a:t>
            </a:r>
            <a:r>
              <a:rPr lang="en-IN" dirty="0" err="1"/>
              <a:t>arr</a:t>
            </a:r>
            <a:r>
              <a:rPr lang="en-IN" dirty="0"/>
              <a:t>[</a:t>
            </a:r>
            <a:r>
              <a:rPr lang="en-IN" dirty="0" err="1"/>
              <a:t>l..r</a:t>
            </a:r>
            <a:endParaRPr lang="en-IN" dirty="0"/>
          </a:p>
          <a:p>
            <a:r>
              <a:rPr lang="en-IN" dirty="0"/>
              <a:t>    </a:t>
            </a:r>
            <a:r>
              <a:rPr lang="en-IN" dirty="0" err="1"/>
              <a:t>i</a:t>
            </a:r>
            <a:r>
              <a:rPr lang="en-IN" dirty="0"/>
              <a:t> = 0</a:t>
            </a:r>
            <a:r>
              <a:rPr lang="en-IN" dirty="0" smtClean="0"/>
              <a:t>;     </a:t>
            </a:r>
            <a:r>
              <a:rPr lang="en-IN" dirty="0"/>
              <a:t>j = 0</a:t>
            </a:r>
            <a:r>
              <a:rPr lang="en-IN" dirty="0" smtClean="0"/>
              <a:t>;    </a:t>
            </a:r>
            <a:r>
              <a:rPr lang="en-IN" dirty="0"/>
              <a:t>k = l;</a:t>
            </a:r>
          </a:p>
          <a:p>
            <a:r>
              <a:rPr lang="en-IN" dirty="0"/>
              <a:t>    while (</a:t>
            </a:r>
            <a:r>
              <a:rPr lang="en-IN" dirty="0" err="1"/>
              <a:t>i</a:t>
            </a:r>
            <a:r>
              <a:rPr lang="en-IN" dirty="0"/>
              <a:t> &lt; n1 &amp;&amp; j &lt; n2) {</a:t>
            </a:r>
          </a:p>
          <a:p>
            <a:r>
              <a:rPr lang="en-IN" dirty="0"/>
              <a:t>        if (L[</a:t>
            </a:r>
            <a:r>
              <a:rPr lang="en-IN" dirty="0" err="1"/>
              <a:t>i</a:t>
            </a:r>
            <a:r>
              <a:rPr lang="en-IN" dirty="0"/>
              <a:t>] &lt;= R[j]) {</a:t>
            </a:r>
          </a:p>
          <a:p>
            <a:r>
              <a:rPr lang="en-IN" dirty="0"/>
              <a:t>            </a:t>
            </a:r>
            <a:r>
              <a:rPr lang="en-IN" dirty="0" err="1"/>
              <a:t>arr</a:t>
            </a:r>
            <a:r>
              <a:rPr lang="en-IN" dirty="0"/>
              <a:t>[k] = L[</a:t>
            </a:r>
            <a:r>
              <a:rPr lang="en-IN" dirty="0" err="1"/>
              <a:t>i</a:t>
            </a:r>
            <a:r>
              <a:rPr lang="en-IN" dirty="0"/>
              <a:t>];</a:t>
            </a:r>
          </a:p>
          <a:p>
            <a:r>
              <a:rPr lang="en-IN" dirty="0"/>
              <a:t>            </a:t>
            </a:r>
            <a:r>
              <a:rPr lang="en-IN" dirty="0" err="1"/>
              <a:t>i</a:t>
            </a:r>
            <a:r>
              <a:rPr lang="en-IN" dirty="0"/>
              <a:t>++;</a:t>
            </a:r>
          </a:p>
          <a:p>
            <a:r>
              <a:rPr lang="en-IN" dirty="0"/>
              <a:t>        }</a:t>
            </a:r>
          </a:p>
          <a:p>
            <a:r>
              <a:rPr lang="en-IN" dirty="0"/>
              <a:t>        else {</a:t>
            </a:r>
          </a:p>
          <a:p>
            <a:r>
              <a:rPr lang="en-IN" dirty="0"/>
              <a:t>            </a:t>
            </a:r>
            <a:r>
              <a:rPr lang="en-IN" dirty="0" err="1"/>
              <a:t>arr</a:t>
            </a:r>
            <a:r>
              <a:rPr lang="en-IN" dirty="0"/>
              <a:t>[k] = R[j];</a:t>
            </a:r>
          </a:p>
          <a:p>
            <a:r>
              <a:rPr lang="en-IN" dirty="0"/>
              <a:t>            </a:t>
            </a:r>
            <a:r>
              <a:rPr lang="en-IN" dirty="0" err="1"/>
              <a:t>j++</a:t>
            </a:r>
            <a:r>
              <a:rPr lang="en-IN" dirty="0"/>
              <a:t>;</a:t>
            </a:r>
          </a:p>
          <a:p>
            <a:r>
              <a:rPr lang="en-IN" dirty="0"/>
              <a:t>        }</a:t>
            </a:r>
          </a:p>
          <a:p>
            <a:r>
              <a:rPr lang="en-IN" dirty="0"/>
              <a:t>        k++;</a:t>
            </a:r>
          </a:p>
          <a:p>
            <a:r>
              <a:rPr lang="en-IN" dirty="0"/>
              <a:t>    }</a:t>
            </a:r>
          </a:p>
          <a:p>
            <a:endParaRPr lang="en-IN" dirty="0"/>
          </a:p>
        </p:txBody>
      </p:sp>
      <p:sp>
        <p:nvSpPr>
          <p:cNvPr id="4" name="Rectangle 3"/>
          <p:cNvSpPr/>
          <p:nvPr/>
        </p:nvSpPr>
        <p:spPr>
          <a:xfrm>
            <a:off x="6773235" y="198606"/>
            <a:ext cx="6096000" cy="6740307"/>
          </a:xfrm>
          <a:prstGeom prst="rect">
            <a:avLst/>
          </a:prstGeom>
        </p:spPr>
        <p:txBody>
          <a:bodyPr>
            <a:spAutoFit/>
          </a:bodyPr>
          <a:lstStyle/>
          <a:p>
            <a:r>
              <a:rPr lang="en-IN" dirty="0"/>
              <a:t> // Copy the remaining elements of L</a:t>
            </a:r>
            <a:r>
              <a:rPr lang="en-IN" dirty="0" smtClean="0"/>
              <a:t>[], </a:t>
            </a:r>
            <a:r>
              <a:rPr lang="en-IN" dirty="0"/>
              <a:t>if there are any</a:t>
            </a:r>
          </a:p>
          <a:p>
            <a:r>
              <a:rPr lang="en-IN" dirty="0"/>
              <a:t>    while (</a:t>
            </a:r>
            <a:r>
              <a:rPr lang="en-IN" dirty="0" err="1"/>
              <a:t>i</a:t>
            </a:r>
            <a:r>
              <a:rPr lang="en-IN" dirty="0"/>
              <a:t> &lt; n1) {</a:t>
            </a:r>
          </a:p>
          <a:p>
            <a:r>
              <a:rPr lang="en-IN" dirty="0"/>
              <a:t>        </a:t>
            </a:r>
            <a:r>
              <a:rPr lang="en-IN" dirty="0" err="1"/>
              <a:t>arr</a:t>
            </a:r>
            <a:r>
              <a:rPr lang="en-IN" dirty="0"/>
              <a:t>[k] = L[</a:t>
            </a:r>
            <a:r>
              <a:rPr lang="en-IN" dirty="0" err="1"/>
              <a:t>i</a:t>
            </a:r>
            <a:r>
              <a:rPr lang="en-IN" dirty="0"/>
              <a:t>];</a:t>
            </a:r>
          </a:p>
          <a:p>
            <a:r>
              <a:rPr lang="en-IN" dirty="0"/>
              <a:t>        </a:t>
            </a:r>
            <a:r>
              <a:rPr lang="en-IN" dirty="0" err="1"/>
              <a:t>i</a:t>
            </a:r>
            <a:r>
              <a:rPr lang="en-IN" dirty="0"/>
              <a:t>++;</a:t>
            </a:r>
          </a:p>
          <a:p>
            <a:r>
              <a:rPr lang="en-IN" dirty="0"/>
              <a:t>        k++;</a:t>
            </a:r>
          </a:p>
          <a:p>
            <a:r>
              <a:rPr lang="en-IN" dirty="0"/>
              <a:t>    }</a:t>
            </a:r>
          </a:p>
          <a:p>
            <a:r>
              <a:rPr lang="en-IN" dirty="0" smtClean="0"/>
              <a:t>// </a:t>
            </a:r>
            <a:r>
              <a:rPr lang="en-IN" dirty="0"/>
              <a:t>Copy the remaining elements of R</a:t>
            </a:r>
            <a:r>
              <a:rPr lang="en-IN" dirty="0" smtClean="0"/>
              <a:t>[], </a:t>
            </a:r>
            <a:r>
              <a:rPr lang="en-IN" dirty="0"/>
              <a:t>if there are any</a:t>
            </a:r>
          </a:p>
          <a:p>
            <a:r>
              <a:rPr lang="en-IN" dirty="0"/>
              <a:t>    while (j &lt; n2) {</a:t>
            </a:r>
          </a:p>
          <a:p>
            <a:r>
              <a:rPr lang="en-IN" dirty="0"/>
              <a:t>        </a:t>
            </a:r>
            <a:r>
              <a:rPr lang="en-IN" dirty="0" err="1"/>
              <a:t>arr</a:t>
            </a:r>
            <a:r>
              <a:rPr lang="en-IN" dirty="0"/>
              <a:t>[k] = R[j];</a:t>
            </a:r>
          </a:p>
          <a:p>
            <a:r>
              <a:rPr lang="en-IN" dirty="0"/>
              <a:t>        </a:t>
            </a:r>
            <a:r>
              <a:rPr lang="en-IN" dirty="0" err="1"/>
              <a:t>j++</a:t>
            </a:r>
            <a:r>
              <a:rPr lang="en-IN" dirty="0"/>
              <a:t>;</a:t>
            </a:r>
          </a:p>
          <a:p>
            <a:r>
              <a:rPr lang="en-IN" dirty="0"/>
              <a:t>        k++;</a:t>
            </a:r>
          </a:p>
          <a:p>
            <a:r>
              <a:rPr lang="en-IN" dirty="0"/>
              <a:t>    }</a:t>
            </a:r>
          </a:p>
          <a:p>
            <a:r>
              <a:rPr lang="en-IN" dirty="0" smtClean="0"/>
              <a:t>}</a:t>
            </a:r>
          </a:p>
          <a:p>
            <a:endParaRPr lang="en-IN" dirty="0" smtClean="0"/>
          </a:p>
          <a:p>
            <a:r>
              <a:rPr lang="en-IN" dirty="0" smtClean="0"/>
              <a:t>void </a:t>
            </a:r>
            <a:r>
              <a:rPr lang="en-IN" dirty="0" err="1"/>
              <a:t>mergeSort</a:t>
            </a:r>
            <a:r>
              <a:rPr lang="en-IN" dirty="0"/>
              <a:t>(</a:t>
            </a:r>
            <a:r>
              <a:rPr lang="en-IN" dirty="0" err="1"/>
              <a:t>int</a:t>
            </a:r>
            <a:r>
              <a:rPr lang="en-IN" dirty="0"/>
              <a:t> </a:t>
            </a:r>
            <a:r>
              <a:rPr lang="en-IN" dirty="0" err="1"/>
              <a:t>arr</a:t>
            </a:r>
            <a:r>
              <a:rPr lang="en-IN" dirty="0"/>
              <a:t>[], </a:t>
            </a:r>
            <a:r>
              <a:rPr lang="en-IN" dirty="0" err="1"/>
              <a:t>int</a:t>
            </a:r>
            <a:r>
              <a:rPr lang="en-IN" dirty="0"/>
              <a:t> l, </a:t>
            </a:r>
            <a:r>
              <a:rPr lang="en-IN" dirty="0" err="1"/>
              <a:t>int</a:t>
            </a:r>
            <a:r>
              <a:rPr lang="en-IN" dirty="0"/>
              <a:t> r)</a:t>
            </a:r>
          </a:p>
          <a:p>
            <a:r>
              <a:rPr lang="en-IN" dirty="0"/>
              <a:t>{</a:t>
            </a:r>
          </a:p>
          <a:p>
            <a:r>
              <a:rPr lang="en-IN" dirty="0"/>
              <a:t>    if (l &lt; r) {</a:t>
            </a:r>
          </a:p>
          <a:p>
            <a:r>
              <a:rPr lang="en-IN" dirty="0"/>
              <a:t>        </a:t>
            </a:r>
            <a:r>
              <a:rPr lang="en-IN" dirty="0" err="1"/>
              <a:t>int</a:t>
            </a:r>
            <a:r>
              <a:rPr lang="en-IN" dirty="0"/>
              <a:t> m = l + (r - l) / 2;</a:t>
            </a:r>
          </a:p>
          <a:p>
            <a:r>
              <a:rPr lang="en-IN" dirty="0" smtClean="0"/>
              <a:t>        </a:t>
            </a:r>
            <a:r>
              <a:rPr lang="en-IN" dirty="0"/>
              <a:t>// Sort first and second halves</a:t>
            </a:r>
          </a:p>
          <a:p>
            <a:r>
              <a:rPr lang="en-IN" dirty="0"/>
              <a:t>        </a:t>
            </a:r>
            <a:r>
              <a:rPr lang="en-IN" dirty="0" err="1"/>
              <a:t>mergeSort</a:t>
            </a:r>
            <a:r>
              <a:rPr lang="en-IN" dirty="0"/>
              <a:t>(</a:t>
            </a:r>
            <a:r>
              <a:rPr lang="en-IN" dirty="0" err="1"/>
              <a:t>arr</a:t>
            </a:r>
            <a:r>
              <a:rPr lang="en-IN" dirty="0"/>
              <a:t>, l, m);</a:t>
            </a:r>
          </a:p>
          <a:p>
            <a:r>
              <a:rPr lang="en-IN" dirty="0"/>
              <a:t>        </a:t>
            </a:r>
            <a:r>
              <a:rPr lang="en-IN" dirty="0" err="1"/>
              <a:t>mergeSort</a:t>
            </a:r>
            <a:r>
              <a:rPr lang="en-IN" dirty="0"/>
              <a:t>(</a:t>
            </a:r>
            <a:r>
              <a:rPr lang="en-IN" dirty="0" err="1"/>
              <a:t>arr</a:t>
            </a:r>
            <a:r>
              <a:rPr lang="en-IN" dirty="0"/>
              <a:t>, m + 1, r);</a:t>
            </a:r>
          </a:p>
          <a:p>
            <a:r>
              <a:rPr lang="en-IN" dirty="0" smtClean="0"/>
              <a:t>        </a:t>
            </a:r>
            <a:r>
              <a:rPr lang="en-IN" dirty="0"/>
              <a:t>merge(</a:t>
            </a:r>
            <a:r>
              <a:rPr lang="en-IN" dirty="0" err="1"/>
              <a:t>arr</a:t>
            </a:r>
            <a:r>
              <a:rPr lang="en-IN" dirty="0"/>
              <a:t>, l, m, r);</a:t>
            </a:r>
          </a:p>
          <a:p>
            <a:r>
              <a:rPr lang="en-IN" dirty="0"/>
              <a:t>    }</a:t>
            </a:r>
          </a:p>
          <a:p>
            <a:r>
              <a:rPr lang="en-IN" dirty="0"/>
              <a:t>}</a:t>
            </a:r>
            <a:endParaRPr lang="en-IN" dirty="0"/>
          </a:p>
        </p:txBody>
      </p:sp>
    </p:spTree>
    <p:extLst>
      <p:ext uri="{BB962C8B-B14F-4D97-AF65-F5344CB8AC3E}">
        <p14:creationId xmlns:p14="http://schemas.microsoft.com/office/powerpoint/2010/main" val="4244814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628972" cy="523220"/>
          </a:xfrm>
          <a:prstGeom prst="rect">
            <a:avLst/>
          </a:prstGeom>
          <a:noFill/>
        </p:spPr>
        <p:txBody>
          <a:bodyPr wrap="none" rtlCol="0">
            <a:spAutoFit/>
          </a:bodyPr>
          <a:lstStyle/>
          <a:p>
            <a:r>
              <a:rPr lang="en-US" sz="2800" dirty="0" smtClean="0"/>
              <a:t>Heap Sort</a:t>
            </a:r>
            <a:endParaRPr lang="en-IN" sz="2800" dirty="0"/>
          </a:p>
        </p:txBody>
      </p:sp>
    </p:spTree>
    <p:extLst>
      <p:ext uri="{BB962C8B-B14F-4D97-AF65-F5344CB8AC3E}">
        <p14:creationId xmlns:p14="http://schemas.microsoft.com/office/powerpoint/2010/main" val="1106609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675" y="0"/>
            <a:ext cx="1628972" cy="523220"/>
          </a:xfrm>
          <a:prstGeom prst="rect">
            <a:avLst/>
          </a:prstGeom>
          <a:noFill/>
        </p:spPr>
        <p:txBody>
          <a:bodyPr wrap="none" rtlCol="0">
            <a:spAutoFit/>
          </a:bodyPr>
          <a:lstStyle/>
          <a:p>
            <a:r>
              <a:rPr lang="en-US" sz="2800" dirty="0" smtClean="0"/>
              <a:t>Heap Sort</a:t>
            </a:r>
            <a:endParaRPr lang="en-IN" sz="2800" dirty="0"/>
          </a:p>
        </p:txBody>
      </p:sp>
      <p:sp>
        <p:nvSpPr>
          <p:cNvPr id="3" name="Rectangle 2"/>
          <p:cNvSpPr/>
          <p:nvPr/>
        </p:nvSpPr>
        <p:spPr>
          <a:xfrm>
            <a:off x="138214" y="117693"/>
            <a:ext cx="6096000" cy="6740307"/>
          </a:xfrm>
          <a:prstGeom prst="rect">
            <a:avLst/>
          </a:prstGeom>
        </p:spPr>
        <p:txBody>
          <a:bodyPr>
            <a:spAutoFit/>
          </a:bodyPr>
          <a:lstStyle/>
          <a:p>
            <a:r>
              <a:rPr lang="en-US" dirty="0"/>
              <a:t>void </a:t>
            </a:r>
            <a:r>
              <a:rPr lang="en-US" dirty="0" err="1"/>
              <a:t>heapify</a:t>
            </a:r>
            <a:r>
              <a:rPr lang="en-US" dirty="0"/>
              <a:t>(</a:t>
            </a:r>
            <a:r>
              <a:rPr lang="en-US" dirty="0" err="1"/>
              <a:t>int</a:t>
            </a:r>
            <a:r>
              <a:rPr lang="en-US" dirty="0"/>
              <a:t> </a:t>
            </a:r>
            <a:r>
              <a:rPr lang="en-US" dirty="0" err="1"/>
              <a:t>arr</a:t>
            </a:r>
            <a:r>
              <a:rPr lang="en-US" dirty="0"/>
              <a:t>[], </a:t>
            </a:r>
            <a:r>
              <a:rPr lang="en-US" dirty="0" err="1"/>
              <a:t>int</a:t>
            </a:r>
            <a:r>
              <a:rPr lang="en-US" dirty="0"/>
              <a:t> N, </a:t>
            </a:r>
            <a:r>
              <a:rPr lang="en-US" dirty="0" err="1"/>
              <a:t>int</a:t>
            </a:r>
            <a:r>
              <a:rPr lang="en-US" dirty="0"/>
              <a:t> </a:t>
            </a:r>
            <a:r>
              <a:rPr lang="en-US" dirty="0" err="1"/>
              <a:t>i</a:t>
            </a:r>
            <a:r>
              <a:rPr lang="en-US" dirty="0"/>
              <a:t>)</a:t>
            </a:r>
          </a:p>
          <a:p>
            <a:r>
              <a:rPr lang="en-US" dirty="0"/>
              <a:t>{</a:t>
            </a:r>
          </a:p>
          <a:p>
            <a:r>
              <a:rPr lang="en-US" dirty="0"/>
              <a:t>    // Find largest among root</a:t>
            </a:r>
            <a:r>
              <a:rPr lang="en-US" dirty="0" smtClean="0"/>
              <a:t>, </a:t>
            </a:r>
            <a:r>
              <a:rPr lang="en-US" dirty="0"/>
              <a:t>left child and right child</a:t>
            </a:r>
          </a:p>
          <a:p>
            <a:r>
              <a:rPr lang="en-US" dirty="0" smtClean="0"/>
              <a:t>    </a:t>
            </a:r>
            <a:r>
              <a:rPr lang="en-US" dirty="0"/>
              <a:t>// Initialize largest as root</a:t>
            </a:r>
          </a:p>
          <a:p>
            <a:r>
              <a:rPr lang="en-US" dirty="0"/>
              <a:t>    </a:t>
            </a:r>
            <a:r>
              <a:rPr lang="en-US" dirty="0" err="1"/>
              <a:t>int</a:t>
            </a:r>
            <a:r>
              <a:rPr lang="en-US" dirty="0"/>
              <a:t> largest = </a:t>
            </a:r>
            <a:r>
              <a:rPr lang="en-US" dirty="0" err="1"/>
              <a:t>i</a:t>
            </a:r>
            <a:r>
              <a:rPr lang="en-US" dirty="0"/>
              <a:t>;</a:t>
            </a:r>
          </a:p>
          <a:p>
            <a:r>
              <a:rPr lang="en-US" dirty="0"/>
              <a:t> </a:t>
            </a:r>
            <a:r>
              <a:rPr lang="en-US" dirty="0" smtClean="0"/>
              <a:t>   </a:t>
            </a:r>
            <a:r>
              <a:rPr lang="en-US" dirty="0" err="1" smtClean="0"/>
              <a:t>int</a:t>
            </a:r>
            <a:r>
              <a:rPr lang="en-US" dirty="0" smtClean="0"/>
              <a:t> </a:t>
            </a:r>
            <a:r>
              <a:rPr lang="en-US" dirty="0"/>
              <a:t>left = 2 * </a:t>
            </a:r>
            <a:r>
              <a:rPr lang="en-US" dirty="0" err="1"/>
              <a:t>i</a:t>
            </a:r>
            <a:r>
              <a:rPr lang="en-US" dirty="0"/>
              <a:t> + 1;</a:t>
            </a:r>
          </a:p>
          <a:p>
            <a:r>
              <a:rPr lang="en-US" dirty="0" smtClean="0"/>
              <a:t>    </a:t>
            </a:r>
            <a:r>
              <a:rPr lang="en-US" dirty="0" err="1" smtClean="0"/>
              <a:t>int</a:t>
            </a:r>
            <a:r>
              <a:rPr lang="en-US" dirty="0" smtClean="0"/>
              <a:t> </a:t>
            </a:r>
            <a:r>
              <a:rPr lang="en-US" dirty="0"/>
              <a:t>right = 2 * </a:t>
            </a:r>
            <a:r>
              <a:rPr lang="en-US" dirty="0" err="1"/>
              <a:t>i</a:t>
            </a:r>
            <a:r>
              <a:rPr lang="en-US" dirty="0"/>
              <a:t> + 2;</a:t>
            </a:r>
          </a:p>
          <a:p>
            <a:endParaRPr lang="en-US" dirty="0"/>
          </a:p>
          <a:p>
            <a:r>
              <a:rPr lang="en-US" dirty="0"/>
              <a:t>    // If left child is larger than root</a:t>
            </a:r>
          </a:p>
          <a:p>
            <a:r>
              <a:rPr lang="en-US" dirty="0"/>
              <a:t>    if (left &lt; N &amp;&amp; </a:t>
            </a:r>
            <a:r>
              <a:rPr lang="en-US" dirty="0" err="1"/>
              <a:t>arr</a:t>
            </a:r>
            <a:r>
              <a:rPr lang="en-US" dirty="0"/>
              <a:t>[left] &gt; </a:t>
            </a:r>
            <a:r>
              <a:rPr lang="en-US" dirty="0" err="1"/>
              <a:t>arr</a:t>
            </a:r>
            <a:r>
              <a:rPr lang="en-US" dirty="0"/>
              <a:t>[largest])</a:t>
            </a:r>
          </a:p>
          <a:p>
            <a:r>
              <a:rPr lang="en-US" dirty="0" smtClean="0"/>
              <a:t>        </a:t>
            </a:r>
            <a:r>
              <a:rPr lang="en-US" dirty="0"/>
              <a:t>largest = left;</a:t>
            </a:r>
          </a:p>
          <a:p>
            <a:r>
              <a:rPr lang="en-US" dirty="0" smtClean="0"/>
              <a:t>    </a:t>
            </a:r>
            <a:r>
              <a:rPr lang="en-US" dirty="0"/>
              <a:t>// If right child is larger than </a:t>
            </a:r>
            <a:r>
              <a:rPr lang="en-US" dirty="0" smtClean="0"/>
              <a:t>largest </a:t>
            </a:r>
            <a:r>
              <a:rPr lang="en-US" dirty="0"/>
              <a:t>so far</a:t>
            </a:r>
          </a:p>
          <a:p>
            <a:r>
              <a:rPr lang="en-US" dirty="0"/>
              <a:t>    if (right &lt; N &amp;&amp; </a:t>
            </a:r>
            <a:r>
              <a:rPr lang="en-US" dirty="0" err="1"/>
              <a:t>arr</a:t>
            </a:r>
            <a:r>
              <a:rPr lang="en-US" dirty="0"/>
              <a:t>[right] &gt; </a:t>
            </a:r>
            <a:r>
              <a:rPr lang="en-US" dirty="0" err="1"/>
              <a:t>arr</a:t>
            </a:r>
            <a:r>
              <a:rPr lang="en-US" dirty="0"/>
              <a:t>[largest])</a:t>
            </a:r>
          </a:p>
          <a:p>
            <a:r>
              <a:rPr lang="en-US" dirty="0" smtClean="0"/>
              <a:t>        </a:t>
            </a:r>
            <a:r>
              <a:rPr lang="en-US" dirty="0"/>
              <a:t>largest = right;</a:t>
            </a:r>
          </a:p>
          <a:p>
            <a:endParaRPr lang="en-US" dirty="0"/>
          </a:p>
          <a:p>
            <a:r>
              <a:rPr lang="en-US" dirty="0"/>
              <a:t>    // Swap and continue </a:t>
            </a:r>
            <a:r>
              <a:rPr lang="en-US" dirty="0" err="1" smtClean="0"/>
              <a:t>heapifying</a:t>
            </a:r>
            <a:r>
              <a:rPr lang="en-US" dirty="0" smtClean="0"/>
              <a:t> if </a:t>
            </a:r>
            <a:r>
              <a:rPr lang="en-US" dirty="0"/>
              <a:t>root is not largest</a:t>
            </a:r>
          </a:p>
          <a:p>
            <a:r>
              <a:rPr lang="en-US" dirty="0"/>
              <a:t>    // If largest is not root</a:t>
            </a:r>
          </a:p>
          <a:p>
            <a:r>
              <a:rPr lang="en-US" dirty="0"/>
              <a:t>    if (largest != </a:t>
            </a:r>
            <a:r>
              <a:rPr lang="en-US" dirty="0" err="1"/>
              <a:t>i</a:t>
            </a:r>
            <a:r>
              <a:rPr lang="en-US" dirty="0"/>
              <a:t>) {</a:t>
            </a:r>
          </a:p>
          <a:p>
            <a:r>
              <a:rPr lang="en-US" dirty="0" smtClean="0"/>
              <a:t>        </a:t>
            </a:r>
            <a:r>
              <a:rPr lang="en-US" dirty="0"/>
              <a:t>swap(&amp;</a:t>
            </a:r>
            <a:r>
              <a:rPr lang="en-US" dirty="0" err="1"/>
              <a:t>arr</a:t>
            </a:r>
            <a:r>
              <a:rPr lang="en-US" dirty="0"/>
              <a:t>[</a:t>
            </a:r>
            <a:r>
              <a:rPr lang="en-US" dirty="0" err="1"/>
              <a:t>i</a:t>
            </a:r>
            <a:r>
              <a:rPr lang="en-US" dirty="0"/>
              <a:t>], &amp;</a:t>
            </a:r>
            <a:r>
              <a:rPr lang="en-US" dirty="0" err="1"/>
              <a:t>arr</a:t>
            </a:r>
            <a:r>
              <a:rPr lang="en-US" dirty="0"/>
              <a:t>[largest]);</a:t>
            </a:r>
          </a:p>
          <a:p>
            <a:r>
              <a:rPr lang="en-US" dirty="0" smtClean="0"/>
              <a:t>        </a:t>
            </a:r>
            <a:r>
              <a:rPr lang="en-US" dirty="0"/>
              <a:t>// Recursively </a:t>
            </a:r>
            <a:r>
              <a:rPr lang="en-US" dirty="0" err="1"/>
              <a:t>heapify</a:t>
            </a:r>
            <a:r>
              <a:rPr lang="en-US" dirty="0"/>
              <a:t> the affected</a:t>
            </a:r>
          </a:p>
          <a:p>
            <a:r>
              <a:rPr lang="en-US" dirty="0"/>
              <a:t>        // sub-tree</a:t>
            </a:r>
          </a:p>
          <a:p>
            <a:r>
              <a:rPr lang="en-US" dirty="0"/>
              <a:t>        </a:t>
            </a:r>
            <a:r>
              <a:rPr lang="en-US" dirty="0" err="1"/>
              <a:t>heapify</a:t>
            </a:r>
            <a:r>
              <a:rPr lang="en-US" dirty="0"/>
              <a:t>(</a:t>
            </a:r>
            <a:r>
              <a:rPr lang="en-US" dirty="0" err="1"/>
              <a:t>arr</a:t>
            </a:r>
            <a:r>
              <a:rPr lang="en-US" dirty="0"/>
              <a:t>, N, largest);</a:t>
            </a:r>
          </a:p>
          <a:p>
            <a:r>
              <a:rPr lang="en-US" dirty="0"/>
              <a:t>    }</a:t>
            </a:r>
          </a:p>
          <a:p>
            <a:r>
              <a:rPr lang="en-US" dirty="0" smtClean="0"/>
              <a:t>}</a:t>
            </a:r>
            <a:endParaRPr lang="en-US" dirty="0"/>
          </a:p>
        </p:txBody>
      </p:sp>
      <p:sp>
        <p:nvSpPr>
          <p:cNvPr id="4" name="Rectangle 3"/>
          <p:cNvSpPr/>
          <p:nvPr/>
        </p:nvSpPr>
        <p:spPr>
          <a:xfrm>
            <a:off x="6830857" y="786691"/>
            <a:ext cx="4901360" cy="5632311"/>
          </a:xfrm>
          <a:prstGeom prst="rect">
            <a:avLst/>
          </a:prstGeom>
        </p:spPr>
        <p:txBody>
          <a:bodyPr wrap="square">
            <a:spAutoFit/>
          </a:bodyPr>
          <a:lstStyle/>
          <a:p>
            <a:r>
              <a:rPr lang="en-US" dirty="0"/>
              <a:t>// Main function to do heap sort</a:t>
            </a:r>
          </a:p>
          <a:p>
            <a:r>
              <a:rPr lang="en-US" dirty="0"/>
              <a:t>void </a:t>
            </a:r>
            <a:r>
              <a:rPr lang="en-US" dirty="0" err="1"/>
              <a:t>heapSort</a:t>
            </a:r>
            <a:r>
              <a:rPr lang="en-US" dirty="0"/>
              <a:t>(</a:t>
            </a:r>
            <a:r>
              <a:rPr lang="en-US" dirty="0" err="1"/>
              <a:t>int</a:t>
            </a:r>
            <a:r>
              <a:rPr lang="en-US" dirty="0"/>
              <a:t> </a:t>
            </a:r>
            <a:r>
              <a:rPr lang="en-US" dirty="0" err="1"/>
              <a:t>arr</a:t>
            </a:r>
            <a:r>
              <a:rPr lang="en-US" dirty="0"/>
              <a:t>[], </a:t>
            </a:r>
            <a:r>
              <a:rPr lang="en-US" dirty="0" err="1"/>
              <a:t>int</a:t>
            </a:r>
            <a:r>
              <a:rPr lang="en-US" dirty="0"/>
              <a:t> N)</a:t>
            </a:r>
          </a:p>
          <a:p>
            <a:r>
              <a:rPr lang="en-US" dirty="0"/>
              <a:t>{</a:t>
            </a:r>
          </a:p>
          <a:p>
            <a:endParaRPr lang="en-US" dirty="0"/>
          </a:p>
          <a:p>
            <a:r>
              <a:rPr lang="en-US" dirty="0"/>
              <a:t>    // Build max heap</a:t>
            </a:r>
          </a:p>
          <a:p>
            <a:r>
              <a:rPr lang="en-US" dirty="0"/>
              <a:t>    for (</a:t>
            </a:r>
            <a:r>
              <a:rPr lang="en-US" dirty="0" err="1"/>
              <a:t>int</a:t>
            </a:r>
            <a:r>
              <a:rPr lang="en-US" dirty="0"/>
              <a:t> </a:t>
            </a:r>
            <a:r>
              <a:rPr lang="en-US" dirty="0" err="1"/>
              <a:t>i</a:t>
            </a:r>
            <a:r>
              <a:rPr lang="en-US" dirty="0"/>
              <a:t> = N / 2 - 1; </a:t>
            </a:r>
            <a:r>
              <a:rPr lang="en-US" dirty="0" err="1"/>
              <a:t>i</a:t>
            </a:r>
            <a:r>
              <a:rPr lang="en-US" dirty="0"/>
              <a:t> &gt;= 0; </a:t>
            </a:r>
            <a:r>
              <a:rPr lang="en-US" dirty="0" err="1"/>
              <a:t>i</a:t>
            </a:r>
            <a:r>
              <a:rPr lang="en-US" dirty="0"/>
              <a:t>--)</a:t>
            </a:r>
          </a:p>
          <a:p>
            <a:endParaRPr lang="en-US" dirty="0"/>
          </a:p>
          <a:p>
            <a:r>
              <a:rPr lang="en-US" dirty="0"/>
              <a:t>        </a:t>
            </a:r>
            <a:r>
              <a:rPr lang="en-US" dirty="0" err="1"/>
              <a:t>heapify</a:t>
            </a:r>
            <a:r>
              <a:rPr lang="en-US" dirty="0"/>
              <a:t>(</a:t>
            </a:r>
            <a:r>
              <a:rPr lang="en-US" dirty="0" err="1"/>
              <a:t>arr</a:t>
            </a:r>
            <a:r>
              <a:rPr lang="en-US" dirty="0"/>
              <a:t>, N, </a:t>
            </a:r>
            <a:r>
              <a:rPr lang="en-US" dirty="0" err="1"/>
              <a:t>i</a:t>
            </a:r>
            <a:r>
              <a:rPr lang="en-US" dirty="0"/>
              <a:t>);</a:t>
            </a:r>
          </a:p>
          <a:p>
            <a:endParaRPr lang="en-US" dirty="0"/>
          </a:p>
          <a:p>
            <a:r>
              <a:rPr lang="en-US" dirty="0"/>
              <a:t>    // Heap sort</a:t>
            </a:r>
          </a:p>
          <a:p>
            <a:r>
              <a:rPr lang="en-US" dirty="0"/>
              <a:t>    for (</a:t>
            </a:r>
            <a:r>
              <a:rPr lang="en-US" dirty="0" err="1"/>
              <a:t>int</a:t>
            </a:r>
            <a:r>
              <a:rPr lang="en-US" dirty="0"/>
              <a:t> </a:t>
            </a:r>
            <a:r>
              <a:rPr lang="en-US" dirty="0" err="1"/>
              <a:t>i</a:t>
            </a:r>
            <a:r>
              <a:rPr lang="en-US" dirty="0"/>
              <a:t> = N - 1; </a:t>
            </a:r>
            <a:r>
              <a:rPr lang="en-US" dirty="0" err="1"/>
              <a:t>i</a:t>
            </a:r>
            <a:r>
              <a:rPr lang="en-US" dirty="0"/>
              <a:t> &gt;= 0; </a:t>
            </a:r>
            <a:r>
              <a:rPr lang="en-US" dirty="0" err="1"/>
              <a:t>i</a:t>
            </a:r>
            <a:r>
              <a:rPr lang="en-US" dirty="0"/>
              <a:t>--) {</a:t>
            </a:r>
          </a:p>
          <a:p>
            <a:endParaRPr lang="en-US" dirty="0"/>
          </a:p>
          <a:p>
            <a:r>
              <a:rPr lang="en-US" dirty="0"/>
              <a:t>        swap(&amp;</a:t>
            </a:r>
            <a:r>
              <a:rPr lang="en-US" dirty="0" err="1"/>
              <a:t>arr</a:t>
            </a:r>
            <a:r>
              <a:rPr lang="en-US" dirty="0"/>
              <a:t>[0], &amp;</a:t>
            </a:r>
            <a:r>
              <a:rPr lang="en-US" dirty="0" err="1"/>
              <a:t>arr</a:t>
            </a:r>
            <a:r>
              <a:rPr lang="en-US" dirty="0"/>
              <a:t>[</a:t>
            </a:r>
            <a:r>
              <a:rPr lang="en-US" dirty="0" err="1"/>
              <a:t>i</a:t>
            </a:r>
            <a:r>
              <a:rPr lang="en-US" dirty="0"/>
              <a:t>]);</a:t>
            </a:r>
          </a:p>
          <a:p>
            <a:endParaRPr lang="en-US" dirty="0"/>
          </a:p>
          <a:p>
            <a:r>
              <a:rPr lang="en-US" dirty="0"/>
              <a:t>        // </a:t>
            </a:r>
            <a:r>
              <a:rPr lang="en-US" dirty="0" err="1"/>
              <a:t>Heapify</a:t>
            </a:r>
            <a:r>
              <a:rPr lang="en-US" dirty="0"/>
              <a:t> root element</a:t>
            </a:r>
          </a:p>
          <a:p>
            <a:r>
              <a:rPr lang="en-US" dirty="0"/>
              <a:t>        // to get highest element at</a:t>
            </a:r>
          </a:p>
          <a:p>
            <a:r>
              <a:rPr lang="en-US" dirty="0"/>
              <a:t>        // root again</a:t>
            </a:r>
          </a:p>
          <a:p>
            <a:r>
              <a:rPr lang="en-US" dirty="0"/>
              <a:t>        </a:t>
            </a:r>
            <a:r>
              <a:rPr lang="en-US" dirty="0" err="1"/>
              <a:t>heapify</a:t>
            </a:r>
            <a:r>
              <a:rPr lang="en-US" dirty="0"/>
              <a:t>(</a:t>
            </a:r>
            <a:r>
              <a:rPr lang="en-US" dirty="0" err="1"/>
              <a:t>arr</a:t>
            </a:r>
            <a:r>
              <a:rPr lang="en-US" dirty="0"/>
              <a:t>, </a:t>
            </a:r>
            <a:r>
              <a:rPr lang="en-US" dirty="0" err="1"/>
              <a:t>i</a:t>
            </a:r>
            <a:r>
              <a:rPr lang="en-US" dirty="0"/>
              <a:t>, 0);</a:t>
            </a:r>
          </a:p>
          <a:p>
            <a:r>
              <a:rPr lang="en-US" dirty="0"/>
              <a:t>    }</a:t>
            </a:r>
          </a:p>
          <a:p>
            <a:r>
              <a:rPr lang="en-US" dirty="0"/>
              <a:t>}</a:t>
            </a:r>
            <a:endParaRPr lang="en-IN" dirty="0"/>
          </a:p>
        </p:txBody>
      </p:sp>
    </p:spTree>
    <p:extLst>
      <p:ext uri="{BB962C8B-B14F-4D97-AF65-F5344CB8AC3E}">
        <p14:creationId xmlns:p14="http://schemas.microsoft.com/office/powerpoint/2010/main" val="3592352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84727" y="76200"/>
            <a:ext cx="11859491" cy="1143000"/>
          </a:xfrm>
        </p:spPr>
        <p:txBody>
          <a:bodyPr>
            <a:normAutofit fontScale="90000"/>
          </a:bodyPr>
          <a:lstStyle/>
          <a:p>
            <a:pPr algn="ctr"/>
            <a:r>
              <a:rPr lang="en-US" altLang="en-US" b="1" dirty="0">
                <a:solidFill>
                  <a:schemeClr val="tx1"/>
                </a:solidFill>
              </a:rPr>
              <a:t>Average Case vs. Worst Case Running </a:t>
            </a:r>
            <a:r>
              <a:rPr lang="en-US" altLang="en-US" b="1" dirty="0" smtClean="0">
                <a:solidFill>
                  <a:schemeClr val="tx1"/>
                </a:solidFill>
              </a:rPr>
              <a:t>Time of </a:t>
            </a:r>
            <a:r>
              <a:rPr lang="en-US" altLang="en-US" b="1" dirty="0">
                <a:solidFill>
                  <a:schemeClr val="tx1"/>
                </a:solidFill>
              </a:rPr>
              <a:t>an algorithm</a:t>
            </a:r>
            <a:endParaRPr lang="en-US" altLang="en-US" b="1" dirty="0">
              <a:solidFill>
                <a:schemeClr val="accent2"/>
              </a:solidFill>
            </a:endParaRPr>
          </a:p>
        </p:txBody>
      </p:sp>
      <p:sp>
        <p:nvSpPr>
          <p:cNvPr id="3075" name="Rectangle 3"/>
          <p:cNvSpPr>
            <a:spLocks noGrp="1" noChangeArrowheads="1"/>
          </p:cNvSpPr>
          <p:nvPr>
            <p:ph type="body" sz="half" idx="1"/>
          </p:nvPr>
        </p:nvSpPr>
        <p:spPr>
          <a:xfrm>
            <a:off x="774491" y="1219200"/>
            <a:ext cx="10827895" cy="2209800"/>
          </a:xfrm>
        </p:spPr>
        <p:txBody>
          <a:bodyPr>
            <a:noAutofit/>
          </a:bodyPr>
          <a:lstStyle/>
          <a:p>
            <a:pPr>
              <a:lnSpc>
                <a:spcPct val="90000"/>
              </a:lnSpc>
            </a:pPr>
            <a:r>
              <a:rPr lang="en-US" altLang="en-US" dirty="0"/>
              <a:t>An algorithm may run faster on certain data sets than on others.</a:t>
            </a:r>
          </a:p>
          <a:p>
            <a:pPr>
              <a:lnSpc>
                <a:spcPct val="90000"/>
              </a:lnSpc>
            </a:pPr>
            <a:r>
              <a:rPr lang="en-US" altLang="en-US" dirty="0"/>
              <a:t>Finding the </a:t>
            </a:r>
            <a:r>
              <a:rPr lang="en-US" altLang="en-US" dirty="0">
                <a:solidFill>
                  <a:srgbClr val="3028FF"/>
                </a:solidFill>
              </a:rPr>
              <a:t>average case</a:t>
            </a:r>
            <a:r>
              <a:rPr lang="en-US" altLang="en-US" dirty="0"/>
              <a:t> can be very difficult, so typically algorithms are measured by the </a:t>
            </a:r>
            <a:r>
              <a:rPr lang="en-US" altLang="en-US" dirty="0">
                <a:solidFill>
                  <a:srgbClr val="FF1414"/>
                </a:solidFill>
              </a:rPr>
              <a:t>worst-case</a:t>
            </a:r>
            <a:r>
              <a:rPr lang="en-US" altLang="en-US" dirty="0"/>
              <a:t> time complexity.</a:t>
            </a:r>
          </a:p>
          <a:p>
            <a:pPr>
              <a:lnSpc>
                <a:spcPct val="90000"/>
              </a:lnSpc>
            </a:pPr>
            <a:r>
              <a:rPr lang="en-US" altLang="en-US" dirty="0"/>
              <a:t>Also, in certain application domains (e.g., air traffic control, surgery, IP lookup) knowing the </a:t>
            </a:r>
            <a:r>
              <a:rPr lang="en-US" altLang="en-US" dirty="0">
                <a:solidFill>
                  <a:srgbClr val="FF1414"/>
                </a:solidFill>
              </a:rPr>
              <a:t>worst-case</a:t>
            </a:r>
            <a:r>
              <a:rPr lang="en-US" altLang="en-US" dirty="0"/>
              <a:t> time complexity is of crucial importance.</a:t>
            </a:r>
          </a:p>
          <a:p>
            <a:pPr>
              <a:lnSpc>
                <a:spcPct val="90000"/>
              </a:lnSpc>
            </a:pPr>
            <a:endParaRPr lang="en-US" altLang="en-US" dirty="0"/>
          </a:p>
        </p:txBody>
      </p:sp>
      <p:pic>
        <p:nvPicPr>
          <p:cNvPr id="3077"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67200" y="3962400"/>
            <a:ext cx="5486400" cy="2895600"/>
          </a:xfrm>
          <a:noFill/>
          <a:ln/>
        </p:spPr>
      </p:pic>
    </p:spTree>
    <p:extLst>
      <p:ext uri="{BB962C8B-B14F-4D97-AF65-F5344CB8AC3E}">
        <p14:creationId xmlns:p14="http://schemas.microsoft.com/office/powerpoint/2010/main" val="3928118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ssolve">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dissolve">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dissolve">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dissolve">
                                      <p:cBhvr>
                                        <p:cTn id="22"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578734" y="771645"/>
          <a:ext cx="10967014" cy="5188092"/>
        </p:xfrm>
        <a:graphic>
          <a:graphicData uri="http://schemas.openxmlformats.org/drawingml/2006/table">
            <a:tbl>
              <a:tblPr firstRow="1" bandRow="1">
                <a:tableStyleId>{5C22544A-7EE6-4342-B048-85BDC9FD1C3A}</a:tableStyleId>
              </a:tblPr>
              <a:tblGrid>
                <a:gridCol w="1844098">
                  <a:extLst>
                    <a:ext uri="{9D8B030D-6E8A-4147-A177-3AD203B41FA5}">
                      <a16:colId xmlns:a16="http://schemas.microsoft.com/office/drawing/2014/main" val="3447750080"/>
                    </a:ext>
                  </a:extLst>
                </a:gridCol>
                <a:gridCol w="1961183">
                  <a:extLst>
                    <a:ext uri="{9D8B030D-6E8A-4147-A177-3AD203B41FA5}">
                      <a16:colId xmlns:a16="http://schemas.microsoft.com/office/drawing/2014/main" val="3961622475"/>
                    </a:ext>
                  </a:extLst>
                </a:gridCol>
                <a:gridCol w="2088027">
                  <a:extLst>
                    <a:ext uri="{9D8B030D-6E8A-4147-A177-3AD203B41FA5}">
                      <a16:colId xmlns:a16="http://schemas.microsoft.com/office/drawing/2014/main" val="1871891173"/>
                    </a:ext>
                  </a:extLst>
                </a:gridCol>
                <a:gridCol w="1727012">
                  <a:extLst>
                    <a:ext uri="{9D8B030D-6E8A-4147-A177-3AD203B41FA5}">
                      <a16:colId xmlns:a16="http://schemas.microsoft.com/office/drawing/2014/main" val="2347253792"/>
                    </a:ext>
                  </a:extLst>
                </a:gridCol>
                <a:gridCol w="3346694">
                  <a:extLst>
                    <a:ext uri="{9D8B030D-6E8A-4147-A177-3AD203B41FA5}">
                      <a16:colId xmlns:a16="http://schemas.microsoft.com/office/drawing/2014/main" val="1463561296"/>
                    </a:ext>
                  </a:extLst>
                </a:gridCol>
              </a:tblGrid>
              <a:tr h="646253">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Sorting Method</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Worst Case</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Average Case</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Best Case</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Method</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277445778"/>
                  </a:ext>
                </a:extLst>
              </a:tr>
              <a:tr h="557872">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Bubble </a:t>
                      </a:r>
                      <a:r>
                        <a:rPr lang="en-IN" sz="2000" b="0" i="0" u="none" strike="noStrike" dirty="0">
                          <a:solidFill>
                            <a:srgbClr val="000000"/>
                          </a:solidFill>
                          <a:effectLst/>
                          <a:latin typeface="Calibri" panose="020F0502020204030204" pitchFamily="34" charset="0"/>
                          <a:cs typeface="Calibri" panose="020F0502020204030204" pitchFamily="34" charset="0"/>
                        </a:rPr>
                        <a:t>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O(n</a:t>
                      </a:r>
                      <a:r>
                        <a:rPr lang="en-IN" sz="2000" b="0" i="0" u="none" strike="noStrike" baseline="30000" dirty="0">
                          <a:solidFill>
                            <a:srgbClr val="000000"/>
                          </a:solidFill>
                          <a:effectLst/>
                          <a:latin typeface="Calibri" panose="020F0502020204030204" pitchFamily="34" charset="0"/>
                          <a:cs typeface="Calibri" panose="020F0502020204030204" pitchFamily="34" charset="0"/>
                        </a:rPr>
                        <a:t>2</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O(n</a:t>
                      </a:r>
                      <a:r>
                        <a:rPr lang="en-IN" sz="2000" b="0" i="0" u="none" strike="noStrike" baseline="30000">
                          <a:solidFill>
                            <a:srgbClr val="000000"/>
                          </a:solidFill>
                          <a:effectLst/>
                          <a:latin typeface="Calibri" panose="020F0502020204030204" pitchFamily="34" charset="0"/>
                          <a:cs typeface="Calibri" panose="020F0502020204030204" pitchFamily="34" charset="0"/>
                        </a:rPr>
                        <a:t>2</a:t>
                      </a:r>
                      <a:r>
                        <a:rPr lang="en-IN" sz="2000" b="0" i="0" u="none" strike="noStrike">
                          <a:solidFill>
                            <a:srgbClr val="000000"/>
                          </a:solidFill>
                          <a:effectLst/>
                          <a:latin typeface="Calibri" panose="020F0502020204030204" pitchFamily="34" charset="0"/>
                          <a:cs typeface="Calibri" panose="020F0502020204030204" pitchFamily="34" charset="0"/>
                        </a:rPr>
                        <a:t>)</a:t>
                      </a:r>
                      <a:endParaRPr lang="en-IN" sz="270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O(n</a:t>
                      </a:r>
                      <a:r>
                        <a:rPr lang="en-IN" sz="2000" b="0" i="0" u="none" strike="noStrike" baseline="30000" dirty="0">
                          <a:solidFill>
                            <a:srgbClr val="000000"/>
                          </a:solidFill>
                          <a:effectLst/>
                          <a:latin typeface="Calibri" panose="020F0502020204030204" pitchFamily="34" charset="0"/>
                          <a:cs typeface="Calibri" panose="020F0502020204030204" pitchFamily="34" charset="0"/>
                        </a:rPr>
                        <a:t>2</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Exchanging</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3748337803"/>
                  </a:ext>
                </a:extLst>
              </a:tr>
              <a:tr h="557872">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Selection 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O(n</a:t>
                      </a:r>
                      <a:r>
                        <a:rPr lang="en-IN" sz="2000" b="0" i="0" u="none" strike="noStrike" baseline="30000" dirty="0">
                          <a:solidFill>
                            <a:srgbClr val="000000"/>
                          </a:solidFill>
                          <a:effectLst/>
                          <a:latin typeface="Calibri" panose="020F0502020204030204" pitchFamily="34" charset="0"/>
                          <a:cs typeface="Calibri" panose="020F0502020204030204" pitchFamily="34" charset="0"/>
                        </a:rPr>
                        <a:t>2</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O(n</a:t>
                      </a:r>
                      <a:r>
                        <a:rPr lang="en-IN" sz="2000" b="0" i="0" u="none" strike="noStrike" baseline="30000">
                          <a:solidFill>
                            <a:srgbClr val="000000"/>
                          </a:solidFill>
                          <a:effectLst/>
                          <a:latin typeface="Calibri" panose="020F0502020204030204" pitchFamily="34" charset="0"/>
                          <a:cs typeface="Calibri" panose="020F0502020204030204" pitchFamily="34" charset="0"/>
                        </a:rPr>
                        <a:t>2</a:t>
                      </a:r>
                      <a:r>
                        <a:rPr lang="en-IN" sz="2000" b="0" i="0" u="none" strike="noStrike">
                          <a:solidFill>
                            <a:srgbClr val="000000"/>
                          </a:solidFill>
                          <a:effectLst/>
                          <a:latin typeface="Calibri" panose="020F0502020204030204" pitchFamily="34" charset="0"/>
                          <a:cs typeface="Calibri" panose="020F0502020204030204" pitchFamily="34" charset="0"/>
                        </a:rPr>
                        <a:t>)</a:t>
                      </a:r>
                      <a:endParaRPr lang="en-IN" sz="270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O(n</a:t>
                      </a:r>
                      <a:r>
                        <a:rPr lang="en-IN" sz="2000" b="0" i="0" u="none" strike="noStrike" baseline="30000">
                          <a:solidFill>
                            <a:srgbClr val="000000"/>
                          </a:solidFill>
                          <a:effectLst/>
                          <a:latin typeface="Calibri" panose="020F0502020204030204" pitchFamily="34" charset="0"/>
                          <a:cs typeface="Calibri" panose="020F0502020204030204" pitchFamily="34" charset="0"/>
                        </a:rPr>
                        <a:t>2</a:t>
                      </a:r>
                      <a:r>
                        <a:rPr lang="en-IN" sz="2000" b="0" i="0" u="none" strike="noStrike">
                          <a:solidFill>
                            <a:srgbClr val="000000"/>
                          </a:solidFill>
                          <a:effectLst/>
                          <a:latin typeface="Calibri" panose="020F0502020204030204" pitchFamily="34" charset="0"/>
                          <a:cs typeface="Calibri" panose="020F0502020204030204" pitchFamily="34" charset="0"/>
                        </a:rPr>
                        <a:t>)</a:t>
                      </a:r>
                      <a:endParaRPr lang="en-IN" sz="270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Selection</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121072859"/>
                  </a:ext>
                </a:extLst>
              </a:tr>
              <a:tr h="557872">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Insertion Sort  </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O(n</a:t>
                      </a:r>
                      <a:r>
                        <a:rPr lang="en-IN" sz="2000" b="0" i="0" u="none" strike="noStrike" baseline="30000" dirty="0">
                          <a:solidFill>
                            <a:srgbClr val="000000"/>
                          </a:solidFill>
                          <a:effectLst/>
                          <a:latin typeface="Calibri" panose="020F0502020204030204" pitchFamily="34" charset="0"/>
                          <a:cs typeface="Calibri" panose="020F0502020204030204" pitchFamily="34" charset="0"/>
                        </a:rPr>
                        <a:t>2</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O(n</a:t>
                      </a:r>
                      <a:r>
                        <a:rPr lang="en-IN" sz="2000" b="0" i="0" u="none" strike="noStrike" baseline="30000" dirty="0">
                          <a:solidFill>
                            <a:srgbClr val="000000"/>
                          </a:solidFill>
                          <a:effectLst/>
                          <a:latin typeface="Calibri" panose="020F0502020204030204" pitchFamily="34" charset="0"/>
                          <a:cs typeface="Calibri" panose="020F0502020204030204" pitchFamily="34" charset="0"/>
                        </a:rPr>
                        <a:t>2</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O(n)</a:t>
                      </a:r>
                      <a:endParaRPr lang="en-IN" sz="270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Insertion</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2998121919"/>
                  </a:ext>
                </a:extLst>
              </a:tr>
              <a:tr h="557872">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Heap 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Selection</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3063416068"/>
                  </a:ext>
                </a:extLst>
              </a:tr>
              <a:tr h="645703">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Quick 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marL="246380" indent="-725170" algn="ctr" rtl="0" fontAlgn="base">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O(n</a:t>
                      </a:r>
                      <a:r>
                        <a:rPr lang="en-IN" sz="2000" b="0" i="0" u="none" strike="noStrike" baseline="30000">
                          <a:solidFill>
                            <a:srgbClr val="000000"/>
                          </a:solidFill>
                          <a:effectLst/>
                          <a:latin typeface="Calibri" panose="020F0502020204030204" pitchFamily="34" charset="0"/>
                          <a:cs typeface="Calibri" panose="020F0502020204030204" pitchFamily="34" charset="0"/>
                        </a:rPr>
                        <a:t>2</a:t>
                      </a:r>
                      <a:r>
                        <a:rPr lang="en-IN" sz="2000" b="0" i="0" u="none" strike="noStrike">
                          <a:solidFill>
                            <a:srgbClr val="000000"/>
                          </a:solidFill>
                          <a:effectLst/>
                          <a:latin typeface="Calibri" panose="020F0502020204030204" pitchFamily="34" charset="0"/>
                          <a:cs typeface="Calibri" panose="020F0502020204030204" pitchFamily="34" charset="0"/>
                        </a:rPr>
                        <a:t>)</a:t>
                      </a: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Divide-Conquer and Combine</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290384525"/>
                  </a:ext>
                </a:extLst>
              </a:tr>
              <a:tr h="557872">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Radix 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n.(k/d)</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a:solidFill>
                            <a:srgbClr val="000000"/>
                          </a:solidFill>
                          <a:effectLst/>
                          <a:latin typeface="Calibri" panose="020F0502020204030204" pitchFamily="34" charset="0"/>
                          <a:cs typeface="Calibri" panose="020F0502020204030204" pitchFamily="34" charset="0"/>
                        </a:rPr>
                        <a:t>n.(k/d)</a:t>
                      </a:r>
                      <a:endParaRPr lang="en-IN" sz="270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n</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Stable sort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2198847693"/>
                  </a:ext>
                </a:extLst>
              </a:tr>
              <a:tr h="1106776">
                <a:tc>
                  <a:txBody>
                    <a:bodyPr/>
                    <a:lstStyle/>
                    <a:p>
                      <a:pPr algn="ctr" rtl="0" fontAlgn="t">
                        <a:spcBef>
                          <a:spcPts val="600"/>
                        </a:spcBef>
                        <a:spcAft>
                          <a:spcPts val="600"/>
                        </a:spcAft>
                      </a:pPr>
                      <a:r>
                        <a:rPr lang="en-IN" sz="2000" b="0" i="0" u="none" strike="noStrike" kern="1200" dirty="0">
                          <a:solidFill>
                            <a:srgbClr val="000000"/>
                          </a:solidFill>
                          <a:effectLst/>
                          <a:latin typeface="Calibri" panose="020F0502020204030204" pitchFamily="34" charset="0"/>
                          <a:ea typeface="+mn-ea"/>
                          <a:cs typeface="Calibri" panose="020F0502020204030204" pitchFamily="34" charset="0"/>
                        </a:rPr>
                        <a:t>Merge s</a:t>
                      </a:r>
                      <a:r>
                        <a:rPr lang="en-IN" sz="2000" b="0" i="0" u="none" strike="noStrike" dirty="0">
                          <a:solidFill>
                            <a:srgbClr val="000000"/>
                          </a:solidFill>
                          <a:effectLst/>
                          <a:latin typeface="Calibri" panose="020F0502020204030204" pitchFamily="34" charset="0"/>
                          <a:cs typeface="Calibri" panose="020F0502020204030204" pitchFamily="34" charset="0"/>
                        </a:rPr>
                        <a:t>ort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smtClean="0">
                          <a:solidFill>
                            <a:srgbClr val="000000"/>
                          </a:solidFill>
                          <a:effectLst/>
                          <a:latin typeface="Calibri" panose="020F0502020204030204" pitchFamily="34" charset="0"/>
                          <a:cs typeface="Calibri" panose="020F0502020204030204" pitchFamily="34" charset="0"/>
                        </a:rPr>
                        <a:t>O(</a:t>
                      </a:r>
                      <a:r>
                        <a:rPr lang="en-IN" sz="2000" b="0" i="0" u="none" strike="noStrike" dirty="0" err="1" smtClean="0">
                          <a:solidFill>
                            <a:srgbClr val="000000"/>
                          </a:solidFill>
                          <a:effectLst/>
                          <a:latin typeface="Calibri" panose="020F0502020204030204" pitchFamily="34" charset="0"/>
                          <a:cs typeface="Calibri" panose="020F0502020204030204" pitchFamily="34" charset="0"/>
                        </a:rPr>
                        <a:t>nlogn</a:t>
                      </a:r>
                      <a:r>
                        <a:rPr lang="en-IN" sz="2000" b="0" i="0" u="none" strike="noStrike" dirty="0">
                          <a:solidFill>
                            <a:srgbClr val="000000"/>
                          </a:solidFill>
                          <a:effectLst/>
                          <a:latin typeface="Calibri" panose="020F0502020204030204" pitchFamily="34" charset="0"/>
                          <a:cs typeface="Calibri" panose="020F0502020204030204" pitchFamily="34" charset="0"/>
                        </a:rPr>
                        <a:t>)</a:t>
                      </a:r>
                      <a:endParaRPr lang="en-IN" sz="2700" dirty="0">
                        <a:effectLst/>
                        <a:latin typeface="Calibri" panose="020F0502020204030204" pitchFamily="34" charset="0"/>
                        <a:cs typeface="Calibri" panose="020F0502020204030204" pitchFamily="34" charset="0"/>
                      </a:endParaRPr>
                    </a:p>
                  </a:txBody>
                  <a:tcPr marL="57150" marR="57150" marT="38100" marB="38100" anchor="ctr"/>
                </a:tc>
                <a:tc>
                  <a:txBody>
                    <a:bodyPr/>
                    <a:lstStyle/>
                    <a:p>
                      <a:pPr algn="ctr" rtl="0" fontAlgn="t">
                        <a:spcBef>
                          <a:spcPts val="600"/>
                        </a:spcBef>
                        <a:spcAft>
                          <a:spcPts val="600"/>
                        </a:spcAft>
                      </a:pPr>
                      <a:r>
                        <a:rPr lang="en-IN" sz="2000" b="0" i="0" u="none" strike="noStrike" dirty="0">
                          <a:solidFill>
                            <a:srgbClr val="000000"/>
                          </a:solidFill>
                          <a:effectLst/>
                          <a:latin typeface="Calibri" panose="020F0502020204030204" pitchFamily="34" charset="0"/>
                          <a:cs typeface="Calibri" panose="020F0502020204030204" pitchFamily="34" charset="0"/>
                        </a:rPr>
                        <a:t>Divide-Conquer and Combine</a:t>
                      </a:r>
                      <a:endParaRPr lang="en-IN" sz="2700" dirty="0">
                        <a:effectLst/>
                        <a:latin typeface="Calibri" panose="020F0502020204030204" pitchFamily="34" charset="0"/>
                        <a:cs typeface="Calibri" panose="020F0502020204030204" pitchFamily="34" charset="0"/>
                      </a:endParaRPr>
                    </a:p>
                  </a:txBody>
                  <a:tcPr marL="57150" marR="57150" marT="38100" marB="38100" anchor="ctr"/>
                </a:tc>
                <a:extLst>
                  <a:ext uri="{0D108BD9-81ED-4DB2-BD59-A6C34878D82A}">
                    <a16:rowId xmlns:a16="http://schemas.microsoft.com/office/drawing/2014/main" val="3292493772"/>
                  </a:ext>
                </a:extLst>
              </a:tr>
            </a:tbl>
          </a:graphicData>
        </a:graphic>
      </p:graphicFrame>
      <p:pic>
        <p:nvPicPr>
          <p:cNvPr id="3" name="Picture 2"/>
          <p:cNvPicPr>
            <a:picLocks noChangeAspect="1"/>
          </p:cNvPicPr>
          <p:nvPr/>
        </p:nvPicPr>
        <p:blipFill>
          <a:blip r:embed="rId2"/>
          <a:stretch>
            <a:fillRect/>
          </a:stretch>
        </p:blipFill>
        <p:spPr>
          <a:xfrm>
            <a:off x="11277500" y="9072"/>
            <a:ext cx="914501" cy="464706"/>
          </a:xfrm>
          <a:prstGeom prst="rect">
            <a:avLst/>
          </a:prstGeom>
        </p:spPr>
      </p:pic>
    </p:spTree>
    <p:extLst>
      <p:ext uri="{BB962C8B-B14F-4D97-AF65-F5344CB8AC3E}">
        <p14:creationId xmlns:p14="http://schemas.microsoft.com/office/powerpoint/2010/main" val="316583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595"/>
          </a:xfrm>
          <a:prstGeom prst="rect">
            <a:avLst/>
          </a:prstGeom>
          <a:solidFill>
            <a:srgbClr val="FFFFFF"/>
          </a:solidFill>
          <a:ln w="12859">
            <a:solidFill>
              <a:srgbClr val="E5E0DF"/>
            </a:solidFill>
            <a:prstDash val="solid"/>
          </a:ln>
        </p:spPr>
      </p:sp>
      <p:sp>
        <p:nvSpPr>
          <p:cNvPr id="4" name="Text 2"/>
          <p:cNvSpPr/>
          <p:nvPr/>
        </p:nvSpPr>
        <p:spPr>
          <a:xfrm>
            <a:off x="1" y="-594"/>
            <a:ext cx="12191999" cy="345308"/>
          </a:xfrm>
          <a:prstGeom prst="rect">
            <a:avLst/>
          </a:prstGeom>
          <a:noFill/>
          <a:ln/>
        </p:spPr>
        <p:txBody>
          <a:bodyPr wrap="square" rtlCol="0" anchor="t"/>
          <a:lstStyle/>
          <a:p>
            <a:pPr algn="ctr">
              <a:lnSpc>
                <a:spcPts val="4246"/>
              </a:lnSpc>
            </a:pPr>
            <a:r>
              <a:rPr lang="en-US" sz="3000" b="1" kern="0" dirty="0">
                <a:solidFill>
                  <a:srgbClr val="000000"/>
                </a:solidFill>
                <a:latin typeface="Inter" pitchFamily="34" charset="0"/>
                <a:ea typeface="Inter" pitchFamily="34" charset="-122"/>
                <a:cs typeface="Inter" pitchFamily="34" charset="-120"/>
              </a:rPr>
              <a:t>Applying Sorting Algorithms to Optimization Problems</a:t>
            </a:r>
            <a:endParaRPr lang="en-US" sz="3000" b="1" dirty="0"/>
          </a:p>
        </p:txBody>
      </p:sp>
      <p:sp>
        <p:nvSpPr>
          <p:cNvPr id="22" name="Rectangle 21"/>
          <p:cNvSpPr/>
          <p:nvPr/>
        </p:nvSpPr>
        <p:spPr>
          <a:xfrm>
            <a:off x="262467" y="466874"/>
            <a:ext cx="11633200" cy="6324808"/>
          </a:xfrm>
          <a:prstGeom prst="rect">
            <a:avLst/>
          </a:prstGeom>
        </p:spPr>
        <p:txBody>
          <a:bodyPr wrap="square">
            <a:spAutoFit/>
          </a:bodyPr>
          <a:lstStyle/>
          <a:p>
            <a:pPr>
              <a:buFont typeface="+mj-lt"/>
              <a:buAutoNum type="arabicPeriod"/>
            </a:pPr>
            <a:r>
              <a:rPr lang="en-US" sz="1500" b="1" dirty="0">
                <a:solidFill>
                  <a:srgbClr val="374151"/>
                </a:solidFill>
                <a:latin typeface="Söhne"/>
              </a:rPr>
              <a:t>Greedy Algorithms:</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Greedy algorithms make </a:t>
            </a:r>
            <a:r>
              <a:rPr lang="en-US" sz="1500" b="1" dirty="0">
                <a:solidFill>
                  <a:srgbClr val="374151"/>
                </a:solidFill>
                <a:latin typeface="Söhne"/>
              </a:rPr>
              <a:t>locally optimal choices </a:t>
            </a:r>
            <a:r>
              <a:rPr lang="en-US" sz="1500" dirty="0">
                <a:solidFill>
                  <a:srgbClr val="374151"/>
                </a:solidFill>
                <a:latin typeface="Söhne"/>
              </a:rPr>
              <a:t>at each stage. </a:t>
            </a:r>
            <a:r>
              <a:rPr lang="en-US" sz="1500" b="1" dirty="0">
                <a:solidFill>
                  <a:srgbClr val="374151"/>
                </a:solidFill>
                <a:latin typeface="Söhne"/>
              </a:rPr>
              <a:t>Sorting can be used as a preprocessing step </a:t>
            </a:r>
            <a:r>
              <a:rPr lang="en-US" sz="1500" dirty="0">
                <a:solidFill>
                  <a:srgbClr val="374151"/>
                </a:solidFill>
                <a:latin typeface="Söhne"/>
              </a:rPr>
              <a:t>to order elements in a way that facilitates the greedy decision-making process.</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Binary Search:</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If an optimization problem involves searching for an </a:t>
            </a:r>
            <a:r>
              <a:rPr lang="en-US" sz="1500" b="1" dirty="0">
                <a:solidFill>
                  <a:srgbClr val="374151"/>
                </a:solidFill>
                <a:latin typeface="Söhne"/>
              </a:rPr>
              <a:t>optimal solution in a sorted list</a:t>
            </a:r>
            <a:r>
              <a:rPr lang="en-US" sz="1500" dirty="0">
                <a:solidFill>
                  <a:srgbClr val="374151"/>
                </a:solidFill>
                <a:latin typeface="Söhne"/>
              </a:rPr>
              <a:t>, binary search and its variants can be applied efficiently.</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Dynamic Programming:</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In some dynamic programming problems, sorting the input data based on certain parameters can simplify the formulation of sub-problems or lead to more efficient solutions. </a:t>
            </a:r>
            <a:r>
              <a:rPr lang="en-US" sz="1500" b="1" dirty="0">
                <a:solidFill>
                  <a:srgbClr val="374151"/>
                </a:solidFill>
                <a:latin typeface="Söhne"/>
              </a:rPr>
              <a:t>Sorting can help in identifying patterns and dependencies in the data.</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Scheduling Problems:</a:t>
            </a:r>
            <a:endParaRPr lang="en-US" sz="1500" dirty="0">
              <a:solidFill>
                <a:srgbClr val="374151"/>
              </a:solidFill>
              <a:latin typeface="Söhne"/>
            </a:endParaRPr>
          </a:p>
          <a:p>
            <a:pPr marL="619100" lvl="1" indent="-238115">
              <a:buFont typeface="Wingdings" panose="05000000000000000000" pitchFamily="2" charset="2"/>
              <a:buChar char="§"/>
            </a:pPr>
            <a:r>
              <a:rPr lang="en-US" sz="1500" b="1" dirty="0">
                <a:solidFill>
                  <a:srgbClr val="374151"/>
                </a:solidFill>
                <a:latin typeface="Söhne"/>
              </a:rPr>
              <a:t>Sorting tasks or jobs </a:t>
            </a:r>
            <a:r>
              <a:rPr lang="en-US" sz="1500" dirty="0">
                <a:solidFill>
                  <a:srgbClr val="374151"/>
                </a:solidFill>
                <a:latin typeface="Söhne"/>
              </a:rPr>
              <a:t>based on certain criteria (e.g., start time, deadline, duration) can help in devising efficient scheduling algorithms.</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Data Filtering:</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Sorting can be used as a </a:t>
            </a:r>
            <a:r>
              <a:rPr lang="en-US" sz="1500" b="1" dirty="0">
                <a:solidFill>
                  <a:srgbClr val="374151"/>
                </a:solidFill>
                <a:latin typeface="Söhne"/>
              </a:rPr>
              <a:t>preprocessing step to filter out irrelevant or less promising solutions</a:t>
            </a:r>
            <a:r>
              <a:rPr lang="en-US" sz="1500" dirty="0">
                <a:solidFill>
                  <a:srgbClr val="374151"/>
                </a:solidFill>
                <a:latin typeface="Söhne"/>
              </a:rPr>
              <a:t> in optimization problems. This can be especially useful in constraint optimization problems.</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Evolutionary Algorithms:</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Some evolutionary algorithms involve </a:t>
            </a:r>
            <a:r>
              <a:rPr lang="en-US" sz="1500" b="1" dirty="0">
                <a:solidFill>
                  <a:srgbClr val="374151"/>
                </a:solidFill>
                <a:latin typeface="Söhne"/>
              </a:rPr>
              <a:t>sorting individuals based on their fitness scores</a:t>
            </a:r>
            <a:r>
              <a:rPr lang="en-US" sz="1500" dirty="0">
                <a:solidFill>
                  <a:srgbClr val="374151"/>
                </a:solidFill>
                <a:latin typeface="Söhne"/>
              </a:rPr>
              <a:t>. Sorting allows the algorithm to prioritize and select the best individuals for reproduction and crossover, which can improve the convergence speed.</a:t>
            </a:r>
          </a:p>
          <a:p>
            <a:pPr marL="619100" lvl="1" indent="-238115">
              <a:buFont typeface="Wingdings" panose="05000000000000000000" pitchFamily="2" charset="2"/>
              <a:buChar char="§"/>
            </a:pPr>
            <a:endParaRPr lang="en-US" sz="1500" dirty="0">
              <a:solidFill>
                <a:srgbClr val="374151"/>
              </a:solidFill>
              <a:latin typeface="Söhne"/>
            </a:endParaRPr>
          </a:p>
          <a:p>
            <a:pPr>
              <a:buFont typeface="+mj-lt"/>
              <a:buAutoNum type="arabicPeriod"/>
            </a:pPr>
            <a:r>
              <a:rPr lang="en-US" sz="1500" b="1" dirty="0">
                <a:solidFill>
                  <a:srgbClr val="374151"/>
                </a:solidFill>
                <a:latin typeface="Söhne"/>
              </a:rPr>
              <a:t>Parallel Computing:</a:t>
            </a:r>
            <a:endParaRPr lang="en-US" sz="1500" dirty="0">
              <a:solidFill>
                <a:srgbClr val="374151"/>
              </a:solidFill>
              <a:latin typeface="Söhne"/>
            </a:endParaRPr>
          </a:p>
          <a:p>
            <a:pPr marL="619100" lvl="1" indent="-238115">
              <a:buFont typeface="Wingdings" panose="05000000000000000000" pitchFamily="2" charset="2"/>
              <a:buChar char="§"/>
            </a:pPr>
            <a:r>
              <a:rPr lang="en-US" sz="1500" dirty="0">
                <a:solidFill>
                  <a:srgbClr val="374151"/>
                </a:solidFill>
                <a:latin typeface="Söhne"/>
              </a:rPr>
              <a:t>In parallel computing environments, sorting can be applied </a:t>
            </a:r>
            <a:r>
              <a:rPr lang="en-US" sz="1500" b="1" dirty="0">
                <a:solidFill>
                  <a:srgbClr val="374151"/>
                </a:solidFill>
                <a:latin typeface="Söhne"/>
              </a:rPr>
              <a:t>to distribute and organize data efficiently among processors</a:t>
            </a:r>
            <a:r>
              <a:rPr lang="en-US" sz="1500" dirty="0">
                <a:solidFill>
                  <a:srgbClr val="374151"/>
                </a:solidFill>
                <a:latin typeface="Söhne"/>
              </a:rPr>
              <a:t>, leading to faster optimization algorithms in parallel.</a:t>
            </a:r>
          </a:p>
        </p:txBody>
      </p:sp>
      <p:pic>
        <p:nvPicPr>
          <p:cNvPr id="6" name="Picture 5"/>
          <p:cNvPicPr>
            <a:picLocks noChangeAspect="1"/>
          </p:cNvPicPr>
          <p:nvPr/>
        </p:nvPicPr>
        <p:blipFill>
          <a:blip r:embed="rId3"/>
          <a:stretch>
            <a:fillRect/>
          </a:stretch>
        </p:blipFill>
        <p:spPr>
          <a:xfrm>
            <a:off x="11277500" y="9072"/>
            <a:ext cx="914501" cy="464706"/>
          </a:xfrm>
          <a:prstGeom prst="rect">
            <a:avLst/>
          </a:prstGeom>
        </p:spPr>
      </p:pic>
    </p:spTree>
    <p:extLst>
      <p:ext uri="{BB962C8B-B14F-4D97-AF65-F5344CB8AC3E}">
        <p14:creationId xmlns:p14="http://schemas.microsoft.com/office/powerpoint/2010/main" val="3998846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414092" y="344692"/>
            <a:ext cx="9783540" cy="3410426"/>
          </a:xfrm>
          <a:prstGeom prst="rect">
            <a:avLst/>
          </a:prstGeom>
        </p:spPr>
      </p:pic>
      <p:sp>
        <p:nvSpPr>
          <p:cNvPr id="3" name="TextBox 2"/>
          <p:cNvSpPr txBox="1"/>
          <p:nvPr/>
        </p:nvSpPr>
        <p:spPr>
          <a:xfrm>
            <a:off x="0" y="0"/>
            <a:ext cx="1560940" cy="369332"/>
          </a:xfrm>
          <a:prstGeom prst="rect">
            <a:avLst/>
          </a:prstGeom>
          <a:noFill/>
        </p:spPr>
        <p:txBody>
          <a:bodyPr wrap="none" rtlCol="0">
            <a:spAutoFit/>
          </a:bodyPr>
          <a:lstStyle/>
          <a:p>
            <a:r>
              <a:rPr lang="en-US" b="1" dirty="0" smtClean="0">
                <a:solidFill>
                  <a:srgbClr val="FF0000"/>
                </a:solidFill>
              </a:rPr>
              <a:t>Gate DA -2024</a:t>
            </a:r>
            <a:endParaRPr lang="en-IN" b="1" dirty="0">
              <a:solidFill>
                <a:srgbClr val="FF0000"/>
              </a:solidFill>
            </a:endParaRPr>
          </a:p>
        </p:txBody>
      </p:sp>
    </p:spTree>
    <p:extLst>
      <p:ext uri="{BB962C8B-B14F-4D97-AF65-F5344CB8AC3E}">
        <p14:creationId xmlns:p14="http://schemas.microsoft.com/office/powerpoint/2010/main" val="2011448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560940" y="184666"/>
            <a:ext cx="9688277" cy="5172797"/>
          </a:xfrm>
          <a:prstGeom prst="rect">
            <a:avLst/>
          </a:prstGeom>
          <a:ln>
            <a:solidFill>
              <a:schemeClr val="tx1"/>
            </a:solidFill>
          </a:ln>
        </p:spPr>
      </p:pic>
      <p:sp>
        <p:nvSpPr>
          <p:cNvPr id="3" name="TextBox 2"/>
          <p:cNvSpPr txBox="1"/>
          <p:nvPr/>
        </p:nvSpPr>
        <p:spPr>
          <a:xfrm>
            <a:off x="0" y="0"/>
            <a:ext cx="1560940" cy="369332"/>
          </a:xfrm>
          <a:prstGeom prst="rect">
            <a:avLst/>
          </a:prstGeom>
          <a:noFill/>
        </p:spPr>
        <p:txBody>
          <a:bodyPr wrap="none" rtlCol="0">
            <a:spAutoFit/>
          </a:bodyPr>
          <a:lstStyle/>
          <a:p>
            <a:r>
              <a:rPr lang="en-US" b="1" dirty="0" smtClean="0">
                <a:solidFill>
                  <a:srgbClr val="FF0000"/>
                </a:solidFill>
              </a:rPr>
              <a:t>Gate DA -2024</a:t>
            </a:r>
            <a:endParaRPr lang="en-IN" b="1" dirty="0">
              <a:solidFill>
                <a:srgbClr val="FF0000"/>
              </a:solidFill>
            </a:endParaRPr>
          </a:p>
        </p:txBody>
      </p:sp>
    </p:spTree>
    <p:extLst>
      <p:ext uri="{BB962C8B-B14F-4D97-AF65-F5344CB8AC3E}">
        <p14:creationId xmlns:p14="http://schemas.microsoft.com/office/powerpoint/2010/main" val="2816229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560940" y="184666"/>
            <a:ext cx="9688277" cy="5172797"/>
          </a:xfrm>
          <a:prstGeom prst="rect">
            <a:avLst/>
          </a:prstGeom>
          <a:ln>
            <a:solidFill>
              <a:schemeClr val="tx1"/>
            </a:solidFill>
          </a:ln>
        </p:spPr>
      </p:pic>
      <p:sp>
        <p:nvSpPr>
          <p:cNvPr id="3" name="TextBox 2"/>
          <p:cNvSpPr txBox="1"/>
          <p:nvPr/>
        </p:nvSpPr>
        <p:spPr>
          <a:xfrm>
            <a:off x="0" y="0"/>
            <a:ext cx="1560940" cy="369332"/>
          </a:xfrm>
          <a:prstGeom prst="rect">
            <a:avLst/>
          </a:prstGeom>
          <a:noFill/>
        </p:spPr>
        <p:txBody>
          <a:bodyPr wrap="none" rtlCol="0">
            <a:spAutoFit/>
          </a:bodyPr>
          <a:lstStyle/>
          <a:p>
            <a:r>
              <a:rPr lang="en-US" b="1" dirty="0" smtClean="0">
                <a:solidFill>
                  <a:srgbClr val="FF0000"/>
                </a:solidFill>
              </a:rPr>
              <a:t>Gate DA -2024</a:t>
            </a:r>
            <a:endParaRPr lang="en-IN" b="1" dirty="0">
              <a:solidFill>
                <a:srgbClr val="FF0000"/>
              </a:solidFill>
            </a:endParaRPr>
          </a:p>
        </p:txBody>
      </p:sp>
    </p:spTree>
    <p:extLst>
      <p:ext uri="{BB962C8B-B14F-4D97-AF65-F5344CB8AC3E}">
        <p14:creationId xmlns:p14="http://schemas.microsoft.com/office/powerpoint/2010/main" val="3798477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605824" cy="646331"/>
          </a:xfrm>
          <a:prstGeom prst="rect">
            <a:avLst/>
          </a:prstGeom>
          <a:noFill/>
        </p:spPr>
        <p:txBody>
          <a:bodyPr wrap="none" rtlCol="0">
            <a:spAutoFit/>
          </a:bodyPr>
          <a:lstStyle/>
          <a:p>
            <a:r>
              <a:rPr lang="en-US" b="1" dirty="0" smtClean="0">
                <a:solidFill>
                  <a:srgbClr val="FF0000"/>
                </a:solidFill>
              </a:rPr>
              <a:t>Gate DA –2024</a:t>
            </a:r>
          </a:p>
          <a:p>
            <a:pPr algn="ctr"/>
            <a:r>
              <a:rPr lang="en-US" b="1" dirty="0" smtClean="0">
                <a:solidFill>
                  <a:srgbClr val="FF0000"/>
                </a:solidFill>
              </a:rPr>
              <a:t>Sample Paper</a:t>
            </a:r>
            <a:endParaRPr lang="en-IN" b="1" dirty="0">
              <a:solidFill>
                <a:srgbClr val="FF0000"/>
              </a:solidFill>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46636" y="0"/>
            <a:ext cx="9510716" cy="4766872"/>
          </a:xfrm>
          <a:prstGeom prst="rect">
            <a:avLst/>
          </a:prstGeom>
          <a:ln>
            <a:solidFill>
              <a:schemeClr val="tx1"/>
            </a:solidFill>
          </a:ln>
        </p:spPr>
      </p:pic>
    </p:spTree>
    <p:extLst>
      <p:ext uri="{BB962C8B-B14F-4D97-AF65-F5344CB8AC3E}">
        <p14:creationId xmlns:p14="http://schemas.microsoft.com/office/powerpoint/2010/main" val="2692702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605824" cy="646331"/>
          </a:xfrm>
          <a:prstGeom prst="rect">
            <a:avLst/>
          </a:prstGeom>
          <a:noFill/>
        </p:spPr>
        <p:txBody>
          <a:bodyPr wrap="none" rtlCol="0">
            <a:spAutoFit/>
          </a:bodyPr>
          <a:lstStyle/>
          <a:p>
            <a:r>
              <a:rPr lang="en-US" b="1" dirty="0" smtClean="0">
                <a:solidFill>
                  <a:srgbClr val="FF0000"/>
                </a:solidFill>
              </a:rPr>
              <a:t>Gate DA –2024</a:t>
            </a:r>
          </a:p>
          <a:p>
            <a:pPr algn="ctr"/>
            <a:r>
              <a:rPr lang="en-US" b="1" dirty="0" smtClean="0">
                <a:solidFill>
                  <a:srgbClr val="FF0000"/>
                </a:solidFill>
              </a:rPr>
              <a:t>Sample Paper</a:t>
            </a:r>
            <a:endParaRPr lang="en-IN" b="1" dirty="0">
              <a:solidFill>
                <a:srgbClr val="FF0000"/>
              </a:solidFill>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06261" y="0"/>
            <a:ext cx="9118849" cy="4946754"/>
          </a:xfrm>
          <a:prstGeom prst="rect">
            <a:avLst/>
          </a:prstGeom>
          <a:ln>
            <a:solidFill>
              <a:schemeClr val="tx1"/>
            </a:solidFill>
          </a:ln>
        </p:spPr>
      </p:pic>
    </p:spTree>
    <p:extLst>
      <p:ext uri="{BB962C8B-B14F-4D97-AF65-F5344CB8AC3E}">
        <p14:creationId xmlns:p14="http://schemas.microsoft.com/office/powerpoint/2010/main" val="24505095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237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4846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35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371725" y="56356"/>
            <a:ext cx="7772400" cy="1143000"/>
          </a:xfrm>
        </p:spPr>
        <p:txBody>
          <a:bodyPr/>
          <a:lstStyle/>
          <a:p>
            <a:pPr algn="ctr"/>
            <a:r>
              <a:rPr lang="en-US" altLang="en-US" b="1" dirty="0">
                <a:solidFill>
                  <a:schemeClr val="tx1"/>
                </a:solidFill>
              </a:rPr>
              <a:t>Measuring the Running Time</a:t>
            </a:r>
            <a:r>
              <a:rPr lang="en-US" altLang="en-US" dirty="0"/>
              <a:t> </a:t>
            </a:r>
          </a:p>
        </p:txBody>
      </p:sp>
      <p:sp>
        <p:nvSpPr>
          <p:cNvPr id="4099" name="Rectangle 3"/>
          <p:cNvSpPr>
            <a:spLocks noGrp="1" noChangeArrowheads="1"/>
          </p:cNvSpPr>
          <p:nvPr>
            <p:ph type="body" sz="half" idx="1"/>
          </p:nvPr>
        </p:nvSpPr>
        <p:spPr>
          <a:xfrm>
            <a:off x="1395334" y="1419622"/>
            <a:ext cx="9742358" cy="2362200"/>
          </a:xfrm>
        </p:spPr>
        <p:txBody>
          <a:bodyPr/>
          <a:lstStyle/>
          <a:p>
            <a:r>
              <a:rPr lang="en-US" altLang="en-US" sz="2400" dirty="0"/>
              <a:t>How should we measure the running time of an </a:t>
            </a:r>
            <a:r>
              <a:rPr lang="en-US" altLang="en-US" sz="2400" dirty="0">
                <a:solidFill>
                  <a:srgbClr val="FF1414"/>
                </a:solidFill>
              </a:rPr>
              <a:t>algorithm</a:t>
            </a:r>
            <a:r>
              <a:rPr lang="en-US" altLang="en-US" sz="2400" dirty="0"/>
              <a:t>?</a:t>
            </a:r>
          </a:p>
          <a:p>
            <a:r>
              <a:rPr lang="en-US" altLang="en-US" sz="2400" dirty="0"/>
              <a:t>Approach 1: Experimental Study</a:t>
            </a:r>
          </a:p>
          <a:p>
            <a:pPr lvl="1"/>
            <a:r>
              <a:rPr lang="en-US" altLang="en-US" sz="2000" dirty="0"/>
              <a:t>Write a </a:t>
            </a:r>
            <a:r>
              <a:rPr lang="en-US" altLang="en-US" sz="2000" dirty="0">
                <a:solidFill>
                  <a:srgbClr val="3028FF"/>
                </a:solidFill>
              </a:rPr>
              <a:t>program</a:t>
            </a:r>
            <a:r>
              <a:rPr lang="en-US" altLang="en-US" sz="2000" dirty="0"/>
              <a:t> that implements the algorithm</a:t>
            </a:r>
          </a:p>
          <a:p>
            <a:pPr lvl="1"/>
            <a:r>
              <a:rPr lang="en-US" altLang="en-US" sz="2000" dirty="0"/>
              <a:t>Run the program with data sets of varying size and composition.</a:t>
            </a:r>
          </a:p>
          <a:p>
            <a:pPr lvl="1"/>
            <a:r>
              <a:rPr lang="en-US" altLang="en-US" sz="2000" dirty="0"/>
              <a:t>Use a method like </a:t>
            </a:r>
            <a:r>
              <a:rPr lang="en-US" altLang="en-US" sz="2000" dirty="0" err="1">
                <a:solidFill>
                  <a:srgbClr val="54CC49"/>
                </a:solidFill>
              </a:rPr>
              <a:t>System.currentTimeMillis</a:t>
            </a:r>
            <a:r>
              <a:rPr lang="en-US" altLang="en-US" sz="2000" dirty="0">
                <a:solidFill>
                  <a:srgbClr val="54CC49"/>
                </a:solidFill>
              </a:rPr>
              <a:t>()</a:t>
            </a:r>
            <a:r>
              <a:rPr lang="en-US" altLang="en-US" sz="2000" dirty="0"/>
              <a:t> to get an accurate measure of the actual running time.</a:t>
            </a:r>
            <a:endParaRPr lang="en-US" altLang="en-US"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002088"/>
            <a:ext cx="3219450"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323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ssolve">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ssolve">
                                      <p:cBhvr>
                                        <p:cTn id="12" dur="500"/>
                                        <p:tgtEl>
                                          <p:spTgt spid="409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dissolve">
                                      <p:cBhvr>
                                        <p:cTn id="15" dur="500"/>
                                        <p:tgtEl>
                                          <p:spTgt spid="409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dissolve">
                                      <p:cBhvr>
                                        <p:cTn id="18" dur="500"/>
                                        <p:tgtEl>
                                          <p:spTgt spid="409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dissolve">
                                      <p:cBhvr>
                                        <p:cTn id="21" dur="500"/>
                                        <p:tgtEl>
                                          <p:spTgt spid="40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102"/>
                                        </p:tgtEl>
                                        <p:attrNameLst>
                                          <p:attrName>style.visibility</p:attrName>
                                        </p:attrNameLst>
                                      </p:cBhvr>
                                      <p:to>
                                        <p:strVal val="visible"/>
                                      </p:to>
                                    </p:set>
                                    <p:anim calcmode="lin" valueType="num">
                                      <p:cBhvr additive="base">
                                        <p:cTn id="26" dur="500" fill="hold"/>
                                        <p:tgtEl>
                                          <p:spTgt spid="4102"/>
                                        </p:tgtEl>
                                        <p:attrNameLst>
                                          <p:attrName>ppt_x</p:attrName>
                                        </p:attrNameLst>
                                      </p:cBhvr>
                                      <p:tavLst>
                                        <p:tav tm="0">
                                          <p:val>
                                            <p:strVal val="0-#ppt_w/2"/>
                                          </p:val>
                                        </p:tav>
                                        <p:tav tm="100000">
                                          <p:val>
                                            <p:strVal val="#ppt_x"/>
                                          </p:val>
                                        </p:tav>
                                      </p:tavLst>
                                    </p:anim>
                                    <p:anim calcmode="lin" valueType="num">
                                      <p:cBhvr additive="base">
                                        <p:cTn id="27"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718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0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Image result for Any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05" y="2325544"/>
            <a:ext cx="1920213" cy="2986998"/>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a:spLocks noGrp="1"/>
          </p:cNvSpPr>
          <p:nvPr/>
        </p:nvSpPr>
        <p:spPr>
          <a:xfrm>
            <a:off x="2667000" y="1545457"/>
            <a:ext cx="6858000" cy="780087"/>
          </a:xfrm>
          <a:prstGeom prst="rect">
            <a:avLst/>
          </a:prstGeom>
        </p:spPr>
        <p:txBody>
          <a:bodyPr vert="horz" lIns="76200" tIns="38100" rIns="76200" bIns="3810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zh-CN" sz="5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1667" dirty="0">
              <a:solidFill>
                <a:srgbClr val="FF00FF"/>
              </a:solidFill>
              <a:ea typeface="宋体" pitchFamily="2" charset="-122"/>
            </a:endParaRPr>
          </a:p>
          <a:p>
            <a:pPr marL="0" indent="0">
              <a:buNone/>
            </a:pPr>
            <a:endParaRPr lang="en-IN" altLang="zh-CN" sz="1667" dirty="0">
              <a:solidFill>
                <a:srgbClr val="FF00FF"/>
              </a:solidFill>
              <a:ea typeface="宋体" pitchFamily="2" charset="-122"/>
            </a:endParaRPr>
          </a:p>
        </p:txBody>
      </p:sp>
      <p:pic>
        <p:nvPicPr>
          <p:cNvPr id="4" name="Picture 3"/>
          <p:cNvPicPr>
            <a:picLocks noChangeAspect="1"/>
          </p:cNvPicPr>
          <p:nvPr/>
        </p:nvPicPr>
        <p:blipFill>
          <a:blip r:embed="rId4"/>
          <a:stretch>
            <a:fillRect/>
          </a:stretch>
        </p:blipFill>
        <p:spPr>
          <a:xfrm>
            <a:off x="11277500" y="9072"/>
            <a:ext cx="914501" cy="464706"/>
          </a:xfrm>
          <a:prstGeom prst="rect">
            <a:avLst/>
          </a:prstGeom>
        </p:spPr>
      </p:pic>
    </p:spTree>
    <p:extLst>
      <p:ext uri="{BB962C8B-B14F-4D97-AF65-F5344CB8AC3E}">
        <p14:creationId xmlns:p14="http://schemas.microsoft.com/office/powerpoint/2010/main" val="360137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0" y="381000"/>
            <a:ext cx="7772400" cy="1143000"/>
          </a:xfrm>
        </p:spPr>
        <p:txBody>
          <a:bodyPr/>
          <a:lstStyle/>
          <a:p>
            <a:r>
              <a:rPr lang="en-US" altLang="en-US" i="1">
                <a:solidFill>
                  <a:srgbClr val="CC3399"/>
                </a:solidFill>
              </a:rPr>
              <a:t>Beyond Experimental Studies</a:t>
            </a:r>
            <a:endParaRPr lang="en-US" altLang="en-US">
              <a:solidFill>
                <a:schemeClr val="accent2"/>
              </a:solidFill>
            </a:endParaRPr>
          </a:p>
        </p:txBody>
      </p:sp>
      <p:sp>
        <p:nvSpPr>
          <p:cNvPr id="22531" name="Rectangle 3"/>
          <p:cNvSpPr>
            <a:spLocks noGrp="1" noChangeArrowheads="1"/>
          </p:cNvSpPr>
          <p:nvPr>
            <p:ph type="body" sz="half" idx="1"/>
          </p:nvPr>
        </p:nvSpPr>
        <p:spPr>
          <a:xfrm>
            <a:off x="1866900" y="1662545"/>
            <a:ext cx="8610600" cy="4128656"/>
          </a:xfrm>
        </p:spPr>
        <p:txBody>
          <a:bodyPr>
            <a:normAutofit/>
          </a:bodyPr>
          <a:lstStyle/>
          <a:p>
            <a:pPr>
              <a:lnSpc>
                <a:spcPct val="110000"/>
              </a:lnSpc>
              <a:spcBef>
                <a:spcPts val="600"/>
              </a:spcBef>
              <a:spcAft>
                <a:spcPts val="600"/>
              </a:spcAft>
            </a:pPr>
            <a:r>
              <a:rPr lang="en-US" altLang="en-US" dirty="0"/>
              <a:t>Experimental studies have several limitations:</a:t>
            </a:r>
          </a:p>
          <a:p>
            <a:pPr lvl="1">
              <a:lnSpc>
                <a:spcPct val="110000"/>
              </a:lnSpc>
              <a:spcBef>
                <a:spcPts val="600"/>
              </a:spcBef>
              <a:spcAft>
                <a:spcPts val="600"/>
              </a:spcAft>
            </a:pPr>
            <a:r>
              <a:rPr lang="en-US" altLang="en-US" dirty="0"/>
              <a:t>It is necessary to </a:t>
            </a:r>
            <a:r>
              <a:rPr lang="en-US" altLang="en-US" dirty="0">
                <a:solidFill>
                  <a:srgbClr val="FF1414"/>
                </a:solidFill>
              </a:rPr>
              <a:t>implement</a:t>
            </a:r>
            <a:r>
              <a:rPr lang="en-US" altLang="en-US" dirty="0"/>
              <a:t> and test the algorithm in order to determine its running time. </a:t>
            </a:r>
          </a:p>
          <a:p>
            <a:pPr lvl="1">
              <a:lnSpc>
                <a:spcPct val="110000"/>
              </a:lnSpc>
              <a:spcBef>
                <a:spcPts val="600"/>
              </a:spcBef>
              <a:spcAft>
                <a:spcPts val="600"/>
              </a:spcAft>
            </a:pPr>
            <a:r>
              <a:rPr lang="en-US" altLang="en-US" dirty="0"/>
              <a:t>Experiments can be done only on a </a:t>
            </a:r>
            <a:r>
              <a:rPr lang="en-US" altLang="en-US" dirty="0">
                <a:solidFill>
                  <a:srgbClr val="FF1414"/>
                </a:solidFill>
              </a:rPr>
              <a:t>limited set of</a:t>
            </a:r>
            <a:r>
              <a:rPr lang="en-US" altLang="en-US" dirty="0"/>
              <a:t> </a:t>
            </a:r>
            <a:r>
              <a:rPr lang="en-US" altLang="en-US" dirty="0">
                <a:solidFill>
                  <a:srgbClr val="FF1414"/>
                </a:solidFill>
              </a:rPr>
              <a:t>inputs</a:t>
            </a:r>
            <a:r>
              <a:rPr lang="en-US" altLang="en-US" dirty="0"/>
              <a:t>, and may not be indicative of the running time on other inputs not included in the experiment. </a:t>
            </a:r>
          </a:p>
          <a:p>
            <a:pPr lvl="1">
              <a:lnSpc>
                <a:spcPct val="110000"/>
              </a:lnSpc>
              <a:spcBef>
                <a:spcPts val="600"/>
              </a:spcBef>
              <a:spcAft>
                <a:spcPts val="600"/>
              </a:spcAft>
            </a:pPr>
            <a:r>
              <a:rPr lang="en-US" altLang="en-US" dirty="0"/>
              <a:t>In order to compare two algorithms, the same </a:t>
            </a:r>
            <a:r>
              <a:rPr lang="en-US" altLang="en-US" dirty="0">
                <a:solidFill>
                  <a:srgbClr val="FF1414"/>
                </a:solidFill>
              </a:rPr>
              <a:t>hardware and software environments</a:t>
            </a:r>
            <a:r>
              <a:rPr lang="en-US" altLang="en-US" dirty="0"/>
              <a:t> should be used.</a:t>
            </a:r>
            <a:endParaRPr lang="en-US" altLang="en-US" sz="2000" dirty="0"/>
          </a:p>
        </p:txBody>
      </p:sp>
    </p:spTree>
    <p:extLst>
      <p:ext uri="{BB962C8B-B14F-4D97-AF65-F5344CB8AC3E}">
        <p14:creationId xmlns:p14="http://schemas.microsoft.com/office/powerpoint/2010/main" val="981093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dissolve">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dissolve">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dissolve">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CECF3"/>
          </a:solidFill>
          <a:ln/>
        </p:spPr>
      </p:sp>
      <p:sp>
        <p:nvSpPr>
          <p:cNvPr id="3" name="Shape 1"/>
          <p:cNvSpPr/>
          <p:nvPr/>
        </p:nvSpPr>
        <p:spPr>
          <a:xfrm>
            <a:off x="0" y="0"/>
            <a:ext cx="12192000" cy="6858000"/>
          </a:xfrm>
          <a:prstGeom prst="rect">
            <a:avLst/>
          </a:prstGeom>
          <a:solidFill>
            <a:srgbClr val="FFFFFF">
              <a:alpha val="75000"/>
            </a:srgbClr>
          </a:solidFill>
          <a:ln w="13811">
            <a:solidFill>
              <a:srgbClr val="FFFFFF">
                <a:alpha val="64000"/>
              </a:srgbClr>
            </a:solidFill>
            <a:prstDash val="solid"/>
          </a:ln>
        </p:spPr>
      </p:sp>
      <p:pic>
        <p:nvPicPr>
          <p:cNvPr id="4" name="Image 0" descr="preencoded.png"/>
          <p:cNvPicPr>
            <a:picLocks noChangeAspect="1"/>
          </p:cNvPicPr>
          <p:nvPr/>
        </p:nvPicPr>
        <p:blipFill>
          <a:blip r:embed="rId3"/>
          <a:stretch>
            <a:fillRect/>
          </a:stretch>
        </p:blipFill>
        <p:spPr>
          <a:xfrm>
            <a:off x="0" y="0"/>
            <a:ext cx="3048000" cy="6858000"/>
          </a:xfrm>
          <a:prstGeom prst="rect">
            <a:avLst/>
          </a:prstGeom>
        </p:spPr>
      </p:pic>
      <p:sp>
        <p:nvSpPr>
          <p:cNvPr id="5" name="Rectangle 4"/>
          <p:cNvSpPr/>
          <p:nvPr/>
        </p:nvSpPr>
        <p:spPr>
          <a:xfrm>
            <a:off x="3896895" y="894624"/>
            <a:ext cx="7540600" cy="4308872"/>
          </a:xfrm>
          <a:prstGeom prst="rect">
            <a:avLst/>
          </a:prstGeom>
        </p:spPr>
        <p:txBody>
          <a:bodyPr wrap="square">
            <a:spAutoFit/>
          </a:bodyPr>
          <a:lstStyle/>
          <a:p>
            <a:r>
              <a:rPr lang="en-US" sz="2000" b="1" dirty="0"/>
              <a:t>How to Compare Algorithms?</a:t>
            </a:r>
          </a:p>
          <a:p>
            <a:endParaRPr lang="en-US" sz="2000" b="1" dirty="0"/>
          </a:p>
          <a:p>
            <a:r>
              <a:rPr lang="en-US" dirty="0"/>
              <a:t>A few objective measures to be considered while comparing algorithms: </a:t>
            </a:r>
          </a:p>
          <a:p>
            <a:endParaRPr lang="en-US" dirty="0"/>
          </a:p>
          <a:p>
            <a:pPr marL="238115" indent="-238115">
              <a:buFont typeface="Arial" panose="020B0604020202020204" pitchFamily="34" charset="0"/>
              <a:buChar char="•"/>
            </a:pPr>
            <a:r>
              <a:rPr lang="en-US" b="1" dirty="0"/>
              <a:t>Execution times? </a:t>
            </a:r>
            <a:r>
              <a:rPr lang="en-US" dirty="0"/>
              <a:t>Not a good measure as </a:t>
            </a:r>
            <a:r>
              <a:rPr lang="en-US" b="1" dirty="0">
                <a:solidFill>
                  <a:srgbClr val="FF0000"/>
                </a:solidFill>
              </a:rPr>
              <a:t>execution times are specific to a particular computer</a:t>
            </a:r>
            <a:r>
              <a:rPr lang="en-US" dirty="0"/>
              <a:t>. </a:t>
            </a:r>
          </a:p>
          <a:p>
            <a:endParaRPr lang="en-US" dirty="0"/>
          </a:p>
          <a:p>
            <a:pPr marL="238115" indent="-238115">
              <a:buFont typeface="Arial" panose="020B0604020202020204" pitchFamily="34" charset="0"/>
              <a:buChar char="•"/>
            </a:pPr>
            <a:r>
              <a:rPr lang="en-US" b="1" dirty="0"/>
              <a:t>Number of statements executed? </a:t>
            </a:r>
            <a:r>
              <a:rPr lang="en-US" dirty="0"/>
              <a:t>Not a good measure, since the number of statements </a:t>
            </a:r>
            <a:r>
              <a:rPr lang="en-US" b="1" dirty="0">
                <a:solidFill>
                  <a:srgbClr val="FF0000"/>
                </a:solidFill>
              </a:rPr>
              <a:t>varies with the programming language as well as the style of the individual programmer.</a:t>
            </a:r>
            <a:r>
              <a:rPr lang="en-US" dirty="0"/>
              <a:t> </a:t>
            </a:r>
          </a:p>
          <a:p>
            <a:endParaRPr lang="en-US" dirty="0"/>
          </a:p>
          <a:p>
            <a:pPr marL="238115" indent="-238115">
              <a:buFont typeface="Arial" panose="020B0604020202020204" pitchFamily="34" charset="0"/>
              <a:buChar char="•"/>
            </a:pPr>
            <a:r>
              <a:rPr lang="en-US" b="1" dirty="0">
                <a:solidFill>
                  <a:srgbClr val="00B050"/>
                </a:solidFill>
              </a:rPr>
              <a:t>Feasible solution? </a:t>
            </a:r>
            <a:r>
              <a:rPr lang="en-US" dirty="0"/>
              <a:t>Let us assume that we express the running time of a given algorithm as a function of the input size n (i.e., f(n)) and compare these different functions corresponding to running times. This kind of comparison is </a:t>
            </a:r>
            <a:r>
              <a:rPr lang="en-US" dirty="0">
                <a:solidFill>
                  <a:srgbClr val="00B050"/>
                </a:solidFill>
              </a:rPr>
              <a:t>independent of machine time, programming style, etc.</a:t>
            </a:r>
            <a:endParaRPr lang="en-IN" dirty="0">
              <a:solidFill>
                <a:srgbClr val="00B050"/>
              </a:solidFill>
            </a:endParaRPr>
          </a:p>
        </p:txBody>
      </p:sp>
      <p:sp>
        <p:nvSpPr>
          <p:cNvPr id="6" name="Text 9"/>
          <p:cNvSpPr/>
          <p:nvPr/>
        </p:nvSpPr>
        <p:spPr>
          <a:xfrm>
            <a:off x="3800475" y="131355"/>
            <a:ext cx="4591050" cy="289322"/>
          </a:xfrm>
          <a:prstGeom prst="rect">
            <a:avLst/>
          </a:prstGeom>
          <a:noFill/>
          <a:ln/>
        </p:spPr>
        <p:txBody>
          <a:bodyPr wrap="none" rtlCol="0" anchor="t"/>
          <a:lstStyle/>
          <a:p>
            <a:pPr>
              <a:lnSpc>
                <a:spcPts val="2278"/>
              </a:lnSpc>
            </a:pPr>
            <a:r>
              <a:rPr lang="en-US" sz="2400" spc="250" dirty="0">
                <a:solidFill>
                  <a:srgbClr val="3C3939"/>
                </a:solidFill>
                <a:latin typeface="Raleway" pitchFamily="34" charset="0"/>
                <a:ea typeface="Raleway" pitchFamily="34" charset="-122"/>
                <a:cs typeface="Raleway" pitchFamily="34" charset="-120"/>
              </a:rPr>
              <a:t>Understanding Time and Space Complexity</a:t>
            </a:r>
          </a:p>
        </p:txBody>
      </p:sp>
      <p:sp>
        <p:nvSpPr>
          <p:cNvPr id="7" name="TextBox 6"/>
          <p:cNvSpPr txBox="1"/>
          <p:nvPr/>
        </p:nvSpPr>
        <p:spPr>
          <a:xfrm>
            <a:off x="4108996" y="5735053"/>
            <a:ext cx="7206140" cy="323165"/>
          </a:xfrm>
          <a:prstGeom prst="rect">
            <a:avLst/>
          </a:prstGeom>
          <a:noFill/>
        </p:spPr>
        <p:txBody>
          <a:bodyPr wrap="none" rtlCol="0">
            <a:spAutoFit/>
          </a:bodyPr>
          <a:lstStyle/>
          <a:p>
            <a:r>
              <a:rPr lang="en-US" sz="1500" dirty="0"/>
              <a:t>Rate of Growth		Asymptotic Analysis		Amortized Analysis</a:t>
            </a:r>
            <a:endParaRPr lang="en-IN" sz="1500" dirty="0"/>
          </a:p>
        </p:txBody>
      </p:sp>
      <p:pic>
        <p:nvPicPr>
          <p:cNvPr id="8" name="Picture 7"/>
          <p:cNvPicPr>
            <a:picLocks noChangeAspect="1"/>
          </p:cNvPicPr>
          <p:nvPr/>
        </p:nvPicPr>
        <p:blipFill>
          <a:blip r:embed="rId4"/>
          <a:stretch>
            <a:fillRect/>
          </a:stretch>
        </p:blipFill>
        <p:spPr>
          <a:xfrm>
            <a:off x="11277500" y="9072"/>
            <a:ext cx="914501" cy="464706"/>
          </a:xfrm>
          <a:prstGeom prst="rect">
            <a:avLst/>
          </a:prstGeom>
        </p:spPr>
      </p:pic>
    </p:spTree>
    <p:extLst>
      <p:ext uri="{BB962C8B-B14F-4D97-AF65-F5344CB8AC3E}">
        <p14:creationId xmlns:p14="http://schemas.microsoft.com/office/powerpoint/2010/main" val="80565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0" y="381000"/>
            <a:ext cx="7772400" cy="1143000"/>
          </a:xfrm>
        </p:spPr>
        <p:txBody>
          <a:bodyPr/>
          <a:lstStyle/>
          <a:p>
            <a:r>
              <a:rPr lang="en-US" altLang="en-US" dirty="0">
                <a:solidFill>
                  <a:schemeClr val="tx1"/>
                </a:solidFill>
              </a:rPr>
              <a:t>Beyond Experimental Studies</a:t>
            </a:r>
            <a:endParaRPr lang="en-US" altLang="en-US" dirty="0">
              <a:solidFill>
                <a:schemeClr val="accent2"/>
              </a:solidFill>
            </a:endParaRPr>
          </a:p>
        </p:txBody>
      </p:sp>
      <p:sp>
        <p:nvSpPr>
          <p:cNvPr id="5123" name="Rectangle 3"/>
          <p:cNvSpPr>
            <a:spLocks noGrp="1" noChangeArrowheads="1"/>
          </p:cNvSpPr>
          <p:nvPr>
            <p:ph type="body" sz="half" idx="1"/>
          </p:nvPr>
        </p:nvSpPr>
        <p:spPr>
          <a:xfrm>
            <a:off x="1752600" y="1676400"/>
            <a:ext cx="8610600" cy="5084618"/>
          </a:xfrm>
        </p:spPr>
        <p:txBody>
          <a:bodyPr/>
          <a:lstStyle/>
          <a:p>
            <a:pPr>
              <a:lnSpc>
                <a:spcPct val="100000"/>
              </a:lnSpc>
              <a:spcBef>
                <a:spcPts val="600"/>
              </a:spcBef>
              <a:spcAft>
                <a:spcPts val="600"/>
              </a:spcAft>
            </a:pPr>
            <a:r>
              <a:rPr lang="en-US" altLang="en-US" dirty="0"/>
              <a:t>We will now develop a </a:t>
            </a:r>
            <a:r>
              <a:rPr lang="en-US" altLang="en-US" dirty="0">
                <a:solidFill>
                  <a:srgbClr val="3028FF"/>
                </a:solidFill>
              </a:rPr>
              <a:t>general methodology</a:t>
            </a:r>
            <a:r>
              <a:rPr lang="en-US" altLang="en-US" dirty="0"/>
              <a:t> for analyzing the running time of algorithms. In contrast to the "experimental approach", this methodology:</a:t>
            </a:r>
          </a:p>
          <a:p>
            <a:pPr lvl="1">
              <a:lnSpc>
                <a:spcPct val="100000"/>
              </a:lnSpc>
              <a:spcBef>
                <a:spcPts val="600"/>
              </a:spcBef>
              <a:spcAft>
                <a:spcPts val="600"/>
              </a:spcAft>
            </a:pPr>
            <a:r>
              <a:rPr lang="en-US" altLang="en-US" dirty="0"/>
              <a:t>Uses a </a:t>
            </a:r>
            <a:r>
              <a:rPr lang="en-US" altLang="en-US" dirty="0">
                <a:solidFill>
                  <a:srgbClr val="3028FF"/>
                </a:solidFill>
              </a:rPr>
              <a:t>high-level description</a:t>
            </a:r>
            <a:r>
              <a:rPr lang="en-US" altLang="en-US" dirty="0"/>
              <a:t> of the algorithm instead of testing one of its implementations. </a:t>
            </a:r>
          </a:p>
          <a:p>
            <a:pPr lvl="1">
              <a:lnSpc>
                <a:spcPct val="100000"/>
              </a:lnSpc>
              <a:spcBef>
                <a:spcPts val="600"/>
              </a:spcBef>
              <a:spcAft>
                <a:spcPts val="600"/>
              </a:spcAft>
            </a:pPr>
            <a:r>
              <a:rPr lang="en-US" altLang="en-US" dirty="0"/>
              <a:t>Takes into account </a:t>
            </a:r>
            <a:r>
              <a:rPr lang="en-US" altLang="en-US" dirty="0">
                <a:solidFill>
                  <a:srgbClr val="3028FF"/>
                </a:solidFill>
              </a:rPr>
              <a:t>all possible inputs. </a:t>
            </a:r>
          </a:p>
          <a:p>
            <a:pPr lvl="1">
              <a:lnSpc>
                <a:spcPct val="100000"/>
              </a:lnSpc>
              <a:spcBef>
                <a:spcPts val="600"/>
              </a:spcBef>
              <a:spcAft>
                <a:spcPts val="600"/>
              </a:spcAft>
            </a:pPr>
            <a:r>
              <a:rPr lang="en-US" altLang="en-US" dirty="0"/>
              <a:t>Allows one to evaluate the efficiency of any algorithm in a way that is </a:t>
            </a:r>
            <a:r>
              <a:rPr lang="en-US" altLang="en-US" dirty="0">
                <a:solidFill>
                  <a:srgbClr val="3028FF"/>
                </a:solidFill>
              </a:rPr>
              <a:t>independent from the hardware and software environment.</a:t>
            </a:r>
            <a:endParaRPr lang="en-US" altLang="en-US" sz="2000" dirty="0"/>
          </a:p>
        </p:txBody>
      </p:sp>
    </p:spTree>
    <p:extLst>
      <p:ext uri="{BB962C8B-B14F-4D97-AF65-F5344CB8AC3E}">
        <p14:creationId xmlns:p14="http://schemas.microsoft.com/office/powerpoint/2010/main" val="236713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ssolve">
                                      <p:cBhvr>
                                        <p:cTn id="7" dur="500"/>
                                        <p:tgtEl>
                                          <p:spTgt spid="51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dissolve">
                                      <p:cBhvr>
                                        <p:cTn id="10" dur="500"/>
                                        <p:tgtEl>
                                          <p:spTgt spid="51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dissolve">
                                      <p:cBhvr>
                                        <p:cTn id="13" dur="500"/>
                                        <p:tgtEl>
                                          <p:spTgt spid="51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dissolve">
                                      <p:cBhvr>
                                        <p:cTn id="16"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766618"/>
          </a:xfrm>
        </p:spPr>
        <p:txBody>
          <a:bodyPr/>
          <a:lstStyle/>
          <a:p>
            <a:pPr algn="ctr"/>
            <a:r>
              <a:rPr lang="en-US" altLang="en-US" b="1" dirty="0">
                <a:solidFill>
                  <a:schemeClr val="tx1"/>
                </a:solidFill>
              </a:rPr>
              <a:t>Pseudo-Code</a:t>
            </a:r>
            <a:endParaRPr lang="en-US" altLang="en-US" b="1" dirty="0">
              <a:solidFill>
                <a:schemeClr val="accent2"/>
              </a:solidFill>
            </a:endParaRPr>
          </a:p>
        </p:txBody>
      </p:sp>
      <p:sp>
        <p:nvSpPr>
          <p:cNvPr id="6147" name="Rectangle 3"/>
          <p:cNvSpPr>
            <a:spLocks noGrp="1" noChangeArrowheads="1"/>
          </p:cNvSpPr>
          <p:nvPr>
            <p:ph type="body" sz="half" idx="1"/>
          </p:nvPr>
        </p:nvSpPr>
        <p:spPr>
          <a:xfrm>
            <a:off x="1828800" y="1071417"/>
            <a:ext cx="8839200" cy="5606473"/>
          </a:xfrm>
        </p:spPr>
        <p:txBody>
          <a:bodyPr>
            <a:normAutofit/>
          </a:bodyPr>
          <a:lstStyle/>
          <a:p>
            <a:pPr>
              <a:lnSpc>
                <a:spcPct val="90000"/>
              </a:lnSpc>
            </a:pPr>
            <a:r>
              <a:rPr lang="en-US" altLang="en-US" sz="2400" dirty="0"/>
              <a:t>Pseudo-code is a description of an algorithm that is more structured than usual prose but less formal than a programming language</a:t>
            </a:r>
            <a:r>
              <a:rPr lang="en-US" altLang="en-US" sz="2400" dirty="0" smtClean="0"/>
              <a:t>.</a:t>
            </a:r>
          </a:p>
          <a:p>
            <a:pPr>
              <a:lnSpc>
                <a:spcPct val="90000"/>
              </a:lnSpc>
            </a:pPr>
            <a:endParaRPr lang="en-US" altLang="en-US" sz="2400" dirty="0"/>
          </a:p>
          <a:p>
            <a:pPr>
              <a:lnSpc>
                <a:spcPct val="90000"/>
              </a:lnSpc>
            </a:pPr>
            <a:r>
              <a:rPr lang="en-US" altLang="en-US" sz="2400" dirty="0"/>
              <a:t>Example: finding the maximum element of an array.</a:t>
            </a:r>
          </a:p>
          <a:p>
            <a:pPr lvl="1">
              <a:lnSpc>
                <a:spcPct val="90000"/>
              </a:lnSpc>
              <a:buFontTx/>
              <a:buNone/>
            </a:pPr>
            <a:r>
              <a:rPr lang="en-US" altLang="en-US" sz="2000" b="1" dirty="0">
                <a:solidFill>
                  <a:srgbClr val="3028FF"/>
                </a:solidFill>
              </a:rPr>
              <a:t>Algorithm</a:t>
            </a:r>
            <a:r>
              <a:rPr lang="en-US" altLang="en-US" sz="2000" dirty="0"/>
              <a:t> </a:t>
            </a:r>
            <a:r>
              <a:rPr lang="en-US" altLang="en-US" sz="2000" dirty="0" err="1">
                <a:solidFill>
                  <a:srgbClr val="3028FF"/>
                </a:solidFill>
              </a:rPr>
              <a:t>arrayMax</a:t>
            </a:r>
            <a:r>
              <a:rPr lang="en-US" altLang="en-US" sz="2000" dirty="0">
                <a:solidFill>
                  <a:srgbClr val="3028FF"/>
                </a:solidFill>
              </a:rPr>
              <a:t>(A, </a:t>
            </a:r>
            <a:r>
              <a:rPr lang="en-US" altLang="en-US" sz="2000" i="1" dirty="0">
                <a:solidFill>
                  <a:srgbClr val="3028FF"/>
                </a:solidFill>
              </a:rPr>
              <a:t>n</a:t>
            </a:r>
            <a:r>
              <a:rPr lang="en-US" altLang="en-US" sz="2000" dirty="0">
                <a:solidFill>
                  <a:srgbClr val="3028FF"/>
                </a:solidFill>
              </a:rPr>
              <a:t>):</a:t>
            </a:r>
          </a:p>
          <a:p>
            <a:pPr lvl="1">
              <a:lnSpc>
                <a:spcPct val="90000"/>
              </a:lnSpc>
              <a:buFontTx/>
              <a:buNone/>
            </a:pPr>
            <a:r>
              <a:rPr lang="en-US" altLang="en-US" sz="2000" dirty="0">
                <a:solidFill>
                  <a:srgbClr val="3028FF"/>
                </a:solidFill>
              </a:rPr>
              <a:t>	</a:t>
            </a:r>
            <a:r>
              <a:rPr lang="en-US" altLang="en-US" sz="2000" i="1" dirty="0"/>
              <a:t>Input:</a:t>
            </a:r>
            <a:r>
              <a:rPr lang="en-US" altLang="en-US" sz="2000" dirty="0">
                <a:solidFill>
                  <a:srgbClr val="3028FF"/>
                </a:solidFill>
              </a:rPr>
              <a:t> An array A storing n integers.</a:t>
            </a:r>
          </a:p>
          <a:p>
            <a:pPr lvl="1">
              <a:lnSpc>
                <a:spcPct val="90000"/>
              </a:lnSpc>
              <a:buFontTx/>
              <a:buNone/>
            </a:pPr>
            <a:r>
              <a:rPr lang="en-US" altLang="en-US" sz="2000" i="1" dirty="0"/>
              <a:t>	Output:</a:t>
            </a:r>
            <a:r>
              <a:rPr lang="en-US" altLang="en-US" sz="2000" dirty="0">
                <a:solidFill>
                  <a:srgbClr val="3028FF"/>
                </a:solidFill>
              </a:rPr>
              <a:t> The maximum element in A.</a:t>
            </a:r>
          </a:p>
          <a:p>
            <a:pPr lvl="1">
              <a:lnSpc>
                <a:spcPct val="90000"/>
              </a:lnSpc>
              <a:buFontTx/>
              <a:buNone/>
            </a:pPr>
            <a:r>
              <a:rPr lang="en-US" altLang="en-US" sz="2000" dirty="0">
                <a:solidFill>
                  <a:srgbClr val="3028FF"/>
                </a:solidFill>
              </a:rPr>
              <a:t>	</a:t>
            </a:r>
            <a:r>
              <a:rPr lang="en-US" altLang="en-US" sz="2000" i="1" dirty="0" err="1">
                <a:solidFill>
                  <a:srgbClr val="3028FF"/>
                </a:solidFill>
              </a:rPr>
              <a:t>currentMax</a:t>
            </a:r>
            <a:r>
              <a:rPr lang="en-US" altLang="en-US" sz="2000" dirty="0">
                <a:solidFill>
                  <a:srgbClr val="3028FF"/>
                </a:solidFill>
              </a:rPr>
              <a:t> </a:t>
            </a:r>
            <a:r>
              <a:rPr lang="en-US" altLang="en-US" sz="2000" dirty="0">
                <a:solidFill>
                  <a:srgbClr val="3028FF"/>
                </a:solidFill>
                <a:sym typeface="Symbol" panose="05050102010706020507" pitchFamily="18" charset="2"/>
              </a:rPr>
              <a:t></a:t>
            </a:r>
            <a:r>
              <a:rPr lang="en-US" altLang="en-US" sz="2000" dirty="0">
                <a:solidFill>
                  <a:srgbClr val="3028FF"/>
                </a:solidFill>
              </a:rPr>
              <a:t> A[0]</a:t>
            </a:r>
          </a:p>
          <a:p>
            <a:pPr lvl="1">
              <a:lnSpc>
                <a:spcPct val="90000"/>
              </a:lnSpc>
              <a:buFontTx/>
              <a:buNone/>
            </a:pPr>
            <a:r>
              <a:rPr lang="en-US" altLang="en-US" sz="2000" dirty="0">
                <a:solidFill>
                  <a:srgbClr val="3028FF"/>
                </a:solidFill>
              </a:rPr>
              <a:t>	</a:t>
            </a:r>
            <a:r>
              <a:rPr lang="en-US" altLang="en-US" sz="2000" b="1" dirty="0">
                <a:solidFill>
                  <a:srgbClr val="3028FF"/>
                </a:solidFill>
              </a:rPr>
              <a:t>for  </a:t>
            </a:r>
            <a:r>
              <a:rPr lang="en-US" altLang="en-US" sz="2000" b="1" i="1" dirty="0" err="1">
                <a:solidFill>
                  <a:srgbClr val="3028FF"/>
                </a:solidFill>
              </a:rPr>
              <a:t>i</a:t>
            </a:r>
            <a:r>
              <a:rPr lang="en-US" altLang="en-US" sz="2000" b="1" dirty="0">
                <a:solidFill>
                  <a:srgbClr val="3028FF"/>
                </a:solidFill>
                <a:sym typeface="Symbol" panose="05050102010706020507" pitchFamily="18" charset="2"/>
              </a:rPr>
              <a:t></a:t>
            </a:r>
            <a:r>
              <a:rPr lang="en-US" altLang="en-US" sz="2000" b="1" dirty="0">
                <a:solidFill>
                  <a:srgbClr val="3028FF"/>
                </a:solidFill>
              </a:rPr>
              <a:t> 1 to </a:t>
            </a:r>
            <a:r>
              <a:rPr lang="en-US" altLang="en-US" sz="2000" b="1" i="1" dirty="0">
                <a:solidFill>
                  <a:srgbClr val="3028FF"/>
                </a:solidFill>
              </a:rPr>
              <a:t>n </a:t>
            </a:r>
            <a:r>
              <a:rPr lang="en-US" altLang="en-US" sz="2000" b="1" dirty="0">
                <a:solidFill>
                  <a:srgbClr val="3028FF"/>
                </a:solidFill>
              </a:rPr>
              <a:t>-1 do</a:t>
            </a:r>
          </a:p>
          <a:p>
            <a:pPr lvl="1">
              <a:lnSpc>
                <a:spcPct val="90000"/>
              </a:lnSpc>
              <a:buFontTx/>
              <a:buNone/>
            </a:pPr>
            <a:r>
              <a:rPr lang="en-US" altLang="en-US" sz="2000" dirty="0">
                <a:solidFill>
                  <a:srgbClr val="3028FF"/>
                </a:solidFill>
              </a:rPr>
              <a:t>		</a:t>
            </a:r>
            <a:r>
              <a:rPr lang="en-US" altLang="en-US" sz="2000" b="1" dirty="0">
                <a:solidFill>
                  <a:srgbClr val="3028FF"/>
                </a:solidFill>
              </a:rPr>
              <a:t>if</a:t>
            </a:r>
            <a:r>
              <a:rPr lang="en-US" altLang="en-US" sz="2000" dirty="0">
                <a:solidFill>
                  <a:srgbClr val="3028FF"/>
                </a:solidFill>
              </a:rPr>
              <a:t> </a:t>
            </a:r>
            <a:r>
              <a:rPr lang="en-US" altLang="en-US" sz="2000" i="1" dirty="0" err="1">
                <a:solidFill>
                  <a:srgbClr val="3028FF"/>
                </a:solidFill>
              </a:rPr>
              <a:t>currentMax</a:t>
            </a:r>
            <a:r>
              <a:rPr lang="en-US" altLang="en-US" sz="2000" i="1" dirty="0">
                <a:solidFill>
                  <a:srgbClr val="3028FF"/>
                </a:solidFill>
              </a:rPr>
              <a:t> </a:t>
            </a:r>
            <a:r>
              <a:rPr lang="en-US" altLang="en-US" sz="2000" dirty="0">
                <a:solidFill>
                  <a:srgbClr val="3028FF"/>
                </a:solidFill>
              </a:rPr>
              <a:t>&lt; A[</a:t>
            </a:r>
            <a:r>
              <a:rPr lang="en-US" altLang="en-US" sz="2000" dirty="0" err="1">
                <a:solidFill>
                  <a:srgbClr val="3028FF"/>
                </a:solidFill>
              </a:rPr>
              <a:t>i</a:t>
            </a:r>
            <a:r>
              <a:rPr lang="en-US" altLang="en-US" sz="2000" dirty="0">
                <a:solidFill>
                  <a:srgbClr val="3028FF"/>
                </a:solidFill>
              </a:rPr>
              <a:t>] </a:t>
            </a:r>
            <a:r>
              <a:rPr lang="en-US" altLang="en-US" sz="2000" b="1" dirty="0">
                <a:solidFill>
                  <a:srgbClr val="3028FF"/>
                </a:solidFill>
              </a:rPr>
              <a:t>then</a:t>
            </a:r>
            <a:r>
              <a:rPr lang="en-US" altLang="en-US" sz="2000" dirty="0">
                <a:solidFill>
                  <a:srgbClr val="3028FF"/>
                </a:solidFill>
              </a:rPr>
              <a:t> </a:t>
            </a:r>
            <a:r>
              <a:rPr lang="en-US" altLang="en-US" sz="2000" i="1" dirty="0" err="1">
                <a:solidFill>
                  <a:srgbClr val="3028FF"/>
                </a:solidFill>
              </a:rPr>
              <a:t>currentMax</a:t>
            </a:r>
            <a:r>
              <a:rPr lang="en-US" altLang="en-US" sz="2000" dirty="0">
                <a:solidFill>
                  <a:srgbClr val="3028FF"/>
                </a:solidFill>
              </a:rPr>
              <a:t> </a:t>
            </a:r>
            <a:r>
              <a:rPr lang="en-US" altLang="en-US" sz="2000" dirty="0">
                <a:solidFill>
                  <a:srgbClr val="3028FF"/>
                </a:solidFill>
                <a:sym typeface="Symbol" panose="05050102010706020507" pitchFamily="18" charset="2"/>
              </a:rPr>
              <a:t></a:t>
            </a:r>
            <a:r>
              <a:rPr lang="en-US" altLang="en-US" sz="2000" dirty="0">
                <a:solidFill>
                  <a:srgbClr val="3028FF"/>
                </a:solidFill>
              </a:rPr>
              <a:t> A[</a:t>
            </a:r>
            <a:r>
              <a:rPr lang="en-US" altLang="en-US" sz="2000" dirty="0" err="1">
                <a:solidFill>
                  <a:srgbClr val="3028FF"/>
                </a:solidFill>
              </a:rPr>
              <a:t>i</a:t>
            </a:r>
            <a:r>
              <a:rPr lang="en-US" altLang="en-US" sz="2000" dirty="0">
                <a:solidFill>
                  <a:srgbClr val="3028FF"/>
                </a:solidFill>
              </a:rPr>
              <a:t>]</a:t>
            </a:r>
          </a:p>
          <a:p>
            <a:pPr lvl="1">
              <a:lnSpc>
                <a:spcPct val="90000"/>
              </a:lnSpc>
              <a:buFontTx/>
              <a:buNone/>
            </a:pPr>
            <a:r>
              <a:rPr lang="en-US" altLang="en-US" sz="2000" dirty="0"/>
              <a:t>	</a:t>
            </a:r>
            <a:r>
              <a:rPr lang="en-US" altLang="en-US" sz="2000" b="1" dirty="0">
                <a:solidFill>
                  <a:srgbClr val="3028FF"/>
                </a:solidFill>
              </a:rPr>
              <a:t>return</a:t>
            </a:r>
            <a:r>
              <a:rPr lang="en-US" altLang="en-US" sz="2000" dirty="0"/>
              <a:t> </a:t>
            </a:r>
            <a:r>
              <a:rPr lang="en-US" altLang="en-US" sz="2000" i="1" dirty="0" err="1" smtClean="0">
                <a:solidFill>
                  <a:srgbClr val="3028FF"/>
                </a:solidFill>
              </a:rPr>
              <a:t>currentMax</a:t>
            </a:r>
            <a:endParaRPr lang="en-US" altLang="en-US" sz="2000" i="1" dirty="0" smtClean="0">
              <a:solidFill>
                <a:srgbClr val="3028FF"/>
              </a:solidFill>
            </a:endParaRPr>
          </a:p>
          <a:p>
            <a:pPr lvl="1">
              <a:lnSpc>
                <a:spcPct val="90000"/>
              </a:lnSpc>
              <a:buFontTx/>
              <a:buNone/>
            </a:pPr>
            <a:endParaRPr lang="en-US" altLang="en-US" sz="2000" dirty="0"/>
          </a:p>
          <a:p>
            <a:pPr>
              <a:lnSpc>
                <a:spcPct val="90000"/>
              </a:lnSpc>
            </a:pPr>
            <a:r>
              <a:rPr lang="en-US" altLang="en-US" sz="2400" dirty="0"/>
              <a:t>Pseudo-code is our </a:t>
            </a:r>
            <a:r>
              <a:rPr lang="en-US" altLang="en-US" sz="2400" dirty="0">
                <a:solidFill>
                  <a:srgbClr val="00B050"/>
                </a:solidFill>
              </a:rPr>
              <a:t>preferred notation for describing algorithms</a:t>
            </a:r>
            <a:r>
              <a:rPr lang="en-US" altLang="en-US" sz="2400" dirty="0"/>
              <a:t>.</a:t>
            </a:r>
          </a:p>
          <a:p>
            <a:pPr>
              <a:lnSpc>
                <a:spcPct val="90000"/>
              </a:lnSpc>
            </a:pPr>
            <a:r>
              <a:rPr lang="en-US" altLang="en-US" sz="2400" dirty="0"/>
              <a:t>However, pseudo-code </a:t>
            </a:r>
            <a:r>
              <a:rPr lang="en-US" altLang="en-US" sz="2400" dirty="0">
                <a:solidFill>
                  <a:srgbClr val="FF0000"/>
                </a:solidFill>
              </a:rPr>
              <a:t>hides program design issues</a:t>
            </a:r>
            <a:r>
              <a:rPr lang="en-US" altLang="en-US" sz="2400" dirty="0"/>
              <a:t>.</a:t>
            </a:r>
          </a:p>
        </p:txBody>
      </p:sp>
    </p:spTree>
    <p:extLst>
      <p:ext uri="{BB962C8B-B14F-4D97-AF65-F5344CB8AC3E}">
        <p14:creationId xmlns:p14="http://schemas.microsoft.com/office/powerpoint/2010/main" val="30213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ssolv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dissolve">
                                      <p:cBhvr>
                                        <p:cTn id="12" dur="500"/>
                                        <p:tgtEl>
                                          <p:spTgt spid="6147">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animEffect transition="in" filter="dissolve">
                                      <p:cBhvr>
                                        <p:cTn id="15" dur="500"/>
                                        <p:tgtEl>
                                          <p:spTgt spid="6147">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147">
                                            <p:txEl>
                                              <p:pRg st="4" end="4"/>
                                            </p:txEl>
                                          </p:spTgt>
                                        </p:tgtEl>
                                        <p:attrNameLst>
                                          <p:attrName>style.visibility</p:attrName>
                                        </p:attrNameLst>
                                      </p:cBhvr>
                                      <p:to>
                                        <p:strVal val="visible"/>
                                      </p:to>
                                    </p:set>
                                    <p:animEffect transition="in" filter="dissolve">
                                      <p:cBhvr>
                                        <p:cTn id="18" dur="500"/>
                                        <p:tgtEl>
                                          <p:spTgt spid="6147">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animEffect transition="in" filter="dissolve">
                                      <p:cBhvr>
                                        <p:cTn id="21" dur="500"/>
                                        <p:tgtEl>
                                          <p:spTgt spid="614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dissolve">
                                      <p:cBhvr>
                                        <p:cTn id="24" dur="500"/>
                                        <p:tgtEl>
                                          <p:spTgt spid="614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dissolve">
                                      <p:cBhvr>
                                        <p:cTn id="27" dur="500"/>
                                        <p:tgtEl>
                                          <p:spTgt spid="6147">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147">
                                            <p:txEl>
                                              <p:pRg st="8" end="8"/>
                                            </p:txEl>
                                          </p:spTgt>
                                        </p:tgtEl>
                                        <p:attrNameLst>
                                          <p:attrName>style.visibility</p:attrName>
                                        </p:attrNameLst>
                                      </p:cBhvr>
                                      <p:to>
                                        <p:strVal val="visible"/>
                                      </p:to>
                                    </p:set>
                                    <p:animEffect transition="in" filter="dissolve">
                                      <p:cBhvr>
                                        <p:cTn id="30" dur="500"/>
                                        <p:tgtEl>
                                          <p:spTgt spid="6147">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147">
                                            <p:txEl>
                                              <p:pRg st="9" end="9"/>
                                            </p:txEl>
                                          </p:spTgt>
                                        </p:tgtEl>
                                        <p:attrNameLst>
                                          <p:attrName>style.visibility</p:attrName>
                                        </p:attrNameLst>
                                      </p:cBhvr>
                                      <p:to>
                                        <p:strVal val="visible"/>
                                      </p:to>
                                    </p:set>
                                    <p:animEffect transition="in" filter="dissolve">
                                      <p:cBhvr>
                                        <p:cTn id="33" dur="500"/>
                                        <p:tgtEl>
                                          <p:spTgt spid="6147">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147">
                                            <p:txEl>
                                              <p:pRg st="11" end="11"/>
                                            </p:txEl>
                                          </p:spTgt>
                                        </p:tgtEl>
                                        <p:attrNameLst>
                                          <p:attrName>style.visibility</p:attrName>
                                        </p:attrNameLst>
                                      </p:cBhvr>
                                      <p:to>
                                        <p:strVal val="visible"/>
                                      </p:to>
                                    </p:set>
                                    <p:animEffect transition="in" filter="dissolve">
                                      <p:cBhvr>
                                        <p:cTn id="38" dur="500"/>
                                        <p:tgtEl>
                                          <p:spTgt spid="6147">
                                            <p:txEl>
                                              <p:pRg st="11" end="1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147">
                                            <p:txEl>
                                              <p:pRg st="12" end="12"/>
                                            </p:txEl>
                                          </p:spTgt>
                                        </p:tgtEl>
                                        <p:attrNameLst>
                                          <p:attrName>style.visibility</p:attrName>
                                        </p:attrNameLst>
                                      </p:cBhvr>
                                      <p:to>
                                        <p:strVal val="visible"/>
                                      </p:to>
                                    </p:set>
                                    <p:animEffect transition="in" filter="dissolve">
                                      <p:cBhvr>
                                        <p:cTn id="43" dur="500"/>
                                        <p:tgtEl>
                                          <p:spTgt spid="6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4301</Words>
  <Application>Microsoft Office PowerPoint</Application>
  <PresentationFormat>Widescreen</PresentationFormat>
  <Paragraphs>595</Paragraphs>
  <Slides>52</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SimSun</vt:lpstr>
      <vt:lpstr>Arial</vt:lpstr>
      <vt:lpstr>Baskerville Old Face</vt:lpstr>
      <vt:lpstr>Calibri</vt:lpstr>
      <vt:lpstr>Calibri Light</vt:lpstr>
      <vt:lpstr>Inter</vt:lpstr>
      <vt:lpstr>Raleway</vt:lpstr>
      <vt:lpstr>Roboto</vt:lpstr>
      <vt:lpstr>Söhne</vt:lpstr>
      <vt:lpstr>Söhne Mono</vt:lpstr>
      <vt:lpstr>Symbol</vt:lpstr>
      <vt:lpstr>Times New Roman</vt:lpstr>
      <vt:lpstr>Wingdings</vt:lpstr>
      <vt:lpstr>Wingdings 3</vt:lpstr>
      <vt:lpstr>Office Theme</vt:lpstr>
      <vt:lpstr>PowerPoint Presentation</vt:lpstr>
      <vt:lpstr>PowerPoint Presentation</vt:lpstr>
      <vt:lpstr>Analysis of Algorithms</vt:lpstr>
      <vt:lpstr>Average Case vs. Worst Case Running Time of an algorithm</vt:lpstr>
      <vt:lpstr>Measuring the Running Time </vt:lpstr>
      <vt:lpstr>Beyond Experimental Studies</vt:lpstr>
      <vt:lpstr>PowerPoint Presentation</vt:lpstr>
      <vt:lpstr>Beyond Experimental Studies</vt:lpstr>
      <vt:lpstr>Pseudo-Code</vt:lpstr>
      <vt:lpstr>What is Pseudo-Code ?</vt:lpstr>
      <vt:lpstr>Analysis of Algorithms</vt:lpstr>
      <vt:lpstr>Example:</vt:lpstr>
      <vt:lpstr>Asymptotic Notation</vt:lpstr>
      <vt:lpstr>Example</vt:lpstr>
      <vt:lpstr>Another Example</vt:lpstr>
      <vt:lpstr>Asymptotic Notation (cont.)</vt:lpstr>
      <vt:lpstr>Asymptotic Notation (terminology)</vt:lpstr>
      <vt:lpstr>Asymptotic Analysis of The Running Time</vt:lpstr>
      <vt:lpstr>Example</vt:lpstr>
      <vt:lpstr>Math You Need to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Verma</dc:creator>
  <cp:lastModifiedBy>Santosh Verma</cp:lastModifiedBy>
  <cp:revision>15</cp:revision>
  <dcterms:created xsi:type="dcterms:W3CDTF">2024-06-28T09:32:03Z</dcterms:created>
  <dcterms:modified xsi:type="dcterms:W3CDTF">2024-06-30T06:24:15Z</dcterms:modified>
</cp:coreProperties>
</file>