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73" r:id="rId4"/>
    <p:sldId id="278" r:id="rId5"/>
    <p:sldId id="279" r:id="rId6"/>
    <p:sldId id="286" r:id="rId7"/>
    <p:sldId id="287" r:id="rId8"/>
    <p:sldId id="284" r:id="rId9"/>
    <p:sldId id="274" r:id="rId10"/>
    <p:sldId id="275" r:id="rId11"/>
    <p:sldId id="280" r:id="rId12"/>
    <p:sldId id="282" r:id="rId13"/>
    <p:sldId id="281" r:id="rId14"/>
    <p:sldId id="283" r:id="rId15"/>
    <p:sldId id="291" r:id="rId16"/>
    <p:sldId id="292" r:id="rId17"/>
    <p:sldId id="276" r:id="rId18"/>
    <p:sldId id="277" r:id="rId19"/>
    <p:sldId id="290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24BD0-B20D-4D0E-BE37-0E91A2B9FCCF}" type="datetimeFigureOut">
              <a:rPr lang="en-US" smtClean="0"/>
              <a:pPr/>
              <a:t>4/8/2021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39EB-15D8-4ABA-9388-FCE19DB0E2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39EB-15D8-4ABA-9388-FCE19DB0E29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 and B+ tree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Minimum no. of key in B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order of a B-tree is 23, then minimum no. of block/node pointers and keys at each node is 23/2 = 12 and 11 respectively.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1+ 2*11 + 2*12*11+ 2*12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*11+2*12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*11</a:t>
            </a:r>
          </a:p>
          <a:p>
            <a:pPr algn="just">
              <a:buNone/>
            </a:pPr>
            <a:r>
              <a:rPr lang="en-US" sz="2400" dirty="0" smtClean="0"/>
              <a:t>		      = 1+ 2*11*(1 + 12 + 12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+12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</a:p>
          <a:p>
            <a:pPr algn="just">
              <a:buNone/>
            </a:pPr>
            <a:r>
              <a:rPr lang="en-US" sz="2400" dirty="0" smtClean="0"/>
              <a:t>		      = 1+2*11(12</a:t>
            </a:r>
            <a:r>
              <a:rPr lang="en-US" sz="2400" baseline="30000" dirty="0" smtClean="0"/>
              <a:t>4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1)/10  = 1 +2(12</a:t>
            </a:r>
            <a:r>
              <a:rPr lang="en-US" sz="2400" baseline="30000" dirty="0" smtClean="0"/>
              <a:t>4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087880"/>
          <a:ext cx="61534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r>
              <a:rPr lang="en-US" baseline="30000" dirty="0" smtClean="0"/>
              <a:t>3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2*12*11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r>
              <a:rPr lang="en-US" baseline="30000" dirty="0" smtClean="0"/>
              <a:t>2</a:t>
            </a:r>
            <a:r>
              <a:rPr lang="en-US" dirty="0" smtClean="0"/>
              <a:t>*11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2*12</a:t>
            </a:r>
            <a:r>
              <a:rPr lang="en-US" baseline="30000" dirty="0" smtClean="0"/>
              <a:t>3</a:t>
            </a:r>
            <a:r>
              <a:rPr lang="en-US" dirty="0" smtClean="0"/>
              <a:t>*11</a:t>
            </a:r>
            <a:endParaRPr lang="en-IN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order of leaf node and non-leaf node in B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- tree is different. </a:t>
            </a:r>
          </a:p>
          <a:p>
            <a:pPr algn="just"/>
            <a:r>
              <a:rPr lang="en-US" sz="2400" dirty="0" smtClean="0"/>
              <a:t>Let the order of non-leaf and leaf node in a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 is P and L respectively, then </a:t>
            </a:r>
          </a:p>
          <a:p>
            <a:pPr lvl="1" algn="just"/>
            <a:r>
              <a:rPr lang="en-US" sz="2200" dirty="0" smtClean="0"/>
              <a:t>Maximum no. of block/node pointers and keys at non leaf node is P and (P-1) respectively.</a:t>
            </a:r>
          </a:p>
          <a:p>
            <a:pPr lvl="1" algn="just"/>
            <a:r>
              <a:rPr lang="en-US" sz="2200" dirty="0" smtClean="0"/>
              <a:t>Maximum no. of block/node pointers and keys at leaf node is 1 and L respectively.</a:t>
            </a:r>
          </a:p>
          <a:p>
            <a:pPr lvl="1" algn="just"/>
            <a:r>
              <a:rPr lang="en-US" sz="2200" dirty="0" smtClean="0"/>
              <a:t>Minimum no. of block/node pointers and keys at non leaf node is   X =           and (X-1) respectively.</a:t>
            </a:r>
          </a:p>
          <a:p>
            <a:pPr lvl="1" algn="just"/>
            <a:r>
              <a:rPr lang="en-US" sz="2200" dirty="0" smtClean="0"/>
              <a:t>Minimum no. of block/node pointers and keys at leaf node is 1 and     Y=           respectively.</a:t>
            </a:r>
          </a:p>
          <a:p>
            <a:pPr algn="just"/>
            <a:r>
              <a:rPr lang="en-IN" dirty="0" smtClean="0"/>
              <a:t>All leaf nodes are at the same level.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648200"/>
            <a:ext cx="533400" cy="38100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334000"/>
            <a:ext cx="51816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</a:t>
            </a:r>
            <a:r>
              <a:rPr lang="en-US" baseline="30000" dirty="0" smtClean="0"/>
              <a:t>+   </a:t>
            </a:r>
            <a:r>
              <a:rPr lang="en-US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All Leaf nodes are connected via singly linked list.</a:t>
            </a:r>
            <a:endParaRPr lang="en-US" dirty="0" smtClean="0"/>
          </a:p>
          <a:p>
            <a:pPr algn="just"/>
            <a:r>
              <a:rPr lang="en-US" dirty="0" smtClean="0"/>
              <a:t>Whenever there is a leaf node overflow, a copy of key is kept at leaf node that is going up.  </a:t>
            </a:r>
          </a:p>
          <a:p>
            <a:r>
              <a:rPr lang="en-US" dirty="0" smtClean="0"/>
              <a:t>So, All the data/keys are presented at leaf level.  </a:t>
            </a:r>
            <a:endParaRPr lang="en-US" dirty="0" smtClean="0"/>
          </a:p>
          <a:p>
            <a:r>
              <a:rPr lang="en-US" dirty="0" smtClean="0"/>
              <a:t>Biasing is fixed in B+ tree</a:t>
            </a:r>
          </a:p>
          <a:p>
            <a:pPr lvl="1"/>
            <a:r>
              <a:rPr lang="en-US" dirty="0" smtClean="0"/>
              <a:t>Leaf node : Left biasing</a:t>
            </a:r>
          </a:p>
          <a:p>
            <a:pPr lvl="1"/>
            <a:r>
              <a:rPr lang="en-US" dirty="0" smtClean="0"/>
              <a:t>Non-leaf  node : Right biasing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Non leaf Node/Block Structure in B</a:t>
            </a:r>
            <a:r>
              <a:rPr lang="en-US" baseline="30000" dirty="0" smtClean="0"/>
              <a:t>+</a:t>
            </a:r>
            <a:r>
              <a:rPr lang="en-US" dirty="0" smtClean="0"/>
              <a:t>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pPr algn="just"/>
            <a:endParaRPr lang="en-IN" sz="2200" dirty="0" smtClean="0"/>
          </a:p>
          <a:p>
            <a:pPr algn="just"/>
            <a:r>
              <a:rPr lang="en-IN" sz="2200" dirty="0" smtClean="0"/>
              <a:t>Each B</a:t>
            </a:r>
            <a:r>
              <a:rPr lang="en-IN" sz="2200" baseline="-25000" dirty="0" smtClean="0"/>
              <a:t>i</a:t>
            </a:r>
            <a:r>
              <a:rPr lang="en-IN" sz="2200" dirty="0" smtClean="0"/>
              <a:t> is a tree/block pointer that points to another node/block in the B</a:t>
            </a:r>
            <a:r>
              <a:rPr lang="en-IN" sz="2200" baseline="30000" dirty="0" smtClean="0"/>
              <a:t>+</a:t>
            </a:r>
            <a:r>
              <a:rPr lang="en-IN" sz="2200" dirty="0" smtClean="0"/>
              <a:t>-tree.</a:t>
            </a:r>
          </a:p>
          <a:p>
            <a:pPr algn="just"/>
            <a:r>
              <a:rPr lang="en-IN" sz="2200" dirty="0" smtClean="0"/>
              <a:t>Each </a:t>
            </a:r>
            <a:r>
              <a:rPr lang="en-IN" sz="2200" dirty="0" err="1" smtClean="0"/>
              <a:t>K</a:t>
            </a:r>
            <a:r>
              <a:rPr lang="en-IN" sz="2200" baseline="-25000" dirty="0" err="1" smtClean="0"/>
              <a:t>i</a:t>
            </a:r>
            <a:r>
              <a:rPr lang="en-IN" sz="2200" baseline="-25000" dirty="0" smtClean="0"/>
              <a:t>  </a:t>
            </a:r>
            <a:r>
              <a:rPr lang="en-IN" sz="2200" dirty="0" smtClean="0"/>
              <a:t>is a data/key.</a:t>
            </a:r>
          </a:p>
          <a:p>
            <a:r>
              <a:rPr lang="en-IN" sz="2200" dirty="0" smtClean="0"/>
              <a:t>Within each node, K</a:t>
            </a:r>
            <a:r>
              <a:rPr lang="en-IN" sz="2200" baseline="-25000" dirty="0" smtClean="0"/>
              <a:t>1</a:t>
            </a:r>
            <a:r>
              <a:rPr lang="en-IN" sz="2200" dirty="0" smtClean="0"/>
              <a:t> &lt; K</a:t>
            </a:r>
            <a:r>
              <a:rPr lang="en-IN" sz="2200" baseline="-25000" dirty="0" smtClean="0"/>
              <a:t>2</a:t>
            </a:r>
            <a:r>
              <a:rPr lang="en-IN" sz="2200" dirty="0" smtClean="0"/>
              <a:t>&lt; ... &lt; K</a:t>
            </a:r>
            <a:r>
              <a:rPr lang="en-IN" sz="2200" baseline="-25000" dirty="0" smtClean="0"/>
              <a:t>P-1</a:t>
            </a:r>
          </a:p>
          <a:p>
            <a:r>
              <a:rPr lang="en-US" sz="2400" dirty="0" smtClean="0"/>
              <a:t>P*B + (P-1)*(K ) </a:t>
            </a:r>
            <a:r>
              <a:rPr lang="en-US" sz="2400" dirty="0" smtClean="0">
                <a:sym typeface="Symbol"/>
              </a:rPr>
              <a:t> Block Size</a:t>
            </a:r>
          </a:p>
          <a:p>
            <a:pPr lvl="1">
              <a:buNone/>
            </a:pPr>
            <a:r>
              <a:rPr lang="en-US" sz="2200" dirty="0" smtClean="0">
                <a:sym typeface="Symbol"/>
              </a:rPr>
              <a:t>Where,  non-leaf order of B</a:t>
            </a:r>
            <a:r>
              <a:rPr lang="en-US" sz="2200" baseline="30000" dirty="0" smtClean="0">
                <a:sym typeface="Symbol"/>
              </a:rPr>
              <a:t>+</a:t>
            </a:r>
            <a:r>
              <a:rPr lang="en-US" sz="2200" dirty="0" smtClean="0">
                <a:sym typeface="Symbol"/>
              </a:rPr>
              <a:t> tree = P.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     Size of block pointer = B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	 Size of key = K</a:t>
            </a:r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8390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81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IN" sz="2400" dirty="0" smtClean="0"/>
              <a:t>Each </a:t>
            </a:r>
            <a:r>
              <a:rPr lang="en-IN" sz="2400" dirty="0" err="1" smtClean="0"/>
              <a:t>KP</a:t>
            </a:r>
            <a:r>
              <a:rPr lang="en-IN" sz="2400" baseline="-25000" dirty="0" err="1" smtClean="0"/>
              <a:t>i</a:t>
            </a:r>
            <a:r>
              <a:rPr lang="en-IN" sz="2400" baseline="-25000" dirty="0" smtClean="0"/>
              <a:t>  </a:t>
            </a:r>
            <a:r>
              <a:rPr lang="en-IN" sz="2400" dirty="0" smtClean="0"/>
              <a:t>is a data/key pointer that points to the record whose search key field value is equal to </a:t>
            </a:r>
            <a:r>
              <a:rPr lang="en-IN" sz="2400" dirty="0" err="1" smtClean="0"/>
              <a:t>K</a:t>
            </a:r>
            <a:r>
              <a:rPr lang="en-IN" sz="2400" baseline="-25000" dirty="0" err="1" smtClean="0"/>
              <a:t>i</a:t>
            </a:r>
            <a:r>
              <a:rPr lang="en-IN" sz="2400" dirty="0" smtClean="0"/>
              <a:t>, (or to the data file block containing that record).</a:t>
            </a:r>
          </a:p>
          <a:p>
            <a:pPr algn="just"/>
            <a:r>
              <a:rPr lang="en-IN" sz="2400" dirty="0" smtClean="0"/>
              <a:t>Each </a:t>
            </a:r>
            <a:r>
              <a:rPr lang="en-IN" sz="2400" dirty="0" err="1" smtClean="0"/>
              <a:t>K</a:t>
            </a:r>
            <a:r>
              <a:rPr lang="en-IN" sz="2400" baseline="-25000" dirty="0" err="1" smtClean="0"/>
              <a:t>i</a:t>
            </a:r>
            <a:r>
              <a:rPr lang="en-IN" sz="2400" baseline="-25000" dirty="0" smtClean="0"/>
              <a:t>  </a:t>
            </a:r>
            <a:r>
              <a:rPr lang="en-IN" sz="2400" dirty="0" smtClean="0"/>
              <a:t>is a data/key.</a:t>
            </a:r>
          </a:p>
          <a:p>
            <a:r>
              <a:rPr lang="en-US" sz="2400" dirty="0" smtClean="0"/>
              <a:t>L*(K + KP)+ B </a:t>
            </a:r>
            <a:r>
              <a:rPr lang="en-US" sz="2400" dirty="0" smtClean="0">
                <a:sym typeface="Symbol"/>
              </a:rPr>
              <a:t> Block Size</a:t>
            </a:r>
          </a:p>
          <a:p>
            <a:pPr lvl="1">
              <a:buNone/>
            </a:pPr>
            <a:r>
              <a:rPr lang="en-US" sz="2200" dirty="0" smtClean="0">
                <a:sym typeface="Symbol"/>
              </a:rPr>
              <a:t>Where,  Leaf order of B</a:t>
            </a:r>
            <a:r>
              <a:rPr lang="en-US" sz="2200" baseline="30000" dirty="0" smtClean="0">
                <a:sym typeface="Symbol"/>
              </a:rPr>
              <a:t>+</a:t>
            </a:r>
            <a:r>
              <a:rPr lang="en-US" sz="2200" dirty="0" smtClean="0">
                <a:sym typeface="Symbol"/>
              </a:rPr>
              <a:t> tree = L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    Size of block pointer = B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	 Size of key = K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	 Size of key/data pointer = KP</a:t>
            </a:r>
            <a:endParaRPr lang="en-IN" sz="2200" dirty="0" smtClean="0">
              <a:sym typeface="Symbol"/>
            </a:endParaRPr>
          </a:p>
          <a:p>
            <a:pPr lvl="3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Leaf Node/Block Structure in B</a:t>
            </a:r>
            <a:r>
              <a:rPr lang="en-US" baseline="30000" dirty="0" smtClean="0"/>
              <a:t>+</a:t>
            </a:r>
            <a:r>
              <a:rPr lang="en-US" dirty="0" smtClean="0"/>
              <a:t>-Tree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371600"/>
            <a:ext cx="73533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US" dirty="0" smtClean="0"/>
              <a:t>Example of B+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1447800"/>
          </a:xfrm>
        </p:spPr>
        <p:txBody>
          <a:bodyPr/>
          <a:lstStyle/>
          <a:p>
            <a:r>
              <a:rPr lang="en-US" dirty="0" smtClean="0"/>
              <a:t>Insert the following data elements into an empty B</a:t>
            </a:r>
            <a:r>
              <a:rPr lang="en-US" baseline="30000" dirty="0" smtClean="0"/>
              <a:t>+</a:t>
            </a:r>
            <a:r>
              <a:rPr lang="en-US" dirty="0" smtClean="0"/>
              <a:t> tree of non-leaf order 3 and leaf order 2.</a:t>
            </a:r>
          </a:p>
          <a:p>
            <a:r>
              <a:rPr lang="en-US" dirty="0" smtClean="0"/>
              <a:t>8,5,1,7, 3, 12, 9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57400" y="2907268"/>
            <a:ext cx="5334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2286000" y="3364468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1828800" y="3974068"/>
            <a:ext cx="1066800" cy="304800"/>
            <a:chOff x="1066800" y="4114800"/>
            <a:chExt cx="1066800" cy="304800"/>
          </a:xfrm>
        </p:grpSpPr>
        <p:sp>
          <p:nvSpPr>
            <p:cNvPr id="7" name="Rectangle 6"/>
            <p:cNvSpPr/>
            <p:nvPr/>
          </p:nvSpPr>
          <p:spPr>
            <a:xfrm>
              <a:off x="1066800" y="4114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4114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</p:grpSp>
      <p:sp>
        <p:nvSpPr>
          <p:cNvPr id="9" name="Down Arrow 8"/>
          <p:cNvSpPr/>
          <p:nvPr/>
        </p:nvSpPr>
        <p:spPr>
          <a:xfrm>
            <a:off x="2286000" y="4431268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524000" y="4888468"/>
            <a:ext cx="1600200" cy="304800"/>
            <a:chOff x="762000" y="5029200"/>
            <a:chExt cx="1600200" cy="3048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5029200"/>
              <a:ext cx="1066800" cy="304800"/>
              <a:chOff x="1066800" y="4114800"/>
              <a:chExt cx="1066800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66800" y="4114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114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762000" y="50292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0" y="5345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Overflow</a:t>
            </a:r>
            <a:endParaRPr lang="en-IN" dirty="0"/>
          </a:p>
        </p:txBody>
      </p:sp>
      <p:sp>
        <p:nvSpPr>
          <p:cNvPr id="40" name="Down Arrow 39"/>
          <p:cNvSpPr/>
          <p:nvPr/>
        </p:nvSpPr>
        <p:spPr>
          <a:xfrm>
            <a:off x="6248400" y="3886200"/>
            <a:ext cx="1524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>
            <a:off x="6248400" y="51816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/>
          <p:cNvGrpSpPr/>
          <p:nvPr/>
        </p:nvGrpSpPr>
        <p:grpSpPr>
          <a:xfrm>
            <a:off x="5029200" y="2971800"/>
            <a:ext cx="2209800" cy="914400"/>
            <a:chOff x="2209800" y="2971800"/>
            <a:chExt cx="2209800" cy="914400"/>
          </a:xfrm>
        </p:grpSpPr>
        <p:sp>
          <p:nvSpPr>
            <p:cNvPr id="17" name="Rectangle 16"/>
            <p:cNvSpPr/>
            <p:nvPr/>
          </p:nvSpPr>
          <p:spPr>
            <a:xfrm>
              <a:off x="2743200" y="3581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6600" y="2971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86200" y="3581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  <p:cxnSp>
          <p:nvCxnSpPr>
            <p:cNvPr id="20" name="Straight Arrow Connector 19"/>
            <p:cNvCxnSpPr>
              <a:endCxn id="17" idx="0"/>
            </p:cNvCxnSpPr>
            <p:nvPr/>
          </p:nvCxnSpPr>
          <p:spPr>
            <a:xfrm rot="5400000">
              <a:off x="2990850" y="3295650"/>
              <a:ext cx="3048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810000" y="3276600"/>
              <a:ext cx="3429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209800" y="3581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  <p:cxnSp>
          <p:nvCxnSpPr>
            <p:cNvPr id="81" name="Straight Arrow Connector 80"/>
            <p:cNvCxnSpPr>
              <a:stCxn id="17" idx="3"/>
              <a:endCxn id="19" idx="1"/>
            </p:cNvCxnSpPr>
            <p:nvPr/>
          </p:nvCxnSpPr>
          <p:spPr>
            <a:xfrm>
              <a:off x="3276600" y="37338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495800" y="4267200"/>
            <a:ext cx="3276600" cy="914400"/>
            <a:chOff x="2057400" y="4267200"/>
            <a:chExt cx="3276600" cy="914400"/>
          </a:xfrm>
        </p:grpSpPr>
        <p:grpSp>
          <p:nvGrpSpPr>
            <p:cNvPr id="22" name="Group 21"/>
            <p:cNvGrpSpPr/>
            <p:nvPr/>
          </p:nvGrpSpPr>
          <p:grpSpPr>
            <a:xfrm>
              <a:off x="3124200" y="4267200"/>
              <a:ext cx="2209800" cy="914400"/>
              <a:chOff x="3276600" y="4191000"/>
              <a:chExt cx="2209800" cy="914400"/>
            </a:xfrm>
          </p:grpSpPr>
          <p:grpSp>
            <p:nvGrpSpPr>
              <p:cNvPr id="23" name="Group 24"/>
              <p:cNvGrpSpPr/>
              <p:nvPr/>
            </p:nvGrpSpPr>
            <p:grpSpPr>
              <a:xfrm>
                <a:off x="3276600" y="4191000"/>
                <a:ext cx="1676400" cy="914400"/>
                <a:chOff x="4038600" y="2971800"/>
                <a:chExt cx="1676400" cy="914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038600" y="35814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IN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572000" y="29718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IN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181600" y="35814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IN" dirty="0"/>
                </a:p>
              </p:txBody>
            </p:sp>
            <p:cxnSp>
              <p:nvCxnSpPr>
                <p:cNvPr id="28" name="Straight Arrow Connector 27"/>
                <p:cNvCxnSpPr>
                  <a:endCxn id="25" idx="0"/>
                </p:cNvCxnSpPr>
                <p:nvPr/>
              </p:nvCxnSpPr>
              <p:spPr>
                <a:xfrm rot="5400000">
                  <a:off x="4286250" y="3295650"/>
                  <a:ext cx="304800" cy="2667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27" idx="0"/>
                </p:cNvCxnSpPr>
                <p:nvPr/>
              </p:nvCxnSpPr>
              <p:spPr>
                <a:xfrm>
                  <a:off x="5105400" y="3276600"/>
                  <a:ext cx="342900" cy="304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4953000" y="4800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2590800" y="4876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IN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3657600" y="5029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057400" y="4876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495800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Overflow</a:t>
            </a:r>
            <a:endParaRPr lang="en-IN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495800" y="5715000"/>
            <a:ext cx="3657600" cy="914400"/>
            <a:chOff x="4495800" y="5715000"/>
            <a:chExt cx="36576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4495800" y="5715000"/>
              <a:ext cx="3657600" cy="914400"/>
              <a:chOff x="5334000" y="5334000"/>
              <a:chExt cx="3657600" cy="914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8674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29400" y="53340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cxnSp>
            <p:nvCxnSpPr>
              <p:cNvPr id="69" name="Straight Arrow Connector 68"/>
              <p:cNvCxnSpPr>
                <a:stCxn id="67" idx="1"/>
                <a:endCxn id="66" idx="0"/>
              </p:cNvCxnSpPr>
              <p:nvPr/>
            </p:nvCxnSpPr>
            <p:spPr>
              <a:xfrm rot="10800000" flipV="1">
                <a:off x="6134100" y="5486400"/>
                <a:ext cx="4953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3" idx="1"/>
              </p:cNvCxnSpPr>
              <p:nvPr/>
            </p:nvCxnSpPr>
            <p:spPr>
              <a:xfrm rot="10800000" flipH="1" flipV="1">
                <a:off x="7162800" y="5486400"/>
                <a:ext cx="762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53340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248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IN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62800" y="53340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cxnSp>
            <p:nvCxnSpPr>
              <p:cNvPr id="74" name="Straight Arrow Connector 73"/>
              <p:cNvCxnSpPr>
                <a:endCxn id="72" idx="0"/>
              </p:cNvCxnSpPr>
              <p:nvPr/>
            </p:nvCxnSpPr>
            <p:spPr>
              <a:xfrm>
                <a:off x="7696200" y="5638800"/>
                <a:ext cx="4953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69342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82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>
              <a:off x="5562600" y="64770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6629400" y="6477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5" grpId="0"/>
      <p:bldP spid="40" grpId="0" animBg="1"/>
      <p:bldP spid="41" grpId="0" animBg="1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US" dirty="0" smtClean="0"/>
              <a:t>Example of B+ Tree</a:t>
            </a:r>
            <a:endParaRPr lang="en-IN" dirty="0"/>
          </a:p>
        </p:txBody>
      </p:sp>
      <p:sp>
        <p:nvSpPr>
          <p:cNvPr id="40" name="Down Arrow 39"/>
          <p:cNvSpPr/>
          <p:nvPr/>
        </p:nvSpPr>
        <p:spPr>
          <a:xfrm>
            <a:off x="4191000" y="2209800"/>
            <a:ext cx="1524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5105400" y="267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Overflow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50292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Overflow</a:t>
            </a:r>
            <a:endParaRPr lang="en-IN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438400" y="1143000"/>
            <a:ext cx="4016375" cy="914400"/>
            <a:chOff x="2438400" y="1143000"/>
            <a:chExt cx="4016375" cy="914400"/>
          </a:xfrm>
        </p:grpSpPr>
        <p:grpSp>
          <p:nvGrpSpPr>
            <p:cNvPr id="33" name="Group 105"/>
            <p:cNvGrpSpPr/>
            <p:nvPr/>
          </p:nvGrpSpPr>
          <p:grpSpPr>
            <a:xfrm>
              <a:off x="2438400" y="1143000"/>
              <a:ext cx="3505200" cy="914400"/>
              <a:chOff x="5334000" y="5334000"/>
              <a:chExt cx="3657600" cy="9144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58674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629400" y="53340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cxnSp>
            <p:nvCxnSpPr>
              <p:cNvPr id="109" name="Straight Arrow Connector 108"/>
              <p:cNvCxnSpPr>
                <a:stCxn id="108" idx="1"/>
                <a:endCxn id="107" idx="0"/>
              </p:cNvCxnSpPr>
              <p:nvPr/>
            </p:nvCxnSpPr>
            <p:spPr>
              <a:xfrm rot="10800000" flipV="1">
                <a:off x="6134100" y="5486400"/>
                <a:ext cx="4953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113" idx="1"/>
              </p:cNvCxnSpPr>
              <p:nvPr/>
            </p:nvCxnSpPr>
            <p:spPr>
              <a:xfrm rot="10800000" flipH="1" flipV="1">
                <a:off x="7162800" y="5486400"/>
                <a:ext cx="762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Rectangle 110"/>
              <p:cNvSpPr/>
              <p:nvPr/>
            </p:nvSpPr>
            <p:spPr>
              <a:xfrm>
                <a:off x="53340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248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IN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162800" y="53340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cxnSp>
            <p:nvCxnSpPr>
              <p:cNvPr id="114" name="Straight Arrow Connector 113"/>
              <p:cNvCxnSpPr>
                <a:endCxn id="112" idx="0"/>
              </p:cNvCxnSpPr>
              <p:nvPr/>
            </p:nvCxnSpPr>
            <p:spPr>
              <a:xfrm>
                <a:off x="7696200" y="5638800"/>
                <a:ext cx="4953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Rectangle 114"/>
              <p:cNvSpPr/>
              <p:nvPr/>
            </p:nvSpPr>
            <p:spPr>
              <a:xfrm>
                <a:off x="69342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4582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5943600" y="1752600"/>
              <a:ext cx="511175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IN" dirty="0"/>
            </a:p>
          </p:txBody>
        </p:sp>
        <p:cxnSp>
          <p:nvCxnSpPr>
            <p:cNvPr id="149" name="Straight Arrow Connector 148"/>
            <p:cNvCxnSpPr>
              <a:stCxn id="107" idx="3"/>
              <a:endCxn id="115" idx="1"/>
            </p:cNvCxnSpPr>
            <p:nvPr/>
          </p:nvCxnSpPr>
          <p:spPr>
            <a:xfrm>
              <a:off x="3460750" y="1905000"/>
              <a:ext cx="5111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12" idx="1"/>
            </p:cNvCxnSpPr>
            <p:nvPr/>
          </p:nvCxnSpPr>
          <p:spPr>
            <a:xfrm>
              <a:off x="4495800" y="1905000"/>
              <a:ext cx="4254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2362200" y="2667000"/>
            <a:ext cx="3765550" cy="914400"/>
            <a:chOff x="2362200" y="2667000"/>
            <a:chExt cx="3765550" cy="9144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2362200" y="2667000"/>
              <a:ext cx="3765550" cy="914400"/>
              <a:chOff x="2362200" y="2514600"/>
              <a:chExt cx="3765550" cy="914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73375" y="31242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03625" y="2514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cxnSp>
            <p:nvCxnSpPr>
              <p:cNvPr id="104" name="Straight Arrow Connector 103"/>
              <p:cNvCxnSpPr>
                <a:endCxn id="90" idx="0"/>
              </p:cNvCxnSpPr>
              <p:nvPr/>
            </p:nvCxnSpPr>
            <p:spPr>
              <a:xfrm rot="10800000" flipV="1">
                <a:off x="3128964" y="2819400"/>
                <a:ext cx="528637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endCxn id="122" idx="0"/>
              </p:cNvCxnSpPr>
              <p:nvPr/>
            </p:nvCxnSpPr>
            <p:spPr>
              <a:xfrm rot="5400000">
                <a:off x="3900885" y="2908697"/>
                <a:ext cx="304006" cy="127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Rectangle 117"/>
              <p:cNvSpPr/>
              <p:nvPr/>
            </p:nvSpPr>
            <p:spPr>
              <a:xfrm>
                <a:off x="2362200" y="31242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876800" y="31242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114800" y="2514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cxnSp>
            <p:nvCxnSpPr>
              <p:cNvPr id="121" name="Straight Arrow Connector 120"/>
              <p:cNvCxnSpPr>
                <a:endCxn id="123" idx="0"/>
              </p:cNvCxnSpPr>
              <p:nvPr/>
            </p:nvCxnSpPr>
            <p:spPr>
              <a:xfrm>
                <a:off x="5105400" y="2819400"/>
                <a:ext cx="766763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3733800" y="31242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616575" y="31242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en-IN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572000" y="2514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419600" y="31242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IN" dirty="0"/>
              </a:p>
            </p:txBody>
          </p:sp>
          <p:cxnSp>
            <p:nvCxnSpPr>
              <p:cNvPr id="144" name="Straight Arrow Connector 143"/>
              <p:cNvCxnSpPr>
                <a:endCxn id="142" idx="0"/>
              </p:cNvCxnSpPr>
              <p:nvPr/>
            </p:nvCxnSpPr>
            <p:spPr>
              <a:xfrm rot="16200000" flipH="1">
                <a:off x="4471194" y="2920206"/>
                <a:ext cx="304800" cy="103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/>
            <p:cNvCxnSpPr/>
            <p:nvPr/>
          </p:nvCxnSpPr>
          <p:spPr>
            <a:xfrm>
              <a:off x="3384550" y="3429000"/>
              <a:ext cx="3492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4244975" y="3429000"/>
              <a:ext cx="17462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387975" y="34290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327025" y="4191000"/>
            <a:ext cx="3581400" cy="1600200"/>
            <a:chOff x="76200" y="3886200"/>
            <a:chExt cx="3581400" cy="1600200"/>
          </a:xfrm>
        </p:grpSpPr>
        <p:grpSp>
          <p:nvGrpSpPr>
            <p:cNvPr id="185" name="Group 184"/>
            <p:cNvGrpSpPr/>
            <p:nvPr/>
          </p:nvGrpSpPr>
          <p:grpSpPr>
            <a:xfrm>
              <a:off x="76200" y="3886200"/>
              <a:ext cx="3581400" cy="1600200"/>
              <a:chOff x="76200" y="3886200"/>
              <a:chExt cx="3581400" cy="160020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685800" y="4495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600200" y="38862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438400" y="4495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  <p:cxnSp>
            <p:nvCxnSpPr>
              <p:cNvPr id="164" name="Straight Arrow Connector 163"/>
              <p:cNvCxnSpPr>
                <a:endCxn id="161" idx="0"/>
              </p:cNvCxnSpPr>
              <p:nvPr/>
            </p:nvCxnSpPr>
            <p:spPr>
              <a:xfrm rot="10800000" flipV="1">
                <a:off x="952500" y="4191000"/>
                <a:ext cx="6477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endCxn id="163" idx="0"/>
              </p:cNvCxnSpPr>
              <p:nvPr/>
            </p:nvCxnSpPr>
            <p:spPr>
              <a:xfrm>
                <a:off x="2133600" y="4191000"/>
                <a:ext cx="5715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/>
              <p:cNvSpPr/>
              <p:nvPr/>
            </p:nvSpPr>
            <p:spPr>
              <a:xfrm>
                <a:off x="587375" y="5181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IN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6200" y="5181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295400" y="5181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981200" y="5181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IN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438400" y="5181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146425" y="5181600"/>
                <a:ext cx="511175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en-IN" dirty="0"/>
              </a:p>
            </p:txBody>
          </p:sp>
          <p:cxnSp>
            <p:nvCxnSpPr>
              <p:cNvPr id="178" name="Straight Arrow Connector 177"/>
              <p:cNvCxnSpPr/>
              <p:nvPr/>
            </p:nvCxnSpPr>
            <p:spPr>
              <a:xfrm rot="5400000">
                <a:off x="381000" y="4876800"/>
                <a:ext cx="3810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0" idx="0"/>
              </p:cNvCxnSpPr>
              <p:nvPr/>
            </p:nvCxnSpPr>
            <p:spPr>
              <a:xfrm rot="16200000" flipH="1">
                <a:off x="1194594" y="4825206"/>
                <a:ext cx="381000" cy="3317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1" idx="0"/>
              </p:cNvCxnSpPr>
              <p:nvPr/>
            </p:nvCxnSpPr>
            <p:spPr>
              <a:xfrm rot="5400000">
                <a:off x="2147094" y="4890294"/>
                <a:ext cx="381000" cy="201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>
                <a:endCxn id="176" idx="0"/>
              </p:cNvCxnSpPr>
              <p:nvPr/>
            </p:nvCxnSpPr>
            <p:spPr>
              <a:xfrm>
                <a:off x="2971800" y="4800600"/>
                <a:ext cx="430213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Straight Arrow Connector 186"/>
            <p:cNvCxnSpPr>
              <a:stCxn id="168" idx="3"/>
              <a:endCxn id="170" idx="1"/>
            </p:cNvCxnSpPr>
            <p:nvPr/>
          </p:nvCxnSpPr>
          <p:spPr>
            <a:xfrm>
              <a:off x="1098550" y="5334000"/>
              <a:ext cx="1968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0" idx="3"/>
              <a:endCxn id="171" idx="1"/>
            </p:cNvCxnSpPr>
            <p:nvPr/>
          </p:nvCxnSpPr>
          <p:spPr>
            <a:xfrm>
              <a:off x="1806575" y="5334000"/>
              <a:ext cx="17462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5" idx="3"/>
              <a:endCxn id="176" idx="1"/>
            </p:cNvCxnSpPr>
            <p:nvPr/>
          </p:nvCxnSpPr>
          <p:spPr>
            <a:xfrm>
              <a:off x="2949575" y="5334000"/>
              <a:ext cx="1968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3" name="Down Arrow 192"/>
          <p:cNvSpPr/>
          <p:nvPr/>
        </p:nvSpPr>
        <p:spPr>
          <a:xfrm rot="2700000">
            <a:off x="2590800" y="3810000"/>
            <a:ext cx="2286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5" name="Group 214"/>
          <p:cNvGrpSpPr/>
          <p:nvPr/>
        </p:nvGrpSpPr>
        <p:grpSpPr>
          <a:xfrm>
            <a:off x="4899025" y="4191000"/>
            <a:ext cx="4092575" cy="1600200"/>
            <a:chOff x="4648200" y="4191000"/>
            <a:chExt cx="4092575" cy="1600200"/>
          </a:xfrm>
        </p:grpSpPr>
        <p:grpSp>
          <p:nvGrpSpPr>
            <p:cNvPr id="194" name="Group 193"/>
            <p:cNvGrpSpPr/>
            <p:nvPr/>
          </p:nvGrpSpPr>
          <p:grpSpPr>
            <a:xfrm>
              <a:off x="4648200" y="4191000"/>
              <a:ext cx="3581400" cy="1600200"/>
              <a:chOff x="76200" y="3886200"/>
              <a:chExt cx="3581400" cy="1600200"/>
            </a:xfrm>
          </p:grpSpPr>
          <p:grpSp>
            <p:nvGrpSpPr>
              <p:cNvPr id="195" name="Group 184"/>
              <p:cNvGrpSpPr/>
              <p:nvPr/>
            </p:nvGrpSpPr>
            <p:grpSpPr>
              <a:xfrm>
                <a:off x="76200" y="3886200"/>
                <a:ext cx="3581400" cy="1600200"/>
                <a:chOff x="76200" y="3886200"/>
                <a:chExt cx="3581400" cy="16002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685800" y="44958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IN" dirty="0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1600200" y="38862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IN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2438400" y="44958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IN" dirty="0"/>
                </a:p>
              </p:txBody>
            </p:sp>
            <p:cxnSp>
              <p:nvCxnSpPr>
                <p:cNvPr id="202" name="Straight Arrow Connector 201"/>
                <p:cNvCxnSpPr>
                  <a:endCxn id="199" idx="0"/>
                </p:cNvCxnSpPr>
                <p:nvPr/>
              </p:nvCxnSpPr>
              <p:spPr>
                <a:xfrm rot="10800000" flipV="1">
                  <a:off x="952500" y="4191000"/>
                  <a:ext cx="647700" cy="304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endCxn id="201" idx="0"/>
                </p:cNvCxnSpPr>
                <p:nvPr/>
              </p:nvCxnSpPr>
              <p:spPr>
                <a:xfrm>
                  <a:off x="2133600" y="4191000"/>
                  <a:ext cx="571500" cy="304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587375" y="5181600"/>
                  <a:ext cx="511175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IN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6200" y="5181600"/>
                  <a:ext cx="511175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IN" dirty="0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1295400" y="5181600"/>
                  <a:ext cx="511175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IN" dirty="0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1981200" y="5181600"/>
                  <a:ext cx="511175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IN" dirty="0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438400" y="5181600"/>
                  <a:ext cx="511175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IN" dirty="0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3146425" y="5181600"/>
                  <a:ext cx="511175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9</a:t>
                  </a:r>
                  <a:endParaRPr lang="en-IN" dirty="0"/>
                </a:p>
              </p:txBody>
            </p:sp>
            <p:cxnSp>
              <p:nvCxnSpPr>
                <p:cNvPr id="210" name="Straight Arrow Connector 209"/>
                <p:cNvCxnSpPr/>
                <p:nvPr/>
              </p:nvCxnSpPr>
              <p:spPr>
                <a:xfrm rot="5400000">
                  <a:off x="381000" y="48768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>
                  <a:endCxn id="206" idx="0"/>
                </p:cNvCxnSpPr>
                <p:nvPr/>
              </p:nvCxnSpPr>
              <p:spPr>
                <a:xfrm rot="16200000" flipH="1">
                  <a:off x="1194594" y="4825206"/>
                  <a:ext cx="381000" cy="3317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>
                  <a:endCxn id="207" idx="0"/>
                </p:cNvCxnSpPr>
                <p:nvPr/>
              </p:nvCxnSpPr>
              <p:spPr>
                <a:xfrm rot="5400000">
                  <a:off x="2147094" y="4890294"/>
                  <a:ext cx="381000" cy="2016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Arrow Connector 212"/>
                <p:cNvCxnSpPr>
                  <a:endCxn id="209" idx="0"/>
                </p:cNvCxnSpPr>
                <p:nvPr/>
              </p:nvCxnSpPr>
              <p:spPr>
                <a:xfrm>
                  <a:off x="2971800" y="4800600"/>
                  <a:ext cx="430213" cy="381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6" name="Straight Arrow Connector 195"/>
              <p:cNvCxnSpPr>
                <a:stCxn id="204" idx="3"/>
                <a:endCxn id="206" idx="1"/>
              </p:cNvCxnSpPr>
              <p:nvPr/>
            </p:nvCxnSpPr>
            <p:spPr>
              <a:xfrm>
                <a:off x="1098550" y="5334000"/>
                <a:ext cx="196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206" idx="3"/>
                <a:endCxn id="207" idx="1"/>
              </p:cNvCxnSpPr>
              <p:nvPr/>
            </p:nvCxnSpPr>
            <p:spPr>
              <a:xfrm>
                <a:off x="1806575" y="5334000"/>
                <a:ext cx="174625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208" idx="3"/>
                <a:endCxn id="209" idx="1"/>
              </p:cNvCxnSpPr>
              <p:nvPr/>
            </p:nvCxnSpPr>
            <p:spPr>
              <a:xfrm>
                <a:off x="2949575" y="5334000"/>
                <a:ext cx="196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Rectangle 213"/>
            <p:cNvSpPr/>
            <p:nvPr/>
          </p:nvSpPr>
          <p:spPr>
            <a:xfrm>
              <a:off x="8229600" y="5486400"/>
              <a:ext cx="511175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IN" dirty="0"/>
            </a:p>
          </p:txBody>
        </p:sp>
      </p:grpSp>
      <p:sp>
        <p:nvSpPr>
          <p:cNvPr id="216" name="Right Arrow 215"/>
          <p:cNvSpPr/>
          <p:nvPr/>
        </p:nvSpPr>
        <p:spPr>
          <a:xfrm>
            <a:off x="4060825" y="4953000"/>
            <a:ext cx="6096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4" grpId="0"/>
      <p:bldP spid="86" grpId="0"/>
      <p:bldP spid="193" grpId="0" animBg="1"/>
      <p:bldP spid="2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Maximum no. of key in B</a:t>
            </a:r>
            <a:r>
              <a:rPr lang="en-US" baseline="30000" dirty="0" smtClean="0"/>
              <a:t>+</a:t>
            </a:r>
            <a:r>
              <a:rPr lang="en-US" dirty="0" smtClean="0"/>
              <a:t>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Let the order of non-leaf and leaf node in a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 is P and L respectively, then </a:t>
            </a:r>
          </a:p>
          <a:p>
            <a:pPr lvl="1" algn="just"/>
            <a:r>
              <a:rPr lang="en-US" sz="2200" dirty="0" smtClean="0"/>
              <a:t>Maximum no. of block/node pointers and keys at non leaf node each is P and (P-1) respectively.</a:t>
            </a:r>
          </a:p>
          <a:p>
            <a:pPr lvl="1" algn="just"/>
            <a:r>
              <a:rPr lang="en-US" sz="2200" dirty="0" smtClean="0"/>
              <a:t>Maximum no. of block/node pointers and keys at leaf node each is 1 and L respectively.</a:t>
            </a:r>
          </a:p>
          <a:p>
            <a:pPr lvl="1" algn="just"/>
            <a:endParaRPr lang="en-US" sz="22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P</a:t>
            </a:r>
            <a:r>
              <a:rPr lang="en-US" sz="2400" baseline="30000" dirty="0" smtClean="0"/>
              <a:t>L</a:t>
            </a:r>
            <a:r>
              <a:rPr lang="en-US" sz="2400" dirty="0" smtClean="0"/>
              <a:t>*L</a:t>
            </a:r>
            <a:endParaRPr lang="en-IN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078480"/>
          <a:ext cx="61534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3688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4069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4450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831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516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688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4069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4450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4831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5516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L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688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4069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4450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4831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4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5516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L</a:t>
            </a:r>
            <a:r>
              <a:rPr lang="en-US" dirty="0" smtClean="0"/>
              <a:t>-1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688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(P-1)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069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P(P-1)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4450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(P-1)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4831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r>
              <a:rPr lang="en-US" dirty="0" smtClean="0"/>
              <a:t>(P-1)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5516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L</a:t>
            </a:r>
            <a:r>
              <a:rPr lang="en-US" dirty="0" smtClean="0"/>
              <a:t>*L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dirty="0" smtClean="0"/>
              <a:t>Minimum no. of key in B</a:t>
            </a:r>
            <a:r>
              <a:rPr lang="en-US" baseline="30000" dirty="0" smtClean="0"/>
              <a:t>+</a:t>
            </a:r>
            <a:r>
              <a:rPr lang="en-US" dirty="0" smtClean="0"/>
              <a:t>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Let the order of non-leaf and leaf node in a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 is P and L respectively, then </a:t>
            </a:r>
          </a:p>
          <a:p>
            <a:pPr lvl="1" algn="just"/>
            <a:r>
              <a:rPr lang="en-US" sz="2200" dirty="0" smtClean="0"/>
              <a:t>Minimum no. of block/node pointers and keys at non leaf node each is        X =           and (X-1) respectively.</a:t>
            </a:r>
          </a:p>
          <a:p>
            <a:pPr lvl="1" algn="just"/>
            <a:r>
              <a:rPr lang="en-US" sz="2200" dirty="0" smtClean="0"/>
              <a:t>Minimum no. of block/node pointers and keys at leaf node each is 1 and     Y=            respectively.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</a:t>
            </a:r>
            <a:r>
              <a:rPr lang="en-US" sz="2000" dirty="0" smtClean="0"/>
              <a:t>2X</a:t>
            </a:r>
            <a:r>
              <a:rPr lang="en-US" sz="2000" baseline="30000" dirty="0" smtClean="0"/>
              <a:t>(L-1) </a:t>
            </a:r>
            <a:r>
              <a:rPr lang="en-US" sz="2000" dirty="0" smtClean="0"/>
              <a:t>* Y</a:t>
            </a:r>
            <a:endParaRPr lang="en-IN" sz="2000" dirty="0" smtClean="0"/>
          </a:p>
          <a:p>
            <a:pPr algn="just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002280"/>
          <a:ext cx="61534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4406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54406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(L-1)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54406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(L-1)</a:t>
            </a:r>
            <a:r>
              <a:rPr lang="en-US" dirty="0" smtClean="0"/>
              <a:t>-1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2(X-1)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2X(X-1)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r>
              <a:rPr lang="en-US" dirty="0" smtClean="0"/>
              <a:t>(X-1)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54406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(L-1) </a:t>
            </a:r>
            <a:r>
              <a:rPr lang="en-US" dirty="0" smtClean="0"/>
              <a:t>* Y</a:t>
            </a:r>
            <a:endParaRPr lang="en-IN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057400"/>
            <a:ext cx="533400" cy="3048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0240" y="2590800"/>
            <a:ext cx="51816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715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search key field is K = 9 bytes long, the block size is 512 bytes, a record pointer is KP = 7 bytes, and a block pointer is B = 6 bytes. </a:t>
            </a:r>
          </a:p>
          <a:p>
            <a:pPr lvl="1"/>
            <a:r>
              <a:rPr lang="en-IN" dirty="0" smtClean="0"/>
              <a:t>Find the order of leaf node and non-leaf node of B</a:t>
            </a:r>
            <a:r>
              <a:rPr lang="en-IN" baseline="30000" dirty="0" smtClean="0"/>
              <a:t>+</a:t>
            </a:r>
            <a:r>
              <a:rPr lang="en-IN" dirty="0" smtClean="0"/>
              <a:t> tree.</a:t>
            </a:r>
          </a:p>
          <a:p>
            <a:pPr lvl="1"/>
            <a:r>
              <a:rPr lang="en-IN" dirty="0" smtClean="0"/>
              <a:t>Find the minimum and maximum no. of keys up to level 4(leaf level). </a:t>
            </a:r>
          </a:p>
          <a:p>
            <a:r>
              <a:rPr lang="en-US" sz="2400" dirty="0" smtClean="0"/>
              <a:t>Let the order of non-leaf node of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tree is P.</a:t>
            </a:r>
          </a:p>
          <a:p>
            <a:pPr>
              <a:buNone/>
            </a:pPr>
            <a:r>
              <a:rPr lang="en-US" sz="2400" dirty="0" smtClean="0"/>
              <a:t>		P*B + (P-1)*(K) </a:t>
            </a:r>
            <a:r>
              <a:rPr lang="en-US" sz="2400" dirty="0" smtClean="0">
                <a:sym typeface="Symbol"/>
              </a:rPr>
              <a:t> Block Size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</a:t>
            </a:r>
            <a:r>
              <a:rPr lang="en-US" sz="2400" dirty="0" smtClean="0"/>
              <a:t>P*6 + (P-1)*(9 ) </a:t>
            </a:r>
            <a:r>
              <a:rPr lang="en-US" sz="2400" dirty="0" smtClean="0">
                <a:sym typeface="Symbol"/>
              </a:rPr>
              <a:t> 512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P  </a:t>
            </a:r>
            <a:r>
              <a:rPr lang="en-US" sz="2400" dirty="0" smtClean="0">
                <a:sym typeface="Symbol"/>
              </a:rPr>
              <a:t>34.73</a:t>
            </a:r>
            <a:endParaRPr lang="en-US" sz="2400" dirty="0" smtClean="0">
              <a:sym typeface="Symbol"/>
            </a:endParaRPr>
          </a:p>
          <a:p>
            <a:r>
              <a:rPr lang="en-US" sz="2400" dirty="0" smtClean="0"/>
              <a:t>Let the order of leaf node of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tree is L.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L*(K+KP) + B  Block Size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L*(9+7) + 6  512</a:t>
            </a: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	L  </a:t>
            </a:r>
            <a:r>
              <a:rPr lang="en-US" sz="2400" dirty="0" smtClean="0">
                <a:sym typeface="Symbol"/>
              </a:rPr>
              <a:t>31.625</a:t>
            </a:r>
            <a:r>
              <a:rPr lang="en-US" sz="2400" dirty="0" smtClean="0">
                <a:sym typeface="Symbol"/>
              </a:rPr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Dynamic Multilevel Indexes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/>
              <a:t>Due to the insertion and deletion problem, most multi-level indexes use B-tree or B+-tree data structures, which leave space in each tree node (disk block) to allow for new index entries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These data structures are variations of search trees that allow efficient insertion and deletion of new search values.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In B-Tree and B+-Tree data structures, each node corresponds to a disk block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Each node is kept between half-full and completely full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Maximum no. of key in B</a:t>
            </a:r>
            <a:r>
              <a:rPr lang="en-US" baseline="30000" dirty="0" smtClean="0"/>
              <a:t>+</a:t>
            </a:r>
            <a:r>
              <a:rPr lang="en-US" dirty="0" smtClean="0"/>
              <a:t>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Let the order of non-leaf and leaf node in a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 is 34 and 31 respectively.</a:t>
            </a:r>
            <a:endParaRPr lang="en-US" sz="22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34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*31</a:t>
            </a:r>
            <a:endParaRPr lang="en-IN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828800"/>
          <a:ext cx="61534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3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4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4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4</a:t>
            </a:r>
            <a:r>
              <a:rPr lang="en-US" dirty="0" smtClean="0"/>
              <a:t>-1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34*33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2</a:t>
            </a:r>
            <a:r>
              <a:rPr lang="en-US" dirty="0" smtClean="0"/>
              <a:t>*33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3</a:t>
            </a:r>
            <a:r>
              <a:rPr lang="en-US" dirty="0" smtClean="0"/>
              <a:t>*33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r>
              <a:rPr lang="en-US" baseline="30000" dirty="0" smtClean="0"/>
              <a:t>4</a:t>
            </a:r>
            <a:r>
              <a:rPr lang="en-US" dirty="0" smtClean="0"/>
              <a:t>*31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dirty="0" smtClean="0"/>
              <a:t>Minimum no. of key in B</a:t>
            </a:r>
            <a:r>
              <a:rPr lang="en-US" baseline="30000" dirty="0" smtClean="0"/>
              <a:t>+</a:t>
            </a:r>
            <a:r>
              <a:rPr lang="en-US" dirty="0" smtClean="0"/>
              <a:t>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The order of non-leaf and leaf node in a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 is 34 and 31 respectively, then </a:t>
            </a:r>
          </a:p>
          <a:p>
            <a:pPr lvl="1" algn="just"/>
            <a:r>
              <a:rPr lang="en-US" sz="2200" dirty="0" smtClean="0"/>
              <a:t>Minimum no. of block/node pointers and keys at non leaf node each is        17 and 16 respectively.</a:t>
            </a:r>
          </a:p>
          <a:p>
            <a:pPr lvl="1" algn="just"/>
            <a:r>
              <a:rPr lang="en-US" sz="2200" dirty="0" smtClean="0"/>
              <a:t>Minimum no. of block/node pointers and keys at leaf node each is 1 and       16 respectively.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2*17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* 16</a:t>
            </a:r>
            <a:endParaRPr lang="en-IN" sz="2400" dirty="0" smtClean="0"/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002280"/>
          <a:ext cx="61534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3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3</a:t>
            </a:r>
            <a:r>
              <a:rPr lang="en-US" dirty="0" smtClean="0"/>
              <a:t>-1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611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3992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2*16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4373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2*17*16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47548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2</a:t>
            </a:r>
            <a:r>
              <a:rPr lang="en-US" dirty="0" smtClean="0"/>
              <a:t>*16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2*17</a:t>
            </a:r>
            <a:r>
              <a:rPr lang="en-US" baseline="30000" dirty="0" smtClean="0"/>
              <a:t>3 </a:t>
            </a:r>
            <a:r>
              <a:rPr lang="en-US" dirty="0" smtClean="0"/>
              <a:t>* 16</a:t>
            </a:r>
            <a:endParaRPr lang="en-IN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 the order of a B-tree is P, then </a:t>
            </a:r>
          </a:p>
          <a:p>
            <a:pPr lvl="1" algn="just"/>
            <a:r>
              <a:rPr lang="en-US" dirty="0" smtClean="0"/>
              <a:t>Maximum no. of block/node pointers and keys at each node is P and (P-1) respectively.</a:t>
            </a:r>
          </a:p>
          <a:p>
            <a:pPr lvl="1" algn="just"/>
            <a:r>
              <a:rPr lang="en-US" dirty="0" smtClean="0"/>
              <a:t>Minimum no. of block/node pointers and keys at each node is X =         and (X-1) respectively. (Except root node, </a:t>
            </a:r>
            <a:r>
              <a:rPr lang="en-IN" dirty="0" smtClean="0"/>
              <a:t>root node has at least two tree pointers. </a:t>
            </a:r>
            <a:r>
              <a:rPr lang="en-US" dirty="0" smtClean="0"/>
              <a:t>)</a:t>
            </a:r>
          </a:p>
          <a:p>
            <a:pPr algn="just"/>
            <a:r>
              <a:rPr lang="en-IN" dirty="0" smtClean="0"/>
              <a:t>All leaf nodes are at the same level. Leaf nodes have the same structure as internal nodes except that all of their tree pointers P, are null.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743200"/>
            <a:ext cx="53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Block/ Node Structure in B-Tree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pPr algn="just"/>
            <a:r>
              <a:rPr lang="en-IN" sz="2000" dirty="0" smtClean="0"/>
              <a:t>Each B</a:t>
            </a:r>
            <a:r>
              <a:rPr lang="en-IN" sz="2000" baseline="-25000" dirty="0" smtClean="0"/>
              <a:t>i</a:t>
            </a:r>
            <a:r>
              <a:rPr lang="en-IN" sz="2000" dirty="0" smtClean="0"/>
              <a:t> is a tree/block pointer that points to another node/block in the B-tree.</a:t>
            </a:r>
          </a:p>
          <a:p>
            <a:pPr algn="just"/>
            <a:r>
              <a:rPr lang="en-IN" sz="2000" dirty="0" smtClean="0"/>
              <a:t>Each </a:t>
            </a:r>
            <a:r>
              <a:rPr lang="en-IN" sz="2000" dirty="0" err="1" smtClean="0"/>
              <a:t>KP</a:t>
            </a:r>
            <a:r>
              <a:rPr lang="en-IN" sz="2000" baseline="-25000" dirty="0" err="1" smtClean="0"/>
              <a:t>i</a:t>
            </a:r>
            <a:r>
              <a:rPr lang="en-IN" sz="2000" baseline="-25000" dirty="0" smtClean="0"/>
              <a:t>  </a:t>
            </a:r>
            <a:r>
              <a:rPr lang="en-IN" sz="2000" dirty="0" smtClean="0"/>
              <a:t>is a data/key pointer that points to the record whose search key field value is equal to </a:t>
            </a:r>
            <a:r>
              <a:rPr lang="en-IN" sz="2000" dirty="0" err="1" smtClean="0"/>
              <a:t>K</a:t>
            </a:r>
            <a:r>
              <a:rPr lang="en-IN" sz="2000" baseline="-25000" dirty="0" err="1" smtClean="0"/>
              <a:t>i</a:t>
            </a:r>
            <a:r>
              <a:rPr lang="en-IN" sz="2000" dirty="0" smtClean="0"/>
              <a:t>, (or to the data file block containing that record).</a:t>
            </a:r>
          </a:p>
          <a:p>
            <a:r>
              <a:rPr lang="en-IN" sz="2000" dirty="0" smtClean="0"/>
              <a:t>Within each node, K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&lt; K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&lt; ... &lt; K</a:t>
            </a:r>
            <a:r>
              <a:rPr lang="en-IN" sz="2000" baseline="-25000" dirty="0" smtClean="0"/>
              <a:t>P-1</a:t>
            </a:r>
          </a:p>
          <a:p>
            <a:r>
              <a:rPr lang="en-US" sz="2400" dirty="0" smtClean="0"/>
              <a:t>P*B + (P-1)*(K + KP) </a:t>
            </a:r>
            <a:r>
              <a:rPr lang="en-US" sz="2400" dirty="0" smtClean="0">
                <a:sym typeface="Symbol"/>
              </a:rPr>
              <a:t> Block Size</a:t>
            </a:r>
          </a:p>
          <a:p>
            <a:pPr lvl="1">
              <a:buNone/>
            </a:pPr>
            <a:r>
              <a:rPr lang="en-US" sz="2200" dirty="0" smtClean="0">
                <a:sym typeface="Symbol"/>
              </a:rPr>
              <a:t>Where, order of B tree = P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    Size of block pointer = B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	Size of key = K</a:t>
            </a:r>
          </a:p>
          <a:p>
            <a:pPr lvl="3">
              <a:buNone/>
            </a:pPr>
            <a:r>
              <a:rPr lang="en-US" sz="2200" dirty="0" smtClean="0">
                <a:sym typeface="Symbol"/>
              </a:rPr>
              <a:t>	Size of key/data pointer = KP</a:t>
            </a:r>
            <a:endParaRPr lang="en-IN" sz="2200" dirty="0" smtClean="0">
              <a:sym typeface="Symbol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219200"/>
            <a:ext cx="79152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B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47800"/>
          </a:xfrm>
        </p:spPr>
        <p:txBody>
          <a:bodyPr/>
          <a:lstStyle/>
          <a:p>
            <a:r>
              <a:rPr lang="en-US" dirty="0" smtClean="0"/>
              <a:t>Insert the following data elements into an empty B tree of order 3.</a:t>
            </a:r>
          </a:p>
          <a:p>
            <a:r>
              <a:rPr lang="en-US" dirty="0" smtClean="0"/>
              <a:t>8,5,1,7, 3, 12, 9, 6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3048000"/>
            <a:ext cx="5334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1066800" y="35052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609600" y="4114800"/>
            <a:ext cx="1066800" cy="304800"/>
            <a:chOff x="1066800" y="4114800"/>
            <a:chExt cx="1066800" cy="304800"/>
          </a:xfrm>
        </p:grpSpPr>
        <p:sp>
          <p:nvSpPr>
            <p:cNvPr id="6" name="Rectangle 5"/>
            <p:cNvSpPr/>
            <p:nvPr/>
          </p:nvSpPr>
          <p:spPr>
            <a:xfrm>
              <a:off x="1066800" y="4114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4114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</p:grpSp>
      <p:sp>
        <p:nvSpPr>
          <p:cNvPr id="12" name="Down Arrow 11"/>
          <p:cNvSpPr/>
          <p:nvPr/>
        </p:nvSpPr>
        <p:spPr>
          <a:xfrm>
            <a:off x="1066800" y="45720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304800" y="5029200"/>
            <a:ext cx="1600200" cy="304800"/>
            <a:chOff x="762000" y="5029200"/>
            <a:chExt cx="1600200" cy="304800"/>
          </a:xfrm>
        </p:grpSpPr>
        <p:grpSp>
          <p:nvGrpSpPr>
            <p:cNvPr id="9" name="Group 8"/>
            <p:cNvGrpSpPr/>
            <p:nvPr/>
          </p:nvGrpSpPr>
          <p:grpSpPr>
            <a:xfrm>
              <a:off x="1295400" y="5029200"/>
              <a:ext cx="1066800" cy="304800"/>
              <a:chOff x="1066800" y="4114800"/>
              <a:chExt cx="1066800" cy="304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66800" y="4114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0200" y="4114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62000" y="50292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" y="548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Overflow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43200" y="3048000"/>
            <a:ext cx="1676400" cy="914400"/>
            <a:chOff x="4038600" y="2971800"/>
            <a:chExt cx="1676400" cy="914400"/>
          </a:xfrm>
        </p:grpSpPr>
        <p:sp>
          <p:nvSpPr>
            <p:cNvPr id="16" name="Rectangle 15"/>
            <p:cNvSpPr/>
            <p:nvPr/>
          </p:nvSpPr>
          <p:spPr>
            <a:xfrm>
              <a:off x="4038600" y="3581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2971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3581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 rot="5400000">
              <a:off x="4286250" y="3295650"/>
              <a:ext cx="3048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0"/>
            </p:cNvCxnSpPr>
            <p:nvPr/>
          </p:nvCxnSpPr>
          <p:spPr>
            <a:xfrm>
              <a:off x="5105400" y="3276600"/>
              <a:ext cx="3429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4267200"/>
            <a:ext cx="2209800" cy="914400"/>
            <a:chOff x="3276600" y="4191000"/>
            <a:chExt cx="22098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3276600" y="4191000"/>
              <a:ext cx="1676400" cy="914400"/>
              <a:chOff x="4038600" y="2971800"/>
              <a:chExt cx="16764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38600" y="35814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72000" y="2971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IN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181600" y="35814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IN" dirty="0"/>
              </a:p>
            </p:txBody>
          </p:sp>
          <p:cxnSp>
            <p:nvCxnSpPr>
              <p:cNvPr id="29" name="Straight Arrow Connector 28"/>
              <p:cNvCxnSpPr>
                <a:endCxn id="26" idx="0"/>
              </p:cNvCxnSpPr>
              <p:nvPr/>
            </p:nvCxnSpPr>
            <p:spPr>
              <a:xfrm rot="5400000">
                <a:off x="4286250" y="3295650"/>
                <a:ext cx="304800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>
                <a:off x="5105400" y="3276600"/>
                <a:ext cx="3429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4953000" y="4800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09800" y="5715000"/>
            <a:ext cx="2743200" cy="914400"/>
            <a:chOff x="2667000" y="5334000"/>
            <a:chExt cx="2743200" cy="914400"/>
          </a:xfrm>
        </p:grpSpPr>
        <p:grpSp>
          <p:nvGrpSpPr>
            <p:cNvPr id="33" name="Group 32"/>
            <p:cNvGrpSpPr/>
            <p:nvPr/>
          </p:nvGrpSpPr>
          <p:grpSpPr>
            <a:xfrm>
              <a:off x="3200400" y="5334000"/>
              <a:ext cx="2209800" cy="914400"/>
              <a:chOff x="3276600" y="4191000"/>
              <a:chExt cx="2209800" cy="914400"/>
            </a:xfrm>
          </p:grpSpPr>
          <p:grpSp>
            <p:nvGrpSpPr>
              <p:cNvPr id="34" name="Group 24"/>
              <p:cNvGrpSpPr/>
              <p:nvPr/>
            </p:nvGrpSpPr>
            <p:grpSpPr>
              <a:xfrm>
                <a:off x="3276600" y="4191000"/>
                <a:ext cx="1676400" cy="914400"/>
                <a:chOff x="4038600" y="2971800"/>
                <a:chExt cx="1676400" cy="9144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038600" y="35814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IN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72000" y="29718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IN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181600" y="35814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7</a:t>
                  </a:r>
                  <a:endParaRPr lang="en-IN" dirty="0"/>
                </a:p>
              </p:txBody>
            </p:sp>
            <p:cxnSp>
              <p:nvCxnSpPr>
                <p:cNvPr id="39" name="Straight Arrow Connector 38"/>
                <p:cNvCxnSpPr>
                  <a:endCxn id="36" idx="0"/>
                </p:cNvCxnSpPr>
                <p:nvPr/>
              </p:nvCxnSpPr>
              <p:spPr>
                <a:xfrm rot="5400000">
                  <a:off x="4286250" y="3295650"/>
                  <a:ext cx="304800" cy="2667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endCxn id="38" idx="0"/>
                </p:cNvCxnSpPr>
                <p:nvPr/>
              </p:nvCxnSpPr>
              <p:spPr>
                <a:xfrm>
                  <a:off x="5105400" y="3276600"/>
                  <a:ext cx="342900" cy="304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/>
              <p:cNvSpPr/>
              <p:nvPr/>
            </p:nvSpPr>
            <p:spPr>
              <a:xfrm>
                <a:off x="4953000" y="4800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IN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6670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</p:grpSp>
      <p:sp>
        <p:nvSpPr>
          <p:cNvPr id="43" name="Down Arrow 42"/>
          <p:cNvSpPr/>
          <p:nvPr/>
        </p:nvSpPr>
        <p:spPr>
          <a:xfrm>
            <a:off x="3429000" y="37338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43"/>
          <p:cNvSpPr/>
          <p:nvPr/>
        </p:nvSpPr>
        <p:spPr>
          <a:xfrm>
            <a:off x="3429000" y="51816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/>
          <p:cNvGrpSpPr/>
          <p:nvPr/>
        </p:nvGrpSpPr>
        <p:grpSpPr>
          <a:xfrm>
            <a:off x="5638800" y="2895600"/>
            <a:ext cx="3276600" cy="914400"/>
            <a:chOff x="5638800" y="2895600"/>
            <a:chExt cx="3276600" cy="914400"/>
          </a:xfrm>
        </p:grpSpPr>
        <p:grpSp>
          <p:nvGrpSpPr>
            <p:cNvPr id="45" name="Group 44"/>
            <p:cNvGrpSpPr/>
            <p:nvPr/>
          </p:nvGrpSpPr>
          <p:grpSpPr>
            <a:xfrm>
              <a:off x="5638800" y="2895600"/>
              <a:ext cx="2743200" cy="914400"/>
              <a:chOff x="2667000" y="5334000"/>
              <a:chExt cx="2743200" cy="914400"/>
            </a:xfrm>
          </p:grpSpPr>
          <p:grpSp>
            <p:nvGrpSpPr>
              <p:cNvPr id="46" name="Group 32"/>
              <p:cNvGrpSpPr/>
              <p:nvPr/>
            </p:nvGrpSpPr>
            <p:grpSpPr>
              <a:xfrm>
                <a:off x="3200400" y="5334000"/>
                <a:ext cx="2209800" cy="914400"/>
                <a:chOff x="3276600" y="4191000"/>
                <a:chExt cx="2209800" cy="914400"/>
              </a:xfrm>
            </p:grpSpPr>
            <p:grpSp>
              <p:nvGrpSpPr>
                <p:cNvPr id="48" name="Group 24"/>
                <p:cNvGrpSpPr/>
                <p:nvPr/>
              </p:nvGrpSpPr>
              <p:grpSpPr>
                <a:xfrm>
                  <a:off x="3276600" y="4191000"/>
                  <a:ext cx="1676400" cy="914400"/>
                  <a:chOff x="4038600" y="2971800"/>
                  <a:chExt cx="1676400" cy="91440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4038600" y="3581400"/>
                    <a:ext cx="5334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IN" dirty="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4572000" y="2971800"/>
                    <a:ext cx="5334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5</a:t>
                    </a:r>
                    <a:endParaRPr lang="en-IN" dirty="0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5181600" y="3581400"/>
                    <a:ext cx="5334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7</a:t>
                    </a:r>
                    <a:endParaRPr lang="en-IN" dirty="0"/>
                  </a:p>
                </p:txBody>
              </p:sp>
              <p:cxnSp>
                <p:nvCxnSpPr>
                  <p:cNvPr id="53" name="Straight Arrow Connector 52"/>
                  <p:cNvCxnSpPr>
                    <a:endCxn id="50" idx="0"/>
                  </p:cNvCxnSpPr>
                  <p:nvPr/>
                </p:nvCxnSpPr>
                <p:spPr>
                  <a:xfrm rot="5400000">
                    <a:off x="4286250" y="3295650"/>
                    <a:ext cx="304800" cy="2667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>
                    <a:endCxn id="52" idx="0"/>
                  </p:cNvCxnSpPr>
                  <p:nvPr/>
                </p:nvCxnSpPr>
                <p:spPr>
                  <a:xfrm>
                    <a:off x="5105400" y="3276600"/>
                    <a:ext cx="34290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Rectangle 48"/>
                <p:cNvSpPr/>
                <p:nvPr/>
              </p:nvSpPr>
              <p:spPr>
                <a:xfrm>
                  <a:off x="4953000" y="4800600"/>
                  <a:ext cx="5334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IN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2667000" y="59436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IN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382000" y="35052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IN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467600" y="3810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Overflow</a:t>
            </a:r>
            <a:endParaRPr lang="en-IN" dirty="0"/>
          </a:p>
        </p:txBody>
      </p:sp>
      <p:grpSp>
        <p:nvGrpSpPr>
          <p:cNvPr id="77" name="Group 76"/>
          <p:cNvGrpSpPr/>
          <p:nvPr/>
        </p:nvGrpSpPr>
        <p:grpSpPr>
          <a:xfrm>
            <a:off x="5562600" y="4114800"/>
            <a:ext cx="2895600" cy="914400"/>
            <a:chOff x="5562600" y="4114800"/>
            <a:chExt cx="2895600" cy="914400"/>
          </a:xfrm>
        </p:grpSpPr>
        <p:sp>
          <p:nvSpPr>
            <p:cNvPr id="65" name="Rectangle 64"/>
            <p:cNvSpPr/>
            <p:nvPr/>
          </p:nvSpPr>
          <p:spPr>
            <a:xfrm>
              <a:off x="6096000" y="4724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29400" y="4114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34200" y="4724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IN" dirty="0"/>
            </a:p>
          </p:txBody>
        </p:sp>
        <p:cxnSp>
          <p:nvCxnSpPr>
            <p:cNvPr id="68" name="Straight Arrow Connector 67"/>
            <p:cNvCxnSpPr>
              <a:endCxn id="65" idx="0"/>
            </p:cNvCxnSpPr>
            <p:nvPr/>
          </p:nvCxnSpPr>
          <p:spPr>
            <a:xfrm rot="5400000">
              <a:off x="6343650" y="4438650"/>
              <a:ext cx="3048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0" idx="1"/>
              <a:endCxn id="67" idx="0"/>
            </p:cNvCxnSpPr>
            <p:nvPr/>
          </p:nvCxnSpPr>
          <p:spPr>
            <a:xfrm rot="10800000" flipH="1" flipV="1">
              <a:off x="7162800" y="4267200"/>
              <a:ext cx="381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562600" y="4724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24800" y="47244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IN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62800" y="41148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  <p:cxnSp>
          <p:nvCxnSpPr>
            <p:cNvPr id="76" name="Straight Arrow Connector 75"/>
            <p:cNvCxnSpPr>
              <a:endCxn id="60" idx="0"/>
            </p:cNvCxnSpPr>
            <p:nvPr/>
          </p:nvCxnSpPr>
          <p:spPr>
            <a:xfrm>
              <a:off x="7696200" y="4419600"/>
              <a:ext cx="4953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334000" y="5715000"/>
            <a:ext cx="3657600" cy="914400"/>
            <a:chOff x="5334000" y="5334000"/>
            <a:chExt cx="3657600" cy="914400"/>
          </a:xfrm>
        </p:grpSpPr>
        <p:sp>
          <p:nvSpPr>
            <p:cNvPr id="79" name="Rectangle 78"/>
            <p:cNvSpPr/>
            <p:nvPr/>
          </p:nvSpPr>
          <p:spPr>
            <a:xfrm>
              <a:off x="58674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29400" y="53340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7056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IN" dirty="0"/>
            </a:p>
          </p:txBody>
        </p:sp>
        <p:cxnSp>
          <p:nvCxnSpPr>
            <p:cNvPr id="82" name="Straight Arrow Connector 81"/>
            <p:cNvCxnSpPr>
              <a:stCxn id="80" idx="1"/>
              <a:endCxn id="79" idx="0"/>
            </p:cNvCxnSpPr>
            <p:nvPr/>
          </p:nvCxnSpPr>
          <p:spPr>
            <a:xfrm rot="10800000" flipV="1">
              <a:off x="6134100" y="5486400"/>
              <a:ext cx="4953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6" idx="1"/>
            </p:cNvCxnSpPr>
            <p:nvPr/>
          </p:nvCxnSpPr>
          <p:spPr>
            <a:xfrm rot="10800000" flipH="1" flipV="1">
              <a:off x="7162800" y="5486400"/>
              <a:ext cx="76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53340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9248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IN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62800" y="53340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IN" dirty="0"/>
            </a:p>
          </p:txBody>
        </p:sp>
        <p:cxnSp>
          <p:nvCxnSpPr>
            <p:cNvPr id="87" name="Straight Arrow Connector 86"/>
            <p:cNvCxnSpPr>
              <a:endCxn id="85" idx="0"/>
            </p:cNvCxnSpPr>
            <p:nvPr/>
          </p:nvCxnSpPr>
          <p:spPr>
            <a:xfrm>
              <a:off x="7696200" y="5638800"/>
              <a:ext cx="4953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2390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IN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58200" y="5943600"/>
              <a:ext cx="5334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IN" dirty="0"/>
            </a:p>
          </p:txBody>
        </p:sp>
      </p:grpSp>
      <p:sp>
        <p:nvSpPr>
          <p:cNvPr id="93" name="Down Arrow 92"/>
          <p:cNvSpPr/>
          <p:nvPr/>
        </p:nvSpPr>
        <p:spPr>
          <a:xfrm>
            <a:off x="6934200" y="35814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Down Arrow 93"/>
          <p:cNvSpPr/>
          <p:nvPr/>
        </p:nvSpPr>
        <p:spPr>
          <a:xfrm>
            <a:off x="7010400" y="51054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2" grpId="0" animBg="1"/>
      <p:bldP spid="15" grpId="0"/>
      <p:bldP spid="43" grpId="0" animBg="1"/>
      <p:bldP spid="44" grpId="0" animBg="1"/>
      <p:bldP spid="57" grpId="0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Maximum no. of key in B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Let the order of a B-tree is P, then maximum no. of block/node pointers and keys at each node is P and (P-1) respectively.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(P-1) + P(P-1)+ P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(P-1)+……..+ P</a:t>
            </a:r>
            <a:r>
              <a:rPr lang="en-US" sz="2400" baseline="30000" dirty="0" smtClean="0"/>
              <a:t>L</a:t>
            </a:r>
            <a:r>
              <a:rPr lang="en-US" sz="2400" dirty="0" smtClean="0"/>
              <a:t>(P-1)</a:t>
            </a:r>
          </a:p>
          <a:p>
            <a:pPr algn="just">
              <a:buNone/>
            </a:pPr>
            <a:r>
              <a:rPr lang="en-US" sz="2400" dirty="0" smtClean="0"/>
              <a:t>		      = (P-1)(1 + P + P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+……+P</a:t>
            </a:r>
            <a:r>
              <a:rPr lang="en-US" sz="2400" baseline="30000" dirty="0" smtClean="0"/>
              <a:t>L</a:t>
            </a:r>
            <a:r>
              <a:rPr lang="en-US" sz="2400" dirty="0" smtClean="0"/>
              <a:t>)</a:t>
            </a:r>
          </a:p>
          <a:p>
            <a:pPr algn="just">
              <a:buNone/>
            </a:pPr>
            <a:r>
              <a:rPr lang="en-US" sz="2400" dirty="0" smtClean="0"/>
              <a:t>		      = (P-1)(P</a:t>
            </a:r>
            <a:r>
              <a:rPr lang="en-US" sz="2400" baseline="30000" dirty="0" smtClean="0"/>
              <a:t>(L+1)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1)/(P-1)  = (P</a:t>
            </a:r>
            <a:r>
              <a:rPr lang="en-US" sz="2400" baseline="30000" dirty="0" smtClean="0"/>
              <a:t>(L+1)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087880"/>
          <a:ext cx="61534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L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4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(P-1)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P(P-1)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(P-1)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3</a:t>
            </a:r>
            <a:r>
              <a:rPr lang="en-US" dirty="0" smtClean="0"/>
              <a:t>(P-1)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L</a:t>
            </a:r>
            <a:r>
              <a:rPr lang="en-US" dirty="0" smtClean="0"/>
              <a:t>(P-1)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dirty="0" smtClean="0"/>
              <a:t>Minimum no. of key in B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Let the order of a B-tree is P, then minimum no. of block/node pointers and keys at each node is X =         and (X-1) respectively.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1+ 2(X-1) + 2X(X-1)+ 2X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(X-1)+….+ 2X</a:t>
            </a:r>
            <a:r>
              <a:rPr lang="en-US" sz="2400" baseline="30000" dirty="0" smtClean="0"/>
              <a:t>(L-1)</a:t>
            </a:r>
            <a:r>
              <a:rPr lang="en-US" sz="2400" dirty="0" smtClean="0"/>
              <a:t>(X-1)</a:t>
            </a:r>
          </a:p>
          <a:p>
            <a:pPr algn="just">
              <a:buNone/>
            </a:pPr>
            <a:r>
              <a:rPr lang="en-US" sz="2400" dirty="0" smtClean="0"/>
              <a:t>		      = 1+ 2(X-1)(1 + X + X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+……+X</a:t>
            </a:r>
            <a:r>
              <a:rPr lang="en-US" sz="2400" baseline="30000" dirty="0" smtClean="0"/>
              <a:t>(L-1)</a:t>
            </a:r>
            <a:r>
              <a:rPr lang="en-US" sz="2400" dirty="0" smtClean="0"/>
              <a:t>)</a:t>
            </a:r>
          </a:p>
          <a:p>
            <a:pPr algn="just">
              <a:buNone/>
            </a:pPr>
            <a:r>
              <a:rPr lang="en-US" sz="2400" dirty="0" smtClean="0"/>
              <a:t>		      = 1+2(X-1)(X</a:t>
            </a:r>
            <a:r>
              <a:rPr lang="en-US" sz="2400" baseline="30000" dirty="0" smtClean="0"/>
              <a:t>L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1)/(X-1)  = 1 +2(X</a:t>
            </a:r>
            <a:r>
              <a:rPr lang="en-US" sz="2400" baseline="30000" dirty="0" smtClean="0"/>
              <a:t>L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087880"/>
          <a:ext cx="61534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(L-1)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45262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2(X-1)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2X(X-1)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r>
              <a:rPr lang="en-US" dirty="0" smtClean="0"/>
              <a:t>(X-1)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45262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</a:t>
            </a:r>
            <a:r>
              <a:rPr lang="en-US" baseline="30000" dirty="0" smtClean="0"/>
              <a:t>(L-1)</a:t>
            </a:r>
            <a:r>
              <a:rPr lang="en-US" dirty="0" smtClean="0"/>
              <a:t>(X-1)</a:t>
            </a:r>
            <a:endParaRPr lang="en-IN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676400"/>
            <a:ext cx="5334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search key field is K = 9 bytes long, the block size is 512 bytes, a record pointer is KP = 7 bytes, and a block pointer is B = 6 bytes. </a:t>
            </a:r>
          </a:p>
          <a:p>
            <a:pPr lvl="1"/>
            <a:r>
              <a:rPr lang="en-IN" dirty="0" smtClean="0"/>
              <a:t>Find the order of B tree.</a:t>
            </a:r>
          </a:p>
          <a:p>
            <a:pPr lvl="1"/>
            <a:r>
              <a:rPr lang="en-IN" dirty="0" smtClean="0"/>
              <a:t>Find the minimum and maximum no. of keys up to level 4(leaf level). </a:t>
            </a:r>
          </a:p>
          <a:p>
            <a:r>
              <a:rPr lang="en-US" dirty="0" smtClean="0"/>
              <a:t>Let the order of B tree is P</a:t>
            </a:r>
          </a:p>
          <a:p>
            <a:pPr>
              <a:buNone/>
            </a:pPr>
            <a:r>
              <a:rPr lang="en-US" sz="2800" dirty="0" smtClean="0"/>
              <a:t>		P*B + (P-1)*(K + KP) </a:t>
            </a:r>
            <a:r>
              <a:rPr lang="en-US" sz="2800" dirty="0" smtClean="0">
                <a:sym typeface="Symbol"/>
              </a:rPr>
              <a:t> Block Size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</a:t>
            </a:r>
            <a:r>
              <a:rPr lang="en-US" sz="2800" dirty="0" smtClean="0"/>
              <a:t>P*6 + (P-1)*(9 + 7) </a:t>
            </a:r>
            <a:r>
              <a:rPr lang="en-US" sz="2800" dirty="0" smtClean="0">
                <a:sym typeface="Symbol"/>
              </a:rPr>
              <a:t> 512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P </a:t>
            </a:r>
            <a:r>
              <a:rPr lang="en-US" sz="2400" dirty="0" smtClean="0">
                <a:sym typeface="Symbol"/>
              </a:rPr>
              <a:t> 24</a:t>
            </a: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Choose value of P = 23 instead of 24 since every node stores some additional block management information.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dirty="0" smtClean="0"/>
              <a:t>Maximum no. of key in B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order of B tree (P) is 23.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No. of Keys = 22 + 23*22 + 23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*22 + 23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*22 + 23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*22</a:t>
            </a:r>
          </a:p>
          <a:p>
            <a:pPr algn="just">
              <a:buNone/>
            </a:pPr>
            <a:r>
              <a:rPr lang="en-US" sz="2400" dirty="0" smtClean="0"/>
              <a:t>		      = 22(1 + 23 + 23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+ 23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+ 23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</a:t>
            </a:r>
          </a:p>
          <a:p>
            <a:pPr algn="just">
              <a:buNone/>
            </a:pPr>
            <a:r>
              <a:rPr lang="en-US" sz="2400" dirty="0" smtClean="0"/>
              <a:t>		      = 22*(23</a:t>
            </a:r>
            <a:r>
              <a:rPr lang="en-US" sz="2400" baseline="30000" dirty="0" smtClean="0"/>
              <a:t>5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1)/22  = (23</a:t>
            </a:r>
            <a:r>
              <a:rPr lang="en-US" sz="2400" baseline="30000" dirty="0" smtClean="0"/>
              <a:t>5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087880"/>
          <a:ext cx="61534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8146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Blocks/nodes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Block/node 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(Root)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(Leaf)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2</a:t>
            </a:r>
            <a:endParaRPr lang="en-IN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3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4</a:t>
            </a:r>
            <a:endParaRPr lang="en-IN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4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697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3078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23*22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3459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2</a:t>
            </a:r>
            <a:r>
              <a:rPr lang="en-US" dirty="0" smtClean="0"/>
              <a:t>*22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38404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3</a:t>
            </a:r>
            <a:r>
              <a:rPr lang="en-US" dirty="0" smtClean="0"/>
              <a:t>*22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en-US" baseline="30000" dirty="0" smtClean="0"/>
              <a:t>4</a:t>
            </a:r>
            <a:r>
              <a:rPr lang="en-US" dirty="0" smtClean="0"/>
              <a:t>*22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4285F7786B6409D57F6CD3E148530" ma:contentTypeVersion="7" ma:contentTypeDescription="Create a new document." ma:contentTypeScope="" ma:versionID="dcc62f7dd7cbea902e799fc4bd0f7897">
  <xsd:schema xmlns:xsd="http://www.w3.org/2001/XMLSchema" xmlns:xs="http://www.w3.org/2001/XMLSchema" xmlns:p="http://schemas.microsoft.com/office/2006/metadata/properties" xmlns:ns2="ac12fea8-78ef-4d7f-83be-a67e548c8dc0" targetNamespace="http://schemas.microsoft.com/office/2006/metadata/properties" ma:root="true" ma:fieldsID="c86f3d0f263fc15dfc8e1237715c5a93" ns2:_="">
    <xsd:import namespace="ac12fea8-78ef-4d7f-83be-a67e548c8d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2fea8-78ef-4d7f-83be-a67e548c8d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D60355-F55B-4A04-AEBC-0AFA1946F100}"/>
</file>

<file path=customXml/itemProps2.xml><?xml version="1.0" encoding="utf-8"?>
<ds:datastoreItem xmlns:ds="http://schemas.openxmlformats.org/officeDocument/2006/customXml" ds:itemID="{05F84B6A-D06B-4103-BCE5-4CB6280CC5F7}"/>
</file>

<file path=customXml/itemProps3.xml><?xml version="1.0" encoding="utf-8"?>
<ds:datastoreItem xmlns:ds="http://schemas.openxmlformats.org/officeDocument/2006/customXml" ds:itemID="{1800DC0B-6EF5-4E2C-A79A-8AB2C524CE3E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1989</TotalTime>
  <Words>1663</Words>
  <Application>Microsoft Office PowerPoint</Application>
  <PresentationFormat>On-screen Show (4:3)</PresentationFormat>
  <Paragraphs>497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B and B+ tree</vt:lpstr>
      <vt:lpstr>Dynamic Multilevel Indexes</vt:lpstr>
      <vt:lpstr>B Tree</vt:lpstr>
      <vt:lpstr>Block/ Node Structure in B-Tree</vt:lpstr>
      <vt:lpstr>Example of B Tree</vt:lpstr>
      <vt:lpstr>Maximum no. of key in B tree</vt:lpstr>
      <vt:lpstr>Minimum no. of key in B tree</vt:lpstr>
      <vt:lpstr>Example</vt:lpstr>
      <vt:lpstr>Maximum no. of key in B tree</vt:lpstr>
      <vt:lpstr>Example Minimum no. of key in B tree</vt:lpstr>
      <vt:lpstr>B+ Tree</vt:lpstr>
      <vt:lpstr>B+   Tree</vt:lpstr>
      <vt:lpstr>Non leaf Node/Block Structure in B+-Tree</vt:lpstr>
      <vt:lpstr>Leaf Node/Block Structure in B+-Tree</vt:lpstr>
      <vt:lpstr>Example of B+ Tree</vt:lpstr>
      <vt:lpstr>Example of B+ Tree</vt:lpstr>
      <vt:lpstr>Maximum no. of key in B+ tree</vt:lpstr>
      <vt:lpstr>Minimum no. of key in B+ tree</vt:lpstr>
      <vt:lpstr>Example</vt:lpstr>
      <vt:lpstr>Maximum no. of key in B+ tree</vt:lpstr>
      <vt:lpstr>Minimum no. of key in B+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Indexing</dc:title>
  <dc:creator>JT</dc:creator>
  <cp:lastModifiedBy>JT</cp:lastModifiedBy>
  <cp:revision>45</cp:revision>
  <dcterms:created xsi:type="dcterms:W3CDTF">2006-08-16T00:00:00Z</dcterms:created>
  <dcterms:modified xsi:type="dcterms:W3CDTF">2021-04-08T06:55:24Z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0x0101008394285F7786B6409D57F6CD3E148530</vt:lpwstr>
  </property>
</Properties>
</file>