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305" r:id="rId2"/>
    <p:sldId id="308" r:id="rId3"/>
    <p:sldId id="312" r:id="rId4"/>
    <p:sldId id="313" r:id="rId5"/>
    <p:sldId id="314" r:id="rId6"/>
    <p:sldId id="315" r:id="rId7"/>
    <p:sldId id="316" r:id="rId8"/>
    <p:sldId id="317" r:id="rId9"/>
    <p:sldId id="320" r:id="rId10"/>
    <p:sldId id="321" r:id="rId11"/>
    <p:sldId id="322" r:id="rId12"/>
    <p:sldId id="323" r:id="rId13"/>
    <p:sldId id="325" r:id="rId14"/>
    <p:sldId id="357" r:id="rId15"/>
    <p:sldId id="329" r:id="rId16"/>
    <p:sldId id="330" r:id="rId17"/>
    <p:sldId id="331" r:id="rId18"/>
    <p:sldId id="332" r:id="rId19"/>
    <p:sldId id="333" r:id="rId20"/>
    <p:sldId id="334" r:id="rId21"/>
    <p:sldId id="338" r:id="rId22"/>
    <p:sldId id="339" r:id="rId23"/>
    <p:sldId id="340" r:id="rId24"/>
    <p:sldId id="341" r:id="rId25"/>
    <p:sldId id="345" r:id="rId26"/>
    <p:sldId id="346" r:id="rId27"/>
    <p:sldId id="347" r:id="rId28"/>
    <p:sldId id="348" r:id="rId29"/>
    <p:sldId id="349" r:id="rId30"/>
    <p:sldId id="356" r:id="rId31"/>
    <p:sldId id="350" r:id="rId32"/>
    <p:sldId id="351" r:id="rId33"/>
    <p:sldId id="352" r:id="rId34"/>
    <p:sldId id="358" r:id="rId35"/>
    <p:sldId id="364" r:id="rId36"/>
    <p:sldId id="359" r:id="rId37"/>
    <p:sldId id="365" r:id="rId38"/>
    <p:sldId id="360" r:id="rId39"/>
    <p:sldId id="366" r:id="rId40"/>
    <p:sldId id="361" r:id="rId41"/>
    <p:sldId id="367" r:id="rId42"/>
    <p:sldId id="362" r:id="rId43"/>
    <p:sldId id="368" r:id="rId44"/>
    <p:sldId id="363" r:id="rId45"/>
    <p:sldId id="369" r:id="rId46"/>
    <p:sldId id="353" r:id="rId47"/>
    <p:sldId id="354" r:id="rId48"/>
    <p:sldId id="355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234"/>
    <a:srgbClr val="1C7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64" autoAdjust="0"/>
  </p:normalViewPr>
  <p:slideViewPr>
    <p:cSldViewPr snapToGrid="0">
      <p:cViewPr varScale="1">
        <p:scale>
          <a:sx n="65" d="100"/>
          <a:sy n="65" d="100"/>
        </p:scale>
        <p:origin x="18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8404C-4E21-49E3-BFCE-D0C054CD16A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B94A8-DB46-4B49-9268-F8E8BF0D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2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 runs an ls </a:t>
            </a:r>
            <a:r>
              <a:rPr lang="en-US" dirty="0" err="1"/>
              <a:t>cmd</a:t>
            </a:r>
            <a:endParaRPr lang="en-US" dirty="0"/>
          </a:p>
          <a:p>
            <a:r>
              <a:rPr lang="en-US" dirty="0"/>
              <a:t>Press space to</a:t>
            </a:r>
            <a:r>
              <a:rPr lang="en-US" baseline="0" dirty="0"/>
              <a:t> jump 1 screen.</a:t>
            </a:r>
          </a:p>
          <a:p>
            <a:r>
              <a:rPr lang="en-US" baseline="0" dirty="0"/>
              <a:t>Always use man for more info!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B94A8-DB46-4B49-9268-F8E8BF0D70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135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Less</a:t>
            </a:r>
            <a:r>
              <a:rPr lang="en-US" baseline="0" dirty="0"/>
              <a:t> typing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Specifying default options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Correcting common misspellings of </a:t>
            </a:r>
            <a:r>
              <a:rPr lang="en-US" baseline="0" dirty="0" err="1"/>
              <a:t>cmds</a:t>
            </a:r>
            <a:r>
              <a:rPr lang="en-US" baseline="0" dirty="0"/>
              <a:t> ex: </a:t>
            </a:r>
            <a:r>
              <a:rPr lang="en-US" baseline="0" dirty="0" err="1"/>
              <a:t>pdw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Increases the safety of the system by making commands interactive. This forces the user to confirm that it is desired to perform a specific action and thereby reduces the risk from accidental or impulsive abuse of powerful commands. alias </a:t>
            </a:r>
            <a:r>
              <a:rPr lang="en-US" dirty="0" err="1"/>
              <a:t>rm</a:t>
            </a:r>
            <a:r>
              <a:rPr lang="en-US" dirty="0"/>
              <a:t>="</a:t>
            </a: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" 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B94A8-DB46-4B49-9268-F8E8BF0D70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73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+x executable by everyone.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B94A8-DB46-4B49-9268-F8E8BF0D70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723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cant execute</a:t>
            </a:r>
          </a:p>
          <a:p>
            <a:r>
              <a:rPr lang="en-US" dirty="0" err="1"/>
              <a:t>Gp</a:t>
            </a:r>
            <a:r>
              <a:rPr lang="en-US" dirty="0"/>
              <a:t> can</a:t>
            </a:r>
            <a:r>
              <a:rPr lang="en-US" baseline="0" dirty="0"/>
              <a:t> read but neither write nor execute</a:t>
            </a:r>
          </a:p>
          <a:p>
            <a:r>
              <a:rPr lang="en-US" baseline="0" dirty="0"/>
              <a:t>O can write (no changes to read and execute permissions)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B94A8-DB46-4B49-9268-F8E8BF0D70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990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B94A8-DB46-4B49-9268-F8E8BF0D70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16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B94A8-DB46-4B49-9268-F8E8BF0D700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 = human readable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B94A8-DB46-4B49-9268-F8E8BF0D70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27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http://manpages.ubuntu.com/manpages/trusty/man1/top.1.html</a:t>
            </a:r>
          </a:p>
          <a:p>
            <a:endParaRPr lang="en-US" b="1" dirty="0"/>
          </a:p>
          <a:p>
            <a:r>
              <a:rPr lang="en-US" b="1" dirty="0"/>
              <a:t>NI</a:t>
            </a:r>
            <a:r>
              <a:rPr lang="en-US" dirty="0"/>
              <a:t> -- Nice Value The nice value of the task. A negative nice value means higher priority, whereas a positive nice value means lower priority. Zero in this field simply means priority will not be adjusted in determining a task's dispatch-ability.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B94A8-DB46-4B49-9268-F8E8BF0D70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6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TIME</a:t>
            </a:r>
            <a:r>
              <a:rPr lang="en-US" dirty="0"/>
              <a:t> -- CPU Time Total CPU time the task has used since it started. When 'Cumulative mode' is </a:t>
            </a:r>
            <a:r>
              <a:rPr lang="en-US" u="sng" dirty="0"/>
              <a:t>On</a:t>
            </a:r>
            <a:r>
              <a:rPr lang="en-US" dirty="0"/>
              <a:t>, each process is listed with the </a:t>
            </a:r>
            <a:r>
              <a:rPr lang="en-US" dirty="0" err="1"/>
              <a:t>cpu</a:t>
            </a:r>
            <a:r>
              <a:rPr lang="en-US" dirty="0"/>
              <a:t> time that it and its dead children have used. You toggle 'Cumulative mode' with 'S', which is both a command-line option and an interactive command. See the 'S' interactive command for additional information regarding this mode. </a:t>
            </a:r>
          </a:p>
          <a:p>
            <a:r>
              <a:rPr lang="en-US" b="1" dirty="0"/>
              <a:t>TIME+</a:t>
            </a:r>
            <a:r>
              <a:rPr lang="en-US" dirty="0"/>
              <a:t> -- CPU Time, hundredths The same as 'TIME', but reflecting more granularity through hundredths of a second.</a:t>
            </a:r>
          </a:p>
          <a:p>
            <a:r>
              <a:rPr lang="en-US" b="1" dirty="0"/>
              <a:t>VIRT</a:t>
            </a:r>
            <a:r>
              <a:rPr lang="en-US" dirty="0"/>
              <a:t> -- Virtual Memory Size (KiB) The total amount of virtual memory used by the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B94A8-DB46-4B49-9268-F8E8BF0D70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40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*.{</a:t>
            </a:r>
            <a:r>
              <a:rPr lang="en-US" dirty="0" err="1"/>
              <a:t>png,jp</a:t>
            </a:r>
            <a:r>
              <a:rPr lang="en-US" dirty="0"/>
              <a:t>{e,}g}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B94A8-DB46-4B49-9268-F8E8BF0D70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6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B94A8-DB46-4B49-9268-F8E8BF0D70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630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You can use the touch </a:t>
            </a:r>
            <a:r>
              <a:rPr lang="en-US" dirty="0" err="1"/>
              <a:t>cmd</a:t>
            </a:r>
            <a:r>
              <a:rPr lang="en-US" dirty="0"/>
              <a:t> to create a file directly from the terminal</a:t>
            </a:r>
          </a:p>
          <a:p>
            <a:r>
              <a:rPr lang="en-US" dirty="0">
                <a:latin typeface="Agency FB" panose="020B0503020202020204" pitchFamily="34" charset="0"/>
              </a:rPr>
              <a:t>Try the </a:t>
            </a:r>
            <a:r>
              <a:rPr lang="en-US" dirty="0" err="1">
                <a:latin typeface="Agency FB" panose="020B0503020202020204" pitchFamily="34" charset="0"/>
              </a:rPr>
              <a:t>gedit</a:t>
            </a:r>
            <a:r>
              <a:rPr lang="en-US" dirty="0">
                <a:latin typeface="Agency FB" panose="020B0503020202020204" pitchFamily="34" charset="0"/>
              </a:rPr>
              <a:t> filetest.txt to edit the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gency FB" panose="020B0503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B94A8-DB46-4B49-9268-F8E8BF0D70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00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You can use the touch </a:t>
            </a:r>
            <a:r>
              <a:rPr lang="en-US" dirty="0" err="1"/>
              <a:t>cmd</a:t>
            </a:r>
            <a:r>
              <a:rPr lang="en-US" dirty="0"/>
              <a:t> to create a file directly from the terminal</a:t>
            </a:r>
          </a:p>
          <a:p>
            <a:r>
              <a:rPr lang="en-US" dirty="0">
                <a:latin typeface="Agency FB" panose="020B0503020202020204" pitchFamily="34" charset="0"/>
              </a:rPr>
              <a:t>Try the </a:t>
            </a:r>
            <a:r>
              <a:rPr lang="en-US" dirty="0" err="1">
                <a:latin typeface="Agency FB" panose="020B0503020202020204" pitchFamily="34" charset="0"/>
              </a:rPr>
              <a:t>gedit</a:t>
            </a:r>
            <a:r>
              <a:rPr lang="en-US" dirty="0">
                <a:latin typeface="Agency FB" panose="020B0503020202020204" pitchFamily="34" charset="0"/>
              </a:rPr>
              <a:t> filetest.txt to edit the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gency FB" panose="020B0503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B94A8-DB46-4B49-9268-F8E8BF0D70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900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Bc</a:t>
            </a:r>
            <a:r>
              <a:rPr lang="en-US" dirty="0"/>
              <a:t> can calculate very complex expression with roots, log, cos, sin,..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B94A8-DB46-4B49-9268-F8E8BF0D70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23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8DC-739C-4E2E-94CE-1029AFCC242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6A66-32BE-4AA9-BC2F-1902F53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6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8DC-739C-4E2E-94CE-1029AFCC242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6A66-32BE-4AA9-BC2F-1902F53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8DC-739C-4E2E-94CE-1029AFCC242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6A66-32BE-4AA9-BC2F-1902F53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8DC-739C-4E2E-94CE-1029AFCC242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6A66-32BE-4AA9-BC2F-1902F53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8DC-739C-4E2E-94CE-1029AFCC242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6A66-32BE-4AA9-BC2F-1902F53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7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8DC-739C-4E2E-94CE-1029AFCC242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6A66-32BE-4AA9-BC2F-1902F53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6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8DC-739C-4E2E-94CE-1029AFCC242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6A66-32BE-4AA9-BC2F-1902F53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0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8DC-739C-4E2E-94CE-1029AFCC242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6A66-32BE-4AA9-BC2F-1902F53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7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8DC-739C-4E2E-94CE-1029AFCC242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6A66-32BE-4AA9-BC2F-1902F53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8DC-739C-4E2E-94CE-1029AFCC242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6A66-32BE-4AA9-BC2F-1902F53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1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8DC-739C-4E2E-94CE-1029AFCC242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6A66-32BE-4AA9-BC2F-1902F53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68DC-739C-4E2E-94CE-1029AFCC242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36A66-32BE-4AA9-BC2F-1902F53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9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ldp.org/LDP/abs/html/moreadv.html#EX4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Maria RAIDY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6402070"/>
            <a:ext cx="9144000" cy="441960"/>
            <a:chOff x="0" y="5558790"/>
            <a:chExt cx="9144000" cy="441960"/>
          </a:xfrm>
        </p:grpSpPr>
        <p:sp>
          <p:nvSpPr>
            <p:cNvPr id="4" name="Rectangle 3"/>
            <p:cNvSpPr/>
            <p:nvPr/>
          </p:nvSpPr>
          <p:spPr>
            <a:xfrm>
              <a:off x="0" y="5558790"/>
              <a:ext cx="9144000" cy="441960"/>
            </a:xfrm>
            <a:prstGeom prst="rect">
              <a:avLst/>
            </a:prstGeom>
            <a:solidFill>
              <a:srgbClr val="186234"/>
            </a:solidFill>
            <a:ln>
              <a:solidFill>
                <a:srgbClr val="186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CSC326 - Operating Systems Laboratory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2440" y="5565697"/>
              <a:ext cx="990600" cy="4086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3341" y="5634276"/>
              <a:ext cx="81477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Fall 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58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Wildcards </a:t>
            </a:r>
            <a:r>
              <a:rPr lang="en-US" sz="3200" i="1" dirty="0"/>
              <a:t>“?”, “*”, “[x-y]“ and “!”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366497"/>
            <a:ext cx="8515350" cy="549150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i="1" dirty="0"/>
              <a:t>Create a folder containing: </a:t>
            </a:r>
          </a:p>
          <a:p>
            <a:pPr marL="0" indent="0" algn="ctr">
              <a:buNone/>
            </a:pPr>
            <a:r>
              <a:rPr lang="en-US" sz="2400" i="1" dirty="0"/>
              <a:t>file1.pdf, file2.pdf, file2.mp3 and file23.pdf </a:t>
            </a:r>
          </a:p>
          <a:p>
            <a:pPr marL="0" indent="0" algn="ctr">
              <a:buNone/>
            </a:pPr>
            <a:r>
              <a:rPr lang="en-US" sz="2400" i="1" dirty="0"/>
              <a:t>List.txt lost.txt and last.txt</a:t>
            </a:r>
          </a:p>
          <a:p>
            <a:pPr marL="0" indent="0" algn="ctr">
              <a:buNone/>
            </a:pPr>
            <a:endParaRPr lang="en-US" sz="12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Specifying a single character once: ‘?’</a:t>
            </a:r>
          </a:p>
          <a:p>
            <a:pPr marL="457200" lvl="1" indent="0">
              <a:buNone/>
            </a:pPr>
            <a:r>
              <a:rPr lang="en-US" dirty="0"/>
              <a:t>Ex</a:t>
            </a:r>
            <a:r>
              <a:rPr lang="en-US" dirty="0">
                <a:latin typeface="Agency FB" panose="020B0503020202020204" pitchFamily="34" charset="0"/>
              </a:rPr>
              <a:t>: ls </a:t>
            </a:r>
            <a:r>
              <a:rPr lang="en-US" dirty="0" err="1">
                <a:latin typeface="Agency FB" panose="020B0503020202020204" pitchFamily="34" charset="0"/>
              </a:rPr>
              <a:t>file?.pdf</a:t>
            </a:r>
            <a:r>
              <a:rPr lang="en-US" dirty="0"/>
              <a:t>	will return file1.pdf and file2.pdf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Specifying multiple characters: ‘*’</a:t>
            </a:r>
          </a:p>
          <a:p>
            <a:pPr marL="457200" lvl="1" indent="0">
              <a:buNone/>
            </a:pPr>
            <a:r>
              <a:rPr lang="en-US" dirty="0"/>
              <a:t>Ex</a:t>
            </a:r>
            <a:r>
              <a:rPr lang="en-US" dirty="0">
                <a:latin typeface="Agency FB" panose="020B0503020202020204" pitchFamily="34" charset="0"/>
              </a:rPr>
              <a:t>: ls file2.*</a:t>
            </a:r>
            <a:r>
              <a:rPr lang="en-US" dirty="0"/>
              <a:t>		will return file2.pdf and file2.mp3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Specifying a range: [x-y]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only 1 character</a:t>
            </a:r>
            <a:endParaRPr lang="en-US" dirty="0"/>
          </a:p>
          <a:p>
            <a:pPr marL="457200" lvl="1" indent="0">
              <a:buNone/>
            </a:pPr>
            <a:r>
              <a:rPr lang="en-US" strike="sngStrike" dirty="0"/>
              <a:t>Ex</a:t>
            </a:r>
            <a:r>
              <a:rPr lang="en-US" strike="sngStrike" dirty="0">
                <a:latin typeface="Agency FB" panose="020B0503020202020204" pitchFamily="34" charset="0"/>
              </a:rPr>
              <a:t>: ls file[2-23].pdf</a:t>
            </a:r>
            <a:r>
              <a:rPr lang="en-US" strike="sngStrike" dirty="0"/>
              <a:t>		</a:t>
            </a:r>
            <a:r>
              <a:rPr lang="en-US" sz="2000" strike="sngStrike" dirty="0"/>
              <a:t>will return file2.pdf and file23.pdf</a:t>
            </a:r>
            <a:endParaRPr lang="en-US" strike="sngStrike" dirty="0"/>
          </a:p>
          <a:p>
            <a:pPr marL="457200" lvl="1" indent="0">
              <a:buNone/>
            </a:pPr>
            <a:r>
              <a:rPr lang="en-US" dirty="0">
                <a:latin typeface="Agency FB" panose="020B0503020202020204" pitchFamily="34" charset="0"/>
              </a:rPr>
              <a:t>Ex: ls file[0-9][0-9].pdf 	</a:t>
            </a:r>
            <a:r>
              <a:rPr lang="en-US" sz="2000" dirty="0"/>
              <a:t>will return file1.pdf, file2.pdf and file23.pdf</a:t>
            </a:r>
          </a:p>
          <a:p>
            <a:pPr marL="457200" lvl="1" indent="0">
              <a:buNone/>
            </a:pPr>
            <a:r>
              <a:rPr lang="en-US" sz="2000" dirty="0"/>
              <a:t>Ex: ls l[aeiou]st.txt 		what will it return?</a:t>
            </a:r>
          </a:p>
          <a:p>
            <a:pPr marL="514350" lvl="1" indent="-514350">
              <a:buAutoNum type="arabicPeriod" startAt="4"/>
            </a:pPr>
            <a:r>
              <a:rPr lang="en-US" sz="2800" dirty="0"/>
              <a:t>Negating a Set of Characters: [!x-y]</a:t>
            </a:r>
          </a:p>
          <a:p>
            <a:pPr marL="0" lvl="1" indent="0">
              <a:buNone/>
            </a:pPr>
            <a:r>
              <a:rPr lang="en-US" sz="2800" dirty="0"/>
              <a:t>      </a:t>
            </a:r>
            <a:r>
              <a:rPr lang="en-US" sz="2200" dirty="0"/>
              <a:t>Ex: ls file[!0-2].*</a:t>
            </a:r>
            <a:r>
              <a:rPr lang="en-US" sz="2800" dirty="0"/>
              <a:t>	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7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Brace expansion </a:t>
            </a:r>
            <a:r>
              <a:rPr lang="en-US" sz="2800" dirty="0"/>
              <a:t>(Bash feature)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03872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Brace expansion (alternation) generates a set of alternative combinations. </a:t>
            </a:r>
          </a:p>
          <a:p>
            <a:pPr marL="0" indent="0" algn="just">
              <a:buNone/>
            </a:pPr>
            <a:r>
              <a:rPr lang="en-US" dirty="0"/>
              <a:t>! Generated results must not exist as files.</a:t>
            </a:r>
          </a:p>
          <a:p>
            <a:pPr marL="0" indent="0" algn="just">
              <a:buNone/>
            </a:pPr>
            <a:r>
              <a:rPr lang="en-US" dirty="0"/>
              <a:t>! The results of each expanded string are not sorted and left to right order is preserved.</a:t>
            </a:r>
          </a:p>
          <a:p>
            <a:pPr marL="0" indent="0" algn="just">
              <a:buNone/>
            </a:pPr>
            <a:r>
              <a:rPr lang="en-US" u="sng" dirty="0"/>
              <a:t>Try:</a:t>
            </a:r>
          </a:p>
          <a:p>
            <a:pPr marL="0" indent="0" algn="just">
              <a:buNone/>
            </a:pPr>
            <a:r>
              <a:rPr lang="en-US" dirty="0">
                <a:latin typeface="Agency FB" panose="020B0503020202020204" pitchFamily="34" charset="0"/>
              </a:rPr>
              <a:t>$ echo a{</a:t>
            </a:r>
            <a:r>
              <a:rPr lang="en-US" dirty="0" err="1">
                <a:latin typeface="Agency FB" panose="020B0503020202020204" pitchFamily="34" charset="0"/>
              </a:rPr>
              <a:t>p,c,d,b</a:t>
            </a:r>
            <a:r>
              <a:rPr lang="en-US" dirty="0">
                <a:latin typeface="Agency FB" panose="020B0503020202020204" pitchFamily="34" charset="0"/>
              </a:rPr>
              <a:t>}e</a:t>
            </a:r>
          </a:p>
          <a:p>
            <a:pPr marL="0" indent="0" algn="just">
              <a:buNone/>
            </a:pPr>
            <a:r>
              <a:rPr lang="en-US" dirty="0">
                <a:latin typeface="Agency FB" panose="020B0503020202020204" pitchFamily="34" charset="0"/>
              </a:rPr>
              <a:t>$ echo {</a:t>
            </a:r>
            <a:r>
              <a:rPr lang="en-US" dirty="0" err="1">
                <a:latin typeface="Agency FB" panose="020B0503020202020204" pitchFamily="34" charset="0"/>
              </a:rPr>
              <a:t>a,b,c</a:t>
            </a:r>
            <a:r>
              <a:rPr lang="en-US" dirty="0">
                <a:latin typeface="Agency FB" panose="020B0503020202020204" pitchFamily="34" charset="0"/>
              </a:rPr>
              <a:t>}{</a:t>
            </a:r>
            <a:r>
              <a:rPr lang="en-US" dirty="0" err="1">
                <a:latin typeface="Agency FB" panose="020B0503020202020204" pitchFamily="34" charset="0"/>
              </a:rPr>
              <a:t>d,e,f</a:t>
            </a:r>
            <a:r>
              <a:rPr lang="en-US" dirty="0">
                <a:latin typeface="Agency FB" panose="020B0503020202020204" pitchFamily="34" charset="0"/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latin typeface="Agency FB" panose="020B0503020202020204" pitchFamily="34" charset="0"/>
              </a:rPr>
              <a:t>$ echo {a{b,{</a:t>
            </a:r>
            <a:r>
              <a:rPr lang="en-US" dirty="0" err="1">
                <a:latin typeface="Agency FB" panose="020B0503020202020204" pitchFamily="34" charset="0"/>
              </a:rPr>
              <a:t>c,d</a:t>
            </a:r>
            <a:r>
              <a:rPr lang="en-US" dirty="0">
                <a:latin typeface="Agency FB" panose="020B0503020202020204" pitchFamily="34" charset="0"/>
              </a:rPr>
              <a:t>}}}</a:t>
            </a:r>
          </a:p>
          <a:p>
            <a:pPr marL="0" indent="0" algn="just">
              <a:buNone/>
            </a:pPr>
            <a:r>
              <a:rPr lang="en-US" dirty="0">
                <a:latin typeface="Agency FB" panose="020B0503020202020204" pitchFamily="34" charset="0"/>
              </a:rPr>
              <a:t>$ echo {a{b{</a:t>
            </a:r>
            <a:r>
              <a:rPr lang="en-US" dirty="0" err="1">
                <a:latin typeface="Agency FB" panose="020B0503020202020204" pitchFamily="34" charset="0"/>
              </a:rPr>
              <a:t>c,d</a:t>
            </a:r>
            <a:r>
              <a:rPr lang="en-US" dirty="0">
                <a:latin typeface="Agency FB" panose="020B0503020202020204" pitchFamily="34" charset="0"/>
              </a:rPr>
              <a:t>}}}</a:t>
            </a:r>
          </a:p>
          <a:p>
            <a:pPr marL="0" indent="0" algn="just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US" dirty="0"/>
              <a:t>+ Echo the expansions </a:t>
            </a:r>
            <a:r>
              <a:rPr lang="en-US" dirty="0" err="1"/>
              <a:t>png</a:t>
            </a:r>
            <a:r>
              <a:rPr lang="en-US" dirty="0"/>
              <a:t>, jpeg and jpg using braces expansion. (Hint, you can use braces in braces)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2181" y="6403340"/>
            <a:ext cx="31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marks the start of a command</a:t>
            </a:r>
          </a:p>
        </p:txBody>
      </p:sp>
    </p:spTree>
    <p:extLst>
      <p:ext uri="{BB962C8B-B14F-4D97-AF65-F5344CB8AC3E}">
        <p14:creationId xmlns:p14="http://schemas.microsoft.com/office/powerpoint/2010/main" val="147293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7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Brace expansion </a:t>
            </a:r>
            <a:r>
              <a:rPr lang="en-US" sz="2800" dirty="0"/>
              <a:t>(Bash feature)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37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Sequential ranges between 2 integers or characters separated by double dots:</a:t>
            </a:r>
          </a:p>
          <a:p>
            <a:pPr marL="0" indent="0" algn="just">
              <a:buNone/>
            </a:pPr>
            <a:r>
              <a:rPr lang="en-US" dirty="0"/>
              <a:t>Ex: 	</a:t>
            </a:r>
            <a:r>
              <a:rPr lang="en-US" dirty="0">
                <a:latin typeface="Agency FB" panose="020B0503020202020204" pitchFamily="34" charset="0"/>
              </a:rPr>
              <a:t>$ echo {1..10} </a:t>
            </a:r>
          </a:p>
          <a:p>
            <a:pPr marL="0" indent="0" algn="just">
              <a:buNone/>
            </a:pPr>
            <a:r>
              <a:rPr lang="en-US" dirty="0">
                <a:latin typeface="Agency FB" panose="020B0503020202020204" pitchFamily="34" charset="0"/>
              </a:rPr>
              <a:t>	$ echo file{1..4}.txt</a:t>
            </a:r>
          </a:p>
          <a:p>
            <a:pPr marL="0" indent="0" algn="just">
              <a:buNone/>
            </a:pPr>
            <a:r>
              <a:rPr lang="en-US" dirty="0">
                <a:latin typeface="Agency FB" panose="020B0503020202020204" pitchFamily="34" charset="0"/>
              </a:rPr>
              <a:t> 	$ echo {</a:t>
            </a:r>
            <a:r>
              <a:rPr lang="en-US" dirty="0" err="1">
                <a:latin typeface="Agency FB" panose="020B0503020202020204" pitchFamily="34" charset="0"/>
              </a:rPr>
              <a:t>a..e</a:t>
            </a:r>
            <a:r>
              <a:rPr lang="en-US" dirty="0">
                <a:latin typeface="Agency FB" panose="020B0503020202020204" pitchFamily="34" charset="0"/>
              </a:rPr>
              <a:t>}</a:t>
            </a:r>
          </a:p>
          <a:p>
            <a:pPr marL="0" indent="0" algn="just">
              <a:buNone/>
            </a:pPr>
            <a:r>
              <a:rPr lang="en-US" dirty="0"/>
              <a:t>Try</a:t>
            </a:r>
            <a:r>
              <a:rPr lang="en-US" dirty="0">
                <a:latin typeface="Agency FB" panose="020B0503020202020204" pitchFamily="34" charset="0"/>
              </a:rPr>
              <a:t>:	$ echo {a..m..2}</a:t>
            </a:r>
          </a:p>
          <a:p>
            <a:pPr marL="0" indent="0" algn="just">
              <a:buNone/>
            </a:pPr>
            <a:r>
              <a:rPr lang="en-US" dirty="0">
                <a:latin typeface="Agency FB" panose="020B0503020202020204" pitchFamily="34" charset="0"/>
              </a:rPr>
              <a:t>	$ echo {9..20..3}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What does the 3</a:t>
            </a:r>
            <a:r>
              <a:rPr lang="en-US" baseline="30000" dirty="0"/>
              <a:t>rd</a:t>
            </a:r>
            <a:r>
              <a:rPr lang="en-US" dirty="0"/>
              <a:t> integer specify?</a:t>
            </a:r>
          </a:p>
        </p:txBody>
      </p:sp>
    </p:spTree>
    <p:extLst>
      <p:ext uri="{BB962C8B-B14F-4D97-AF65-F5344CB8AC3E}">
        <p14:creationId xmlns:p14="http://schemas.microsoft.com/office/powerpoint/2010/main" val="133515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Now, try these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1072" y="1690689"/>
            <a:ext cx="8515350" cy="516731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whoami</a:t>
            </a:r>
            <a:r>
              <a:rPr lang="en-US" dirty="0">
                <a:latin typeface="Agency FB" panose="020B0503020202020204" pitchFamily="34" charset="0"/>
              </a:rPr>
              <a:t>		</a:t>
            </a:r>
            <a:r>
              <a:rPr lang="en-US" sz="2400" dirty="0"/>
              <a:t>to know the identity of the user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pwd</a:t>
            </a:r>
            <a:r>
              <a:rPr lang="en-US" dirty="0">
                <a:latin typeface="Agency FB" panose="020B0503020202020204" pitchFamily="34" charset="0"/>
              </a:rPr>
              <a:t>			</a:t>
            </a:r>
            <a:r>
              <a:rPr lang="en-US" sz="2400" dirty="0"/>
              <a:t>to know in which directory you’re located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cd	~/Desktop	</a:t>
            </a:r>
            <a:r>
              <a:rPr lang="en-US" sz="2600" dirty="0"/>
              <a:t>to change directories ( ‘</a:t>
            </a:r>
            <a:r>
              <a:rPr lang="en-US" sz="2600" dirty="0">
                <a:latin typeface="Agency FB" panose="020B0503020202020204" pitchFamily="34" charset="0"/>
              </a:rPr>
              <a:t>cd ~</a:t>
            </a:r>
            <a:r>
              <a:rPr lang="en-US" sz="2600" dirty="0"/>
              <a:t>’ home directory)</a:t>
            </a:r>
            <a:endParaRPr lang="en-US" dirty="0">
              <a:latin typeface="Agency FB" panose="020B0503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mkdir</a:t>
            </a:r>
            <a:r>
              <a:rPr lang="en-US" dirty="0">
                <a:latin typeface="Agency FB" panose="020B0503020202020204" pitchFamily="34" charset="0"/>
              </a:rPr>
              <a:t> csc326   </a:t>
            </a:r>
            <a:r>
              <a:rPr lang="en-US" dirty="0"/>
              <a:t>	</a:t>
            </a:r>
            <a:r>
              <a:rPr lang="en-US" sz="2400" dirty="0"/>
              <a:t>to create a directory called “csc326”</a:t>
            </a:r>
            <a:endParaRPr lang="en-US" dirty="0"/>
          </a:p>
          <a:p>
            <a:pPr marL="457200" lvl="1" indent="0">
              <a:buNone/>
            </a:pPr>
            <a:r>
              <a:rPr lang="en-US" i="1" dirty="0"/>
              <a:t>Search for csc326 in GUI and create a file in it called filetest.txt *</a:t>
            </a:r>
          </a:p>
          <a:p>
            <a:pPr marL="457200" lvl="1" indent="0">
              <a:buNone/>
            </a:pPr>
            <a:r>
              <a:rPr lang="en-US" i="1" dirty="0"/>
              <a:t>You can create a file directly from the terminal using the </a:t>
            </a:r>
            <a:r>
              <a:rPr lang="en-US" dirty="0">
                <a:latin typeface="Agency FB" panose="020B0503020202020204" pitchFamily="34" charset="0"/>
              </a:rPr>
              <a:t>touch</a:t>
            </a:r>
            <a:r>
              <a:rPr lang="en-US" i="1" dirty="0"/>
              <a:t> command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cd	~/Desktop/csc326	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cp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i="1" dirty="0">
                <a:latin typeface="Agency FB" panose="020B0503020202020204" pitchFamily="34" charset="0"/>
              </a:rPr>
              <a:t>filetest.txt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i="1" dirty="0">
                <a:latin typeface="Agency FB" panose="020B0503020202020204" pitchFamily="34" charset="0"/>
              </a:rPr>
              <a:t>filecopy.txt</a:t>
            </a:r>
            <a:r>
              <a:rPr lang="en-US" dirty="0">
                <a:latin typeface="Agency FB" panose="020B0503020202020204" pitchFamily="34" charset="0"/>
              </a:rPr>
              <a:t>	</a:t>
            </a:r>
            <a:r>
              <a:rPr lang="en-US" sz="2300" dirty="0"/>
              <a:t>to make a copy of </a:t>
            </a:r>
            <a:r>
              <a:rPr lang="en-US" sz="2300" dirty="0" err="1"/>
              <a:t>filetest</a:t>
            </a: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find </a:t>
            </a:r>
            <a:r>
              <a:rPr lang="en-US" i="1" dirty="0">
                <a:latin typeface="Agency FB" panose="020B0503020202020204" pitchFamily="34" charset="0"/>
              </a:rPr>
              <a:t>filecopy.txt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ls file*.txt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rm</a:t>
            </a:r>
            <a:r>
              <a:rPr lang="en-US" dirty="0">
                <a:latin typeface="Agency FB" panose="020B0503020202020204" pitchFamily="34" charset="0"/>
              </a:rPr>
              <a:t> filetest.txt &amp;&amp; </a:t>
            </a:r>
            <a:r>
              <a:rPr lang="en-US" dirty="0" err="1">
                <a:latin typeface="Agency FB" panose="020B0503020202020204" pitchFamily="34" charset="0"/>
              </a:rPr>
              <a:t>rm</a:t>
            </a:r>
            <a:r>
              <a:rPr lang="en-US" dirty="0">
                <a:latin typeface="Agency FB" panose="020B0503020202020204" pitchFamily="34" charset="0"/>
              </a:rPr>
              <a:t> filecopy.txt</a:t>
            </a:r>
            <a:r>
              <a:rPr lang="en-US" sz="2400" dirty="0"/>
              <a:t>	to delete the files</a:t>
            </a:r>
          </a:p>
          <a:p>
            <a:pPr marL="463550" indent="-463550">
              <a:buFont typeface="+mj-lt"/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rmdir</a:t>
            </a:r>
            <a:r>
              <a:rPr lang="en-US" dirty="0">
                <a:latin typeface="Agency FB" panose="020B0503020202020204" pitchFamily="34" charset="0"/>
              </a:rPr>
              <a:t> csc326 </a:t>
            </a:r>
            <a:r>
              <a:rPr lang="en-US" sz="2400" dirty="0"/>
              <a:t>	to delete the empty directory “csc326”</a:t>
            </a:r>
          </a:p>
          <a:p>
            <a:pPr marL="463550" indent="-463550"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clear or </a:t>
            </a:r>
            <a:r>
              <a:rPr lang="en-US" dirty="0" err="1">
                <a:latin typeface="Agency FB" panose="020B0503020202020204" pitchFamily="34" charset="0"/>
              </a:rPr>
              <a:t>ctrl+l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44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 stop a running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1072" y="1690689"/>
            <a:ext cx="8341913" cy="480218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Agency FB" panose="020B0503020202020204" pitchFamily="34" charset="0"/>
              </a:rPr>
              <a:t>Ctrl +c </a:t>
            </a:r>
          </a:p>
          <a:p>
            <a:pPr marL="0" indent="0" algn="ctr">
              <a:buNone/>
            </a:pPr>
            <a:r>
              <a:rPr lang="en-US" sz="4000" dirty="0">
                <a:latin typeface="Agency FB" panose="020B0503020202020204" pitchFamily="34" charset="0"/>
              </a:rPr>
              <a:t>Ctrl +z</a:t>
            </a:r>
          </a:p>
        </p:txBody>
      </p:sp>
    </p:spTree>
    <p:extLst>
      <p:ext uri="{BB962C8B-B14F-4D97-AF65-F5344CB8AC3E}">
        <p14:creationId xmlns:p14="http://schemas.microsoft.com/office/powerpoint/2010/main" val="339163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 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1072" y="1690689"/>
            <a:ext cx="8515350" cy="50608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dirty="0"/>
              <a:t>We can redirect input and output to and from a command.</a:t>
            </a:r>
          </a:p>
          <a:p>
            <a:pPr marL="0" indent="0" algn="just">
              <a:buNone/>
            </a:pPr>
            <a:r>
              <a:rPr lang="en-US" sz="2500" dirty="0"/>
              <a:t>To write the output of a command in a file:</a:t>
            </a:r>
          </a:p>
          <a:p>
            <a:pPr marL="0" indent="0" algn="just">
              <a:buNone/>
            </a:pPr>
            <a:r>
              <a:rPr lang="en-US" sz="2500" dirty="0"/>
              <a:t>	</a:t>
            </a:r>
            <a:r>
              <a:rPr lang="en-US" sz="2500" dirty="0">
                <a:latin typeface="Agency FB" panose="020B0503020202020204" pitchFamily="34" charset="0"/>
              </a:rPr>
              <a:t>Command &gt; filename	</a:t>
            </a:r>
            <a:r>
              <a:rPr lang="en-US" sz="2500" u="sng" dirty="0">
                <a:latin typeface="Agency FB" panose="020B0503020202020204" pitchFamily="34" charset="0"/>
              </a:rPr>
              <a:t>Ex:</a:t>
            </a:r>
            <a:r>
              <a:rPr lang="en-US" sz="2500" dirty="0">
                <a:latin typeface="Agency FB" panose="020B0503020202020204" pitchFamily="34" charset="0"/>
              </a:rPr>
              <a:t> ls &gt; fileCf.txt &amp;&amp; cat fileCF.txt</a:t>
            </a:r>
          </a:p>
          <a:p>
            <a:pPr marL="0" indent="0" algn="just">
              <a:buNone/>
            </a:pPr>
            <a:r>
              <a:rPr lang="en-US" sz="2500" dirty="0"/>
              <a:t>To write the output of a command in a file without deleting its initial content:</a:t>
            </a:r>
          </a:p>
          <a:p>
            <a:pPr marL="0" indent="0" algn="just">
              <a:buNone/>
            </a:pPr>
            <a:r>
              <a:rPr lang="en-US" sz="2500" dirty="0"/>
              <a:t>	</a:t>
            </a:r>
            <a:r>
              <a:rPr lang="en-US" sz="2500" dirty="0">
                <a:latin typeface="Agency FB" panose="020B0503020202020204" pitchFamily="34" charset="0"/>
              </a:rPr>
              <a:t>Command &gt;&gt; filename	</a:t>
            </a:r>
            <a:r>
              <a:rPr lang="en-US" sz="2500" u="sng" dirty="0">
                <a:latin typeface="Agency FB" panose="020B0503020202020204" pitchFamily="34" charset="0"/>
              </a:rPr>
              <a:t>Ex:</a:t>
            </a:r>
            <a:r>
              <a:rPr lang="en-US" sz="2500" dirty="0">
                <a:latin typeface="Agency FB" panose="020B0503020202020204" pitchFamily="34" charset="0"/>
              </a:rPr>
              <a:t> ls &gt;&gt; fileCf.txt &amp;&amp; cat fileCF.txt</a:t>
            </a:r>
          </a:p>
          <a:p>
            <a:pPr marL="0" indent="0" algn="just">
              <a:buNone/>
            </a:pPr>
            <a:r>
              <a:rPr lang="en-US" sz="2500" dirty="0"/>
              <a:t>To take the input from a file for the command to be executed:</a:t>
            </a:r>
          </a:p>
          <a:p>
            <a:pPr marL="0" indent="0" algn="just">
              <a:buNone/>
            </a:pPr>
            <a:r>
              <a:rPr lang="en-US" sz="2500" dirty="0"/>
              <a:t>	</a:t>
            </a:r>
            <a:r>
              <a:rPr lang="en-US" sz="2500" dirty="0">
                <a:latin typeface="Agency FB" panose="020B0503020202020204" pitchFamily="34" charset="0"/>
              </a:rPr>
              <a:t>Command &lt; filename	</a:t>
            </a:r>
            <a:r>
              <a:rPr lang="en-US" sz="2500" u="sng" dirty="0">
                <a:latin typeface="Agency FB" panose="020B0503020202020204" pitchFamily="34" charset="0"/>
              </a:rPr>
              <a:t>Ex:</a:t>
            </a:r>
            <a:r>
              <a:rPr lang="en-US" sz="2500" dirty="0">
                <a:latin typeface="Agency FB" panose="020B0503020202020204" pitchFamily="34" charset="0"/>
              </a:rPr>
              <a:t> sort &lt; fileCf.txt</a:t>
            </a:r>
          </a:p>
          <a:p>
            <a:pPr marL="0" indent="0" algn="just">
              <a:buNone/>
            </a:pPr>
            <a:r>
              <a:rPr lang="en-US" sz="2500" dirty="0"/>
              <a:t>To use the output of command1 as input for command2: </a:t>
            </a:r>
          </a:p>
          <a:p>
            <a:pPr marL="0" indent="0" algn="just">
              <a:buNone/>
            </a:pPr>
            <a:r>
              <a:rPr lang="en-US" sz="2500" dirty="0"/>
              <a:t>	</a:t>
            </a:r>
            <a:r>
              <a:rPr lang="en-US" sz="2500" dirty="0">
                <a:latin typeface="Agency FB" panose="020B0503020202020204" pitchFamily="34" charset="0"/>
              </a:rPr>
              <a:t>Command1 | command2	</a:t>
            </a:r>
            <a:r>
              <a:rPr lang="en-US" sz="2500" u="sng" dirty="0">
                <a:latin typeface="Agency FB" panose="020B0503020202020204" pitchFamily="34" charset="0"/>
              </a:rPr>
              <a:t>Ex:</a:t>
            </a:r>
            <a:r>
              <a:rPr lang="en-US" sz="2500" dirty="0">
                <a:latin typeface="Agency FB" panose="020B0503020202020204" pitchFamily="34" charset="0"/>
              </a:rPr>
              <a:t>  ls | sort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9455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$((20+5))</a:t>
            </a:r>
          </a:p>
          <a:p>
            <a:r>
              <a:rPr lang="en-US" dirty="0"/>
              <a:t>expr 20 + 5</a:t>
            </a:r>
          </a:p>
          <a:p>
            <a:r>
              <a:rPr lang="en-US" dirty="0"/>
              <a:t>echo “20+5”</a:t>
            </a:r>
          </a:p>
          <a:p>
            <a:r>
              <a:rPr lang="en-US" dirty="0"/>
              <a:t>echo “20+5” | </a:t>
            </a:r>
            <a:r>
              <a:rPr lang="en-US" dirty="0" err="1"/>
              <a:t>bc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Only 3 of these give the right result 25, which three?</a:t>
            </a:r>
          </a:p>
          <a:p>
            <a:pPr lvl="1"/>
            <a:r>
              <a:rPr lang="en-US" dirty="0"/>
              <a:t>Do you know any other ways?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1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Comments and quoting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1222"/>
            <a:ext cx="7886700" cy="43857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Try the following commands 1 by 1: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echo </a:t>
            </a:r>
            <a:r>
              <a:rPr lang="en-US" dirty="0" err="1"/>
              <a:t>abc</a:t>
            </a:r>
            <a:r>
              <a:rPr lang="en-US" dirty="0"/>
              <a:t>     def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echo ‘</a:t>
            </a:r>
            <a:r>
              <a:rPr lang="en-US" dirty="0" err="1"/>
              <a:t>abc</a:t>
            </a:r>
            <a:r>
              <a:rPr lang="en-US" dirty="0"/>
              <a:t>     def’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echo “</a:t>
            </a:r>
            <a:r>
              <a:rPr lang="en-US" dirty="0" err="1"/>
              <a:t>abc</a:t>
            </a:r>
            <a:r>
              <a:rPr lang="en-US" dirty="0"/>
              <a:t>     def”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echo ‘</a:t>
            </a:r>
            <a:r>
              <a:rPr lang="en-US" dirty="0" err="1"/>
              <a:t>abc</a:t>
            </a:r>
            <a:r>
              <a:rPr lang="en-US" dirty="0"/>
              <a:t>     “def”’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echo “</a:t>
            </a:r>
            <a:r>
              <a:rPr lang="en-US" dirty="0" err="1"/>
              <a:t>abc</a:t>
            </a:r>
            <a:r>
              <a:rPr lang="en-US" dirty="0"/>
              <a:t>     ‘def’”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 echo ‘</a:t>
            </a:r>
            <a:r>
              <a:rPr lang="en-US" dirty="0" err="1"/>
              <a:t>abc</a:t>
            </a:r>
            <a:r>
              <a:rPr lang="en-US" dirty="0"/>
              <a:t>     def’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do you notice?</a:t>
            </a:r>
          </a:p>
          <a:p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73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0805"/>
            <a:ext cx="7886700" cy="50605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/>
              <a:t>The </a:t>
            </a:r>
            <a:r>
              <a:rPr lang="en-US" sz="2600" dirty="0">
                <a:latin typeface="Agency FB" panose="020B0503020202020204" pitchFamily="34" charset="0"/>
              </a:rPr>
              <a:t>alias</a:t>
            </a:r>
            <a:r>
              <a:rPr lang="en-US" sz="2600" dirty="0"/>
              <a:t> command</a:t>
            </a:r>
            <a:r>
              <a:rPr lang="en-US" sz="2600" i="1" dirty="0"/>
              <a:t> </a:t>
            </a:r>
            <a:r>
              <a:rPr lang="en-US" sz="2600" dirty="0"/>
              <a:t>makes it possible to launch any command or group of commands (inclusive of any options, arguments and redirection) by entering a pre-set </a:t>
            </a:r>
            <a:r>
              <a:rPr lang="en-US" sz="2600" i="1" dirty="0"/>
              <a:t>string.</a:t>
            </a:r>
          </a:p>
          <a:p>
            <a:pPr algn="just"/>
            <a:r>
              <a:rPr lang="en-US" sz="2600" dirty="0"/>
              <a:t>Try:</a:t>
            </a:r>
          </a:p>
          <a:p>
            <a:pPr marL="457200" lvl="1" indent="0" algn="just">
              <a:buNone/>
            </a:pPr>
            <a:r>
              <a:rPr lang="en-US" sz="2600" dirty="0">
                <a:latin typeface="Agency FB" panose="020B0503020202020204" pitchFamily="34" charset="0"/>
              </a:rPr>
              <a:t>alias	</a:t>
            </a:r>
          </a:p>
          <a:p>
            <a:pPr algn="just"/>
            <a:r>
              <a:rPr lang="en-US" sz="2600" dirty="0"/>
              <a:t>Syntax:</a:t>
            </a:r>
          </a:p>
          <a:p>
            <a:pPr marL="457200" lvl="1" indent="0" algn="just">
              <a:buNone/>
            </a:pPr>
            <a:r>
              <a:rPr lang="en-US" sz="2600" dirty="0">
                <a:latin typeface="Agency FB" panose="020B0503020202020204" pitchFamily="34" charset="0"/>
              </a:rPr>
              <a:t>alias [option] [name="value"] 		$ </a:t>
            </a:r>
            <a:r>
              <a:rPr lang="en-US" sz="2600" dirty="0" err="1">
                <a:latin typeface="Agency FB" panose="020B0503020202020204" pitchFamily="34" charset="0"/>
              </a:rPr>
              <a:t>unalias</a:t>
            </a:r>
            <a:r>
              <a:rPr lang="en-US" sz="2600" dirty="0">
                <a:latin typeface="Agency FB" panose="020B0503020202020204" pitchFamily="34" charset="0"/>
              </a:rPr>
              <a:t> [option] name(s) </a:t>
            </a:r>
          </a:p>
          <a:p>
            <a:pPr algn="just"/>
            <a:r>
              <a:rPr lang="en-US" sz="2600" dirty="0">
                <a:latin typeface="Agency FB" panose="020B0503020202020204" pitchFamily="34" charset="0"/>
              </a:rPr>
              <a:t>Example:</a:t>
            </a:r>
            <a:endParaRPr lang="en-US" sz="2600" dirty="0"/>
          </a:p>
          <a:p>
            <a:pPr marL="457200" lvl="1" indent="0" algn="just">
              <a:buNone/>
            </a:pPr>
            <a:r>
              <a:rPr lang="en-US" sz="2600" dirty="0">
                <a:latin typeface="Agency FB" panose="020B0503020202020204" pitchFamily="34" charset="0"/>
              </a:rPr>
              <a:t>$ alias p="</a:t>
            </a:r>
            <a:r>
              <a:rPr lang="en-US" sz="2600" dirty="0" err="1">
                <a:latin typeface="Agency FB" panose="020B0503020202020204" pitchFamily="34" charset="0"/>
              </a:rPr>
              <a:t>pwd</a:t>
            </a:r>
            <a:r>
              <a:rPr lang="en-US" sz="2600" dirty="0">
                <a:latin typeface="Agency FB" panose="020B0503020202020204" pitchFamily="34" charset="0"/>
              </a:rPr>
              <a:t>“</a:t>
            </a:r>
          </a:p>
          <a:p>
            <a:pPr marL="457200" lvl="1" indent="0" algn="just">
              <a:buNone/>
            </a:pPr>
            <a:r>
              <a:rPr lang="en-US" sz="2600" dirty="0">
                <a:latin typeface="Agency FB" panose="020B0503020202020204" pitchFamily="34" charset="0"/>
              </a:rPr>
              <a:t>$ p</a:t>
            </a:r>
          </a:p>
          <a:p>
            <a:pPr marL="457200" lvl="1" indent="0" algn="just">
              <a:buNone/>
            </a:pPr>
            <a:r>
              <a:rPr lang="es-ES" sz="2600" dirty="0">
                <a:latin typeface="Agency FB" panose="020B0503020202020204" pitchFamily="34" charset="0"/>
              </a:rPr>
              <a:t>$ alias p="</a:t>
            </a:r>
            <a:r>
              <a:rPr lang="es-ES" sz="2600" dirty="0" err="1">
                <a:latin typeface="Agency FB" panose="020B0503020202020204" pitchFamily="34" charset="0"/>
              </a:rPr>
              <a:t>pwd</a:t>
            </a:r>
            <a:r>
              <a:rPr lang="es-ES" sz="2600" dirty="0">
                <a:latin typeface="Agency FB" panose="020B0503020202020204" pitchFamily="34" charset="0"/>
              </a:rPr>
              <a:t>“; alias </a:t>
            </a:r>
            <a:r>
              <a:rPr lang="es-ES" sz="2600" dirty="0" err="1">
                <a:latin typeface="Agency FB" panose="020B0503020202020204" pitchFamily="34" charset="0"/>
              </a:rPr>
              <a:t>ls</a:t>
            </a:r>
            <a:r>
              <a:rPr lang="es-ES" sz="2600" dirty="0">
                <a:latin typeface="Agency FB" panose="020B0503020202020204" pitchFamily="34" charset="0"/>
              </a:rPr>
              <a:t>="</a:t>
            </a:r>
            <a:r>
              <a:rPr lang="es-ES" sz="2600" dirty="0" err="1">
                <a:latin typeface="Agency FB" panose="020B0503020202020204" pitchFamily="34" charset="0"/>
              </a:rPr>
              <a:t>ls</a:t>
            </a:r>
            <a:r>
              <a:rPr lang="es-ES" sz="2600" dirty="0">
                <a:latin typeface="Agency FB" panose="020B0503020202020204" pitchFamily="34" charset="0"/>
              </a:rPr>
              <a:t> -a" 	$ </a:t>
            </a:r>
            <a:r>
              <a:rPr lang="es-ES" sz="2600" dirty="0" err="1">
                <a:latin typeface="Agency FB" panose="020B0503020202020204" pitchFamily="34" charset="0"/>
              </a:rPr>
              <a:t>unalias</a:t>
            </a:r>
            <a:r>
              <a:rPr lang="es-ES" sz="2600" dirty="0">
                <a:latin typeface="Agency FB" panose="020B0503020202020204" pitchFamily="34" charset="0"/>
              </a:rPr>
              <a:t> p</a:t>
            </a:r>
            <a:endParaRPr lang="en-US" sz="2600" dirty="0">
              <a:latin typeface="Agency FB" panose="020B0503020202020204" pitchFamily="34" charset="0"/>
            </a:endParaRPr>
          </a:p>
          <a:p>
            <a:pPr marL="457200" lvl="1" indent="0" algn="just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37128" y="6189656"/>
            <a:ext cx="3099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are aliases useful?</a:t>
            </a:r>
          </a:p>
        </p:txBody>
      </p:sp>
    </p:spTree>
    <p:extLst>
      <p:ext uri="{BB962C8B-B14F-4D97-AF65-F5344CB8AC3E}">
        <p14:creationId xmlns:p14="http://schemas.microsoft.com/office/powerpoint/2010/main" val="3213680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87838"/>
            <a:ext cx="8222273" cy="5170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Variable’s name can contain only letters, numbers and _ and should start with a letter</a:t>
            </a:r>
          </a:p>
          <a:p>
            <a:r>
              <a:rPr lang="en-US" dirty="0"/>
              <a:t>You can define read only variables, so once you create them, you cant change their value</a:t>
            </a:r>
          </a:p>
          <a:p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sz="2400" dirty="0">
                <a:latin typeface="Agency FB" panose="020B0503020202020204" pitchFamily="34" charset="0"/>
              </a:rPr>
              <a:t>$ a=foo			</a:t>
            </a:r>
            <a:r>
              <a:rPr lang="en-US" sz="2400" dirty="0"/>
              <a:t>(no space!)</a:t>
            </a:r>
          </a:p>
          <a:p>
            <a:pPr marL="914400" lvl="2" indent="0">
              <a:buNone/>
            </a:pPr>
            <a:r>
              <a:rPr lang="en-US" sz="2400" dirty="0">
                <a:latin typeface="Agency FB" panose="020B0503020202020204" pitchFamily="34" charset="0"/>
              </a:rPr>
              <a:t>$ echo $a</a:t>
            </a:r>
          </a:p>
          <a:p>
            <a:pPr marL="914400" lvl="2" indent="0">
              <a:buNone/>
            </a:pPr>
            <a:r>
              <a:rPr lang="en-US" sz="2400" dirty="0">
                <a:latin typeface="Agency FB" panose="020B0503020202020204" pitchFamily="34" charset="0"/>
              </a:rPr>
              <a:t>Foo</a:t>
            </a:r>
          </a:p>
          <a:p>
            <a:pPr marL="914400" lvl="2" indent="0">
              <a:buNone/>
            </a:pPr>
            <a:r>
              <a:rPr lang="en-GB" sz="2400" dirty="0">
                <a:latin typeface="Agency FB" panose="020B0503020202020204" pitchFamily="34" charset="0"/>
              </a:rPr>
              <a:t>$</a:t>
            </a:r>
            <a:r>
              <a:rPr lang="en-GB" sz="2400" dirty="0" err="1">
                <a:latin typeface="Agency FB" panose="020B0503020202020204" pitchFamily="34" charset="0"/>
              </a:rPr>
              <a:t>readonly</a:t>
            </a:r>
            <a:r>
              <a:rPr lang="en-GB" sz="2400" dirty="0">
                <a:latin typeface="Agency FB" panose="020B0503020202020204" pitchFamily="34" charset="0"/>
              </a:rPr>
              <a:t> a		</a:t>
            </a:r>
            <a:r>
              <a:rPr lang="en-GB" sz="2400" i="1" dirty="0">
                <a:latin typeface="Agency FB" panose="020B0503020202020204" pitchFamily="34" charset="0"/>
              </a:rPr>
              <a:t>make it </a:t>
            </a:r>
            <a:r>
              <a:rPr lang="en-GB" sz="2400" i="1" dirty="0" err="1">
                <a:latin typeface="Agency FB" panose="020B0503020202020204" pitchFamily="34" charset="0"/>
              </a:rPr>
              <a:t>readonly</a:t>
            </a:r>
            <a:r>
              <a:rPr lang="en-GB" sz="2400" i="1" dirty="0">
                <a:latin typeface="Agency FB" panose="020B0503020202020204" pitchFamily="34" charset="0"/>
              </a:rPr>
              <a:t> until this shell terminates</a:t>
            </a:r>
            <a:endParaRPr lang="en-US" sz="2400" dirty="0">
              <a:latin typeface="Agency FB" panose="020B0503020202020204" pitchFamily="34" charset="0"/>
            </a:endParaRPr>
          </a:p>
          <a:p>
            <a:pPr marL="914400" lvl="2" indent="0">
              <a:buNone/>
            </a:pPr>
            <a:r>
              <a:rPr lang="en-GB" sz="2400" dirty="0">
                <a:latin typeface="Agency FB" panose="020B0503020202020204" pitchFamily="34" charset="0"/>
              </a:rPr>
              <a:t>$ a=</a:t>
            </a:r>
            <a:r>
              <a:rPr lang="en-GB" sz="2400" dirty="0" err="1">
                <a:latin typeface="Agency FB" panose="020B0503020202020204" pitchFamily="34" charset="0"/>
              </a:rPr>
              <a:t>abc</a:t>
            </a:r>
            <a:r>
              <a:rPr lang="en-GB" sz="2400" dirty="0">
                <a:latin typeface="Agency FB" panose="020B0503020202020204" pitchFamily="34" charset="0"/>
              </a:rPr>
              <a:t>      </a:t>
            </a:r>
            <a:r>
              <a:rPr lang="en-US" sz="2400" dirty="0">
                <a:latin typeface="Agency FB" panose="020B0503020202020204" pitchFamily="34" charset="0"/>
                <a:sym typeface="Wingdings" panose="05000000000000000000" pitchFamily="2" charset="2"/>
              </a:rPr>
              <a:t> will return an error</a:t>
            </a:r>
            <a:endParaRPr lang="en-US" sz="2400" dirty="0">
              <a:latin typeface="Agency FB" panose="020B0503020202020204" pitchFamily="34" charset="0"/>
            </a:endParaRPr>
          </a:p>
          <a:p>
            <a:pPr marL="914400" lvl="2" indent="0">
              <a:buNone/>
            </a:pPr>
            <a:r>
              <a:rPr lang="en-US" sz="2400" dirty="0"/>
              <a:t>What will </a:t>
            </a:r>
            <a:r>
              <a:rPr lang="en-US" sz="2400" b="1" dirty="0">
                <a:latin typeface="Agency FB" panose="020B0503020202020204" pitchFamily="34" charset="0"/>
              </a:rPr>
              <a:t>echo 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/>
              <a:t>output?</a:t>
            </a:r>
          </a:p>
          <a:p>
            <a:pPr marL="914400" lvl="2" indent="0">
              <a:buNone/>
            </a:pPr>
            <a:r>
              <a:rPr lang="en-US" sz="2400" dirty="0"/>
              <a:t>What will </a:t>
            </a:r>
            <a:r>
              <a:rPr lang="en-US" sz="2400" b="1" dirty="0">
                <a:latin typeface="Agency FB" panose="020B0503020202020204" pitchFamily="34" charset="0"/>
              </a:rPr>
              <a:t>echo ‘$a’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/>
              <a:t>output?</a:t>
            </a:r>
          </a:p>
          <a:p>
            <a:pPr marL="914400" lvl="2" indent="0">
              <a:buNone/>
            </a:pPr>
            <a:r>
              <a:rPr lang="en-US" sz="2400" dirty="0"/>
              <a:t>What will </a:t>
            </a:r>
            <a:r>
              <a:rPr lang="en-US" sz="2400" b="1" dirty="0">
                <a:latin typeface="Agency FB" panose="020B0503020202020204" pitchFamily="34" charset="0"/>
              </a:rPr>
              <a:t>echo “$a”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/>
              <a:t>output?</a:t>
            </a:r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6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/>
              <a:t>What is Ubuntu?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37385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Linux-based</a:t>
            </a:r>
            <a:r>
              <a:rPr lang="en-US" dirty="0"/>
              <a:t> operating system since 20 October 2004.</a:t>
            </a:r>
          </a:p>
          <a:p>
            <a:pPr algn="just"/>
            <a:r>
              <a:rPr lang="en-US" dirty="0"/>
              <a:t>It is designed for </a:t>
            </a:r>
            <a:r>
              <a:rPr lang="en-US" b="1" dirty="0"/>
              <a:t>computers, smartphones, and network servers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system is developed by a UK based company called </a:t>
            </a:r>
            <a:r>
              <a:rPr lang="en-US" b="1" dirty="0"/>
              <a:t>Canonical Ltd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All the principles used to develop the Ubuntu software are based on the principles of </a:t>
            </a:r>
            <a:r>
              <a:rPr lang="en-US" b="1" dirty="0"/>
              <a:t>Open Source software development</a:t>
            </a:r>
            <a:r>
              <a:rPr lang="en-US" dirty="0"/>
              <a:t>.</a:t>
            </a:r>
          </a:p>
          <a:p>
            <a:pPr algn="just">
              <a:buFont typeface="Calibri" panose="020F0502020204030204" pitchFamily="34" charset="0"/>
              <a:buChar char="+"/>
            </a:pPr>
            <a:r>
              <a:rPr lang="en-US" dirty="0"/>
              <a:t>Named after the Southern African philosophy of </a:t>
            </a:r>
            <a:r>
              <a:rPr lang="xh-ZA" i="1" dirty="0"/>
              <a:t>ubuntu</a:t>
            </a:r>
            <a:r>
              <a:rPr lang="en-US" dirty="0"/>
              <a:t> that can be loosely translated as "humanity to others" or "</a:t>
            </a:r>
            <a:r>
              <a:rPr lang="en-US" b="1" dirty="0"/>
              <a:t>I am what I am because of who we all are</a:t>
            </a:r>
            <a:r>
              <a:rPr lang="en-US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405901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 variable (unsetting it):</a:t>
            </a:r>
          </a:p>
          <a:p>
            <a:pPr lvl="1"/>
            <a:r>
              <a:rPr lang="en-US" dirty="0"/>
              <a:t>unset VAR</a:t>
            </a:r>
          </a:p>
          <a:p>
            <a:r>
              <a:rPr lang="en-GB" dirty="0"/>
              <a:t>Static arrays:</a:t>
            </a:r>
          </a:p>
          <a:p>
            <a:pPr lvl="1"/>
            <a:r>
              <a:rPr lang="en-GB" dirty="0"/>
              <a:t>Ex: $ books={biology physics chemistry </a:t>
            </a:r>
            <a:r>
              <a:rPr lang="en-GB" dirty="0" err="1"/>
              <a:t>csc</a:t>
            </a:r>
            <a:r>
              <a:rPr lang="en-GB" dirty="0"/>
              <a:t>}</a:t>
            </a:r>
          </a:p>
          <a:p>
            <a:pPr lvl="1"/>
            <a:r>
              <a:rPr lang="en-GB" dirty="0"/>
              <a:t>To print a specific item at position 0: $ echo ${books[0]}</a:t>
            </a:r>
          </a:p>
          <a:p>
            <a:pPr lvl="1"/>
            <a:r>
              <a:rPr lang="en-GB" dirty="0"/>
              <a:t>To dump the whole array: $ echo ${books[*]}</a:t>
            </a:r>
          </a:p>
          <a:p>
            <a:pPr marL="457200" lvl="1" indent="0">
              <a:buNone/>
            </a:pPr>
            <a:r>
              <a:rPr lang="en-GB" dirty="0"/>
              <a:t>				   $ echo ${books[@]}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329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/>
              <a:t>Length: ${#</a:t>
            </a:r>
            <a:r>
              <a:rPr lang="en-US" sz="3000" dirty="0" err="1"/>
              <a:t>str</a:t>
            </a:r>
            <a:r>
              <a:rPr lang="en-US" sz="3000" dirty="0"/>
              <a:t>}</a:t>
            </a:r>
          </a:p>
          <a:p>
            <a:pPr lvl="1"/>
            <a:r>
              <a:rPr lang="en-US" sz="3000" dirty="0"/>
              <a:t>Substring: ${str:3}</a:t>
            </a:r>
          </a:p>
          <a:p>
            <a:pPr lvl="1"/>
            <a:r>
              <a:rPr lang="en-US" sz="3000" dirty="0"/>
              <a:t>Replace: ${</a:t>
            </a:r>
            <a:r>
              <a:rPr lang="en-US" sz="3000" dirty="0" err="1"/>
              <a:t>str</a:t>
            </a:r>
            <a:r>
              <a:rPr lang="en-US" sz="3000" dirty="0"/>
              <a:t>//old/new}</a:t>
            </a:r>
          </a:p>
          <a:p>
            <a:pPr lvl="1"/>
            <a:r>
              <a:rPr lang="en-US" sz="3000" dirty="0"/>
              <a:t>More:</a:t>
            </a:r>
          </a:p>
          <a:p>
            <a:pPr lvl="2"/>
            <a:r>
              <a:rPr lang="en-US" sz="3000" dirty="0"/>
              <a:t>${</a:t>
            </a:r>
            <a:r>
              <a:rPr lang="en-US" sz="3000" dirty="0" err="1"/>
              <a:t>str</a:t>
            </a:r>
            <a:r>
              <a:rPr lang="en-US" sz="3000" dirty="0"/>
              <a:t>:-2} pull from back</a:t>
            </a:r>
          </a:p>
          <a:p>
            <a:pPr lvl="2"/>
            <a:r>
              <a:rPr lang="en-US" sz="3000" dirty="0"/>
              <a:t>${str:4:2} substring at 4, length 2 chars</a:t>
            </a:r>
          </a:p>
          <a:p>
            <a:pPr lvl="2"/>
            <a:r>
              <a:rPr lang="en-US" sz="3000" dirty="0"/>
              <a:t>${</a:t>
            </a:r>
            <a:r>
              <a:rPr lang="en-US" sz="3000" dirty="0" err="1"/>
              <a:t>str</a:t>
            </a:r>
            <a:r>
              <a:rPr lang="en-US" sz="3000" dirty="0"/>
              <a:t>#?} delete first char</a:t>
            </a:r>
          </a:p>
          <a:p>
            <a:pPr lvl="2"/>
            <a:r>
              <a:rPr lang="en-US" sz="3000" dirty="0"/>
              <a:t>${</a:t>
            </a:r>
            <a:r>
              <a:rPr lang="en-US" sz="3000" dirty="0" err="1"/>
              <a:t>str</a:t>
            </a:r>
            <a:r>
              <a:rPr lang="en-US" sz="3000" dirty="0"/>
              <a:t>%?} delete last char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5354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93" y="1825624"/>
            <a:ext cx="8505173" cy="48006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Let’s start with an example: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$ read –p “Enter your name: ” name  </a:t>
            </a:r>
            <a:r>
              <a:rPr lang="en-US" sz="2400" dirty="0">
                <a:latin typeface="Agency FB" panose="020B0503020202020204" pitchFamily="34" charset="0"/>
                <a:sym typeface="Wingdings" panose="05000000000000000000" pitchFamily="2" charset="2"/>
              </a:rPr>
              <a:t> the read </a:t>
            </a:r>
            <a:r>
              <a:rPr lang="en-US" sz="2400" dirty="0" err="1">
                <a:latin typeface="Agency FB" panose="020B0503020202020204" pitchFamily="34" charset="0"/>
                <a:sym typeface="Wingdings" panose="05000000000000000000" pitchFamily="2" charset="2"/>
              </a:rPr>
              <a:t>cmd</a:t>
            </a:r>
            <a:r>
              <a:rPr lang="en-US" sz="2400" dirty="0">
                <a:latin typeface="Agency FB" panose="020B0503020202020204" pitchFamily="34" charset="0"/>
                <a:sym typeface="Wingdings" panose="05000000000000000000" pitchFamily="2" charset="2"/>
              </a:rPr>
              <a:t> allows the user to input a value</a:t>
            </a:r>
            <a:endParaRPr lang="en-US" sz="24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Enter your name: Maria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$ if [[ $name = $USER ]]; then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&gt;     echo "Hello, me."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&gt; else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&gt;     echo "Hello, $name."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&gt; fi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Hello, Maria.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To get multiple inputs from the user: </a:t>
            </a:r>
          </a:p>
          <a:p>
            <a:pPr marL="0" indent="0">
              <a:buNone/>
            </a:pPr>
            <a:r>
              <a:rPr lang="en-US" sz="2600" dirty="0">
                <a:latin typeface="Agency FB" panose="020B0503020202020204" pitchFamily="34" charset="0"/>
              </a:rPr>
              <a:t>read –p “enter your full name: “ first last 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7101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352513" cy="5032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[ </a:t>
            </a:r>
            <a:r>
              <a:rPr lang="en-US" b="1" dirty="0"/>
              <a:t>;</a:t>
            </a:r>
            <a:r>
              <a:rPr lang="en-US" dirty="0"/>
              <a:t>|</a:t>
            </a:r>
            <a:r>
              <a:rPr lang="en-US" b="1" dirty="0"/>
              <a:t>&lt;newline&gt;</a:t>
            </a:r>
            <a:r>
              <a:rPr lang="en-US" dirty="0"/>
              <a:t> ]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</a:t>
            </a:r>
            <a:r>
              <a:rPr lang="en-US" b="1" dirty="0"/>
              <a:t>;</a:t>
            </a:r>
            <a:r>
              <a:rPr lang="en-US" dirty="0"/>
              <a:t>|</a:t>
            </a:r>
            <a:r>
              <a:rPr lang="en-US" b="1" dirty="0"/>
              <a:t>&lt;newline&gt;</a:t>
            </a:r>
            <a:r>
              <a:rPr lang="en-US" dirty="0"/>
              <a:t> [ </a:t>
            </a:r>
          </a:p>
          <a:p>
            <a:pPr marL="0" indent="0">
              <a:buNone/>
            </a:pPr>
            <a:r>
              <a:rPr lang="en-US" b="1" dirty="0" err="1"/>
              <a:t>elif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[ </a:t>
            </a:r>
            <a:r>
              <a:rPr lang="en-US" b="1" dirty="0"/>
              <a:t>;</a:t>
            </a:r>
            <a:r>
              <a:rPr lang="en-US" dirty="0"/>
              <a:t>|</a:t>
            </a:r>
            <a:r>
              <a:rPr lang="en-US" b="1" dirty="0"/>
              <a:t>&lt;newline&gt;</a:t>
            </a:r>
            <a:r>
              <a:rPr lang="en-US" dirty="0"/>
              <a:t> ]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</a:t>
            </a:r>
            <a:r>
              <a:rPr lang="en-US" b="1" dirty="0"/>
              <a:t>;</a:t>
            </a:r>
            <a:r>
              <a:rPr lang="en-US" dirty="0"/>
              <a:t>|</a:t>
            </a:r>
            <a:r>
              <a:rPr lang="en-US" b="1" dirty="0"/>
              <a:t>&lt;newline&gt;</a:t>
            </a:r>
            <a:r>
              <a:rPr lang="en-US" dirty="0"/>
              <a:t> ] ... [ </a:t>
            </a:r>
          </a:p>
          <a:p>
            <a:pPr marL="0" indent="0">
              <a:buNone/>
            </a:pP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</a:t>
            </a:r>
            <a:r>
              <a:rPr lang="en-US" b="1" dirty="0"/>
              <a:t>;</a:t>
            </a:r>
            <a:r>
              <a:rPr lang="en-US" dirty="0"/>
              <a:t>|</a:t>
            </a:r>
            <a:r>
              <a:rPr lang="en-US" b="1" dirty="0"/>
              <a:t>&lt;newline&gt;</a:t>
            </a:r>
            <a:r>
              <a:rPr lang="en-US" dirty="0"/>
              <a:t> ] </a:t>
            </a:r>
          </a:p>
          <a:p>
            <a:pPr marL="0" indent="0">
              <a:buNone/>
            </a:pPr>
            <a:r>
              <a:rPr lang="en-US" b="1" dirty="0"/>
              <a:t>fi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b="1" dirty="0">
                <a:latin typeface="Agency FB" panose="020B0503020202020204" pitchFamily="34" charset="0"/>
              </a:rPr>
              <a:t>if</a:t>
            </a:r>
            <a:r>
              <a:rPr lang="en-US" dirty="0">
                <a:latin typeface="Agency FB" panose="020B0503020202020204" pitchFamily="34" charset="0"/>
              </a:rPr>
              <a:t> mv hello.txt ~/.Trash/</a:t>
            </a:r>
            <a:r>
              <a:rPr lang="en-US" b="1" dirty="0">
                <a:latin typeface="Agency FB" panose="020B0503020202020204" pitchFamily="34" charset="0"/>
              </a:rPr>
              <a:t>;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b="1" dirty="0">
                <a:latin typeface="Agency FB" panose="020B0503020202020204" pitchFamily="34" charset="0"/>
              </a:rPr>
              <a:t>then</a:t>
            </a:r>
            <a:r>
              <a:rPr lang="en-US" dirty="0">
                <a:latin typeface="Agency FB" panose="020B0503020202020204" pitchFamily="34" charset="0"/>
              </a:rPr>
              <a:t> echo "Moved hello.txt into the trash."</a:t>
            </a:r>
          </a:p>
          <a:p>
            <a:pPr marL="0" indent="0">
              <a:buNone/>
            </a:pPr>
            <a:r>
              <a:rPr lang="en-US" b="1" dirty="0" err="1">
                <a:latin typeface="Agency FB" panose="020B0503020202020204" pitchFamily="34" charset="0"/>
              </a:rPr>
              <a:t>elif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rm</a:t>
            </a:r>
            <a:r>
              <a:rPr lang="en-US" dirty="0">
                <a:latin typeface="Agency FB" panose="020B0503020202020204" pitchFamily="34" charset="0"/>
              </a:rPr>
              <a:t> hello.txt</a:t>
            </a:r>
            <a:r>
              <a:rPr lang="en-US" b="1" dirty="0">
                <a:latin typeface="Agency FB" panose="020B0503020202020204" pitchFamily="34" charset="0"/>
              </a:rPr>
              <a:t>;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b="1" dirty="0">
                <a:latin typeface="Agency FB" panose="020B0503020202020204" pitchFamily="34" charset="0"/>
              </a:rPr>
              <a:t>then</a:t>
            </a:r>
            <a:r>
              <a:rPr lang="en-US" dirty="0">
                <a:latin typeface="Agency FB" panose="020B0503020202020204" pitchFamily="34" charset="0"/>
              </a:rPr>
              <a:t> echo "Deleted hello.txt."</a:t>
            </a:r>
          </a:p>
          <a:p>
            <a:pPr marL="0" indent="0">
              <a:buNone/>
            </a:pPr>
            <a:r>
              <a:rPr lang="en-US" b="1" dirty="0">
                <a:latin typeface="Agency FB" panose="020B0503020202020204" pitchFamily="34" charset="0"/>
              </a:rPr>
              <a:t>else</a:t>
            </a:r>
            <a:r>
              <a:rPr lang="en-US" dirty="0">
                <a:latin typeface="Agency FB" panose="020B0503020202020204" pitchFamily="34" charset="0"/>
              </a:rPr>
              <a:t> echo "Couldn't remove hello.txt.“</a:t>
            </a:r>
            <a:r>
              <a:rPr lang="en-US" b="1" dirty="0">
                <a:latin typeface="Agency FB" panose="020B0503020202020204" pitchFamily="34" charset="0"/>
              </a:rPr>
              <a:t>;</a:t>
            </a:r>
            <a:r>
              <a:rPr lang="en-US" dirty="0">
                <a:latin typeface="Agency FB" panose="020B0503020202020204" pitchFamily="34" charset="0"/>
              </a:rPr>
              <a:t> exit 1</a:t>
            </a:r>
            <a:r>
              <a:rPr lang="en-US" b="1" dirty="0">
                <a:latin typeface="Agency FB" panose="020B0503020202020204" pitchFamily="34" charset="0"/>
              </a:rPr>
              <a:t>;</a:t>
            </a:r>
            <a:r>
              <a:rPr lang="en-US" dirty="0">
                <a:latin typeface="Agency FB" panose="020B0503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Agency FB" panose="020B0503020202020204" pitchFamily="34" charset="0"/>
              </a:rPr>
              <a:t>fi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endParaRPr lang="en-US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6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Research and try these later: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4625" indent="452438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Schoolbook" pitchFamily="18" charset="0"/>
              </a:rPr>
              <a:t>if-then-else</a:t>
            </a:r>
          </a:p>
          <a:p>
            <a:pPr marL="174625" indent="452438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Schoolbook" pitchFamily="18" charset="0"/>
              </a:rPr>
              <a:t>case</a:t>
            </a:r>
          </a:p>
          <a:p>
            <a:pPr marL="174625" indent="452438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Schoolbook" pitchFamily="18" charset="0"/>
              </a:rPr>
              <a:t>Loops:</a:t>
            </a:r>
          </a:p>
          <a:p>
            <a:pPr marL="631825" lvl="2" indent="452438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Schoolbook" pitchFamily="18" charset="0"/>
              </a:rPr>
              <a:t>for</a:t>
            </a:r>
          </a:p>
          <a:p>
            <a:pPr marL="631825" lvl="2" indent="452438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Schoolbook" pitchFamily="18" charset="0"/>
              </a:rPr>
              <a:t>while</a:t>
            </a:r>
          </a:p>
          <a:p>
            <a:pPr marL="631825" lvl="2" indent="452438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Schoolbook" pitchFamily="18" charset="0"/>
              </a:rPr>
              <a:t>until</a:t>
            </a:r>
          </a:p>
          <a:p>
            <a:pPr marL="631825" lvl="2" indent="452438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Schoolbook" pitchFamily="18" charset="0"/>
              </a:rPr>
              <a:t>select</a:t>
            </a:r>
          </a:p>
          <a:p>
            <a:pPr marL="174625" indent="452438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3326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your first bash script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8970" y="2389089"/>
            <a:ext cx="822071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 a</a:t>
            </a:r>
            <a:r>
              <a:rPr kumimoji="0" lang="en-US" alt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text file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again using a text editor and add a </a:t>
            </a:r>
            <a:r>
              <a:rPr kumimoji="0" lang="en-US" altLang="en-US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hashbang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top of it, as the first line of the script: 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/>
              <a:t>	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#!/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usr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/bin/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env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 bash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Congratulations! You've created your first </a:t>
            </a:r>
            <a:r>
              <a:rPr lang="en-US" altLang="en-US" sz="2200" b="1" dirty="0">
                <a:solidFill>
                  <a:srgbClr val="000000"/>
                </a:solidFill>
              </a:rPr>
              <a:t>bash script</a:t>
            </a:r>
            <a:r>
              <a:rPr lang="en-US" altLang="en-US" sz="2200" dirty="0">
                <a:solidFill>
                  <a:srgbClr val="000000"/>
                </a:solidFill>
              </a:rPr>
              <a:t>. 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u="sng" dirty="0">
                <a:solidFill>
                  <a:srgbClr val="000000"/>
                </a:solidFill>
              </a:rPr>
              <a:t>It's a file with bash code in it that can be executed by the kernel just like any other program on your computer.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i="1" dirty="0">
              <a:solidFill>
                <a:srgbClr val="000000"/>
              </a:solidFill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>
                <a:solidFill>
                  <a:srgbClr val="000000"/>
                </a:solidFill>
              </a:rPr>
              <a:t>$ </a:t>
            </a:r>
            <a:r>
              <a:rPr lang="en-US" altLang="en-US" sz="2200" b="1" dirty="0" err="1">
                <a:solidFill>
                  <a:srgbClr val="000000"/>
                </a:solidFill>
              </a:rPr>
              <a:t>chmod</a:t>
            </a:r>
            <a:r>
              <a:rPr lang="en-US" altLang="en-US" sz="2200" b="1" dirty="0">
                <a:solidFill>
                  <a:srgbClr val="000000"/>
                </a:solidFill>
              </a:rPr>
              <a:t> +x hello.txt	#Mark hello.txt as an executable program. </a:t>
            </a:r>
            <a:r>
              <a:rPr lang="en-US" altLang="en-US" sz="2200" b="1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endParaRPr lang="en-US" altLang="en-US" sz="2200" b="1" dirty="0">
              <a:solidFill>
                <a:srgbClr val="000000"/>
              </a:solidFill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>
                <a:solidFill>
                  <a:srgbClr val="000000"/>
                </a:solidFill>
              </a:rPr>
              <a:t>$ ./hello.txt		#Tell bash to start the hello.txt program.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11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err="1">
                <a:latin typeface="Agency FB" panose="020B0503020202020204" pitchFamily="34" charset="0"/>
              </a:rPr>
              <a:t>chmod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40212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stands for change mode </a:t>
            </a:r>
          </a:p>
          <a:p>
            <a:r>
              <a:rPr lang="en-US" dirty="0"/>
              <a:t>Syntax: </a:t>
            </a:r>
            <a:r>
              <a:rPr lang="en-US" dirty="0" err="1">
                <a:latin typeface="Agency FB" panose="020B0503020202020204" pitchFamily="34" charset="0"/>
              </a:rPr>
              <a:t>chmod</a:t>
            </a:r>
            <a:r>
              <a:rPr lang="en-US" dirty="0">
                <a:latin typeface="Agency FB" panose="020B0503020202020204" pitchFamily="34" charset="0"/>
              </a:rPr>
              <a:t> options permissions filename</a:t>
            </a:r>
          </a:p>
          <a:p>
            <a:pPr>
              <a:lnSpc>
                <a:spcPct val="120000"/>
              </a:lnSpc>
            </a:pPr>
            <a:r>
              <a:rPr lang="en-US" dirty="0"/>
              <a:t>If we have a file named file1.txt you can give some permissions </a:t>
            </a:r>
            <a:r>
              <a:rPr lang="en-US" dirty="0">
                <a:latin typeface="Agency FB" panose="020B0503020202020204" pitchFamily="34" charset="0"/>
              </a:rPr>
              <a:t>(</a:t>
            </a:r>
            <a:r>
              <a:rPr lang="en-US" dirty="0">
                <a:latin typeface="+mj-lt"/>
              </a:rPr>
              <a:t>read, write, execute</a:t>
            </a:r>
            <a:r>
              <a:rPr lang="en-US" dirty="0">
                <a:latin typeface="Agency FB" panose="020B0503020202020204" pitchFamily="34" charset="0"/>
              </a:rPr>
              <a:t>) </a:t>
            </a:r>
            <a:r>
              <a:rPr lang="en-US" dirty="0"/>
              <a:t>to the </a:t>
            </a:r>
            <a:r>
              <a:rPr lang="en-US" b="1" dirty="0"/>
              <a:t>user</a:t>
            </a:r>
            <a:r>
              <a:rPr lang="en-US" dirty="0"/>
              <a:t>, the members of the </a:t>
            </a:r>
            <a:r>
              <a:rPr lang="en-US" b="1" dirty="0"/>
              <a:t>group</a:t>
            </a:r>
            <a:r>
              <a:rPr lang="en-US" dirty="0"/>
              <a:t> who owns the file and </a:t>
            </a:r>
            <a:r>
              <a:rPr lang="en-US" b="1" dirty="0"/>
              <a:t>others</a:t>
            </a:r>
            <a:r>
              <a:rPr lang="en-US" dirty="0"/>
              <a:t>:	</a:t>
            </a:r>
            <a:r>
              <a:rPr lang="en-US" dirty="0" err="1">
                <a:latin typeface="Agency FB" panose="020B0503020202020204" pitchFamily="34" charset="0"/>
              </a:rPr>
              <a:t>chmod</a:t>
            </a:r>
            <a:r>
              <a:rPr lang="en-US" dirty="0">
                <a:latin typeface="Agency FB" panose="020B0503020202020204" pitchFamily="34" charset="0"/>
              </a:rPr>
              <a:t> u=</a:t>
            </a:r>
            <a:r>
              <a:rPr lang="en-US" dirty="0" err="1">
                <a:latin typeface="Agency FB" panose="020B0503020202020204" pitchFamily="34" charset="0"/>
              </a:rPr>
              <a:t>rwx</a:t>
            </a:r>
            <a:r>
              <a:rPr lang="en-US" dirty="0">
                <a:latin typeface="Agency FB" panose="020B0503020202020204" pitchFamily="34" charset="0"/>
              </a:rPr>
              <a:t>, g=</a:t>
            </a:r>
            <a:r>
              <a:rPr lang="en-US" dirty="0" err="1">
                <a:latin typeface="Agency FB" panose="020B0503020202020204" pitchFamily="34" charset="0"/>
              </a:rPr>
              <a:t>rx</a:t>
            </a:r>
            <a:r>
              <a:rPr lang="en-US" dirty="0">
                <a:latin typeface="Agency FB" panose="020B0503020202020204" pitchFamily="34" charset="0"/>
              </a:rPr>
              <a:t>, o=x file1.txt</a:t>
            </a:r>
          </a:p>
          <a:p>
            <a:r>
              <a:rPr lang="en-US" dirty="0"/>
              <a:t>Or using octal permissions notation: </a:t>
            </a:r>
            <a:r>
              <a:rPr lang="en-US" dirty="0" err="1">
                <a:latin typeface="Agency FB" panose="020B0503020202020204" pitchFamily="34" charset="0"/>
              </a:rPr>
              <a:t>chmod</a:t>
            </a:r>
            <a:r>
              <a:rPr lang="en-US" dirty="0">
                <a:latin typeface="Agency FB" panose="020B0503020202020204" pitchFamily="34" charset="0"/>
              </a:rPr>
              <a:t> 751 file1.txt</a:t>
            </a:r>
          </a:p>
          <a:p>
            <a:r>
              <a:rPr lang="en-US" dirty="0"/>
              <a:t>4 stands for read, 2 for write, 1 for execute and 0 for no permission. (8 unique combinations!)</a:t>
            </a:r>
          </a:p>
          <a:p>
            <a:r>
              <a:rPr lang="en-US" dirty="0"/>
              <a:t>The default permissions can be displayed by running the </a:t>
            </a:r>
            <a:r>
              <a:rPr lang="en-US" dirty="0" err="1"/>
              <a:t>umask</a:t>
            </a:r>
            <a:r>
              <a:rPr lang="en-US" dirty="0"/>
              <a:t> command</a:t>
            </a:r>
          </a:p>
          <a:p>
            <a:r>
              <a:rPr lang="en-US" dirty="0"/>
              <a:t>They can be modified using: </a:t>
            </a:r>
            <a:r>
              <a:rPr lang="en-US" dirty="0" err="1"/>
              <a:t>umask</a:t>
            </a:r>
            <a:r>
              <a:rPr lang="en-US" dirty="0"/>
              <a:t> u-x, g=r, </a:t>
            </a:r>
            <a:r>
              <a:rPr lang="en-US" dirty="0" err="1"/>
              <a:t>o+w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5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Operators </a:t>
            </a:r>
            <a:br>
              <a:rPr lang="en-GB" dirty="0"/>
            </a:br>
            <a:r>
              <a:rPr lang="en-GB" sz="2000" dirty="0"/>
              <a:t>(to be used when needed)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7807"/>
            <a:ext cx="4709786" cy="4351338"/>
          </a:xfrm>
        </p:spPr>
        <p:txBody>
          <a:bodyPr>
            <a:noAutofit/>
          </a:bodyPr>
          <a:lstStyle/>
          <a:p>
            <a:r>
              <a:rPr lang="en-US" sz="2200" dirty="0"/>
              <a:t>Numerical Operators:</a:t>
            </a:r>
          </a:p>
          <a:p>
            <a:pPr lvl="1"/>
            <a:r>
              <a:rPr lang="en-US" sz="2200" dirty="0"/>
              <a:t>-</a:t>
            </a:r>
            <a:r>
              <a:rPr lang="en-US" sz="2200" dirty="0" err="1"/>
              <a:t>eq</a:t>
            </a:r>
            <a:r>
              <a:rPr lang="en-US" sz="2200" dirty="0"/>
              <a:t>: equal</a:t>
            </a:r>
          </a:p>
          <a:p>
            <a:pPr lvl="1"/>
            <a:r>
              <a:rPr lang="en-US" sz="2200" dirty="0"/>
              <a:t>-ne: not equal</a:t>
            </a:r>
          </a:p>
          <a:p>
            <a:pPr lvl="1"/>
            <a:r>
              <a:rPr lang="en-US" sz="2200" dirty="0"/>
              <a:t>-</a:t>
            </a:r>
            <a:r>
              <a:rPr lang="en-US" sz="2200" dirty="0" err="1"/>
              <a:t>gt</a:t>
            </a:r>
            <a:r>
              <a:rPr lang="en-US" sz="2200" dirty="0"/>
              <a:t>: greater than</a:t>
            </a:r>
          </a:p>
          <a:p>
            <a:pPr lvl="1"/>
            <a:r>
              <a:rPr lang="en-US" sz="2200" dirty="0"/>
              <a:t>-</a:t>
            </a:r>
            <a:r>
              <a:rPr lang="en-US" sz="2200" dirty="0" err="1"/>
              <a:t>ge</a:t>
            </a:r>
            <a:r>
              <a:rPr lang="en-US" sz="2200" dirty="0"/>
              <a:t>: greater than or equal</a:t>
            </a:r>
          </a:p>
          <a:p>
            <a:pPr lvl="1"/>
            <a:r>
              <a:rPr lang="en-US" sz="2200" dirty="0"/>
              <a:t>-</a:t>
            </a:r>
            <a:r>
              <a:rPr lang="en-US" sz="2200" dirty="0" err="1"/>
              <a:t>lt</a:t>
            </a:r>
            <a:r>
              <a:rPr lang="en-US" sz="2200" dirty="0"/>
              <a:t>: less than</a:t>
            </a:r>
          </a:p>
          <a:p>
            <a:pPr lvl="1"/>
            <a:r>
              <a:rPr lang="en-US" sz="2200" dirty="0"/>
              <a:t>-le: less than or equal</a:t>
            </a:r>
          </a:p>
          <a:p>
            <a:r>
              <a:rPr lang="en-US" sz="2200" dirty="0"/>
              <a:t>String Operators:</a:t>
            </a:r>
          </a:p>
          <a:p>
            <a:pPr lvl="1"/>
            <a:r>
              <a:rPr lang="en-US" sz="2200" dirty="0"/>
              <a:t>= : equality between strings</a:t>
            </a:r>
          </a:p>
          <a:p>
            <a:pPr lvl="1"/>
            <a:r>
              <a:rPr lang="en-US" sz="2200" dirty="0"/>
              <a:t>!=: inequality between strings</a:t>
            </a:r>
          </a:p>
          <a:p>
            <a:pPr lvl="1"/>
            <a:r>
              <a:rPr lang="en-US" sz="2200" dirty="0"/>
              <a:t>-z: true if string is empty</a:t>
            </a:r>
          </a:p>
          <a:p>
            <a:pPr lvl="1"/>
            <a:r>
              <a:rPr lang="en-US" sz="2200" dirty="0"/>
              <a:t>-n: true if string is not empty</a:t>
            </a:r>
          </a:p>
          <a:p>
            <a:pPr lvl="1"/>
            <a:endParaRPr lang="en-US" sz="2200" dirty="0"/>
          </a:p>
          <a:p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4454433" y="1507807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Files Operators: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-e: check the existence of the resource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-f : check if the resource is a file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-d: check if the resource is a directory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-r: check if the resource is readable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-w: check if the resource is writeable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-x: check if the resource is executable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-s: check if the resource has a non-zero size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6766" y="6082473"/>
            <a:ext cx="85196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Operators: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-a: logical and       -o: logical or      !: negation</a:t>
            </a:r>
          </a:p>
        </p:txBody>
      </p:sp>
    </p:spTree>
    <p:extLst>
      <p:ext uri="{BB962C8B-B14F-4D97-AF65-F5344CB8AC3E}">
        <p14:creationId xmlns:p14="http://schemas.microsoft.com/office/powerpoint/2010/main" val="2281887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9762"/>
            <a:ext cx="7886700" cy="1325563"/>
          </a:xfrm>
        </p:spPr>
        <p:txBody>
          <a:bodyPr/>
          <a:lstStyle/>
          <a:p>
            <a:pPr algn="ctr"/>
            <a:r>
              <a:rPr lang="en-GB" dirty="0"/>
              <a:t>expr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194089"/>
            <a:ext cx="8371659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All-purpose expression evaluator: Concatenates and evaluates the arguments according to the operation given (arguments must be separated by spaces):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ex:</a:t>
            </a:r>
            <a:endParaRPr kumimoji="0" lang="en-US" altLang="en-US" sz="2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expr 3 + 5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returns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expr 5 % 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returns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expr 1 / 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returns the error message, expr: division by zero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Illegal arithmetic operations not allowed.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expr 5 \* 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returns 15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multiplication operator must be escaped when used in an arithmetic expression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y=`expr $y + 1`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Increment a variable, with the same effect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let y=y+1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y=$(($y+1))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z=`expr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substr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$string $position $length`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Extract substring of $length characters, starting at $position.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7623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http://www.tldp.org/LDP/abs/html/moreadv.html#EX45</a:t>
            </a:r>
            <a:r>
              <a:rPr lang="en-US" dirty="0"/>
              <a:t> </a:t>
            </a:r>
            <a:endParaRPr lang="en-US" b="1" dirty="0"/>
          </a:p>
          <a:p>
            <a:r>
              <a:rPr lang="en-US" b="1" dirty="0"/>
              <a:t>Example 16-9. Using </a:t>
            </a:r>
            <a:r>
              <a:rPr lang="en-US" b="1" i="1" dirty="0"/>
              <a:t>expr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339986" cy="4920615"/>
          </a:xfrm>
        </p:spPr>
        <p:txBody>
          <a:bodyPr anchor="ctr">
            <a:normAutofit fontScale="85000" lnSpcReduction="2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terminal</a:t>
            </a:r>
            <a:r>
              <a:rPr lang="en-US" dirty="0"/>
              <a:t> is a "physical"(direct) interface to your Linux Operating System. 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shell</a:t>
            </a:r>
            <a:r>
              <a:rPr lang="en-US" dirty="0"/>
              <a:t> is an interpreter for commands entered into the terminal.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Bourne Again Shell (bash)</a:t>
            </a:r>
            <a:r>
              <a:rPr lang="en-US" dirty="0"/>
              <a:t> is a popular shell on Linux systems.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command</a:t>
            </a:r>
            <a:r>
              <a:rPr lang="en-US" dirty="0"/>
              <a:t> is usually a small utility that the shell will execute for you. </a:t>
            </a:r>
          </a:p>
          <a:p>
            <a:pPr algn="just"/>
            <a:r>
              <a:rPr lang="en-US" b="1" dirty="0"/>
              <a:t>Output</a:t>
            </a:r>
            <a:r>
              <a:rPr lang="en-US" dirty="0"/>
              <a:t> is what a command returns; most often this is returned on the terminal. </a:t>
            </a:r>
          </a:p>
          <a:p>
            <a:pPr algn="just"/>
            <a:r>
              <a:rPr lang="en-US" b="1" dirty="0"/>
              <a:t>Input</a:t>
            </a:r>
            <a:r>
              <a:rPr lang="en-US" dirty="0"/>
              <a:t> consists of the arguments or data that any given command will take. Input will change the way a given command acts. 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process</a:t>
            </a:r>
            <a:r>
              <a:rPr lang="en-US" dirty="0"/>
              <a:t> is a running application on your computer. It can be active, sleeping, or in a number of other states. </a:t>
            </a:r>
          </a:p>
        </p:txBody>
      </p:sp>
    </p:spTree>
    <p:extLst>
      <p:ext uri="{BB962C8B-B14F-4D97-AF65-F5344CB8AC3E}">
        <p14:creationId xmlns:p14="http://schemas.microsoft.com/office/powerpoint/2010/main" val="147169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DBE5-F579-47BB-8C57-6B1047B5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Edit the text file: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AF10-4B95-447A-8AC1-A7A47907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56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#!/</a:t>
            </a:r>
            <a:r>
              <a:rPr lang="en-US" sz="2400" dirty="0" err="1"/>
              <a:t>usr</a:t>
            </a:r>
            <a:r>
              <a:rPr lang="en-US" sz="2400" dirty="0"/>
              <a:t>/bin/</a:t>
            </a:r>
            <a:r>
              <a:rPr lang="en-US" sz="2400" dirty="0" err="1"/>
              <a:t>env</a:t>
            </a:r>
            <a:r>
              <a:rPr lang="en-US" sz="2400" dirty="0"/>
              <a:t> bash</a:t>
            </a:r>
          </a:p>
          <a:p>
            <a:pPr marL="0" indent="0">
              <a:buNone/>
            </a:pPr>
            <a:r>
              <a:rPr lang="en-US" sz="2400" i="1" dirty="0"/>
              <a:t># Nested if statements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[ $1 -</a:t>
            </a:r>
            <a:r>
              <a:rPr lang="en-US" sz="2400" dirty="0" err="1"/>
              <a:t>gt</a:t>
            </a:r>
            <a:r>
              <a:rPr lang="en-US" sz="2400" dirty="0"/>
              <a:t> 100 ] </a:t>
            </a:r>
          </a:p>
          <a:p>
            <a:pPr marL="0" indent="0">
              <a:buNone/>
            </a:pPr>
            <a:r>
              <a:rPr lang="en-US" sz="2400" dirty="0"/>
              <a:t>then</a:t>
            </a:r>
          </a:p>
          <a:p>
            <a:pPr marL="0" indent="0">
              <a:buNone/>
            </a:pPr>
            <a:r>
              <a:rPr lang="en-US" sz="2400" dirty="0"/>
              <a:t>	echo Hey that\'s a large number.</a:t>
            </a:r>
          </a:p>
          <a:p>
            <a:pPr marL="914400" lvl="2" indent="0">
              <a:buNone/>
            </a:pPr>
            <a:r>
              <a:rPr lang="en-US" sz="2400" dirty="0"/>
              <a:t>if (( $1 % 2 == 0 )) </a:t>
            </a:r>
          </a:p>
          <a:p>
            <a:pPr marL="914400" lvl="2" indent="0">
              <a:buNone/>
            </a:pPr>
            <a:r>
              <a:rPr lang="en-US" sz="2400" dirty="0"/>
              <a:t>then</a:t>
            </a:r>
          </a:p>
          <a:p>
            <a:pPr marL="914400" lvl="2" indent="0">
              <a:buNone/>
            </a:pPr>
            <a:r>
              <a:rPr lang="en-US" sz="2400" dirty="0"/>
              <a:t>	echo And is also an even number.</a:t>
            </a:r>
          </a:p>
          <a:p>
            <a:pPr marL="914400" lvl="2" indent="0">
              <a:buNone/>
            </a:pPr>
            <a:r>
              <a:rPr lang="en-US" sz="2400" dirty="0"/>
              <a:t>fi</a:t>
            </a:r>
          </a:p>
          <a:p>
            <a:pPr marL="0" indent="0">
              <a:buNone/>
            </a:pPr>
            <a:r>
              <a:rPr lang="en-US" sz="2400" dirty="0"/>
              <a:t>fi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12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and Administrative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Special variables: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$$: get the process 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$PPID: get parent 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 list the current user and the groups he belongs to: groups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This corresponds to the $GROUPS internal variable, but gives the group names, rather than the numbers.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$ echo $GROUPS</a:t>
            </a:r>
          </a:p>
          <a:p>
            <a:r>
              <a:rPr lang="en-US" dirty="0"/>
              <a:t>To show all users logged on to the system: who</a:t>
            </a:r>
          </a:p>
          <a:p>
            <a:r>
              <a:rPr lang="en-GB" dirty="0"/>
              <a:t>To give info about the current user: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61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and Administrative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ac: To show user logged in time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lastcomm</a:t>
            </a:r>
            <a:r>
              <a:rPr lang="en-US" dirty="0"/>
              <a:t>: Gives information about previous commands, as stored in the /</a:t>
            </a:r>
            <a:r>
              <a:rPr lang="en-US" dirty="0" err="1"/>
              <a:t>var</a:t>
            </a:r>
            <a:r>
              <a:rPr lang="en-US" dirty="0"/>
              <a:t>/account/</a:t>
            </a:r>
            <a:r>
              <a:rPr lang="en-US" dirty="0" err="1"/>
              <a:t>pacct</a:t>
            </a:r>
            <a:r>
              <a:rPr lang="en-US" dirty="0"/>
              <a:t> file. Command name and user name can be specified by options: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err="1"/>
              <a:t>Lsof</a:t>
            </a:r>
            <a:r>
              <a:rPr lang="en-GB" dirty="0"/>
              <a:t>: lists open files, info about owner, size, associated process.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err="1"/>
              <a:t>Strace</a:t>
            </a:r>
            <a:r>
              <a:rPr lang="en-GB" dirty="0"/>
              <a:t>: </a:t>
            </a:r>
            <a:r>
              <a:rPr lang="en-US" dirty="0"/>
              <a:t>diagnostic and debugging tool for tracing </a:t>
            </a:r>
            <a:r>
              <a:rPr lang="en-US" i="1" dirty="0"/>
              <a:t>system calls</a:t>
            </a:r>
            <a:r>
              <a:rPr lang="en-US" dirty="0"/>
              <a:t> and signals. Useful for diagnosing why a given program or package fails to run </a:t>
            </a:r>
          </a:p>
        </p:txBody>
      </p:sp>
    </p:spTree>
    <p:extLst>
      <p:ext uri="{BB962C8B-B14F-4D97-AF65-F5344CB8AC3E}">
        <p14:creationId xmlns:p14="http://schemas.microsoft.com/office/powerpoint/2010/main" val="698818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Job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ps</a:t>
            </a:r>
            <a:r>
              <a:rPr lang="en-US" dirty="0"/>
              <a:t> ax: Process Statistics: lists currently executing processes by owner and PID (process ID).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err="1"/>
              <a:t>pgrep</a:t>
            </a:r>
            <a:r>
              <a:rPr lang="en-GB" dirty="0"/>
              <a:t>: combination of </a:t>
            </a:r>
            <a:r>
              <a:rPr lang="en-GB" dirty="0" err="1"/>
              <a:t>ps</a:t>
            </a:r>
            <a:r>
              <a:rPr lang="en-GB" dirty="0"/>
              <a:t> and grep </a:t>
            </a:r>
            <a:r>
              <a:rPr lang="en-GB" dirty="0">
                <a:latin typeface="Agency FB" panose="020B0503020202020204" pitchFamily="34" charset="0"/>
              </a:rPr>
              <a:t>(ex: $</a:t>
            </a:r>
            <a:r>
              <a:rPr lang="en-GB" dirty="0" err="1">
                <a:latin typeface="Agency FB" panose="020B0503020202020204" pitchFamily="34" charset="0"/>
              </a:rPr>
              <a:t>pgrep</a:t>
            </a:r>
            <a:r>
              <a:rPr lang="en-GB" dirty="0">
                <a:latin typeface="Agency FB" panose="020B0503020202020204" pitchFamily="34" charset="0"/>
              </a:rPr>
              <a:t> boo)</a:t>
            </a:r>
            <a:endParaRPr lang="en-US" dirty="0">
              <a:latin typeface="Agency FB" panose="020B0503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err="1"/>
              <a:t>pstree</a:t>
            </a:r>
            <a:r>
              <a:rPr lang="en-GB" dirty="0"/>
              <a:t>: lists currently executing programs in tree format.</a:t>
            </a:r>
            <a:r>
              <a:rPr lang="en-GB" dirty="0">
                <a:latin typeface="Agency FB" panose="020B0503020202020204" pitchFamily="34" charset="0"/>
              </a:rPr>
              <a:t> (Ex </a:t>
            </a:r>
            <a:r>
              <a:rPr lang="en-GB" dirty="0" err="1">
                <a:latin typeface="Agency FB" panose="020B0503020202020204" pitchFamily="34" charset="0"/>
              </a:rPr>
              <a:t>pstree</a:t>
            </a:r>
            <a:r>
              <a:rPr lang="en-GB" dirty="0">
                <a:latin typeface="Agency FB" panose="020B0503020202020204" pitchFamily="34" charset="0"/>
              </a:rPr>
              <a:t> –p)</a:t>
            </a: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err="1"/>
              <a:t>Pidof</a:t>
            </a:r>
            <a:r>
              <a:rPr lang="en-GB" dirty="0"/>
              <a:t>: identifies the process id of a running job.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74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EC2A-1ECD-4F94-A4C0-9DFA522D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6" y="365126"/>
            <a:ext cx="7120304" cy="1325563"/>
          </a:xfrm>
        </p:spPr>
        <p:txBody>
          <a:bodyPr>
            <a:noAutofit/>
          </a:bodyPr>
          <a:lstStyle/>
          <a:p>
            <a:r>
              <a:rPr lang="en-US" sz="3600" dirty="0"/>
              <a:t>1) Write a shell script to ask your name, program name and enrollment number and print it on the screen.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ED44E-F5BF-4F38-855B-D3E04AC4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1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EC2A-1ECD-4F94-A4C0-9DFA522D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6" y="365126"/>
            <a:ext cx="7120304" cy="1325563"/>
          </a:xfrm>
        </p:spPr>
        <p:txBody>
          <a:bodyPr>
            <a:noAutofit/>
          </a:bodyPr>
          <a:lstStyle/>
          <a:p>
            <a:r>
              <a:rPr lang="en-US" sz="3600" dirty="0"/>
              <a:t>1) Write a shell script to ask your name, program name and enrollment number and print it on the screen.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B9E40-B4B3-47DC-9AA8-72CE12D72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73" t="10041" r="69701" b="57360"/>
          <a:stretch/>
        </p:blipFill>
        <p:spPr>
          <a:xfrm>
            <a:off x="1424353" y="1981201"/>
            <a:ext cx="6295293" cy="42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08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98A6-3F49-49C9-88D3-CE042EA0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365126"/>
            <a:ext cx="7249258" cy="1325563"/>
          </a:xfrm>
        </p:spPr>
        <p:txBody>
          <a:bodyPr>
            <a:noAutofit/>
          </a:bodyPr>
          <a:lstStyle/>
          <a:p>
            <a:r>
              <a:rPr lang="en-US" sz="3600" dirty="0"/>
              <a:t>2) Write a shell script to find the sum, the average and the product of the four integers entered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568B-F121-4C12-A8C4-45A6E2A4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79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98A6-3F49-49C9-88D3-CE042EA0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365126"/>
            <a:ext cx="7249258" cy="1325563"/>
          </a:xfrm>
        </p:spPr>
        <p:txBody>
          <a:bodyPr>
            <a:noAutofit/>
          </a:bodyPr>
          <a:lstStyle/>
          <a:p>
            <a:r>
              <a:rPr lang="en-US" sz="3600" dirty="0"/>
              <a:t>2) Write a shell script to find the sum, the average and the product of the four integers entered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901897-CFED-4E82-A0F2-9ACA52585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80" r="69095" b="52241"/>
          <a:stretch/>
        </p:blipFill>
        <p:spPr>
          <a:xfrm>
            <a:off x="1424733" y="2004645"/>
            <a:ext cx="6294533" cy="425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3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162F-7C11-4119-9053-5127B3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7296150" cy="1325563"/>
          </a:xfrm>
        </p:spPr>
        <p:txBody>
          <a:bodyPr>
            <a:noAutofit/>
          </a:bodyPr>
          <a:lstStyle/>
          <a:p>
            <a:r>
              <a:rPr lang="en-US" sz="3600" dirty="0"/>
              <a:t>3) Write a shell program to exchange the values of two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0C7D-A837-426C-A5B7-B23B755F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12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162F-7C11-4119-9053-5127B3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7296150" cy="1325563"/>
          </a:xfrm>
        </p:spPr>
        <p:txBody>
          <a:bodyPr>
            <a:noAutofit/>
          </a:bodyPr>
          <a:lstStyle/>
          <a:p>
            <a:r>
              <a:rPr lang="en-US" sz="3600" dirty="0"/>
              <a:t>3) Write a shell program to exchange the values of two variables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F3B52F-1189-4800-988D-640C0F446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42" r="79097" b="60054"/>
          <a:stretch/>
        </p:blipFill>
        <p:spPr>
          <a:xfrm>
            <a:off x="1670918" y="1840523"/>
            <a:ext cx="5802164" cy="46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3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the Terminal?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7337"/>
            <a:ext cx="8327460" cy="5157787"/>
          </a:xfrm>
        </p:spPr>
        <p:txBody>
          <a:bodyPr anchor="ctr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It can save you time.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It can help when you are unable to use the GUI, such as a system crash or a configuration issue.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It can enable you to use Linux in ways that using a GUI exclusively can not (such as scripting repetitive tasks). </a:t>
            </a:r>
          </a:p>
          <a:p>
            <a:pPr marL="0" indent="0">
              <a:buNone/>
            </a:pPr>
            <a:r>
              <a:rPr lang="en-US" sz="2400" dirty="0"/>
              <a:t>Example: </a:t>
            </a:r>
          </a:p>
          <a:p>
            <a:pPr marL="0" indent="0">
              <a:buNone/>
            </a:pPr>
            <a:r>
              <a:rPr lang="en-US" sz="2400" dirty="0"/>
              <a:t>You have been notified that you have used too much space. </a:t>
            </a:r>
          </a:p>
          <a:p>
            <a:pPr marL="0" indent="0">
              <a:buNone/>
            </a:pPr>
            <a:r>
              <a:rPr lang="en-US" sz="2400" dirty="0"/>
              <a:t>You want to quickly work out where the most space is used: </a:t>
            </a:r>
          </a:p>
          <a:p>
            <a:pPr marL="0" indent="0">
              <a:buNone/>
            </a:pPr>
            <a:r>
              <a:rPr lang="en-US" sz="2400" u="sng" dirty="0"/>
              <a:t>Go to a command line and type: </a:t>
            </a:r>
            <a:r>
              <a:rPr lang="en-US" sz="2400" u="sng" dirty="0">
                <a:latin typeface="Agency FB" panose="020B0503020202020204" pitchFamily="34" charset="0"/>
              </a:rPr>
              <a:t>du | sort -n </a:t>
            </a:r>
            <a:endParaRPr lang="en-US" sz="2400" u="sng" dirty="0"/>
          </a:p>
          <a:p>
            <a:pPr marL="0" indent="0">
              <a:buNone/>
            </a:pPr>
            <a:r>
              <a:rPr lang="en-US" sz="2400" i="1" dirty="0"/>
              <a:t>You can try doing it via the GUI and check the speed difference</a:t>
            </a:r>
            <a:r>
              <a:rPr lang="en-US" sz="2400" dirty="0"/>
              <a:t>.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sz="2400" dirty="0"/>
              <a:t>Find out more by typing  </a:t>
            </a:r>
            <a:r>
              <a:rPr lang="en-US" sz="2400" dirty="0">
                <a:latin typeface="Agency FB" panose="020B0503020202020204" pitchFamily="34" charset="0"/>
              </a:rPr>
              <a:t>man intro  </a:t>
            </a:r>
            <a:r>
              <a:rPr lang="en-US" sz="2400" dirty="0"/>
              <a:t>in Terminal.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sz="2400" dirty="0"/>
              <a:t>Check the date and time using </a:t>
            </a:r>
            <a:r>
              <a:rPr lang="en-US" sz="2400" dirty="0" err="1">
                <a:latin typeface="Agency FB" panose="020B0503020202020204" pitchFamily="34" charset="0"/>
              </a:rPr>
              <a:t>cal</a:t>
            </a:r>
            <a:r>
              <a:rPr lang="en-US" sz="2400" dirty="0"/>
              <a:t> and </a:t>
            </a:r>
            <a:r>
              <a:rPr lang="en-US" sz="2400" dirty="0">
                <a:latin typeface="Agency FB" panose="020B0503020202020204" pitchFamily="34" charset="0"/>
              </a:rPr>
              <a:t>date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sz="2400" dirty="0">
                <a:latin typeface="Agency FB" panose="020B0503020202020204" pitchFamily="34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498003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162F-7C11-4119-9053-5127B3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7296150" cy="1325563"/>
          </a:xfrm>
        </p:spPr>
        <p:txBody>
          <a:bodyPr>
            <a:noAutofit/>
          </a:bodyPr>
          <a:lstStyle/>
          <a:p>
            <a:r>
              <a:rPr lang="en-US" sz="3600" dirty="0"/>
              <a:t>4) Write a shell script to display the digits which are in odd position in a given 5 digit number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0C7D-A837-426C-A5B7-B23B755F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24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162F-7C11-4119-9053-5127B3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7296150" cy="1325563"/>
          </a:xfrm>
        </p:spPr>
        <p:txBody>
          <a:bodyPr>
            <a:noAutofit/>
          </a:bodyPr>
          <a:lstStyle/>
          <a:p>
            <a:r>
              <a:rPr lang="en-US" sz="3600" dirty="0"/>
              <a:t>4) Write a shell script to display the digits which are in odd position in a given 5 digit number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8767C8-040C-481D-910A-2B885A7AB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19" r="60456" b="56282"/>
          <a:stretch/>
        </p:blipFill>
        <p:spPr>
          <a:xfrm>
            <a:off x="709626" y="2274276"/>
            <a:ext cx="7724748" cy="358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27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162F-7C11-4119-9053-5127B3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7296150" cy="1325563"/>
          </a:xfrm>
        </p:spPr>
        <p:txBody>
          <a:bodyPr>
            <a:noAutofit/>
          </a:bodyPr>
          <a:lstStyle/>
          <a:p>
            <a:r>
              <a:rPr lang="en-US" sz="3600" dirty="0"/>
              <a:t>5) Write a shell program to reverse the digits of five digit integer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0C7D-A837-426C-A5B7-B23B755F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54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162F-7C11-4119-9053-5127B3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7296150" cy="1325563"/>
          </a:xfrm>
        </p:spPr>
        <p:txBody>
          <a:bodyPr>
            <a:noAutofit/>
          </a:bodyPr>
          <a:lstStyle/>
          <a:p>
            <a:r>
              <a:rPr lang="en-US" sz="3600" dirty="0"/>
              <a:t>5) Write a shell program to reverse the digits of five digit integer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C4A4A4-C158-4BA3-A9CE-39481C575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850" r="60760" b="55204"/>
          <a:stretch/>
        </p:blipFill>
        <p:spPr>
          <a:xfrm>
            <a:off x="832718" y="2157046"/>
            <a:ext cx="7478564" cy="363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82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162F-7C11-4119-9053-5127B3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7296150" cy="1325563"/>
          </a:xfrm>
        </p:spPr>
        <p:txBody>
          <a:bodyPr>
            <a:noAutofit/>
          </a:bodyPr>
          <a:lstStyle/>
          <a:p>
            <a:r>
              <a:rPr lang="en-US" sz="3200" dirty="0"/>
              <a:t>6) Write a shell program to add, subtract and multiply the 2 given numbers passed as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0C7D-A837-426C-A5B7-B23B755F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29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162F-7C11-4119-9053-5127B3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7296150" cy="1325563"/>
          </a:xfrm>
        </p:spPr>
        <p:txBody>
          <a:bodyPr>
            <a:noAutofit/>
          </a:bodyPr>
          <a:lstStyle/>
          <a:p>
            <a:r>
              <a:rPr lang="en-US" sz="3200" dirty="0"/>
              <a:t>6) Write a shell program to add, subtract and multiply the 2 given numbers passed as command line arguments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182190-EE12-4175-BF0F-49E6AB8EC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850" r="61366" b="70022"/>
          <a:stretch/>
        </p:blipFill>
        <p:spPr>
          <a:xfrm>
            <a:off x="704144" y="2297723"/>
            <a:ext cx="7745163" cy="21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32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76" y="1299532"/>
            <a:ext cx="78867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We’re done for today!</a:t>
            </a:r>
          </a:p>
          <a:p>
            <a:pPr marL="0" indent="0" algn="ctr">
              <a:buNone/>
            </a:pPr>
            <a:r>
              <a:rPr lang="en-US" sz="3200" dirty="0"/>
              <a:t>Run the </a:t>
            </a:r>
            <a:r>
              <a:rPr lang="en-US" sz="3200" dirty="0">
                <a:latin typeface="Agency FB" panose="020B0503020202020204" pitchFamily="34" charset="0"/>
              </a:rPr>
              <a:t>shutdown</a:t>
            </a:r>
            <a:r>
              <a:rPr lang="en-US" sz="3200" dirty="0"/>
              <a:t> command.</a:t>
            </a:r>
          </a:p>
          <a:p>
            <a:pPr marL="0" indent="0" algn="ctr">
              <a:buNone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6C2F8-00DA-4017-BA67-C76C64F17CC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69" y="4291643"/>
            <a:ext cx="29718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86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next session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9B09E2-A911-41A8-BDA8-B7583E533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0" y="2004646"/>
            <a:ext cx="8393724" cy="4196862"/>
          </a:xfr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BAC96ECE-6F1C-429A-B42A-B8F96DDC9046}"/>
              </a:ext>
            </a:extLst>
          </p:cNvPr>
          <p:cNvSpPr/>
          <p:nvPr/>
        </p:nvSpPr>
        <p:spPr>
          <a:xfrm rot="19862267">
            <a:off x="750277" y="5341296"/>
            <a:ext cx="1676400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Assignment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3900D0FD-0433-4857-8C14-0F76CD937791}"/>
              </a:ext>
            </a:extLst>
          </p:cNvPr>
          <p:cNvSpPr/>
          <p:nvPr/>
        </p:nvSpPr>
        <p:spPr>
          <a:xfrm rot="18712372">
            <a:off x="3110100" y="5682033"/>
            <a:ext cx="1676400" cy="484632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AC80EA22-881D-4F83-8CB3-A873F6376C66}"/>
              </a:ext>
            </a:extLst>
          </p:cNvPr>
          <p:cNvSpPr/>
          <p:nvPr/>
        </p:nvSpPr>
        <p:spPr>
          <a:xfrm rot="13231929">
            <a:off x="6630906" y="5097291"/>
            <a:ext cx="2303570" cy="1178579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some commands</a:t>
            </a:r>
          </a:p>
        </p:txBody>
      </p:sp>
    </p:spTree>
    <p:extLst>
      <p:ext uri="{BB962C8B-B14F-4D97-AF65-F5344CB8AC3E}">
        <p14:creationId xmlns:p14="http://schemas.microsoft.com/office/powerpoint/2010/main" val="213731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 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https://www.tutorialspoint.com/ubuntu/ubuntu_overview.htm</a:t>
            </a:r>
          </a:p>
          <a:p>
            <a:r>
              <a:rPr lang="en-US" dirty="0"/>
              <a:t>https://wiki.ubuntu.com/RootSudo?highlight=%28sudo%29</a:t>
            </a:r>
          </a:p>
          <a:p>
            <a:r>
              <a:rPr lang="en-US" dirty="0"/>
              <a:t>https://help.ubuntu.com/community/CommandlineHowto</a:t>
            </a:r>
          </a:p>
          <a:p>
            <a:r>
              <a:rPr lang="en-US" dirty="0"/>
              <a:t>https://help.ubuntu.com/community/UsingTheTerminal?action=show&amp;redirect=BasicCommands</a:t>
            </a:r>
          </a:p>
          <a:p>
            <a:r>
              <a:rPr lang="en-US" dirty="0"/>
              <a:t>https://help.ubuntu.com/community/AdvancedCommandlineHowto</a:t>
            </a:r>
          </a:p>
          <a:p>
            <a:r>
              <a:rPr lang="en-US" dirty="0"/>
              <a:t>http://searchdatacenter.techtarget.com/tutorial/77-Linux-commands-and-utilities-youll-actually-use</a:t>
            </a:r>
          </a:p>
          <a:p>
            <a:r>
              <a:rPr lang="en-US" dirty="0"/>
              <a:t>http://www.linfo.org/alias.html</a:t>
            </a:r>
          </a:p>
          <a:p>
            <a:r>
              <a:rPr lang="en-US" dirty="0"/>
              <a:t>http://guide.bash.academy/</a:t>
            </a:r>
          </a:p>
          <a:p>
            <a:r>
              <a:rPr lang="en-US" dirty="0"/>
              <a:t>http://manpages.ubuntu.com/manpages/trusty/man1/top.1.html</a:t>
            </a:r>
          </a:p>
          <a:p>
            <a:r>
              <a:rPr lang="en-US" dirty="0"/>
              <a:t>http://www.tldp.org/LDP/abs/html/system.html   job control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402070"/>
            <a:ext cx="9144000" cy="441960"/>
            <a:chOff x="0" y="5558790"/>
            <a:chExt cx="9144000" cy="441960"/>
          </a:xfrm>
        </p:grpSpPr>
        <p:sp>
          <p:nvSpPr>
            <p:cNvPr id="5" name="Rectangle 4"/>
            <p:cNvSpPr/>
            <p:nvPr/>
          </p:nvSpPr>
          <p:spPr>
            <a:xfrm>
              <a:off x="0" y="5558790"/>
              <a:ext cx="9144000" cy="441960"/>
            </a:xfrm>
            <a:prstGeom prst="rect">
              <a:avLst/>
            </a:prstGeom>
            <a:solidFill>
              <a:srgbClr val="186234"/>
            </a:solidFill>
            <a:ln>
              <a:solidFill>
                <a:srgbClr val="186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CSC326 - Operating Systems Laboratory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2440" y="5565697"/>
              <a:ext cx="990600" cy="4086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3341" y="5634276"/>
              <a:ext cx="81477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Fall 2017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99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get deeper!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1072" y="1825625"/>
            <a:ext cx="851535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Command Line (Terminal)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Try the directory listing command: </a:t>
            </a:r>
          </a:p>
          <a:p>
            <a:pPr marL="457200" lvl="1" indent="0">
              <a:buNone/>
            </a:pPr>
            <a:r>
              <a:rPr lang="en-US" dirty="0"/>
              <a:t>Syntax: </a:t>
            </a:r>
            <a:r>
              <a:rPr lang="en-US" dirty="0">
                <a:latin typeface="Agency FB" panose="020B0503020202020204" pitchFamily="34" charset="0"/>
              </a:rPr>
              <a:t>ls –</a:t>
            </a:r>
            <a:r>
              <a:rPr lang="en-US" i="1" dirty="0">
                <a:latin typeface="Agency FB" panose="020B0503020202020204" pitchFamily="34" charset="0"/>
              </a:rPr>
              <a:t>option </a:t>
            </a:r>
            <a:r>
              <a:rPr lang="en-US" i="1" dirty="0" err="1">
                <a:latin typeface="Agency FB" panose="020B0503020202020204" pitchFamily="34" charset="0"/>
              </a:rPr>
              <a:t>directoryname</a:t>
            </a:r>
            <a:r>
              <a:rPr lang="en-US" i="1" dirty="0">
                <a:latin typeface="Agency FB" panose="020B0503020202020204" pitchFamily="34" charset="0"/>
              </a:rPr>
              <a:t>  </a:t>
            </a:r>
          </a:p>
          <a:p>
            <a:pPr marL="457200" lvl="1" indent="0">
              <a:buNone/>
            </a:pPr>
            <a:r>
              <a:rPr lang="en-US" dirty="0"/>
              <a:t>Examples: </a:t>
            </a:r>
            <a:r>
              <a:rPr lang="en-US" dirty="0">
                <a:latin typeface="Agency FB" panose="020B0503020202020204" pitchFamily="34" charset="0"/>
              </a:rPr>
              <a:t>ls</a:t>
            </a:r>
          </a:p>
          <a:p>
            <a:pPr marL="457200" lvl="1" indent="0">
              <a:buNone/>
            </a:pPr>
            <a:r>
              <a:rPr lang="en-US" dirty="0">
                <a:latin typeface="Agency FB" panose="020B0503020202020204" pitchFamily="34" charset="0"/>
              </a:rPr>
              <a:t>		ls –l	</a:t>
            </a:r>
            <a:r>
              <a:rPr lang="en-US" dirty="0"/>
              <a:t>(Lists the directory with more details)</a:t>
            </a:r>
          </a:p>
          <a:p>
            <a:pPr marL="457200" lvl="1" indent="0">
              <a:buNone/>
            </a:pPr>
            <a:r>
              <a:rPr lang="en-US" dirty="0"/>
              <a:t>		ls --</a:t>
            </a:r>
            <a:r>
              <a:rPr lang="en-US" dirty="0">
                <a:latin typeface="Agency FB" panose="020B0503020202020204" pitchFamily="34" charset="0"/>
              </a:rPr>
              <a:t>help	</a:t>
            </a:r>
            <a:r>
              <a:rPr lang="en-US" dirty="0"/>
              <a:t>(Lists all the options)</a:t>
            </a:r>
            <a:endParaRPr lang="en-US" dirty="0">
              <a:latin typeface="Agency FB" panose="020B0503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more info on this command using: </a:t>
            </a:r>
            <a:r>
              <a:rPr lang="en-US" sz="2600" dirty="0">
                <a:latin typeface="Agency FB" panose="020B0503020202020204" pitchFamily="34" charset="0"/>
              </a:rPr>
              <a:t>man </a:t>
            </a:r>
            <a:r>
              <a:rPr lang="en-US" sz="2600" i="1" dirty="0" err="1">
                <a:latin typeface="Agency FB" panose="020B0503020202020204" pitchFamily="34" charset="0"/>
              </a:rPr>
              <a:t>commandname</a:t>
            </a:r>
            <a:endParaRPr lang="en-US" sz="2600" i="1" dirty="0">
              <a:latin typeface="Agency FB" panose="020B0503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Exit the manual by pressing ‘q’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Clear the screen using: </a:t>
            </a:r>
            <a:r>
              <a:rPr lang="en-US" dirty="0">
                <a:latin typeface="Agency FB" panose="020B0503020202020204" pitchFamily="34" charset="0"/>
              </a:rPr>
              <a:t>clear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/>
              <a:t>Try the  </a:t>
            </a:r>
            <a:r>
              <a:rPr lang="en-US" dirty="0">
                <a:latin typeface="Agency FB" panose="020B0503020202020204" pitchFamily="34" charset="0"/>
              </a:rPr>
              <a:t>man --help  </a:t>
            </a:r>
            <a:r>
              <a:rPr lang="en-US" dirty="0"/>
              <a:t>command.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2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118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System Information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053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 err="1">
                <a:latin typeface="Agency FB" panose="020B0503020202020204" pitchFamily="34" charset="0"/>
              </a:rPr>
              <a:t>df</a:t>
            </a:r>
            <a:r>
              <a:rPr lang="en-US" dirty="0"/>
              <a:t> command displays filesystem disk space usage for all mounted partitions:</a:t>
            </a:r>
          </a:p>
          <a:p>
            <a:pPr marL="0" indent="0" algn="just">
              <a:buNone/>
            </a:pPr>
            <a:r>
              <a:rPr lang="en-US" dirty="0"/>
              <a:t>	 "</a:t>
            </a:r>
            <a:r>
              <a:rPr lang="en-US" dirty="0" err="1">
                <a:latin typeface="Agency FB" panose="020B0503020202020204" pitchFamily="34" charset="0"/>
              </a:rPr>
              <a:t>df</a:t>
            </a:r>
            <a:r>
              <a:rPr lang="en-US" dirty="0">
                <a:latin typeface="Agency FB" panose="020B0503020202020204" pitchFamily="34" charset="0"/>
              </a:rPr>
              <a:t> -h</a:t>
            </a:r>
            <a:r>
              <a:rPr lang="en-US" dirty="0"/>
              <a:t>" uses megabytes (M) and gigabytes (G)</a:t>
            </a:r>
            <a:endParaRPr lang="en-US" i="1" dirty="0"/>
          </a:p>
          <a:p>
            <a:pPr marL="0" indent="0" algn="just">
              <a:buNone/>
            </a:pPr>
            <a:r>
              <a:rPr lang="en-US" i="1" dirty="0"/>
              <a:t>	What does </a:t>
            </a:r>
            <a:r>
              <a:rPr lang="en-US" dirty="0">
                <a:latin typeface="Agency FB" panose="020B0503020202020204" pitchFamily="34" charset="0"/>
              </a:rPr>
              <a:t>h</a:t>
            </a:r>
            <a:r>
              <a:rPr lang="en-US" i="1" dirty="0"/>
              <a:t> mean?</a:t>
            </a:r>
          </a:p>
          <a:p>
            <a:pPr algn="just"/>
            <a:r>
              <a:rPr lang="en-US" dirty="0"/>
              <a:t>The </a:t>
            </a:r>
            <a:r>
              <a:rPr lang="en-US" b="1" dirty="0">
                <a:latin typeface="Agency FB" panose="020B0503020202020204" pitchFamily="34" charset="0"/>
              </a:rPr>
              <a:t>du</a:t>
            </a:r>
            <a:r>
              <a:rPr lang="en-US" dirty="0"/>
              <a:t> command displays the disk usage for a directory. </a:t>
            </a:r>
          </a:p>
          <a:p>
            <a:pPr algn="just"/>
            <a:r>
              <a:rPr lang="en-US" dirty="0"/>
              <a:t>The </a:t>
            </a:r>
            <a:r>
              <a:rPr lang="en-US" b="1" dirty="0">
                <a:latin typeface="Agency FB" panose="020B0503020202020204" pitchFamily="34" charset="0"/>
              </a:rPr>
              <a:t>free</a:t>
            </a:r>
            <a:r>
              <a:rPr lang="en-US" dirty="0"/>
              <a:t> command displays the amount of free and used memory in the system. "</a:t>
            </a:r>
            <a:r>
              <a:rPr lang="en-US" dirty="0">
                <a:latin typeface="Agency FB" panose="020B0503020202020204" pitchFamily="34" charset="0"/>
              </a:rPr>
              <a:t>free -m</a:t>
            </a:r>
            <a:r>
              <a:rPr lang="en-US" dirty="0"/>
              <a:t>" will give the information using ??.</a:t>
            </a:r>
          </a:p>
          <a:p>
            <a:pPr algn="just"/>
            <a:r>
              <a:rPr lang="en-US" dirty="0"/>
              <a:t>The </a:t>
            </a:r>
            <a:r>
              <a:rPr lang="en-US" b="1" dirty="0">
                <a:latin typeface="Agency FB" panose="020B0503020202020204" pitchFamily="34" charset="0"/>
              </a:rPr>
              <a:t>top</a:t>
            </a:r>
            <a:r>
              <a:rPr lang="en-US" dirty="0"/>
              <a:t> ('table of </a:t>
            </a:r>
            <a:r>
              <a:rPr lang="en-US" i="1" u="sng" dirty="0"/>
              <a:t>processes</a:t>
            </a:r>
            <a:r>
              <a:rPr lang="en-US" dirty="0"/>
              <a:t>') command displays information on your Linux system, running processes and system resources, including CPU, RAM &amp; swap usage and total number of tasks being run. </a:t>
            </a:r>
          </a:p>
          <a:p>
            <a:pPr lvl="1" algn="just"/>
            <a:r>
              <a:rPr lang="en-US" dirty="0"/>
              <a:t>It is usually updated every 5sec OR by pressing space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4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" y="1479135"/>
            <a:ext cx="7388124" cy="4697828"/>
          </a:xfrm>
          <a:noFill/>
        </p:spPr>
      </p:pic>
      <p:cxnSp>
        <p:nvCxnSpPr>
          <p:cNvPr id="9" name="Straight Arrow Connector 8"/>
          <p:cNvCxnSpPr>
            <a:stCxn id="12" idx="2"/>
          </p:cNvCxnSpPr>
          <p:nvPr/>
        </p:nvCxnSpPr>
        <p:spPr>
          <a:xfrm flipH="1">
            <a:off x="5227970" y="568448"/>
            <a:ext cx="59530" cy="21998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01602" y="199116"/>
            <a:ext cx="11717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 usage</a:t>
            </a:r>
          </a:p>
        </p:txBody>
      </p:sp>
      <p:cxnSp>
        <p:nvCxnSpPr>
          <p:cNvPr id="16" name="Straight Arrow Connector 15"/>
          <p:cNvCxnSpPr>
            <a:stCxn id="17" idx="2"/>
          </p:cNvCxnSpPr>
          <p:nvPr/>
        </p:nvCxnSpPr>
        <p:spPr>
          <a:xfrm flipH="1">
            <a:off x="5600499" y="1278917"/>
            <a:ext cx="523118" cy="15143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00499" y="632586"/>
            <a:ext cx="104623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usage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34722" y="353563"/>
            <a:ext cx="2153009" cy="12003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 Command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You toggle between them with 'c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127310" y="1553892"/>
            <a:ext cx="683918" cy="12394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55053" y="836593"/>
            <a:ext cx="1172116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Nice Value</a:t>
            </a:r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>
            <a:off x="3100404" y="1205925"/>
            <a:ext cx="40707" cy="15623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163293" y="974867"/>
            <a:ext cx="1147558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ID</a:t>
            </a: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1589240" y="1344199"/>
            <a:ext cx="147832" cy="14402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56142" y="4496844"/>
            <a:ext cx="385582" cy="4384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/>
          <p:cNvCxnSpPr>
            <a:endCxn id="32" idx="2"/>
          </p:cNvCxnSpPr>
          <p:nvPr/>
        </p:nvCxnSpPr>
        <p:spPr>
          <a:xfrm flipH="1" flipV="1">
            <a:off x="3148933" y="4935255"/>
            <a:ext cx="778849" cy="13766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90183" y="6311899"/>
            <a:ext cx="2773260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Priority will not be adjusted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22359" y="5261366"/>
            <a:ext cx="385582" cy="4384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stCxn id="40" idx="0"/>
            <a:endCxn id="38" idx="2"/>
          </p:cNvCxnSpPr>
          <p:nvPr/>
        </p:nvCxnSpPr>
        <p:spPr>
          <a:xfrm flipV="1">
            <a:off x="2174342" y="5699777"/>
            <a:ext cx="540808" cy="4890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163293" y="6188788"/>
            <a:ext cx="2022097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 time scheduling priority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003917" y="383782"/>
            <a:ext cx="872355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Priority</a:t>
            </a:r>
          </a:p>
        </p:txBody>
      </p:sp>
      <p:cxnSp>
        <p:nvCxnSpPr>
          <p:cNvPr id="49" name="Straight Arrow Connector 48"/>
          <p:cNvCxnSpPr>
            <a:stCxn id="48" idx="2"/>
          </p:cNvCxnSpPr>
          <p:nvPr/>
        </p:nvCxnSpPr>
        <p:spPr>
          <a:xfrm>
            <a:off x="2440095" y="753114"/>
            <a:ext cx="275055" cy="20313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768704" y="599065"/>
            <a:ext cx="1386705" cy="9233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Resident Memory Size</a:t>
            </a:r>
          </a:p>
        </p:txBody>
      </p:sp>
      <p:cxnSp>
        <p:nvCxnSpPr>
          <p:cNvPr id="52" name="Straight Arrow Connector 51"/>
          <p:cNvCxnSpPr>
            <a:stCxn id="51" idx="2"/>
          </p:cNvCxnSpPr>
          <p:nvPr/>
        </p:nvCxnSpPr>
        <p:spPr>
          <a:xfrm flipH="1">
            <a:off x="4119634" y="1522395"/>
            <a:ext cx="342423" cy="1270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11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  <p:bldP spid="17" grpId="0" build="p" animBg="1"/>
      <p:bldP spid="21" grpId="0" build="p" animBg="1"/>
      <p:bldP spid="25" grpId="0" build="p" animBg="1"/>
      <p:bldP spid="30" grpId="0" build="p" animBg="1"/>
      <p:bldP spid="37" grpId="0" build="p" animBg="1"/>
      <p:bldP spid="40" grpId="0" build="p" animBg="1"/>
      <p:bldP spid="48" grpId="0" build="p" animBg="1"/>
      <p:bldP spid="51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" y="1529239"/>
            <a:ext cx="7388124" cy="46978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1496" y="253753"/>
            <a:ext cx="5204563" cy="12003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Status The status of the task which can be one of: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uninterruptible sleep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running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sleeping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traced or stopped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zombie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3923778" y="1454082"/>
            <a:ext cx="870644" cy="1381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58416" y="6303856"/>
            <a:ext cx="265264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Memory Size (KiB) </a:t>
            </a: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4534422" y="3093929"/>
            <a:ext cx="150319" cy="320992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</p:cNvCxnSpPr>
          <p:nvPr/>
        </p:nvCxnSpPr>
        <p:spPr>
          <a:xfrm flipH="1">
            <a:off x="6413328" y="1459230"/>
            <a:ext cx="914398" cy="13758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38794" y="535900"/>
            <a:ext cx="1377864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 time since start in 100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sec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9628" y="6318470"/>
            <a:ext cx="262680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Memory Size (KiB) </a:t>
            </a: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1843033" y="3181612"/>
            <a:ext cx="1651729" cy="304545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55003" y="6311899"/>
            <a:ext cx="2812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exit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top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press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q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032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9" grpId="0" build="p" animBg="1"/>
      <p:bldP spid="14" grpId="0" build="p" animBg="1"/>
      <p:bldP spid="1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802" y="35260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Multiple commands are allowed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1072" y="1825625"/>
            <a:ext cx="85153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execute 2 commands consecutively: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	command1 ; command2</a:t>
            </a:r>
          </a:p>
          <a:p>
            <a:pPr marL="0" indent="0">
              <a:buNone/>
            </a:pPr>
            <a:r>
              <a:rPr lang="en-US" dirty="0"/>
              <a:t>To execute command 1 successfully before executing command2: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	command1 &amp;&amp; command2</a:t>
            </a:r>
          </a:p>
          <a:p>
            <a:pPr marL="0" indent="0">
              <a:buNone/>
            </a:pPr>
            <a:r>
              <a:rPr lang="en-US" dirty="0"/>
              <a:t>To execute command2 only if command1 fails: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	command1 || command2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7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</TotalTime>
  <Words>2358</Words>
  <Application>Microsoft Office PowerPoint</Application>
  <PresentationFormat>On-screen Show (4:3)</PresentationFormat>
  <Paragraphs>383</Paragraphs>
  <Slides>48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Agency FB</vt:lpstr>
      <vt:lpstr>Arial</vt:lpstr>
      <vt:lpstr>Calibri</vt:lpstr>
      <vt:lpstr>Calibri Light</vt:lpstr>
      <vt:lpstr>Century Schoolbook</vt:lpstr>
      <vt:lpstr>Courier New</vt:lpstr>
      <vt:lpstr>Wingdings</vt:lpstr>
      <vt:lpstr>Office Theme</vt:lpstr>
      <vt:lpstr>Introduction</vt:lpstr>
      <vt:lpstr>What is Ubuntu?</vt:lpstr>
      <vt:lpstr>Basic Concepts</vt:lpstr>
      <vt:lpstr>Why use the Terminal?</vt:lpstr>
      <vt:lpstr>Let’s get deeper!</vt:lpstr>
      <vt:lpstr>System Information Commands</vt:lpstr>
      <vt:lpstr>PowerPoint Presentation</vt:lpstr>
      <vt:lpstr>PowerPoint Presentation</vt:lpstr>
      <vt:lpstr>Multiple commands are allowed</vt:lpstr>
      <vt:lpstr>Wildcards “?”, “*”, “[x-y]“ and “!”</vt:lpstr>
      <vt:lpstr>Brace expansion (Bash feature)</vt:lpstr>
      <vt:lpstr>Brace expansion (Bash feature)</vt:lpstr>
      <vt:lpstr>Now, try these commands</vt:lpstr>
      <vt:lpstr>To stop a running command</vt:lpstr>
      <vt:lpstr>Control Flow</vt:lpstr>
      <vt:lpstr>Arithmetic</vt:lpstr>
      <vt:lpstr>Comments and quoting</vt:lpstr>
      <vt:lpstr>Aliases</vt:lpstr>
      <vt:lpstr>Variables</vt:lpstr>
      <vt:lpstr>Variables</vt:lpstr>
      <vt:lpstr>String functions</vt:lpstr>
      <vt:lpstr>Conditionals</vt:lpstr>
      <vt:lpstr>The if statement</vt:lpstr>
      <vt:lpstr>Research and try these later:</vt:lpstr>
      <vt:lpstr>Creating your first bash script</vt:lpstr>
      <vt:lpstr>The chmod command</vt:lpstr>
      <vt:lpstr>Operators  (to be used when needed)</vt:lpstr>
      <vt:lpstr>expr</vt:lpstr>
      <vt:lpstr>PowerPoint Presentation</vt:lpstr>
      <vt:lpstr>Edit the text file:</vt:lpstr>
      <vt:lpstr>System and Administrative Commands</vt:lpstr>
      <vt:lpstr>System and Administrative Commands</vt:lpstr>
      <vt:lpstr>Job Control</vt:lpstr>
      <vt:lpstr>1) Write a shell script to ask your name, program name and enrollment number and print it on the screen. </vt:lpstr>
      <vt:lpstr>1) Write a shell script to ask your name, program name and enrollment number and print it on the screen. </vt:lpstr>
      <vt:lpstr>2) Write a shell script to find the sum, the average and the product of the four integers entered </vt:lpstr>
      <vt:lpstr>2) Write a shell script to find the sum, the average and the product of the four integers entered </vt:lpstr>
      <vt:lpstr>3) Write a shell program to exchange the values of two variables </vt:lpstr>
      <vt:lpstr>3) Write a shell program to exchange the values of two variables </vt:lpstr>
      <vt:lpstr>4) Write a shell script to display the digits which are in odd position in a given 5 digit number </vt:lpstr>
      <vt:lpstr>4) Write a shell script to display the digits which are in odd position in a given 5 digit number </vt:lpstr>
      <vt:lpstr>5) Write a shell program to reverse the digits of five digit integer </vt:lpstr>
      <vt:lpstr>5) Write a shell program to reverse the digits of five digit integer </vt:lpstr>
      <vt:lpstr>6) Write a shell program to add, subtract and multiply the 2 given numbers passed as command line arguments</vt:lpstr>
      <vt:lpstr>6) Write a shell program to add, subtract and multiply the 2 given numbers passed as command line arguments</vt:lpstr>
      <vt:lpstr>PowerPoint Presentation</vt:lpstr>
      <vt:lpstr>For next session</vt:lpstr>
      <vt:lpstr>More info 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Ubuntu</dc:title>
  <dc:creator>Maria RAIDY</dc:creator>
  <cp:lastModifiedBy>Maria Raidy</cp:lastModifiedBy>
  <cp:revision>143</cp:revision>
  <dcterms:created xsi:type="dcterms:W3CDTF">2017-09-02T06:09:57Z</dcterms:created>
  <dcterms:modified xsi:type="dcterms:W3CDTF">2018-09-13T14:47:42Z</dcterms:modified>
</cp:coreProperties>
</file>