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5" r:id="rId15"/>
    <p:sldId id="304" r:id="rId16"/>
    <p:sldId id="306" r:id="rId17"/>
    <p:sldId id="326" r:id="rId18"/>
    <p:sldId id="313" r:id="rId19"/>
    <p:sldId id="314" r:id="rId20"/>
    <p:sldId id="315" r:id="rId21"/>
    <p:sldId id="316" r:id="rId22"/>
    <p:sldId id="317" r:id="rId23"/>
    <p:sldId id="318" r:id="rId24"/>
    <p:sldId id="307" r:id="rId25"/>
    <p:sldId id="308" r:id="rId26"/>
    <p:sldId id="328" r:id="rId27"/>
    <p:sldId id="309" r:id="rId28"/>
    <p:sldId id="310" r:id="rId29"/>
    <p:sldId id="319" r:id="rId30"/>
    <p:sldId id="311" r:id="rId31"/>
    <p:sldId id="312" r:id="rId32"/>
    <p:sldId id="322" r:id="rId33"/>
    <p:sldId id="320" r:id="rId34"/>
    <p:sldId id="321" r:id="rId35"/>
    <p:sldId id="323" r:id="rId36"/>
    <p:sldId id="324" r:id="rId37"/>
    <p:sldId id="325" r:id="rId38"/>
    <p:sldId id="32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94C7-EE9A-496F-B641-DB5294EA65E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E3E0-752B-45E3-B9CC-73676E0F6B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7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94C7-EE9A-496F-B641-DB5294EA65E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E3E0-752B-45E3-B9CC-73676E0F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94C7-EE9A-496F-B641-DB5294EA65E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E3E0-752B-45E3-B9CC-73676E0F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94C7-EE9A-496F-B641-DB5294EA65E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E3E0-752B-45E3-B9CC-73676E0F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94C7-EE9A-496F-B641-DB5294EA65E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E3E0-752B-45E3-B9CC-73676E0F6B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94C7-EE9A-496F-B641-DB5294EA65E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E3E0-752B-45E3-B9CC-73676E0F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94C7-EE9A-496F-B641-DB5294EA65E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E3E0-752B-45E3-B9CC-73676E0F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7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94C7-EE9A-496F-B641-DB5294EA65E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E3E0-752B-45E3-B9CC-73676E0F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94C7-EE9A-496F-B641-DB5294EA65E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E3E0-752B-45E3-B9CC-73676E0F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E2F94C7-EE9A-496F-B641-DB5294EA65E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6DE3E0-752B-45E3-B9CC-73676E0F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94C7-EE9A-496F-B641-DB5294EA65E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E3E0-752B-45E3-B9CC-73676E0F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D605DC-4CE0-4392-8CAD-29D32282BA8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DE3B6C-27FC-4D2B-8F02-315878104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pcg.io/7DL5J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pcg.io/1Kk8Z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pcg.io/WOoGi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Maria RAIDY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402067"/>
            <a:ext cx="9144000" cy="441960"/>
            <a:chOff x="0" y="5558790"/>
            <a:chExt cx="9144000" cy="441960"/>
          </a:xfrm>
        </p:grpSpPr>
        <p:sp>
          <p:nvSpPr>
            <p:cNvPr id="5" name="Rectangle 4"/>
            <p:cNvSpPr/>
            <p:nvPr/>
          </p:nvSpPr>
          <p:spPr>
            <a:xfrm>
              <a:off x="0" y="5558790"/>
              <a:ext cx="9144000" cy="441960"/>
            </a:xfrm>
            <a:prstGeom prst="rect">
              <a:avLst/>
            </a:prstGeom>
            <a:solidFill>
              <a:srgbClr val="186234"/>
            </a:solidFill>
            <a:ln>
              <a:solidFill>
                <a:srgbClr val="186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r>
                <a:rPr lang="en-US" sz="1351" dirty="0">
                  <a:solidFill>
                    <a:prstClr val="white"/>
                  </a:solidFill>
                  <a:latin typeface="Calibri" panose="020F0502020204030204"/>
                </a:rPr>
                <a:t>CSC326 - Operating Systems Laboratory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440" y="5565697"/>
              <a:ext cx="990600" cy="4086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3341" y="5634277"/>
              <a:ext cx="814775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>
                <a:defRPr/>
              </a:pPr>
              <a:r>
                <a:rPr lang="en-US" sz="1351" dirty="0">
                  <a:solidFill>
                    <a:prstClr val="white"/>
                  </a:solidFill>
                  <a:latin typeface="Calibri" panose="020F0502020204030204"/>
                </a:rPr>
                <a:t>Fall 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46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8AFCEB-A10E-489A-961E-15997B2B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0D4C97-E8F1-475B-9F99-724297687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3EEDFC-1A3F-4B31-9B02-EA5370FC9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Class: </a:t>
            </a:r>
          </a:p>
          <a:p>
            <a:r>
              <a:rPr lang="en-US" dirty="0"/>
              <a:t>- private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/>
              <a:t>- functions</a:t>
            </a:r>
          </a:p>
          <a:p>
            <a:r>
              <a:rPr lang="en-US" dirty="0"/>
              <a:t>Struct: </a:t>
            </a:r>
          </a:p>
          <a:p>
            <a:r>
              <a:rPr lang="en-US" dirty="0"/>
              <a:t>- public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/>
              <a:t>- no functions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416678-0731-421C-B7E2-5487F6465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Vs tables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568D4A-42AE-4F97-A116-AA55FD4D75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Table: all elements of the same type</a:t>
            </a:r>
          </a:p>
          <a:p>
            <a:r>
              <a:rPr lang="en-US" dirty="0"/>
              <a:t>Struct: elements can be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194296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4214D9-3BC6-457A-8C68-8A41596D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definition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BE06D-E1C5-4E59-B6E4-FBE623D95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53" r="77260" b="75997"/>
          <a:stretch/>
        </p:blipFill>
        <p:spPr>
          <a:xfrm>
            <a:off x="822960" y="2116897"/>
            <a:ext cx="6045431" cy="19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D96A-027F-4145-9DBD-132C441F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0C5CF-D447-4105-8EE0-6A3354AE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http://tpcg.io/7DL5Jk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37444-2F93-4ABC-B6B3-07CC550D6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" t="11095" r="74794" b="70640"/>
          <a:stretch/>
        </p:blipFill>
        <p:spPr>
          <a:xfrm>
            <a:off x="822959" y="2554712"/>
            <a:ext cx="4033381" cy="17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C68D-F254-48D6-BC58-C5131574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CFF2-EF8A-4FD3-9215-7D29F48B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a structure as a function argument in the same way as you pass any other variable or pointer.</a:t>
            </a:r>
          </a:p>
          <a:p>
            <a:r>
              <a:rPr lang="en-US" dirty="0">
                <a:hlinkClick r:id="rId2"/>
              </a:rPr>
              <a:t>http://tpcg.io/1Kk8Zs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2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31D4-3CF7-42F5-A098-B2D9AC64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7394-E4EA-4840-B9DE-3D605968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Books </a:t>
            </a:r>
            <a:r>
              <a:rPr lang="en-US" dirty="0" err="1"/>
              <a:t>booklibrary</a:t>
            </a:r>
            <a:r>
              <a:rPr lang="en-US" dirty="0"/>
              <a:t>[20];</a:t>
            </a:r>
          </a:p>
          <a:p>
            <a:r>
              <a:rPr lang="en-US" dirty="0" err="1"/>
              <a:t>Strcpy</a:t>
            </a:r>
            <a:r>
              <a:rPr lang="en-US" dirty="0"/>
              <a:t> (</a:t>
            </a:r>
            <a:r>
              <a:rPr lang="en-US" dirty="0" err="1"/>
              <a:t>Booklibrary</a:t>
            </a:r>
            <a:r>
              <a:rPr lang="en-US" dirty="0"/>
              <a:t>[1].name, “C how to program”)</a:t>
            </a:r>
          </a:p>
        </p:txBody>
      </p:sp>
    </p:spTree>
    <p:extLst>
      <p:ext uri="{BB962C8B-B14F-4D97-AF65-F5344CB8AC3E}">
        <p14:creationId xmlns:p14="http://schemas.microsoft.com/office/powerpoint/2010/main" val="35866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D372-E974-403E-998F-82A70D0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B1A6-264A-4DCA-9946-A99254FC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Like all other  data types.</a:t>
            </a:r>
          </a:p>
          <a:p>
            <a:r>
              <a:rPr lang="en-US" dirty="0"/>
              <a:t>struct Books *</a:t>
            </a:r>
            <a:r>
              <a:rPr lang="en-US" dirty="0" err="1"/>
              <a:t>struct_pointer</a:t>
            </a:r>
            <a:r>
              <a:rPr lang="en-US" dirty="0"/>
              <a:t>;</a:t>
            </a:r>
          </a:p>
          <a:p>
            <a:r>
              <a:rPr lang="en-US" dirty="0" err="1"/>
              <a:t>struct_pointer</a:t>
            </a:r>
            <a:r>
              <a:rPr lang="en-US" dirty="0"/>
              <a:t> = &amp;Book1;</a:t>
            </a:r>
          </a:p>
          <a:p>
            <a:r>
              <a:rPr lang="en-US" dirty="0"/>
              <a:t>To access the members of a structure using a pointer to that structure, you must use the → operator as follows:</a:t>
            </a:r>
          </a:p>
          <a:p>
            <a:r>
              <a:rPr lang="en-US" dirty="0" err="1"/>
              <a:t>struct_pointer</a:t>
            </a:r>
            <a:r>
              <a:rPr lang="en-US" dirty="0"/>
              <a:t>-&gt;title;</a:t>
            </a:r>
          </a:p>
          <a:p>
            <a:endParaRPr lang="en-US" dirty="0"/>
          </a:p>
          <a:p>
            <a:r>
              <a:rPr lang="en-US" dirty="0"/>
              <a:t>Example 3: </a:t>
            </a:r>
            <a:r>
              <a:rPr lang="en-US" dirty="0">
                <a:hlinkClick r:id="rId2"/>
              </a:rPr>
              <a:t>http://tpcg.io/WOoGiV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65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BCAC-D56C-4B0D-B4BE-26E6C5DA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in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5058-89EF-4676-A729-92BDC08F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struct called Authors that specifies first name and last name.</a:t>
            </a:r>
          </a:p>
          <a:p>
            <a:r>
              <a:rPr lang="en-US" dirty="0"/>
              <a:t>You can declare a variable author of type Authors in Books struct.</a:t>
            </a:r>
          </a:p>
          <a:p>
            <a:endParaRPr lang="en-US" dirty="0"/>
          </a:p>
          <a:p>
            <a:r>
              <a:rPr lang="en-US" dirty="0"/>
              <a:t>Usage:</a:t>
            </a:r>
          </a:p>
          <a:p>
            <a:r>
              <a:rPr lang="en-US" dirty="0"/>
              <a:t>Book1.author.firstname</a:t>
            </a:r>
          </a:p>
        </p:txBody>
      </p:sp>
    </p:spTree>
    <p:extLst>
      <p:ext uri="{BB962C8B-B14F-4D97-AF65-F5344CB8AC3E}">
        <p14:creationId xmlns:p14="http://schemas.microsoft.com/office/powerpoint/2010/main" val="29982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603A1-05E3-4175-BF21-0689D0E6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Linked-Lists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89F9D-6BF6-4498-B50E-C0F8740EC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7474-D493-47B7-A897-B0825442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Linked-lists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4BBF-72E8-416E-82EC-6D339FA5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36600"/>
          </a:xfrm>
        </p:spPr>
        <p:txBody>
          <a:bodyPr>
            <a:normAutofit/>
          </a:bodyPr>
          <a:lstStyle/>
          <a:p>
            <a:r>
              <a:rPr lang="en-US" dirty="0"/>
              <a:t>A dynamic set of items called nodes which order is determined by the link stored in each previous node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68FE10-6D61-429D-B667-EEF16E86D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17096"/>
              </p:ext>
            </p:extLst>
          </p:nvPr>
        </p:nvGraphicFramePr>
        <p:xfrm>
          <a:off x="822959" y="2692400"/>
          <a:ext cx="333983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915">
                  <a:extLst>
                    <a:ext uri="{9D8B030D-6E8A-4147-A177-3AD203B41FA5}">
                      <a16:colId xmlns:a16="http://schemas.microsoft.com/office/drawing/2014/main" val="2189854709"/>
                    </a:ext>
                  </a:extLst>
                </a:gridCol>
                <a:gridCol w="1669915">
                  <a:extLst>
                    <a:ext uri="{9D8B030D-6E8A-4147-A177-3AD203B41FA5}">
                      <a16:colId xmlns:a16="http://schemas.microsoft.com/office/drawing/2014/main" val="129475998"/>
                    </a:ext>
                  </a:extLst>
                </a:gridCol>
              </a:tblGrid>
              <a:tr h="2772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7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1662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A7A131-D6F0-4522-8E40-A4CDADBC49BC}"/>
              </a:ext>
            </a:extLst>
          </p:cNvPr>
          <p:cNvSpPr txBox="1">
            <a:spLocks/>
          </p:cNvSpPr>
          <p:nvPr/>
        </p:nvSpPr>
        <p:spPr>
          <a:xfrm>
            <a:off x="722440" y="5120641"/>
            <a:ext cx="7543801" cy="119247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pointer to a linked-list points to its first node and is called </a:t>
            </a:r>
            <a:r>
              <a:rPr lang="en-US" b="1" dirty="0"/>
              <a:t>head</a:t>
            </a:r>
          </a:p>
          <a:p>
            <a:r>
              <a:rPr lang="en-US" dirty="0"/>
              <a:t>The search in a linked-list is sequential from the </a:t>
            </a:r>
            <a:r>
              <a:rPr lang="en-US" b="1" dirty="0"/>
              <a:t>head </a:t>
            </a:r>
            <a:r>
              <a:rPr lang="en-US" dirty="0"/>
              <a:t> to the last node</a:t>
            </a:r>
          </a:p>
          <a:p>
            <a:r>
              <a:rPr lang="en-US" dirty="0"/>
              <a:t>Advantage: infinite length – quick sort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A1C1A0-D4B0-44A2-AED8-188A2C64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19408"/>
              </p:ext>
            </p:extLst>
          </p:nvPr>
        </p:nvGraphicFramePr>
        <p:xfrm>
          <a:off x="4749691" y="2690707"/>
          <a:ext cx="333983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915">
                  <a:extLst>
                    <a:ext uri="{9D8B030D-6E8A-4147-A177-3AD203B41FA5}">
                      <a16:colId xmlns:a16="http://schemas.microsoft.com/office/drawing/2014/main" val="2189854709"/>
                    </a:ext>
                  </a:extLst>
                </a:gridCol>
                <a:gridCol w="1669915">
                  <a:extLst>
                    <a:ext uri="{9D8B030D-6E8A-4147-A177-3AD203B41FA5}">
                      <a16:colId xmlns:a16="http://schemas.microsoft.com/office/drawing/2014/main" val="129475998"/>
                    </a:ext>
                  </a:extLst>
                </a:gridCol>
              </a:tblGrid>
              <a:tr h="2772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7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16627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06D6260-E1F6-4F9A-9E28-18A3B32BAE93}"/>
              </a:ext>
            </a:extLst>
          </p:cNvPr>
          <p:cNvCxnSpPr/>
          <p:nvPr/>
        </p:nvCxnSpPr>
        <p:spPr>
          <a:xfrm rot="16200000" flipH="1">
            <a:off x="7673826" y="3273033"/>
            <a:ext cx="622571" cy="525293"/>
          </a:xfrm>
          <a:prstGeom prst="bentConnector3">
            <a:avLst>
              <a:gd name="adj1" fmla="val 1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7E032C-AE98-4054-B685-0D6D1C9FB539}"/>
              </a:ext>
            </a:extLst>
          </p:cNvPr>
          <p:cNvSpPr txBox="1"/>
          <p:nvPr/>
        </p:nvSpPr>
        <p:spPr>
          <a:xfrm>
            <a:off x="8247758" y="33369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F4349D-1C24-4902-BD63-ED8A23DB300B}"/>
              </a:ext>
            </a:extLst>
          </p:cNvPr>
          <p:cNvCxnSpPr>
            <a:cxnSpLocks/>
          </p:cNvCxnSpPr>
          <p:nvPr/>
        </p:nvCxnSpPr>
        <p:spPr>
          <a:xfrm>
            <a:off x="3959157" y="3224393"/>
            <a:ext cx="719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64460AE-53CE-4BF1-A230-AD86E61DA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" t="23995" r="84786" b="66461"/>
          <a:stretch/>
        </p:blipFill>
        <p:spPr>
          <a:xfrm>
            <a:off x="822959" y="3705404"/>
            <a:ext cx="3347978" cy="1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8D8F08-3B66-45A3-9429-BE9A6B944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0" r="39255" b="34775"/>
          <a:stretch/>
        </p:blipFill>
        <p:spPr>
          <a:xfrm>
            <a:off x="0" y="1832116"/>
            <a:ext cx="9222946" cy="432880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416BABA-5DE4-4616-BBF8-8F8AD920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node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FBA031-9901-413A-BBAE-37709F8B4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3057"/>
              </p:ext>
            </p:extLst>
          </p:nvPr>
        </p:nvGraphicFramePr>
        <p:xfrm>
          <a:off x="4572000" y="410217"/>
          <a:ext cx="333983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915">
                  <a:extLst>
                    <a:ext uri="{9D8B030D-6E8A-4147-A177-3AD203B41FA5}">
                      <a16:colId xmlns:a16="http://schemas.microsoft.com/office/drawing/2014/main" val="2189854709"/>
                    </a:ext>
                  </a:extLst>
                </a:gridCol>
                <a:gridCol w="1669915">
                  <a:extLst>
                    <a:ext uri="{9D8B030D-6E8A-4147-A177-3AD203B41FA5}">
                      <a16:colId xmlns:a16="http://schemas.microsoft.com/office/drawing/2014/main" val="129475998"/>
                    </a:ext>
                  </a:extLst>
                </a:gridCol>
              </a:tblGrid>
              <a:tr h="2772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7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16627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260F251-DF0A-4AD7-84E8-20B8665ABCCD}"/>
              </a:ext>
            </a:extLst>
          </p:cNvPr>
          <p:cNvCxnSpPr/>
          <p:nvPr/>
        </p:nvCxnSpPr>
        <p:spPr>
          <a:xfrm rot="16200000" flipH="1">
            <a:off x="7489616" y="929963"/>
            <a:ext cx="622571" cy="525293"/>
          </a:xfrm>
          <a:prstGeom prst="bentConnector3">
            <a:avLst>
              <a:gd name="adj1" fmla="val 1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D1A32B-7B1C-4A9A-ACC4-5A2177C43127}"/>
              </a:ext>
            </a:extLst>
          </p:cNvPr>
          <p:cNvSpPr txBox="1"/>
          <p:nvPr/>
        </p:nvSpPr>
        <p:spPr>
          <a:xfrm>
            <a:off x="8063548" y="99383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396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25" indent="-174625" algn="just">
              <a:buFont typeface="Wingdings" panose="05000000000000000000" pitchFamily="2" charset="2"/>
              <a:buChar char="§"/>
            </a:pPr>
            <a:r>
              <a:rPr lang="en-US" dirty="0"/>
              <a:t>Every variable is a memory location.</a:t>
            </a:r>
          </a:p>
          <a:p>
            <a:pPr marL="174625" indent="-174625" algn="just">
              <a:buFont typeface="Wingdings" panose="05000000000000000000" pitchFamily="2" charset="2"/>
              <a:buChar char="§"/>
            </a:pPr>
            <a:r>
              <a:rPr lang="en-US" dirty="0"/>
              <a:t>Every memory location has its address defined which can be accessed using ampersand (&amp;) operator, which denotes an address in memory.</a:t>
            </a:r>
          </a:p>
          <a:p>
            <a:pPr marL="174625" indent="-174625" algn="just">
              <a:buFont typeface="Wingdings" panose="05000000000000000000" pitchFamily="2" charset="2"/>
              <a:buChar char="§"/>
            </a:pPr>
            <a:r>
              <a:rPr lang="en-US" dirty="0"/>
              <a:t>Add a line of code to your program to display the address of one of your variables:</a:t>
            </a:r>
          </a:p>
          <a:p>
            <a:pPr marL="467233" lvl="1" indent="-174625" algn="just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("Address of var1 variable: %x\n", &amp;var1 ); </a:t>
            </a:r>
          </a:p>
          <a:p>
            <a:pPr marL="174625" indent="-174625" algn="just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variable whose value is the address of another variable.</a:t>
            </a:r>
          </a:p>
          <a:p>
            <a:pPr marL="174625" indent="-174625" algn="just">
              <a:buFont typeface="Wingdings" panose="05000000000000000000" pitchFamily="2" charset="2"/>
              <a:buChar char="§"/>
            </a:pPr>
            <a:r>
              <a:rPr lang="en-US" dirty="0"/>
              <a:t>Declaration: type *</a:t>
            </a:r>
            <a:r>
              <a:rPr lang="en-US" dirty="0" err="1"/>
              <a:t>pointer_name</a:t>
            </a:r>
            <a:r>
              <a:rPr lang="en-US" dirty="0"/>
              <a:t>;</a:t>
            </a:r>
          </a:p>
          <a:p>
            <a:pPr marL="174625" indent="-174625" algn="just">
              <a:buFont typeface="Wingdings" panose="05000000000000000000" pitchFamily="2" charset="2"/>
              <a:buChar char="§"/>
            </a:pPr>
            <a:r>
              <a:rPr lang="en-US" dirty="0"/>
              <a:t>Initialize as NULL pointer: type *</a:t>
            </a:r>
            <a:r>
              <a:rPr lang="en-US" dirty="0" err="1"/>
              <a:t>pointer_name</a:t>
            </a:r>
            <a:r>
              <a:rPr lang="en-US" dirty="0"/>
              <a:t> = NULL;</a:t>
            </a:r>
          </a:p>
          <a:p>
            <a:pPr marL="174625" indent="-174625" algn="just">
              <a:buFont typeface="Wingdings" panose="05000000000000000000" pitchFamily="2" charset="2"/>
              <a:buChar char="§"/>
            </a:pPr>
            <a:r>
              <a:rPr lang="en-US" dirty="0"/>
              <a:t>Assigning a value: </a:t>
            </a:r>
            <a:r>
              <a:rPr lang="en-US" dirty="0" err="1"/>
              <a:t>pointer_name</a:t>
            </a:r>
            <a:r>
              <a:rPr lang="en-US" dirty="0"/>
              <a:t> = &amp;</a:t>
            </a:r>
            <a:r>
              <a:rPr lang="en-US" dirty="0" err="1"/>
              <a:t>var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67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FF15-1593-4B5E-B6CD-30007264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5042C8-529D-4F8A-B25C-F6EBCEC1E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57" t="39345" r="61521" b="24591"/>
          <a:stretch/>
        </p:blipFill>
        <p:spPr>
          <a:xfrm>
            <a:off x="822959" y="2101241"/>
            <a:ext cx="4897617" cy="39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A1BFB3-16C7-4284-81A2-F5F29989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2" t="10122" r="45889" b="14215"/>
          <a:stretch/>
        </p:blipFill>
        <p:spPr>
          <a:xfrm>
            <a:off x="822959" y="162838"/>
            <a:ext cx="7240043" cy="60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4A4ED1-6A93-40F0-A41D-840DA4587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47" t="34127" r="31667" b="36058"/>
          <a:stretch/>
        </p:blipFill>
        <p:spPr>
          <a:xfrm>
            <a:off x="977030" y="2099003"/>
            <a:ext cx="6388275" cy="31431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DD1B27-CEFB-4FE0-B9E6-19FF588C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</a:t>
            </a:r>
          </a:p>
        </p:txBody>
      </p:sp>
    </p:spTree>
    <p:extLst>
      <p:ext uri="{BB962C8B-B14F-4D97-AF65-F5344CB8AC3E}">
        <p14:creationId xmlns:p14="http://schemas.microsoft.com/office/powerpoint/2010/main" val="26518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024B2-334D-4675-B23C-A5FFECC42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53" r="49041" b="16818"/>
          <a:stretch/>
        </p:blipFill>
        <p:spPr>
          <a:xfrm>
            <a:off x="782876" y="200416"/>
            <a:ext cx="7578247" cy="60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63D4-A6C8-4EF8-AFDE-6692BCDE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5EEA-FAEE-44EA-A663-5EDF1EB4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Define: </a:t>
            </a:r>
          </a:p>
          <a:p>
            <a:r>
              <a:rPr lang="en-US" dirty="0"/>
              <a:t>struct </a:t>
            </a:r>
            <a:r>
              <a:rPr lang="en-US" dirty="0" err="1"/>
              <a:t>gradeNode</a:t>
            </a:r>
            <a:r>
              <a:rPr lang="en-US" dirty="0"/>
              <a:t> {</a:t>
            </a:r>
          </a:p>
          <a:p>
            <a:pPr marL="201168" lvl="1" indent="0">
              <a:buNone/>
            </a:pPr>
            <a:r>
              <a:rPr lang="en-US" sz="2000" dirty="0"/>
              <a:t>char </a:t>
            </a:r>
            <a:r>
              <a:rPr lang="en-US" sz="2000" dirty="0" err="1"/>
              <a:t>lastName</a:t>
            </a:r>
            <a:r>
              <a:rPr lang="en-US" sz="2000" dirty="0"/>
              <a:t>[ 20 ]; </a:t>
            </a:r>
          </a:p>
          <a:p>
            <a:pPr marL="201168" lvl="1" indent="0">
              <a:buNone/>
            </a:pPr>
            <a:r>
              <a:rPr lang="en-US" sz="2000" dirty="0"/>
              <a:t>double grade;</a:t>
            </a:r>
          </a:p>
          <a:p>
            <a:pPr marL="201168" lvl="1" indent="0">
              <a:buNone/>
            </a:pPr>
            <a:r>
              <a:rPr lang="en-US" sz="2000" dirty="0"/>
              <a:t>struct </a:t>
            </a:r>
            <a:r>
              <a:rPr lang="en-US" sz="2000" dirty="0" err="1"/>
              <a:t>gradeNode</a:t>
            </a:r>
            <a:r>
              <a:rPr lang="en-US" sz="2000" dirty="0"/>
              <a:t> *</a:t>
            </a:r>
            <a:r>
              <a:rPr lang="en-US" sz="2000" dirty="0" err="1"/>
              <a:t>nextPtr</a:t>
            </a:r>
            <a:r>
              <a:rPr lang="en-US" sz="2000" dirty="0"/>
              <a:t>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typedef struct </a:t>
            </a:r>
            <a:r>
              <a:rPr lang="en-US" dirty="0" err="1"/>
              <a:t>gradeNode</a:t>
            </a:r>
            <a:r>
              <a:rPr lang="en-US" dirty="0"/>
              <a:t> </a:t>
            </a:r>
            <a:r>
              <a:rPr lang="en-US" dirty="0" err="1"/>
              <a:t>GradeNode</a:t>
            </a:r>
            <a:r>
              <a:rPr lang="en-US" dirty="0"/>
              <a:t>;</a:t>
            </a:r>
          </a:p>
          <a:p>
            <a:r>
              <a:rPr lang="en-US" dirty="0"/>
              <a:t>typedef </a:t>
            </a:r>
            <a:r>
              <a:rPr lang="en-US" dirty="0" err="1"/>
              <a:t>GradeNode</a:t>
            </a:r>
            <a:r>
              <a:rPr lang="en-US" dirty="0"/>
              <a:t> *</a:t>
            </a:r>
            <a:r>
              <a:rPr lang="en-US" dirty="0" err="1"/>
              <a:t>GradeNodePtr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3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6430-A783-4E81-A4D1-9F374FAB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3625-D7A6-4031-BA45-9D242F4E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pointer to the start of the list called </a:t>
            </a:r>
            <a:r>
              <a:rPr lang="en-US" dirty="0" err="1"/>
              <a:t>startPtr</a:t>
            </a:r>
            <a:r>
              <a:rPr lang="en-US" dirty="0"/>
              <a:t>. The list is empty.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3CA2C7-7E86-4A26-96D2-B121F4575258}"/>
              </a:ext>
            </a:extLst>
          </p:cNvPr>
          <p:cNvSpPr/>
          <p:nvPr/>
        </p:nvSpPr>
        <p:spPr>
          <a:xfrm>
            <a:off x="7519480" y="178231"/>
            <a:ext cx="12256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1MIN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8B5EEA-FAEE-44EA-A663-5EDF1EB43745}"/>
              </a:ext>
            </a:extLst>
          </p:cNvPr>
          <p:cNvSpPr txBox="1">
            <a:spLocks/>
          </p:cNvSpPr>
          <p:nvPr/>
        </p:nvSpPr>
        <p:spPr>
          <a:xfrm>
            <a:off x="975360" y="3021980"/>
            <a:ext cx="5726524" cy="299951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smtClean="0"/>
              <a:t>Define: </a:t>
            </a:r>
          </a:p>
          <a:p>
            <a:r>
              <a:rPr lang="en-US" smtClean="0"/>
              <a:t>struct gradeNode {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000" smtClean="0"/>
              <a:t>char lastName[ 20 ];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000" smtClean="0"/>
              <a:t>double grade;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000" smtClean="0"/>
              <a:t>struct gradeNode *nextPtr;</a:t>
            </a:r>
          </a:p>
          <a:p>
            <a:r>
              <a:rPr lang="en-US" smtClean="0"/>
              <a:t>};</a:t>
            </a:r>
          </a:p>
          <a:p>
            <a:r>
              <a:rPr lang="en-US" smtClean="0"/>
              <a:t>typedef struct gradeNode GradeNode;</a:t>
            </a:r>
          </a:p>
          <a:p>
            <a:r>
              <a:rPr lang="en-US" smtClean="0"/>
              <a:t>typedef GradeNode *GradeNodePtr;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6430-A783-4E81-A4D1-9F374FAB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3625-D7A6-4031-BA45-9D242F4E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pointer to the start of the list called </a:t>
            </a:r>
            <a:r>
              <a:rPr lang="en-US" dirty="0" err="1"/>
              <a:t>startPtr</a:t>
            </a:r>
            <a:r>
              <a:rPr lang="en-US" dirty="0"/>
              <a:t>. The list is empty.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F4825-3258-49AC-8399-1F6AC8AF91B7}"/>
              </a:ext>
            </a:extLst>
          </p:cNvPr>
          <p:cNvSpPr/>
          <p:nvPr/>
        </p:nvSpPr>
        <p:spPr>
          <a:xfrm>
            <a:off x="822959" y="2943014"/>
            <a:ext cx="34446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GradeNodePtr</a:t>
            </a:r>
            <a:r>
              <a:rPr lang="en-US" dirty="0"/>
              <a:t> </a:t>
            </a:r>
            <a:r>
              <a:rPr lang="en-US" dirty="0" err="1"/>
              <a:t>startPtr</a:t>
            </a:r>
            <a:r>
              <a:rPr lang="en-US" dirty="0"/>
              <a:t> = NULL;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3CA2C7-7E86-4A26-96D2-B121F4575258}"/>
              </a:ext>
            </a:extLst>
          </p:cNvPr>
          <p:cNvSpPr/>
          <p:nvPr/>
        </p:nvSpPr>
        <p:spPr>
          <a:xfrm>
            <a:off x="7519480" y="178231"/>
            <a:ext cx="12256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1MIN</a:t>
            </a:r>
          </a:p>
        </p:txBody>
      </p:sp>
    </p:spTree>
    <p:extLst>
      <p:ext uri="{BB962C8B-B14F-4D97-AF65-F5344CB8AC3E}">
        <p14:creationId xmlns:p14="http://schemas.microsoft.com/office/powerpoint/2010/main" val="18534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CB80-8CE0-4D6D-A72D-53F3BC41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5B67-44F6-4A31-907F-D625E24E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node of type </a:t>
            </a:r>
            <a:r>
              <a:rPr lang="en-US" dirty="0" err="1"/>
              <a:t>GradeNode</a:t>
            </a:r>
            <a:r>
              <a:rPr lang="en-US" dirty="0"/>
              <a:t> that’s pointed to by pointer </a:t>
            </a:r>
            <a:r>
              <a:rPr lang="en-US" dirty="0" err="1"/>
              <a:t>newPtr</a:t>
            </a:r>
            <a:r>
              <a:rPr lang="en-US" dirty="0"/>
              <a:t> of type </a:t>
            </a:r>
            <a:r>
              <a:rPr lang="en-US" dirty="0" err="1" smtClean="0"/>
              <a:t>GradeNodePtr</a:t>
            </a:r>
            <a:r>
              <a:rPr lang="en-US" dirty="0"/>
              <a:t>. </a:t>
            </a:r>
          </a:p>
          <a:p>
            <a:r>
              <a:rPr lang="en-US" dirty="0"/>
              <a:t>Assign the string “Jones" to member </a:t>
            </a:r>
            <a:r>
              <a:rPr lang="en-US" dirty="0" err="1"/>
              <a:t>lastName</a:t>
            </a:r>
            <a:r>
              <a:rPr lang="en-US" dirty="0"/>
              <a:t> and the value 91.5 to member grade (use </a:t>
            </a:r>
            <a:r>
              <a:rPr lang="en-US" dirty="0" err="1"/>
              <a:t>strcpy</a:t>
            </a:r>
            <a:r>
              <a:rPr lang="en-US" dirty="0"/>
              <a:t>). </a:t>
            </a:r>
          </a:p>
          <a:p>
            <a:r>
              <a:rPr lang="en-US" dirty="0"/>
              <a:t>Provide any necessary declarations and statements.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C7E66-5A0F-46EE-8FC5-C0BF346AE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" t="10852" r="68904" b="76240"/>
          <a:stretch/>
        </p:blipFill>
        <p:spPr>
          <a:xfrm>
            <a:off x="722713" y="3855535"/>
            <a:ext cx="7598328" cy="201355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62C76B0-7EB4-4170-8080-EFAC2C2966F7}"/>
              </a:ext>
            </a:extLst>
          </p:cNvPr>
          <p:cNvSpPr/>
          <p:nvPr/>
        </p:nvSpPr>
        <p:spPr>
          <a:xfrm>
            <a:off x="7519480" y="178231"/>
            <a:ext cx="12256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3MIN</a:t>
            </a:r>
          </a:p>
        </p:txBody>
      </p:sp>
    </p:spTree>
    <p:extLst>
      <p:ext uri="{BB962C8B-B14F-4D97-AF65-F5344CB8AC3E}">
        <p14:creationId xmlns:p14="http://schemas.microsoft.com/office/powerpoint/2010/main" val="245210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3761-6620-4ED9-8593-91031F87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D2FB-349B-4FE3-8D7F-1CDB32C4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 list pointed to by </a:t>
            </a:r>
            <a:r>
              <a:rPr lang="en-US" dirty="0" err="1"/>
              <a:t>startPtr</a:t>
            </a:r>
            <a:r>
              <a:rPr lang="en-US" dirty="0"/>
              <a:t> currently consists of 2 nodes—one containing "Jones" and one containing "Smith". </a:t>
            </a:r>
          </a:p>
          <a:p>
            <a:r>
              <a:rPr lang="en-US" dirty="0"/>
              <a:t>The nodes are in alphabetical order. </a:t>
            </a:r>
          </a:p>
          <a:p>
            <a:r>
              <a:rPr lang="en-US" dirty="0"/>
              <a:t>Provide the statements necessary to insert in order nodes containing the following data for </a:t>
            </a:r>
            <a:r>
              <a:rPr lang="en-US" dirty="0" err="1"/>
              <a:t>lastName</a:t>
            </a:r>
            <a:r>
              <a:rPr lang="en-US" dirty="0"/>
              <a:t> and </a:t>
            </a:r>
            <a:r>
              <a:rPr lang="en-US" dirty="0" err="1"/>
              <a:t>grade:"Adams</a:t>
            </a:r>
            <a:r>
              <a:rPr lang="en-US" dirty="0"/>
              <a:t>" 85.0 "Thompson" 73.5 "Pritchard" 66.5</a:t>
            </a:r>
          </a:p>
          <a:p>
            <a:r>
              <a:rPr lang="en-US" dirty="0"/>
              <a:t>Use pointers </a:t>
            </a:r>
            <a:r>
              <a:rPr lang="en-US" dirty="0" err="1"/>
              <a:t>previousPtr</a:t>
            </a:r>
            <a:r>
              <a:rPr lang="en-US" dirty="0"/>
              <a:t>, </a:t>
            </a:r>
            <a:r>
              <a:rPr lang="en-US" dirty="0" err="1"/>
              <a:t>currentPtr</a:t>
            </a:r>
            <a:r>
              <a:rPr lang="en-US" dirty="0"/>
              <a:t> and </a:t>
            </a:r>
            <a:r>
              <a:rPr lang="en-US" dirty="0" err="1"/>
              <a:t>newPtr</a:t>
            </a:r>
            <a:r>
              <a:rPr lang="en-US" dirty="0"/>
              <a:t> to perform the insertions. </a:t>
            </a:r>
          </a:p>
          <a:p>
            <a:r>
              <a:rPr lang="en-US" dirty="0"/>
              <a:t>State what </a:t>
            </a:r>
            <a:r>
              <a:rPr lang="en-US" dirty="0" err="1"/>
              <a:t>previousPtr</a:t>
            </a:r>
            <a:r>
              <a:rPr lang="en-US" dirty="0"/>
              <a:t> and </a:t>
            </a:r>
            <a:r>
              <a:rPr lang="en-US" dirty="0" err="1"/>
              <a:t>currentPtr</a:t>
            </a:r>
            <a:r>
              <a:rPr lang="en-US" dirty="0"/>
              <a:t> point to before each insertion.</a:t>
            </a:r>
          </a:p>
          <a:p>
            <a:r>
              <a:rPr lang="en-US" dirty="0"/>
              <a:t> Assume that </a:t>
            </a:r>
            <a:r>
              <a:rPr lang="en-US" dirty="0" err="1"/>
              <a:t>newPtr</a:t>
            </a:r>
            <a:r>
              <a:rPr lang="en-US" dirty="0"/>
              <a:t> always points to the new node, and that the new node has already been assigned the data.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D4FC64-1C46-4555-9866-F57508E437A9}"/>
              </a:ext>
            </a:extLst>
          </p:cNvPr>
          <p:cNvSpPr/>
          <p:nvPr/>
        </p:nvSpPr>
        <p:spPr>
          <a:xfrm>
            <a:off x="7519480" y="178231"/>
            <a:ext cx="12256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5MIN</a:t>
            </a:r>
          </a:p>
        </p:txBody>
      </p:sp>
    </p:spTree>
    <p:extLst>
      <p:ext uri="{BB962C8B-B14F-4D97-AF65-F5344CB8AC3E}">
        <p14:creationId xmlns:p14="http://schemas.microsoft.com/office/powerpoint/2010/main" val="19788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3761-6620-4ED9-8593-91031F87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D1D3A4-4394-440C-ACAD-9FEB0E96C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22122"/>
            <a:ext cx="9788471" cy="32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you can declare a pointer-to-pointer-to-type variable.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Ex: </a:t>
            </a:r>
            <a:r>
              <a:rPr lang="en-US" dirty="0" err="1"/>
              <a:t>int</a:t>
            </a:r>
            <a:r>
              <a:rPr lang="en-US" dirty="0"/>
              <a:t> **</a:t>
            </a:r>
            <a:r>
              <a:rPr lang="en-US" dirty="0" err="1"/>
              <a:t>pptr</a:t>
            </a:r>
            <a:r>
              <a:rPr lang="en-US" dirty="0"/>
              <a:t>;</a:t>
            </a:r>
          </a:p>
          <a:p>
            <a:pPr marL="201168" lvl="1" indent="0">
              <a:buNone/>
            </a:pPr>
            <a:endParaRPr lang="en-US" dirty="0"/>
          </a:p>
          <a:p>
            <a:pPr marL="233363" lvl="1" indent="-174625">
              <a:buFont typeface="Wingdings" panose="05000000000000000000" pitchFamily="2" charset="2"/>
              <a:buChar char="§"/>
            </a:pPr>
            <a:r>
              <a:rPr lang="en-US" dirty="0" err="1"/>
              <a:t>Ptr</a:t>
            </a:r>
            <a:r>
              <a:rPr lang="en-US" dirty="0"/>
              <a:t> + 1 is the next memory location</a:t>
            </a:r>
          </a:p>
          <a:p>
            <a:pPr marL="233363" lvl="1" indent="-174625">
              <a:buFont typeface="Wingdings" panose="05000000000000000000" pitchFamily="2" charset="2"/>
              <a:buChar char="§"/>
            </a:pPr>
            <a:r>
              <a:rPr lang="en-US" dirty="0" err="1"/>
              <a:t>Ptr</a:t>
            </a:r>
            <a:r>
              <a:rPr lang="en-US" dirty="0"/>
              <a:t> –1 is the previous memory location</a:t>
            </a:r>
          </a:p>
          <a:p>
            <a:pPr marL="58738" lvl="1" indent="0">
              <a:buNone/>
            </a:pPr>
            <a:endParaRPr lang="en-US" dirty="0"/>
          </a:p>
          <a:p>
            <a:pPr marL="233363" lvl="1" indent="-174625">
              <a:buFont typeface="Wingdings" panose="05000000000000000000" pitchFamily="2" charset="2"/>
              <a:buChar char="§"/>
            </a:pPr>
            <a:r>
              <a:rPr lang="en-US" dirty="0"/>
              <a:t>These arithmetic operators auto-adjust the address offset according to the type of the pointer.</a:t>
            </a:r>
          </a:p>
          <a:p>
            <a:pPr marL="233363" lvl="1" indent="-174625">
              <a:buFont typeface="Wingdings" panose="05000000000000000000" pitchFamily="2" charset="2"/>
              <a:buChar char="§"/>
            </a:pPr>
            <a:r>
              <a:rPr lang="en-US" dirty="0" err="1"/>
              <a:t>Ptr</a:t>
            </a:r>
            <a:r>
              <a:rPr lang="en-US" dirty="0"/>
              <a:t> +1 = </a:t>
            </a:r>
            <a:r>
              <a:rPr lang="en-US" dirty="0" err="1"/>
              <a:t>ptr</a:t>
            </a:r>
            <a:r>
              <a:rPr lang="en-US" dirty="0"/>
              <a:t>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marL="233363" lvl="1" indent="-174625">
              <a:buFont typeface="Wingdings" panose="05000000000000000000" pitchFamily="2" charset="2"/>
              <a:buChar char="§"/>
            </a:pPr>
            <a:r>
              <a:rPr lang="en-US" dirty="0" err="1"/>
              <a:t>Ptr</a:t>
            </a:r>
            <a:r>
              <a:rPr lang="en-US" dirty="0"/>
              <a:t> +1 = </a:t>
            </a:r>
            <a:r>
              <a:rPr lang="en-US" dirty="0" err="1"/>
              <a:t>ptr</a:t>
            </a:r>
            <a:r>
              <a:rPr lang="en-US" dirty="0"/>
              <a:t> +</a:t>
            </a:r>
            <a:r>
              <a:rPr lang="en-US" dirty="0" err="1"/>
              <a:t>sizeof</a:t>
            </a:r>
            <a:r>
              <a:rPr lang="en-US" dirty="0"/>
              <a:t>(double)</a:t>
            </a:r>
          </a:p>
        </p:txBody>
      </p:sp>
    </p:spTree>
    <p:extLst>
      <p:ext uri="{BB962C8B-B14F-4D97-AF65-F5344CB8AC3E}">
        <p14:creationId xmlns:p14="http://schemas.microsoft.com/office/powerpoint/2010/main" val="1382046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4013-F15D-4115-9B51-E90F8D1F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A734-DF95-4ED4-A4C4-270FEA39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while loop that prints the data in each node of the list. Use pointer </a:t>
            </a:r>
            <a:r>
              <a:rPr lang="en-US" dirty="0" err="1"/>
              <a:t>currentPtr</a:t>
            </a:r>
            <a:r>
              <a:rPr lang="en-US" dirty="0"/>
              <a:t> to move along the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FBCCD-96CE-4CA0-9796-1CF2E17F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1134"/>
            <a:ext cx="9144000" cy="105573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887F226-C982-4693-B578-70806B1584E8}"/>
              </a:ext>
            </a:extLst>
          </p:cNvPr>
          <p:cNvSpPr/>
          <p:nvPr/>
        </p:nvSpPr>
        <p:spPr>
          <a:xfrm>
            <a:off x="7519480" y="178231"/>
            <a:ext cx="12256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3MIN</a:t>
            </a:r>
          </a:p>
        </p:txBody>
      </p:sp>
    </p:spTree>
    <p:extLst>
      <p:ext uri="{BB962C8B-B14F-4D97-AF65-F5344CB8AC3E}">
        <p14:creationId xmlns:p14="http://schemas.microsoft.com/office/powerpoint/2010/main" val="298199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8ADB-AE87-4E6A-AB0A-7AA9590C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7478-0583-4572-87F0-469A7DD5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while loop that deletes all the nodes in the list and frees the memory associated with each node. </a:t>
            </a:r>
          </a:p>
          <a:p>
            <a:pPr marL="0" indent="0">
              <a:buNone/>
            </a:pPr>
            <a:r>
              <a:rPr lang="en-US" dirty="0"/>
              <a:t>Use pointer </a:t>
            </a:r>
            <a:r>
              <a:rPr lang="en-US" dirty="0" err="1"/>
              <a:t>currentPtr</a:t>
            </a:r>
            <a:r>
              <a:rPr lang="en-US" dirty="0"/>
              <a:t> and pointer </a:t>
            </a:r>
            <a:r>
              <a:rPr lang="en-US" dirty="0" err="1"/>
              <a:t>tempPtr</a:t>
            </a:r>
            <a:r>
              <a:rPr lang="en-US" dirty="0"/>
              <a:t> to walk along the list and free memory, respectively.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0F4FD7-4844-4375-88E0-18E7C454C30B}"/>
              </a:ext>
            </a:extLst>
          </p:cNvPr>
          <p:cNvSpPr/>
          <p:nvPr/>
        </p:nvSpPr>
        <p:spPr>
          <a:xfrm>
            <a:off x="7519480" y="178231"/>
            <a:ext cx="12256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08DAF5-59A3-42EB-B718-DDD39B36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472815"/>
            <a:ext cx="45529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F89FB1-8E2D-4F88-AA95-7A466A3C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Stacks and Queues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8790F-C078-4ED2-A04D-54A5F529D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7CE8-9142-4E98-BCFA-3B57C607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557114-2F97-428D-BD11-706DA7453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48"/>
          <a:stretch/>
        </p:blipFill>
        <p:spPr>
          <a:xfrm>
            <a:off x="822960" y="1964987"/>
            <a:ext cx="7566539" cy="3287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2AE11A-6D83-4C50-B843-FA37E4A4B7D9}"/>
              </a:ext>
            </a:extLst>
          </p:cNvPr>
          <p:cNvSpPr/>
          <p:nvPr/>
        </p:nvSpPr>
        <p:spPr>
          <a:xfrm>
            <a:off x="4961107" y="2762655"/>
            <a:ext cx="1682886" cy="204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2A752F-52F1-4EEF-BC45-8769806A1EB6}"/>
              </a:ext>
            </a:extLst>
          </p:cNvPr>
          <p:cNvSpPr/>
          <p:nvPr/>
        </p:nvSpPr>
        <p:spPr>
          <a:xfrm>
            <a:off x="754500" y="4802221"/>
            <a:ext cx="5656027" cy="204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115A-CC3E-4A22-9534-54E27013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F45EC5-AC78-4381-BE23-8C024090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027861"/>
            <a:ext cx="7556982" cy="32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28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094E-1C79-42DB-80DF-C87570AE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E786C-9E7D-4843-89BE-FC74331C7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38" t="33451" r="39787" b="48015"/>
          <a:stretch/>
        </p:blipFill>
        <p:spPr>
          <a:xfrm>
            <a:off x="822960" y="2080382"/>
            <a:ext cx="3749040" cy="1321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6F3B5-D617-44BA-89D1-EEDA112ED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38" t="33451" r="39787" b="48015"/>
          <a:stretch/>
        </p:blipFill>
        <p:spPr>
          <a:xfrm rot="5400000">
            <a:off x="4195217" y="3294101"/>
            <a:ext cx="3749040" cy="1321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2C07D-C345-47F0-ABE5-D8E544A7FD47}"/>
              </a:ext>
            </a:extLst>
          </p:cNvPr>
          <p:cNvSpPr txBox="1"/>
          <p:nvPr/>
        </p:nvSpPr>
        <p:spPr>
          <a:xfrm>
            <a:off x="1061295" y="4628934"/>
            <a:ext cx="351070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FIFO</a:t>
            </a:r>
          </a:p>
          <a:p>
            <a:r>
              <a:rPr lang="en-US" dirty="0"/>
              <a:t>Nodes are removed only from head</a:t>
            </a:r>
          </a:p>
          <a:p>
            <a:r>
              <a:rPr lang="en-US" dirty="0"/>
              <a:t>Nodes are inserted only at the tail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CA5578E-66C1-43C3-8249-F75E8B85A927}"/>
              </a:ext>
            </a:extLst>
          </p:cNvPr>
          <p:cNvSpPr/>
          <p:nvPr/>
        </p:nvSpPr>
        <p:spPr>
          <a:xfrm rot="5400000">
            <a:off x="6766319" y="4759890"/>
            <a:ext cx="851770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DCA1AB-1697-444B-B9B8-42B79B13B00E}"/>
              </a:ext>
            </a:extLst>
          </p:cNvPr>
          <p:cNvSpPr/>
          <p:nvPr/>
        </p:nvSpPr>
        <p:spPr>
          <a:xfrm rot="10800000" flipH="1">
            <a:off x="6517886" y="1592304"/>
            <a:ext cx="851770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63B259-108A-4028-8B5B-021CD812E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97"/>
          <a:stretch/>
        </p:blipFill>
        <p:spPr>
          <a:xfrm>
            <a:off x="4043768" y="3401985"/>
            <a:ext cx="1452100" cy="9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64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05A6-37C4-457E-A113-2304A914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781DF0-899A-4C11-B415-BC7A565AD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08" t="39345" r="58893" b="28505"/>
          <a:stretch/>
        </p:blipFill>
        <p:spPr>
          <a:xfrm>
            <a:off x="1252603" y="1875772"/>
            <a:ext cx="5398718" cy="35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94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1060-904D-4C4E-A0EA-500FD8FB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980D98-70AC-417E-B1FB-78E9017A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82" t="39345" r="61170" b="29439"/>
          <a:stretch/>
        </p:blipFill>
        <p:spPr>
          <a:xfrm>
            <a:off x="1035901" y="1865508"/>
            <a:ext cx="6103933" cy="40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92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A4AB-ADB0-439E-A25D-95336A75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0DED-B3BF-4C7B-A5D3-14E3A8B3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0DAC-B840-42EF-BEF6-DF12FE54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1BBE-FC07-4665-8D37-C8F7CDA7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58215-E2CB-4E2C-BD99-C9B149ADB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1" r="64247" b="54080"/>
          <a:stretch/>
        </p:blipFill>
        <p:spPr>
          <a:xfrm>
            <a:off x="230715" y="114616"/>
            <a:ext cx="8682570" cy="4890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4B5065-AB80-4651-9272-75539A31A70D}"/>
              </a:ext>
            </a:extLst>
          </p:cNvPr>
          <p:cNvSpPr/>
          <p:nvPr/>
        </p:nvSpPr>
        <p:spPr>
          <a:xfrm>
            <a:off x="230714" y="5176787"/>
            <a:ext cx="566904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Address of </a:t>
            </a:r>
            <a:r>
              <a:rPr lang="en-US" b="0" i="0" u="none" strike="noStrike" dirty="0" err="1">
                <a:solidFill>
                  <a:srgbClr val="313131"/>
                </a:solidFill>
                <a:effectLst/>
                <a:latin typeface="Menlo"/>
              </a:rPr>
              <a:t>var</a:t>
            </a:r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 variable: bffd8b3c </a:t>
            </a:r>
          </a:p>
          <a:p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Address stored in </a:t>
            </a:r>
            <a:r>
              <a:rPr lang="en-US" b="0" i="0" u="none" strike="noStrike" dirty="0" err="1">
                <a:solidFill>
                  <a:srgbClr val="313131"/>
                </a:solidFill>
                <a:effectLst/>
                <a:latin typeface="Menlo"/>
              </a:rPr>
              <a:t>ip</a:t>
            </a:r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 variable: bffd8b3c </a:t>
            </a:r>
          </a:p>
          <a:p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Value of *</a:t>
            </a:r>
            <a:r>
              <a:rPr lang="en-US" b="0" i="0" u="none" strike="noStrike" dirty="0" err="1">
                <a:solidFill>
                  <a:srgbClr val="313131"/>
                </a:solidFill>
                <a:effectLst/>
                <a:latin typeface="Menlo"/>
              </a:rPr>
              <a:t>ip</a:t>
            </a:r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 variable: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5D3-378D-42FD-BCA4-6FE8C25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CCEDA7-2FDA-4AA6-9065-44526D345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3" t="10776" r="69577" b="70230"/>
          <a:stretch/>
        </p:blipFill>
        <p:spPr>
          <a:xfrm>
            <a:off x="939451" y="1991637"/>
            <a:ext cx="5787025" cy="20287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CEBEE2-AECD-48AA-BC57-764ACE4684F6}"/>
              </a:ext>
            </a:extLst>
          </p:cNvPr>
          <p:cNvSpPr/>
          <p:nvPr/>
        </p:nvSpPr>
        <p:spPr>
          <a:xfrm>
            <a:off x="939451" y="4183786"/>
            <a:ext cx="2083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The value of </a:t>
            </a:r>
            <a:r>
              <a:rPr lang="en-US" b="0" i="0" u="none" strike="noStrike" dirty="0" err="1">
                <a:solidFill>
                  <a:srgbClr val="313131"/>
                </a:solidFill>
                <a:effectLst/>
                <a:latin typeface="Menlo"/>
              </a:rPr>
              <a:t>ptr</a:t>
            </a:r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 is 0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92206-A59C-4AB8-90BD-B9512F0D1992}"/>
              </a:ext>
            </a:extLst>
          </p:cNvPr>
          <p:cNvSpPr/>
          <p:nvPr/>
        </p:nvSpPr>
        <p:spPr>
          <a:xfrm>
            <a:off x="939451" y="4909583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if(</a:t>
            </a:r>
            <a:r>
              <a:rPr lang="en-US" b="0" i="0" u="none" strike="noStrike" dirty="0" err="1">
                <a:solidFill>
                  <a:srgbClr val="313131"/>
                </a:solidFill>
                <a:effectLst/>
                <a:latin typeface="Menlo"/>
              </a:rPr>
              <a:t>ptr</a:t>
            </a:r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) /* succeeds if p is not null */ </a:t>
            </a:r>
          </a:p>
          <a:p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if(!</a:t>
            </a:r>
            <a:r>
              <a:rPr lang="en-US" b="0" i="0" u="none" strike="noStrike" dirty="0" err="1">
                <a:solidFill>
                  <a:srgbClr val="313131"/>
                </a:solidFill>
                <a:effectLst/>
                <a:latin typeface="Menlo"/>
              </a:rPr>
              <a:t>ptr</a:t>
            </a:r>
            <a:r>
              <a:rPr lang="en-US" b="0" i="0" u="none" strike="noStrike" dirty="0">
                <a:solidFill>
                  <a:srgbClr val="313131"/>
                </a:solidFill>
                <a:effectLst/>
                <a:latin typeface="Menlo"/>
              </a:rPr>
              <a:t>) /* succeeds if p is null */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6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2AC-EFBB-4ECF-BA57-BCA4F93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 delete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5E2BB5-BA79-494A-AA6C-FB363C244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9" t="13267" r="62395" b="70230"/>
          <a:stretch/>
        </p:blipFill>
        <p:spPr>
          <a:xfrm>
            <a:off x="822959" y="2224575"/>
            <a:ext cx="7544039" cy="20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1816-67D9-4326-A484-7D0987C6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as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5528-EC9F-4EBC-85E7-A3876BA8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5485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Pass By Value: void </a:t>
            </a:r>
            <a:r>
              <a:rPr lang="en-US" b="1" dirty="0" err="1"/>
              <a:t>fcn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foo)</a:t>
            </a:r>
          </a:p>
          <a:p>
            <a:pPr marL="0" indent="0">
              <a:buNone/>
            </a:pPr>
            <a:r>
              <a:rPr lang="en-US" dirty="0"/>
              <a:t>When passing by value, you get a </a:t>
            </a:r>
            <a:r>
              <a:rPr lang="en-US" b="1" dirty="0"/>
              <a:t>copy of the value</a:t>
            </a:r>
            <a:r>
              <a:rPr lang="en-US" dirty="0"/>
              <a:t>. If you change the value in your function, the caller still sees the original value regardless of your changes.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Pass By Pointer to Value: void </a:t>
            </a:r>
            <a:r>
              <a:rPr lang="en-US" b="1" dirty="0" err="1"/>
              <a:t>fcn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* foo)</a:t>
            </a:r>
          </a:p>
          <a:p>
            <a:pPr marL="0" indent="0">
              <a:buNone/>
            </a:pPr>
            <a:r>
              <a:rPr lang="en-US" dirty="0"/>
              <a:t>Passing by pointer gives you a </a:t>
            </a:r>
            <a:r>
              <a:rPr lang="en-US" b="1" dirty="0"/>
              <a:t>copy of the pointer</a:t>
            </a:r>
            <a:r>
              <a:rPr lang="en-US" dirty="0"/>
              <a:t>. This lets you change the pointed-to </a:t>
            </a:r>
            <a:r>
              <a:rPr lang="en-US" dirty="0" err="1"/>
              <a:t>value.But</a:t>
            </a:r>
            <a:r>
              <a:rPr lang="en-US" dirty="0"/>
              <a:t> you can't change the actual pointer to the data.</a:t>
            </a:r>
          </a:p>
          <a:p>
            <a:pPr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Pass Pointer to Pointer to Value: void </a:t>
            </a:r>
            <a:r>
              <a:rPr lang="en-US" b="1" dirty="0" err="1"/>
              <a:t>fcn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** foo)</a:t>
            </a:r>
          </a:p>
          <a:p>
            <a:pPr marL="287338" indent="-11271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Passing </a:t>
            </a:r>
            <a:r>
              <a:rPr lang="en-US" b="1" dirty="0"/>
              <a:t>a pointer to a pointer to a value</a:t>
            </a:r>
            <a:r>
              <a:rPr lang="en-US" dirty="0"/>
              <a:t>. </a:t>
            </a:r>
          </a:p>
          <a:p>
            <a:pPr marL="287338" indent="-11271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You can change the value so that the caller will see the change because it's the same memory location as the caller code is using. </a:t>
            </a:r>
          </a:p>
          <a:p>
            <a:pPr marL="287338" indent="-11271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You can change the pointer to the value. </a:t>
            </a:r>
          </a:p>
          <a:p>
            <a:pPr marL="287338" indent="-11271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You still can't change the pointer to the pointer.</a:t>
            </a:r>
          </a:p>
        </p:txBody>
      </p:sp>
    </p:spTree>
    <p:extLst>
      <p:ext uri="{BB962C8B-B14F-4D97-AF65-F5344CB8AC3E}">
        <p14:creationId xmlns:p14="http://schemas.microsoft.com/office/powerpoint/2010/main" val="130826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3715-9E18-48BB-B9A0-FCE1F782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620A79-E692-4F8B-90F8-050C5A88E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7" t="11087" r="78861" b="76458"/>
          <a:stretch/>
        </p:blipFill>
        <p:spPr>
          <a:xfrm>
            <a:off x="822960" y="2141951"/>
            <a:ext cx="5590996" cy="197911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0A4337-9466-47EC-9240-50408536A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76580"/>
              </p:ext>
            </p:extLst>
          </p:nvPr>
        </p:nvGraphicFramePr>
        <p:xfrm>
          <a:off x="6622093" y="4121063"/>
          <a:ext cx="219623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6230">
                  <a:extLst>
                    <a:ext uri="{9D8B030D-6E8A-4147-A177-3AD203B41FA5}">
                      <a16:colId xmlns:a16="http://schemas.microsoft.com/office/drawing/2014/main" val="3537649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1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9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0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2662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292D18-9277-4ED3-BE66-9930651B8931}"/>
              </a:ext>
            </a:extLst>
          </p:cNvPr>
          <p:cNvCxnSpPr/>
          <p:nvPr/>
        </p:nvCxnSpPr>
        <p:spPr>
          <a:xfrm>
            <a:off x="5887233" y="4334005"/>
            <a:ext cx="526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0FA79A-3359-478C-9DB9-11DF295107CA}"/>
              </a:ext>
            </a:extLst>
          </p:cNvPr>
          <p:cNvCxnSpPr/>
          <p:nvPr/>
        </p:nvCxnSpPr>
        <p:spPr>
          <a:xfrm>
            <a:off x="5887232" y="5037724"/>
            <a:ext cx="526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67F25E-F935-4CEB-88EB-7F48A81EFC13}"/>
              </a:ext>
            </a:extLst>
          </p:cNvPr>
          <p:cNvSpPr txBox="1"/>
          <p:nvPr/>
        </p:nvSpPr>
        <p:spPr>
          <a:xfrm>
            <a:off x="5499111" y="485305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89E1D-DA99-463A-83B8-74062348FF51}"/>
              </a:ext>
            </a:extLst>
          </p:cNvPr>
          <p:cNvSpPr txBox="1"/>
          <p:nvPr/>
        </p:nvSpPr>
        <p:spPr>
          <a:xfrm>
            <a:off x="5537070" y="41493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A44CF-8008-4CAB-855B-82853C013E59}"/>
              </a:ext>
            </a:extLst>
          </p:cNvPr>
          <p:cNvSpPr/>
          <p:nvPr/>
        </p:nvSpPr>
        <p:spPr>
          <a:xfrm>
            <a:off x="5681501" y="5563830"/>
            <a:ext cx="2150301" cy="439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           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8CA9B-4DEA-44E6-9532-35D15CD32DDF}"/>
              </a:ext>
            </a:extLst>
          </p:cNvPr>
          <p:cNvSpPr/>
          <p:nvPr/>
        </p:nvSpPr>
        <p:spPr>
          <a:xfrm>
            <a:off x="6134965" y="4817869"/>
            <a:ext cx="2150301" cy="439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/            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CACDFC-0989-46F6-A590-973CBA596BE9}"/>
              </a:ext>
            </a:extLst>
          </p:cNvPr>
          <p:cNvSpPr/>
          <p:nvPr/>
        </p:nvSpPr>
        <p:spPr>
          <a:xfrm>
            <a:off x="6133161" y="4083485"/>
            <a:ext cx="2150301" cy="439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X            5</a:t>
            </a:r>
          </a:p>
        </p:txBody>
      </p:sp>
    </p:spTree>
    <p:extLst>
      <p:ext uri="{BB962C8B-B14F-4D97-AF65-F5344CB8AC3E}">
        <p14:creationId xmlns:p14="http://schemas.microsoft.com/office/powerpoint/2010/main" val="40221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948E8-E35A-48C2-81DC-36A69837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B73FA-A352-4228-9805-370A1246E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565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990</Words>
  <Application>Microsoft Office PowerPoint</Application>
  <PresentationFormat>On-screen Show (4:3)</PresentationFormat>
  <Paragraphs>158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Menlo</vt:lpstr>
      <vt:lpstr>Wingdings</vt:lpstr>
      <vt:lpstr>Retrospect</vt:lpstr>
      <vt:lpstr>Programming in C</vt:lpstr>
      <vt:lpstr>Pointers</vt:lpstr>
      <vt:lpstr>Pointers </vt:lpstr>
      <vt:lpstr>PowerPoint Presentation</vt:lpstr>
      <vt:lpstr>NULL Pointers</vt:lpstr>
      <vt:lpstr>New and delete</vt:lpstr>
      <vt:lpstr>Pointers as function arguments</vt:lpstr>
      <vt:lpstr>Example</vt:lpstr>
      <vt:lpstr>Structures</vt:lpstr>
      <vt:lpstr>Structures</vt:lpstr>
      <vt:lpstr>Struct definition</vt:lpstr>
      <vt:lpstr>Example 1</vt:lpstr>
      <vt:lpstr>Example 2</vt:lpstr>
      <vt:lpstr>Arrays of struct</vt:lpstr>
      <vt:lpstr>Pointers to Structures</vt:lpstr>
      <vt:lpstr>Struct in struct</vt:lpstr>
      <vt:lpstr>Linked-Lists</vt:lpstr>
      <vt:lpstr>Linked-lists</vt:lpstr>
      <vt:lpstr>Head node</vt:lpstr>
      <vt:lpstr>Inserting a node</vt:lpstr>
      <vt:lpstr>PowerPoint Presentation</vt:lpstr>
      <vt:lpstr>Delete </vt:lpstr>
      <vt:lpstr>PowerPoint Presentation</vt:lpstr>
      <vt:lpstr>Exercise 1:</vt:lpstr>
      <vt:lpstr>A</vt:lpstr>
      <vt:lpstr>A</vt:lpstr>
      <vt:lpstr>B</vt:lpstr>
      <vt:lpstr>C</vt:lpstr>
      <vt:lpstr>C</vt:lpstr>
      <vt:lpstr>D</vt:lpstr>
      <vt:lpstr>E</vt:lpstr>
      <vt:lpstr>Stacks and Queues</vt:lpstr>
      <vt:lpstr>Stacks</vt:lpstr>
      <vt:lpstr>Queues</vt:lpstr>
      <vt:lpstr>Queues</vt:lpstr>
      <vt:lpstr>Enqueue</vt:lpstr>
      <vt:lpstr>Dequeue</vt:lpstr>
      <vt:lpstr>Queues.pdf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Maria Raidy</dc:creator>
  <cp:lastModifiedBy>Maria Raidy</cp:lastModifiedBy>
  <cp:revision>26</cp:revision>
  <dcterms:created xsi:type="dcterms:W3CDTF">2018-09-30T10:34:49Z</dcterms:created>
  <dcterms:modified xsi:type="dcterms:W3CDTF">2018-10-01T09:16:50Z</dcterms:modified>
</cp:coreProperties>
</file>